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8" r:id="rId6"/>
    <p:sldId id="269" r:id="rId7"/>
    <p:sldId id="270" r:id="rId8"/>
    <p:sldId id="271" r:id="rId9"/>
    <p:sldId id="274" r:id="rId10"/>
    <p:sldId id="275" r:id="rId11"/>
    <p:sldId id="276" r:id="rId12"/>
    <p:sldId id="273" r:id="rId13"/>
    <p:sldId id="277" r:id="rId14"/>
    <p:sldId id="263" r:id="rId15"/>
    <p:sldId id="264" r:id="rId16"/>
    <p:sldId id="265" r:id="rId17"/>
    <p:sldId id="266" r:id="rId18"/>
    <p:sldId id="267" r:id="rId19"/>
    <p:sldId id="278" r:id="rId20"/>
    <p:sldId id="279" r:id="rId21"/>
    <p:sldId id="281" r:id="rId22"/>
    <p:sldId id="285" r:id="rId23"/>
    <p:sldId id="287" r:id="rId24"/>
    <p:sldId id="293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8497-C386-4477-9475-071C80254FFE}" type="datetimeFigureOut">
              <a:rPr lang="en-IN" smtClean="0"/>
              <a:pPr/>
              <a:t>22-09-18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2BD6-77A6-4854-AC5B-DB86A254862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Machine Maintenance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071" y="4221088"/>
            <a:ext cx="4578895" cy="6820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rgbClr val="FFFFFF"/>
                </a:solidFill>
              </a:rPr>
              <a:t>ID:2004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rgbClr val="FFFFFF"/>
                </a:solidFill>
              </a:rPr>
              <a:t>Batch 42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rgbClr val="FFFFFF"/>
                </a:solidFill>
              </a:rPr>
              <a:t>Gowtham Karepalli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6CB88-C12A-401A-9257-9496C7CB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A79C58-6E8C-4FDD-B0BD-0DCC736B1D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707" y="360147"/>
            <a:ext cx="7658076" cy="36184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6D4B46-10DA-4429-9729-5EA27F9E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8" y="4824249"/>
            <a:ext cx="5004852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</a:rPr>
              <a:t>Join 4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Operating_complaints is </a:t>
            </a:r>
            <a:r>
              <a:rPr lang="en-US" sz="1600" b="1">
                <a:solidFill>
                  <a:schemeClr val="bg1"/>
                </a:solidFill>
              </a:rPr>
              <a:t>Join 2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service_replacement is </a:t>
            </a:r>
            <a:r>
              <a:rPr lang="en-US" sz="1600" b="1">
                <a:solidFill>
                  <a:schemeClr val="bg1"/>
                </a:solidFill>
              </a:rPr>
              <a:t>Join 3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Now this two data sets are joined together </a:t>
            </a:r>
          </a:p>
          <a:p>
            <a:pPr lvl="1"/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24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C3D94-80A2-496B-A134-6DC197F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A0ABE6-A1FB-494B-91D6-9945675CDB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871" y="571971"/>
            <a:ext cx="7750159" cy="321631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5136CA-F4E9-4A2B-A036-D5A928D14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8" y="4824248"/>
            <a:ext cx="5004852" cy="17731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 Join 5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Now </a:t>
            </a:r>
            <a:r>
              <a:rPr lang="en-US" sz="1600" b="1" dirty="0">
                <a:solidFill>
                  <a:schemeClr val="bg1"/>
                </a:solidFill>
              </a:rPr>
              <a:t>Join 1 </a:t>
            </a:r>
            <a:r>
              <a:rPr lang="en-US" sz="1600" dirty="0">
                <a:solidFill>
                  <a:schemeClr val="bg1"/>
                </a:solidFill>
              </a:rPr>
              <a:t>Train with Machine details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Join 4 </a:t>
            </a:r>
            <a:r>
              <a:rPr lang="en-US" sz="1600" dirty="0">
                <a:solidFill>
                  <a:schemeClr val="bg1"/>
                </a:solidFill>
              </a:rPr>
              <a:t>are joined together to make the final train data. In same manner </a:t>
            </a:r>
            <a:r>
              <a:rPr lang="en-US" sz="1600" b="1" dirty="0">
                <a:solidFill>
                  <a:schemeClr val="bg1"/>
                </a:solidFill>
              </a:rPr>
              <a:t>test data </a:t>
            </a:r>
            <a:r>
              <a:rPr lang="en-US" sz="1600" dirty="0">
                <a:solidFill>
                  <a:schemeClr val="bg1"/>
                </a:solidFill>
              </a:rPr>
              <a:t>also created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Averages of errors, sensors and components are captured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0661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992ED3-FA99-4FAD-A3CA-2B9B3BB8B4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9902" y="643467"/>
            <a:ext cx="2568323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0657C-0D83-43EF-9B7D-E5F865C1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343" y="996950"/>
            <a:ext cx="2227007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F87800-A911-4370-B419-3EB8B9EE8F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6" y="888307"/>
            <a:ext cx="5172718" cy="25604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561D6E-DB06-4F1B-8920-6A542AB3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54" y="3905965"/>
            <a:ext cx="5047740" cy="230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Newly created features:</a:t>
            </a:r>
          </a:p>
          <a:p>
            <a:r>
              <a:rPr lang="en-US" sz="2100" dirty="0" err="1"/>
              <a:t>Avg</a:t>
            </a:r>
            <a:r>
              <a:rPr lang="en-US" sz="2100" dirty="0"/>
              <a:t> component </a:t>
            </a:r>
          </a:p>
          <a:p>
            <a:r>
              <a:rPr lang="en-US" sz="2100" dirty="0" err="1"/>
              <a:t>Avg</a:t>
            </a:r>
            <a:r>
              <a:rPr lang="en-US" sz="2100" dirty="0"/>
              <a:t> schedule service</a:t>
            </a:r>
          </a:p>
          <a:p>
            <a:r>
              <a:rPr lang="en-US" sz="2100" dirty="0" err="1"/>
              <a:t>Avg</a:t>
            </a:r>
            <a:r>
              <a:rPr lang="en-US" sz="2100" dirty="0"/>
              <a:t> repair service </a:t>
            </a:r>
          </a:p>
          <a:p>
            <a:r>
              <a:rPr lang="en-US" sz="2100" dirty="0"/>
              <a:t>Error rate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386343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0943E-0DB6-4A8C-B240-EE599FA6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Insights on </a:t>
            </a:r>
            <a:r>
              <a:rPr lang="en-US" dirty="0" err="1">
                <a:solidFill>
                  <a:srgbClr val="FFFFFF"/>
                </a:solidFill>
              </a:rPr>
              <a:t>Traindata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EC7DD3B-2BE0-4CA5-A0E2-CF5BF3245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37814" b="1"/>
          <a:stretch/>
        </p:blipFill>
        <p:spPr>
          <a:xfrm>
            <a:off x="221417" y="516341"/>
            <a:ext cx="5293730" cy="38506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9627F6-96BD-4468-80F6-3B994333BF2B}"/>
              </a:ext>
            </a:extLst>
          </p:cNvPr>
          <p:cNvSpPr txBox="1"/>
          <p:nvPr/>
        </p:nvSpPr>
        <p:spPr>
          <a:xfrm>
            <a:off x="6021989" y="917725"/>
            <a:ext cx="2568554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The Most Error causing Machines are of Model 2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The less Errors are occurred in Model1</a:t>
            </a:r>
          </a:p>
        </p:txBody>
      </p:sp>
    </p:spTree>
    <p:extLst>
      <p:ext uri="{BB962C8B-B14F-4D97-AF65-F5344CB8AC3E}">
        <p14:creationId xmlns:p14="http://schemas.microsoft.com/office/powerpoint/2010/main" xmlns="" val="173872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44" y="476672"/>
            <a:ext cx="900189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8820472" cy="568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22" y="116632"/>
            <a:ext cx="8498517" cy="602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91" y="620688"/>
            <a:ext cx="8844817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2" y="321176"/>
            <a:ext cx="538068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37" y="640263"/>
            <a:ext cx="4653738" cy="1344975"/>
          </a:xfrm>
        </p:spPr>
        <p:txBody>
          <a:bodyPr>
            <a:normAutofit/>
          </a:bodyPr>
          <a:lstStyle/>
          <a:p>
            <a:r>
              <a:rPr lang="en-IN" sz="350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36" y="2121762"/>
            <a:ext cx="4653738" cy="3626917"/>
          </a:xfrm>
        </p:spPr>
        <p:txBody>
          <a:bodyPr>
            <a:normAutofit fontScale="92500" lnSpcReduction="10000"/>
          </a:bodyPr>
          <a:lstStyle/>
          <a:p>
            <a:r>
              <a:rPr lang="en-IN" sz="2100" dirty="0"/>
              <a:t>The created train data contain class imbalance problem</a:t>
            </a:r>
          </a:p>
          <a:p>
            <a:r>
              <a:rPr lang="en-IN" sz="2100" dirty="0"/>
              <a:t>Smote technique is used and generated extra data for component Replacement class</a:t>
            </a:r>
          </a:p>
          <a:p>
            <a:r>
              <a:rPr lang="en-IN" sz="2100" dirty="0"/>
              <a:t>Models Built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700" dirty="0"/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Multinomial 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Naive Bayes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C5tree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SVM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Ensemble: Stacking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b="1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700" dirty="0"/>
          </a:p>
          <a:p>
            <a:pPr marL="800100" lvl="1" indent="-342900">
              <a:buFont typeface="+mj-lt"/>
              <a:buAutoNum type="arabicPeriod"/>
            </a:pPr>
            <a:endParaRPr lang="en-IN" sz="1700" dirty="0"/>
          </a:p>
          <a:p>
            <a:endParaRPr lang="en-IN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4AEE83-BE05-464C-8D59-2F1450AE51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3703" y="3288036"/>
            <a:ext cx="3031807" cy="1615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C49BE9-8B9C-4899-B475-F0621127BD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1085" y="1396575"/>
            <a:ext cx="3031807" cy="14503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6A81A-EE8E-421A-98E5-F66B2AC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Model Building-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7A206-CDA7-4655-8F25-E3C2F571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848355" cy="1459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rf_model</a:t>
            </a:r>
            <a:r>
              <a:rPr lang="en-US" sz="1700" dirty="0"/>
              <a:t> = </a:t>
            </a:r>
            <a:r>
              <a:rPr lang="en-US" sz="1700" dirty="0" err="1"/>
              <a:t>randomForest</a:t>
            </a:r>
            <a:r>
              <a:rPr lang="en-US" sz="1700" dirty="0"/>
              <a:t>(</a:t>
            </a:r>
            <a:r>
              <a:rPr lang="en-US" sz="1700" dirty="0" err="1"/>
              <a:t>ActionPoint</a:t>
            </a:r>
            <a:r>
              <a:rPr lang="en-US" sz="1700" dirty="0"/>
              <a:t>~., data=</a:t>
            </a:r>
            <a:r>
              <a:rPr lang="en-US" sz="1700" dirty="0" err="1"/>
              <a:t>train_data</a:t>
            </a:r>
            <a:r>
              <a:rPr lang="en-US" sz="1700" dirty="0"/>
              <a:t>, </a:t>
            </a:r>
            <a:r>
              <a:rPr lang="en-US" sz="1700" dirty="0" err="1"/>
              <a:t>keep.forest</a:t>
            </a:r>
            <a:r>
              <a:rPr lang="en-US" sz="1700" dirty="0"/>
              <a:t>=TRUE, </a:t>
            </a:r>
            <a:r>
              <a:rPr lang="en-US" sz="1700" dirty="0" err="1"/>
              <a:t>ntree</a:t>
            </a:r>
            <a:r>
              <a:rPr lang="en-US" sz="1700" dirty="0"/>
              <a:t>=16, </a:t>
            </a:r>
            <a:r>
              <a:rPr lang="en-US" sz="1700" dirty="0" err="1"/>
              <a:t>mtry</a:t>
            </a:r>
            <a:r>
              <a:rPr lang="en-US" sz="1700" dirty="0"/>
              <a:t>=2)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30B4CD-20F4-4C0C-B1D5-129A4C2D2F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7005" y="1697351"/>
            <a:ext cx="555949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343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3FFFA32-D9F4-4AF9-A025-CD128AC85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823A416-999C-4FA3-A853-0AE48404B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808676"/>
            <a:ext cx="9144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9362F656-1A8D-4BA3-BA72-92332E75D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9338807D-FB66-4E3A-9CF0-786662C4AB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5105400"/>
            <a:ext cx="7375161" cy="1066802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3F3F3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872046"/>
            <a:ext cx="7375161" cy="29455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solidFill>
                  <a:srgbClr val="FFFFFF"/>
                </a:solidFill>
              </a:rPr>
              <a:t>A locomotive manufacturing company observes failures in the engines of several locomotives of their </a:t>
            </a:r>
            <a:r>
              <a:rPr lang="en-IN" sz="1600" dirty="0" smtClean="0">
                <a:solidFill>
                  <a:srgbClr val="FFFFFF"/>
                </a:solidFill>
              </a:rPr>
              <a:t> fleet</a:t>
            </a:r>
            <a:r>
              <a:rPr lang="en-IN" sz="1600" dirty="0">
                <a:solidFill>
                  <a:srgbClr val="FFFFFF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rgbClr val="FFFFFF"/>
                </a:solidFill>
              </a:rPr>
              <a:t>The data captured through sensors and inspection of previous fleet is given. </a:t>
            </a:r>
          </a:p>
          <a:p>
            <a:pPr>
              <a:lnSpc>
                <a:spcPct val="90000"/>
              </a:lnSpc>
            </a:pPr>
            <a:r>
              <a:rPr lang="en-IN" sz="1600" b="1" dirty="0">
                <a:solidFill>
                  <a:srgbClr val="FFFFFF"/>
                </a:solidFill>
              </a:rPr>
              <a:t>Scheduled</a:t>
            </a:r>
            <a:r>
              <a:rPr lang="en-IN" sz="1600" dirty="0">
                <a:solidFill>
                  <a:srgbClr val="FFFFFF"/>
                </a:solidFill>
              </a:rPr>
              <a:t> and </a:t>
            </a:r>
            <a:r>
              <a:rPr lang="en-IN" sz="1600" b="1" dirty="0">
                <a:solidFill>
                  <a:srgbClr val="FFFFFF"/>
                </a:solidFill>
              </a:rPr>
              <a:t>unexpected</a:t>
            </a:r>
            <a:r>
              <a:rPr lang="en-IN" sz="1600" dirty="0">
                <a:solidFill>
                  <a:srgbClr val="FFFFFF"/>
                </a:solidFill>
              </a:rPr>
              <a:t> services done for each machine component. 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rgbClr val="FFFFFF"/>
                </a:solidFill>
              </a:rPr>
              <a:t>Unexpected services include </a:t>
            </a:r>
            <a:r>
              <a:rPr lang="en-IN" sz="1600" b="1" dirty="0">
                <a:solidFill>
                  <a:srgbClr val="FFFFFF"/>
                </a:solidFill>
              </a:rPr>
              <a:t>error, repair, replacement </a:t>
            </a:r>
            <a:r>
              <a:rPr lang="en-IN" sz="1600" dirty="0">
                <a:solidFill>
                  <a:srgbClr val="FFFFFF"/>
                </a:solidFill>
              </a:rPr>
              <a:t>etc and related data is provided with time stamps. 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rgbClr val="FFFFFF"/>
                </a:solidFill>
              </a:rPr>
              <a:t>Building model to  predict  </a:t>
            </a:r>
            <a:r>
              <a:rPr lang="en-IN" sz="1600" b="1" dirty="0">
                <a:solidFill>
                  <a:srgbClr val="FFFFFF"/>
                </a:solidFill>
              </a:rPr>
              <a:t>actionpoints </a:t>
            </a:r>
            <a:r>
              <a:rPr lang="en-IN" sz="1600" dirty="0">
                <a:solidFill>
                  <a:srgbClr val="FFFFFF"/>
                </a:solidFill>
              </a:rPr>
              <a:t>for each MachineID like </a:t>
            </a:r>
          </a:p>
          <a:p>
            <a:pPr lvl="1">
              <a:lnSpc>
                <a:spcPct val="90000"/>
              </a:lnSpc>
            </a:pPr>
            <a:r>
              <a:rPr lang="en-IN" sz="1600" dirty="0">
                <a:solidFill>
                  <a:srgbClr val="FFFFFF"/>
                </a:solidFill>
              </a:rPr>
              <a:t>ComponentRepair (major)</a:t>
            </a:r>
          </a:p>
          <a:p>
            <a:pPr lvl="1">
              <a:lnSpc>
                <a:spcPct val="90000"/>
              </a:lnSpc>
            </a:pPr>
            <a:r>
              <a:rPr lang="en-IN" sz="1600" dirty="0">
                <a:solidFill>
                  <a:srgbClr val="FFFFFF"/>
                </a:solidFill>
              </a:rPr>
              <a:t>ComponentReplacement</a:t>
            </a:r>
          </a:p>
          <a:p>
            <a:pPr lvl="1">
              <a:lnSpc>
                <a:spcPct val="90000"/>
              </a:lnSpc>
            </a:pPr>
            <a:r>
              <a:rPr lang="en-IN" sz="1600" dirty="0">
                <a:solidFill>
                  <a:srgbClr val="FFFFFF"/>
                </a:solidFill>
              </a:rPr>
              <a:t>NoIssue (</a:t>
            </a:r>
            <a:r>
              <a:rPr lang="en-US" sz="1600" dirty="0">
                <a:solidFill>
                  <a:srgbClr val="FFFFFF"/>
                </a:solidFill>
              </a:rPr>
              <a:t>Minor error or normal status)</a:t>
            </a:r>
            <a:endParaRPr lang="en-IN" sz="16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080D8-82BB-42C7-9DBA-833F5F37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6272-EEE9-40DC-8608-8A5FC8EB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08" y="1645723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E7E6E6"/>
                </a:solidFill>
              </a:rPr>
              <a:t>Train Performance		Val Performance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768134-C975-46C0-A8A7-05280CFBE8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469" y="2780930"/>
            <a:ext cx="4198144" cy="2729071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DC9A7C-60D3-4476-B841-B41ACC6EE1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3804" y="2780930"/>
            <a:ext cx="4091938" cy="271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860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080D8-82BB-42C7-9DBA-833F5F37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359524"/>
            <a:ext cx="8354890" cy="1083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Multinomial logistic Regression model</a:t>
            </a: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6272-EEE9-40DC-8608-8A5FC8EB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08" y="1645723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E7E6E6"/>
                </a:solidFill>
              </a:rPr>
              <a:t>Train Performance		Val Performance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A850BD9-55AB-4195-B56C-0C1CBE15F1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8854"/>
          <a:stretch/>
        </p:blipFill>
        <p:spPr>
          <a:xfrm>
            <a:off x="202146" y="2596836"/>
            <a:ext cx="4198805" cy="3336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127F644-5135-477A-977D-CF53D5E310F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0220" y="2596836"/>
            <a:ext cx="4399114" cy="33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69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080D8-82BB-42C7-9DBA-833F5F37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Naive Bayes model</a:t>
            </a: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6272-EEE9-40DC-8608-8A5FC8EB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08" y="1645723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E7E6E6"/>
                </a:solidFill>
              </a:rPr>
              <a:t>Train Performance		Val Performance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84813E-31ED-4CDA-8604-632451F4D6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2612985"/>
            <a:ext cx="4427984" cy="293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E389BB-5C3F-447C-99E7-DE17EAC80D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432" y="2660610"/>
            <a:ext cx="413032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71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080D8-82BB-42C7-9DBA-833F5F37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SVM Model</a:t>
            </a: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6272-EEE9-40DC-8608-8A5FC8EB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08" y="1645723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E7E6E6"/>
                </a:solidFill>
              </a:rPr>
              <a:t>Train Performance		Val Performance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B494E6-CB85-4767-A22E-C96094A81C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80928"/>
            <a:ext cx="4427984" cy="3168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5AF98F-D451-487C-BA5C-B379A86B04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434" y="2780928"/>
            <a:ext cx="4290062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18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080D8-82BB-42C7-9DBA-833F5F37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b="1" dirty="0">
                <a:solidFill>
                  <a:srgbClr val="FFFFFF"/>
                </a:solidFill>
              </a:rPr>
              <a:t>C5tree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6272-EEE9-40DC-8608-8A5FC8EB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08" y="1645723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E7E6E6"/>
                </a:solidFill>
              </a:rPr>
              <a:t>Train Performance		Val Performance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56D33B-2267-4507-BBAD-279ECF326B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681" y="2852936"/>
            <a:ext cx="4301229" cy="294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01BFFA-18BF-44A6-9EEC-3866D7855D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2851" y="2852936"/>
            <a:ext cx="4178468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0459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080D8-82BB-42C7-9DBA-833F5F37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 err="1">
                <a:solidFill>
                  <a:schemeClr val="bg1"/>
                </a:solidFill>
              </a:rPr>
              <a:t>Ensemble:Stacking</a:t>
            </a: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6272-EEE9-40DC-8608-8A5FC8EB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08" y="1645723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E7E6E6"/>
                </a:solidFill>
              </a:rPr>
              <a:t>Train Performance		Val Performance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FFF945-1BD1-4752-BD21-7AC8E7887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847" y="2694004"/>
            <a:ext cx="4275648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B4C5859-6D85-487E-8BE3-9CBBED9279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5" y="2718445"/>
            <a:ext cx="432047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412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C04D0-E66B-4F58-B293-9E3FFA2D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Predictions</a:t>
            </a: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/Score 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 test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1A64C04B-4625-41EF-8B5D-36C8DEEC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77" y="2393785"/>
            <a:ext cx="4412907" cy="399763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CD79BB5C-80DC-4C1F-ACCF-2CD3C5A5A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3936512"/>
              </p:ext>
            </p:extLst>
          </p:nvPr>
        </p:nvGraphicFramePr>
        <p:xfrm>
          <a:off x="4572000" y="2636912"/>
          <a:ext cx="4290646" cy="36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323">
                  <a:extLst>
                    <a:ext uri="{9D8B030D-6E8A-4147-A177-3AD203B41FA5}">
                      <a16:colId xmlns:a16="http://schemas.microsoft.com/office/drawing/2014/main" xmlns="" val="1954447382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xmlns="" val="219597041"/>
                    </a:ext>
                  </a:extLst>
                </a:gridCol>
              </a:tblGrid>
              <a:tr h="51434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Grader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228634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074996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r>
                        <a:rPr lang="en-US" dirty="0"/>
                        <a:t>Multinomial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260002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2747989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r>
                        <a:rPr lang="en-US" dirty="0"/>
                        <a:t>C5tree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36044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0941007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r>
                        <a:rPr lang="en-US" dirty="0"/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668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910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726"/>
            <a:ext cx="4211157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375032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xmlns="" id="{6F146B70-D7BD-4E49-8E81-7D055307AF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2011" y="2065912"/>
            <a:ext cx="2746374" cy="27463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1CEA3-1A6C-45D8-A417-C33B308D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</a:rPr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xmlns="" val="38116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IN" sz="4100">
                <a:solidFill>
                  <a:schemeClr val="accent1"/>
                </a:solidFill>
              </a:rPr>
              <a:t>Data Availability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The data relevant to machines collected in 7 different data files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IN" sz="2100" b="1" dirty="0"/>
              <a:t>MachineDetails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IN" sz="2100" dirty="0"/>
              <a:t>Machine models and service period interval for each machine.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IN" sz="2100" b="1" dirty="0" err="1"/>
              <a:t>ComplaintsLog</a:t>
            </a:r>
            <a:r>
              <a:rPr lang="en-IN" sz="2100" b="1" dirty="0"/>
              <a:t> 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100" dirty="0"/>
              <a:t>Minor errors that took place with each machine at various time period are captured.</a:t>
            </a:r>
          </a:p>
          <a:p>
            <a:pPr marL="571500" indent="-514350">
              <a:lnSpc>
                <a:spcPct val="90000"/>
              </a:lnSpc>
              <a:buFont typeface="+mj-lt"/>
              <a:buAutoNum type="arabicPeriod"/>
            </a:pPr>
            <a:r>
              <a:rPr lang="en-IN" sz="2100" b="1" dirty="0" err="1"/>
              <a:t>ComponentServiceLog</a:t>
            </a:r>
            <a:endParaRPr lang="en-IN" sz="2100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100" dirty="0"/>
              <a:t>    Timestamp, MachineID, ServiceType, ComponentAttended</a:t>
            </a:r>
            <a:endParaRPr lang="en-IN" sz="2100" dirty="0"/>
          </a:p>
          <a:p>
            <a:pPr marL="571500" indent="-514350">
              <a:lnSpc>
                <a:spcPct val="90000"/>
              </a:lnSpc>
              <a:buFont typeface="+mj-lt"/>
              <a:buAutoNum type="arabicPeriod"/>
            </a:pPr>
            <a:r>
              <a:rPr lang="en-IN" sz="2100" b="1" dirty="0" err="1"/>
              <a:t>ComponentReplacementLog</a:t>
            </a:r>
            <a:endParaRPr lang="en-IN" sz="2100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2100" b="1" dirty="0"/>
              <a:t>     </a:t>
            </a:r>
            <a:r>
              <a:rPr lang="en-US" sz="2100" dirty="0"/>
              <a:t>MachineID and which component got replaced with time stamp</a:t>
            </a:r>
            <a:endParaRPr lang="en-IN" sz="2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IN" sz="4100">
                <a:solidFill>
                  <a:schemeClr val="accent1"/>
                </a:solidFill>
              </a:rPr>
              <a:t>Data Availability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IN" sz="2100" b="1"/>
              <a:t>OperatingConditionsData</a:t>
            </a:r>
          </a:p>
          <a:p>
            <a:pPr marL="0" indent="0">
              <a:buNone/>
            </a:pPr>
            <a:r>
              <a:rPr lang="en-US" sz="2100"/>
              <a:t>	Timestamp, MachineID, readings of different sensors at each point of time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sz="2100" b="1"/>
              <a:t>TrainData </a:t>
            </a:r>
          </a:p>
          <a:p>
            <a:pPr marL="0" indent="0">
              <a:buNone/>
            </a:pPr>
            <a:r>
              <a:rPr lang="en-IN" sz="2100" b="1"/>
              <a:t>	</a:t>
            </a:r>
            <a:r>
              <a:rPr lang="en-US" sz="2100"/>
              <a:t> MachineID with Actionpoints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100" b="1"/>
              <a:t>TestData</a:t>
            </a:r>
          </a:p>
          <a:p>
            <a:pPr marL="0" indent="0">
              <a:buNone/>
            </a:pPr>
            <a:r>
              <a:rPr lang="en-US" sz="2100"/>
              <a:t>	MachineID only and Actionpoints has to be predicted.</a:t>
            </a:r>
            <a:endParaRPr lang="en-IN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A5C9A-E006-44BF-B4FB-4250D699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B11D91-E7DC-4473-89BD-EDFA2D8E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As the datasets are provided in the different files. The files should be combined together in order to make train and test data.</a:t>
            </a:r>
          </a:p>
          <a:p>
            <a:r>
              <a:rPr lang="en-US" sz="1700" dirty="0">
                <a:solidFill>
                  <a:srgbClr val="000000"/>
                </a:solidFill>
              </a:rPr>
              <a:t>The data is combined using column </a:t>
            </a:r>
            <a:r>
              <a:rPr lang="en-US" sz="1700" b="1" dirty="0">
                <a:solidFill>
                  <a:srgbClr val="000000"/>
                </a:solidFill>
              </a:rPr>
              <a:t>MachineID</a:t>
            </a:r>
            <a:r>
              <a:rPr lang="en-US" sz="1700" dirty="0">
                <a:solidFill>
                  <a:srgbClr val="000000"/>
                </a:solidFill>
              </a:rPr>
              <a:t> as it is common and acts as a primary key in all files.</a:t>
            </a:r>
          </a:p>
          <a:p>
            <a:r>
              <a:rPr lang="en-US" sz="1700" dirty="0">
                <a:solidFill>
                  <a:srgbClr val="000000"/>
                </a:solidFill>
              </a:rPr>
              <a:t>As the data sets have similarity to tables and some files are big in data: </a:t>
            </a:r>
            <a:r>
              <a:rPr lang="en-US" sz="1700" b="1" dirty="0" err="1">
                <a:solidFill>
                  <a:srgbClr val="000000"/>
                </a:solidFill>
              </a:rPr>
              <a:t>SparkSQL</a:t>
            </a:r>
            <a:r>
              <a:rPr lang="en-US" sz="1700" dirty="0">
                <a:solidFill>
                  <a:srgbClr val="000000"/>
                </a:solidFill>
              </a:rPr>
              <a:t> and </a:t>
            </a:r>
            <a:r>
              <a:rPr lang="en-US" sz="1700" b="1" dirty="0">
                <a:solidFill>
                  <a:srgbClr val="000000"/>
                </a:solidFill>
              </a:rPr>
              <a:t>python</a:t>
            </a:r>
            <a:r>
              <a:rPr lang="en-US" sz="1700" dirty="0">
                <a:solidFill>
                  <a:srgbClr val="000000"/>
                </a:solidFill>
              </a:rPr>
              <a:t> are used to data preprocessing</a:t>
            </a:r>
          </a:p>
        </p:txBody>
      </p:sp>
    </p:spTree>
    <p:extLst>
      <p:ext uri="{BB962C8B-B14F-4D97-AF65-F5344CB8AC3E}">
        <p14:creationId xmlns:p14="http://schemas.microsoft.com/office/powerpoint/2010/main" xmlns="" val="226501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48BBA-FC26-477A-94FB-C3038444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Data Exploration/Feature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B175A-EF30-47FB-BF28-8FCCFADA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Category columns like Model , ErrorID , ComponentAttended, ServiceType columns are dummified.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OperatingConditionsdata</a:t>
            </a:r>
            <a:r>
              <a:rPr lang="en-US" sz="2100" dirty="0">
                <a:solidFill>
                  <a:srgbClr val="000000"/>
                </a:solidFill>
              </a:rPr>
              <a:t> is separated into two datasets namely </a:t>
            </a:r>
            <a:r>
              <a:rPr lang="en-US" sz="2100" b="1" dirty="0" err="1">
                <a:solidFill>
                  <a:srgbClr val="000000"/>
                </a:solidFill>
              </a:rPr>
              <a:t>OperatingConditionstime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b="1" dirty="0" err="1">
                <a:solidFill>
                  <a:srgbClr val="000000"/>
                </a:solidFill>
              </a:rPr>
              <a:t>OperatingConditionsDay</a:t>
            </a:r>
            <a:r>
              <a:rPr lang="en-US" sz="2100" dirty="0">
                <a:solidFill>
                  <a:srgbClr val="000000"/>
                </a:solidFill>
              </a:rPr>
              <a:t> by taking </a:t>
            </a:r>
            <a:r>
              <a:rPr lang="en-US" sz="2100" b="1" dirty="0">
                <a:solidFill>
                  <a:srgbClr val="000000"/>
                </a:solidFill>
              </a:rPr>
              <a:t>max</a:t>
            </a:r>
            <a:r>
              <a:rPr lang="en-US" sz="2100" dirty="0">
                <a:solidFill>
                  <a:srgbClr val="000000"/>
                </a:solidFill>
              </a:rPr>
              <a:t> of sensor value and group by Machine ID , Time &amp; day</a:t>
            </a:r>
          </a:p>
        </p:txBody>
      </p:sp>
    </p:spTree>
    <p:extLst>
      <p:ext uri="{BB962C8B-B14F-4D97-AF65-F5344CB8AC3E}">
        <p14:creationId xmlns:p14="http://schemas.microsoft.com/office/powerpoint/2010/main" xmlns="" val="412895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2A968-20AD-4DF0-981A-DE6480EE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Data Exploration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039A9A-8683-4FF7-933E-7A0BB2F94E5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842" y="1196753"/>
            <a:ext cx="8321448" cy="210116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0E5041-91CF-487E-BF9F-4BFD16BE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8" y="4824249"/>
            <a:ext cx="5004852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Join 1 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Machinedetails dataset with </a:t>
            </a:r>
            <a:r>
              <a:rPr lang="en-US" sz="1600" dirty="0" err="1">
                <a:solidFill>
                  <a:schemeClr val="bg1"/>
                </a:solidFill>
              </a:rPr>
              <a:t>Traindata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same manner Machinedetails joined with </a:t>
            </a:r>
            <a:r>
              <a:rPr lang="en-US" sz="1600" dirty="0" err="1">
                <a:solidFill>
                  <a:schemeClr val="bg1"/>
                </a:solidFill>
              </a:rPr>
              <a:t>Testdata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AF8D8-3B31-41C4-B7BF-71C50D2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 dirty="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6D6F3391-EF7F-4235-B68E-AEC5412A8B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413" y="640079"/>
            <a:ext cx="7576940" cy="314820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21295-9EB1-41D8-A592-750D4418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8" y="4824249"/>
            <a:ext cx="5004852" cy="146178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Join 2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OperatingConditionsData</a:t>
            </a:r>
            <a:r>
              <a:rPr lang="en-US" sz="1600" dirty="0">
                <a:solidFill>
                  <a:schemeClr val="bg1"/>
                </a:solidFill>
              </a:rPr>
              <a:t> &amp; </a:t>
            </a:r>
            <a:r>
              <a:rPr lang="en-US" sz="1600" dirty="0" err="1">
                <a:solidFill>
                  <a:schemeClr val="bg1"/>
                </a:solidFill>
              </a:rPr>
              <a:t>ComplaintsLog</a:t>
            </a:r>
            <a:r>
              <a:rPr lang="en-US" sz="1600" dirty="0">
                <a:solidFill>
                  <a:schemeClr val="bg1"/>
                </a:solidFill>
              </a:rPr>
              <a:t> with conditions with </a:t>
            </a:r>
            <a:r>
              <a:rPr lang="en-US" sz="1600" b="1" dirty="0">
                <a:solidFill>
                  <a:schemeClr val="bg1"/>
                </a:solidFill>
              </a:rPr>
              <a:t>error time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b="1" dirty="0">
                <a:solidFill>
                  <a:schemeClr val="bg1"/>
                </a:solidFill>
              </a:rPr>
              <a:t>error day </a:t>
            </a:r>
            <a:r>
              <a:rPr lang="en-US" sz="1600" dirty="0">
                <a:solidFill>
                  <a:schemeClr val="bg1"/>
                </a:solidFill>
              </a:rPr>
              <a:t>same as Operating data captured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This is to extract the sensor values during the error occurred time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44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D32D6-C591-4AAC-9CFB-7CD2A249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Data Exploration</a:t>
            </a:r>
            <a:endParaRPr lang="en-US" sz="21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3A1C82-AB3C-4E3D-A3C1-ABDD179297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417" y="640079"/>
            <a:ext cx="8072333" cy="314820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BB5D91-A11E-477C-8DA0-5D031D0F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6" y="5097939"/>
            <a:ext cx="5004852" cy="14617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bg1"/>
                </a:solidFill>
              </a:rPr>
              <a:t>Join 3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ComponentServiceLog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ComponentReplacementLog</a:t>
            </a:r>
            <a:r>
              <a:rPr lang="en-US" sz="1400" dirty="0">
                <a:solidFill>
                  <a:schemeClr val="bg1"/>
                </a:solidFill>
              </a:rPr>
              <a:t> with condition component replaced date same as component service log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The sum of components are taken to capture number of components replaced for the machine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40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551</Words>
  <Application>Microsoft Office PowerPoint</Application>
  <PresentationFormat>On-screen Show (4:3)</PresentationFormat>
  <Paragraphs>113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Machine Maintenance Prediction</vt:lpstr>
      <vt:lpstr>Problem statement</vt:lpstr>
      <vt:lpstr>Data Availability </vt:lpstr>
      <vt:lpstr>Data Availability </vt:lpstr>
      <vt:lpstr>Data Exploration</vt:lpstr>
      <vt:lpstr>Data Exploration/Feature Extraction </vt:lpstr>
      <vt:lpstr>Data Exploration </vt:lpstr>
      <vt:lpstr>Data Exploration</vt:lpstr>
      <vt:lpstr>Data Exploration</vt:lpstr>
      <vt:lpstr>Data Exploration</vt:lpstr>
      <vt:lpstr>Data Exploration</vt:lpstr>
      <vt:lpstr>Feature creation</vt:lpstr>
      <vt:lpstr>Insights on Traindata</vt:lpstr>
      <vt:lpstr>Slide 14</vt:lpstr>
      <vt:lpstr>Slide 15</vt:lpstr>
      <vt:lpstr>Slide 16</vt:lpstr>
      <vt:lpstr>Slide 17</vt:lpstr>
      <vt:lpstr>Model Building</vt:lpstr>
      <vt:lpstr>Model Building- Random Forest</vt:lpstr>
      <vt:lpstr>Random Forest</vt:lpstr>
      <vt:lpstr>Multinomial logistic Regression model</vt:lpstr>
      <vt:lpstr>Naive Bayes model</vt:lpstr>
      <vt:lpstr>SVM Model</vt:lpstr>
      <vt:lpstr>C5tree</vt:lpstr>
      <vt:lpstr>Ensemble:Stacking</vt:lpstr>
      <vt:lpstr>Predictions/Score on test </vt:lpstr>
      <vt:lpstr>Slide 27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Maintenance Prediction</dc:title>
  <dc:creator>berry</dc:creator>
  <cp:lastModifiedBy>berry</cp:lastModifiedBy>
  <cp:revision>59</cp:revision>
  <dcterms:created xsi:type="dcterms:W3CDTF">2018-09-16T10:43:59Z</dcterms:created>
  <dcterms:modified xsi:type="dcterms:W3CDTF">2018-09-22T04:16:45Z</dcterms:modified>
</cp:coreProperties>
</file>