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fb3b8d9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fb3b8d9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36" name="Google Shape;36;p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2"/>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9" name="Google Shape;89;p12"/>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90" name="Google Shape;90;p1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3"/>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p:nvPr>
            <p:ph idx="2" type="pic"/>
          </p:nvPr>
        </p:nvSpPr>
        <p:spPr>
          <a:xfrm>
            <a:off x="508001" y="457200"/>
            <a:ext cx="6447501" cy="2884289"/>
          </a:xfrm>
          <a:prstGeom prst="rect">
            <a:avLst/>
          </a:prstGeom>
          <a:noFill/>
          <a:ln>
            <a:noFill/>
          </a:ln>
        </p:spPr>
      </p:sp>
      <p:sp>
        <p:nvSpPr>
          <p:cNvPr id="96" name="Google Shape;96;p13"/>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7" name="Google Shape;97;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0" name="Shape 100"/>
        <p:cNvGrpSpPr/>
        <p:nvPr/>
      </p:nvGrpSpPr>
      <p:grpSpPr>
        <a:xfrm>
          <a:off x="0" y="0"/>
          <a:ext cx="0" cy="0"/>
          <a:chOff x="0" y="0"/>
          <a:chExt cx="0" cy="0"/>
        </a:xfrm>
      </p:grpSpPr>
      <p:sp>
        <p:nvSpPr>
          <p:cNvPr id="101" name="Google Shape;101;p14"/>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3" name="Google Shape;103;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6" name="Shape 106"/>
        <p:cNvGrpSpPr/>
        <p:nvPr/>
      </p:nvGrpSpPr>
      <p:grpSpPr>
        <a:xfrm>
          <a:off x="0" y="0"/>
          <a:ext cx="0" cy="0"/>
          <a:chOff x="0" y="0"/>
          <a:chExt cx="0" cy="0"/>
        </a:xfrm>
      </p:grpSpPr>
      <p:sp>
        <p:nvSpPr>
          <p:cNvPr id="107" name="Google Shape;107;p15"/>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9" name="Google Shape;109;p15"/>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0" name="Google Shape;110;p1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15"/>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US" sz="6000" u="none" cap="none" strike="noStrike">
                <a:solidFill>
                  <a:srgbClr val="9EDFF5"/>
                </a:solidFill>
                <a:latin typeface="Arial"/>
                <a:ea typeface="Arial"/>
                <a:cs typeface="Arial"/>
                <a:sym typeface="Arial"/>
              </a:rPr>
              <a:t>“</a:t>
            </a:r>
            <a:endParaRPr/>
          </a:p>
        </p:txBody>
      </p:sp>
      <p:sp>
        <p:nvSpPr>
          <p:cNvPr id="114" name="Google Shape;114;p15"/>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US" sz="6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5" name="Shape 115"/>
        <p:cNvGrpSpPr/>
        <p:nvPr/>
      </p:nvGrpSpPr>
      <p:grpSpPr>
        <a:xfrm>
          <a:off x="0" y="0"/>
          <a:ext cx="0" cy="0"/>
          <a:chOff x="0" y="0"/>
          <a:chExt cx="0" cy="0"/>
        </a:xfrm>
      </p:grpSpPr>
      <p:sp>
        <p:nvSpPr>
          <p:cNvPr id="116" name="Google Shape;116;p16"/>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8" name="Google Shape;118;p1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1" name="Shape 121"/>
        <p:cNvGrpSpPr/>
        <p:nvPr/>
      </p:nvGrpSpPr>
      <p:grpSpPr>
        <a:xfrm>
          <a:off x="0" y="0"/>
          <a:ext cx="0" cy="0"/>
          <a:chOff x="0" y="0"/>
          <a:chExt cx="0" cy="0"/>
        </a:xfrm>
      </p:grpSpPr>
      <p:sp>
        <p:nvSpPr>
          <p:cNvPr id="122" name="Google Shape;122;p17"/>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7"/>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4" name="Google Shape;124;p17"/>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5" name="Google Shape;125;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17"/>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US" sz="6000" u="none" cap="none" strike="noStrike">
                <a:solidFill>
                  <a:srgbClr val="9EDFF5"/>
                </a:solidFill>
                <a:latin typeface="Arial"/>
                <a:ea typeface="Arial"/>
                <a:cs typeface="Arial"/>
                <a:sym typeface="Arial"/>
              </a:rPr>
              <a:t>“</a:t>
            </a:r>
            <a:endParaRPr/>
          </a:p>
        </p:txBody>
      </p:sp>
      <p:sp>
        <p:nvSpPr>
          <p:cNvPr id="129" name="Google Shape;129;p17"/>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US" sz="6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0" name="Shape 130"/>
        <p:cNvGrpSpPr/>
        <p:nvPr/>
      </p:nvGrpSpPr>
      <p:grpSpPr>
        <a:xfrm>
          <a:off x="0" y="0"/>
          <a:ext cx="0" cy="0"/>
          <a:chOff x="0" y="0"/>
          <a:chExt cx="0" cy="0"/>
        </a:xfrm>
      </p:grpSpPr>
      <p:sp>
        <p:nvSpPr>
          <p:cNvPr id="131" name="Google Shape;131;p18"/>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3" name="Google Shape;133;p18"/>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34" name="Google Shape;134;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19"/>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0" name="Google Shape;140;p1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20"/>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6" name="Google Shape;146;p2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2" name="Google Shape;42;p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Clr>
                <a:schemeClr val="accent1"/>
              </a:buClr>
              <a:buSzPts val="4200"/>
              <a:buFont typeface="Trebuchet MS"/>
              <a:buNone/>
              <a:defRPr/>
            </a:lvl1pPr>
            <a:lvl2pPr lvl="1" algn="l">
              <a:spcBef>
                <a:spcPts val="0"/>
              </a:spcBef>
              <a:spcAft>
                <a:spcPts val="0"/>
              </a:spcAft>
              <a:buClr>
                <a:schemeClr val="dk2"/>
              </a:buClr>
              <a:buSzPts val="4200"/>
              <a:buNone/>
              <a:defRPr/>
            </a:lvl2pPr>
            <a:lvl3pPr lvl="2" algn="l">
              <a:spcBef>
                <a:spcPts val="0"/>
              </a:spcBef>
              <a:spcAft>
                <a:spcPts val="0"/>
              </a:spcAft>
              <a:buClr>
                <a:schemeClr val="dk2"/>
              </a:buClr>
              <a:buSzPts val="4200"/>
              <a:buNone/>
              <a:defRPr/>
            </a:lvl3pPr>
            <a:lvl4pPr lvl="3" algn="l">
              <a:spcBef>
                <a:spcPts val="0"/>
              </a:spcBef>
              <a:spcAft>
                <a:spcPts val="0"/>
              </a:spcAft>
              <a:buClr>
                <a:schemeClr val="dk2"/>
              </a:buClr>
              <a:buSzPts val="4200"/>
              <a:buNone/>
              <a:defRPr/>
            </a:lvl4pPr>
            <a:lvl5pPr lvl="4" algn="l">
              <a:spcBef>
                <a:spcPts val="0"/>
              </a:spcBef>
              <a:spcAft>
                <a:spcPts val="0"/>
              </a:spcAft>
              <a:buClr>
                <a:schemeClr val="dk2"/>
              </a:buClr>
              <a:buSzPts val="4200"/>
              <a:buNone/>
              <a:defRPr/>
            </a:lvl5pPr>
            <a:lvl6pPr lvl="5" algn="l">
              <a:spcBef>
                <a:spcPts val="0"/>
              </a:spcBef>
              <a:spcAft>
                <a:spcPts val="0"/>
              </a:spcAft>
              <a:buClr>
                <a:schemeClr val="dk2"/>
              </a:buClr>
              <a:buSzPts val="4200"/>
              <a:buNone/>
              <a:defRPr/>
            </a:lvl6pPr>
            <a:lvl7pPr lvl="6" algn="l">
              <a:spcBef>
                <a:spcPts val="0"/>
              </a:spcBef>
              <a:spcAft>
                <a:spcPts val="0"/>
              </a:spcAft>
              <a:buClr>
                <a:schemeClr val="dk2"/>
              </a:buClr>
              <a:buSzPts val="4200"/>
              <a:buNone/>
              <a:defRPr/>
            </a:lvl7pPr>
            <a:lvl8pPr lvl="7" algn="l">
              <a:spcBef>
                <a:spcPts val="0"/>
              </a:spcBef>
              <a:spcAft>
                <a:spcPts val="0"/>
              </a:spcAft>
              <a:buClr>
                <a:schemeClr val="dk2"/>
              </a:buClr>
              <a:buSzPts val="4200"/>
              <a:buNone/>
              <a:defRPr/>
            </a:lvl8pPr>
            <a:lvl9pPr lvl="8" algn="l">
              <a:spcBef>
                <a:spcPts val="0"/>
              </a:spcBef>
              <a:spcAft>
                <a:spcPts val="0"/>
              </a:spcAft>
              <a:buClr>
                <a:schemeClr val="dk2"/>
              </a:buClr>
              <a:buSzPts val="4200"/>
              <a:buNone/>
              <a:defRPr/>
            </a:lvl9pPr>
          </a:lstStyle>
          <a:p/>
        </p:txBody>
      </p:sp>
      <p:sp>
        <p:nvSpPr>
          <p:cNvPr id="47" name="Google Shape;47;p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48" name="Google Shape;4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4200"/>
              <a:buFont typeface="Trebuchet MS"/>
              <a:buNone/>
              <a:defRPr/>
            </a:lvl1pPr>
            <a:lvl2pPr lvl="1" algn="ctr">
              <a:spcBef>
                <a:spcPts val="0"/>
              </a:spcBef>
              <a:spcAft>
                <a:spcPts val="0"/>
              </a:spcAft>
              <a:buClr>
                <a:schemeClr val="dk2"/>
              </a:buClr>
              <a:buSzPts val="4200"/>
              <a:buNone/>
              <a:defRPr/>
            </a:lvl2pPr>
            <a:lvl3pPr lvl="2" algn="ctr">
              <a:spcBef>
                <a:spcPts val="0"/>
              </a:spcBef>
              <a:spcAft>
                <a:spcPts val="0"/>
              </a:spcAft>
              <a:buClr>
                <a:schemeClr val="dk2"/>
              </a:buClr>
              <a:buSzPts val="4200"/>
              <a:buNone/>
              <a:defRPr/>
            </a:lvl3pPr>
            <a:lvl4pPr lvl="3" algn="ctr">
              <a:spcBef>
                <a:spcPts val="0"/>
              </a:spcBef>
              <a:spcAft>
                <a:spcPts val="0"/>
              </a:spcAft>
              <a:buClr>
                <a:schemeClr val="dk2"/>
              </a:buClr>
              <a:buSzPts val="4200"/>
              <a:buNone/>
              <a:defRPr/>
            </a:lvl4pPr>
            <a:lvl5pPr lvl="4" algn="ctr">
              <a:spcBef>
                <a:spcPts val="0"/>
              </a:spcBef>
              <a:spcAft>
                <a:spcPts val="0"/>
              </a:spcAft>
              <a:buClr>
                <a:schemeClr val="dk2"/>
              </a:buClr>
              <a:buSzPts val="4200"/>
              <a:buNone/>
              <a:defRPr/>
            </a:lvl5pPr>
            <a:lvl6pPr lvl="5" algn="ctr">
              <a:spcBef>
                <a:spcPts val="0"/>
              </a:spcBef>
              <a:spcAft>
                <a:spcPts val="0"/>
              </a:spcAft>
              <a:buClr>
                <a:schemeClr val="dk2"/>
              </a:buClr>
              <a:buSzPts val="4200"/>
              <a:buNone/>
              <a:defRPr/>
            </a:lvl6pPr>
            <a:lvl7pPr lvl="6" algn="ctr">
              <a:spcBef>
                <a:spcPts val="0"/>
              </a:spcBef>
              <a:spcAft>
                <a:spcPts val="0"/>
              </a:spcAft>
              <a:buClr>
                <a:schemeClr val="dk2"/>
              </a:buClr>
              <a:buSzPts val="4200"/>
              <a:buNone/>
              <a:defRPr/>
            </a:lvl7pPr>
            <a:lvl8pPr lvl="7" algn="ctr">
              <a:spcBef>
                <a:spcPts val="0"/>
              </a:spcBef>
              <a:spcAft>
                <a:spcPts val="0"/>
              </a:spcAft>
              <a:buClr>
                <a:schemeClr val="dk2"/>
              </a:buClr>
              <a:buSzPts val="4200"/>
              <a:buNone/>
              <a:defRPr/>
            </a:lvl8pPr>
            <a:lvl9pPr lvl="8" algn="ctr">
              <a:spcBef>
                <a:spcPts val="0"/>
              </a:spcBef>
              <a:spcAft>
                <a:spcPts val="0"/>
              </a:spcAft>
              <a:buClr>
                <a:schemeClr val="dk2"/>
              </a:buClr>
              <a:buSzPts val="4200"/>
              <a:buNone/>
              <a:defRPr/>
            </a:lvl9pPr>
          </a:lstStyle>
          <a:p/>
        </p:txBody>
      </p:sp>
      <p:sp>
        <p:nvSpPr>
          <p:cNvPr id="55" name="Google Shape;5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6" name="Shape 56"/>
        <p:cNvGrpSpPr/>
        <p:nvPr/>
      </p:nvGrpSpPr>
      <p:grpSpPr>
        <a:xfrm>
          <a:off x="0" y="0"/>
          <a:ext cx="0" cy="0"/>
          <a:chOff x="0" y="0"/>
          <a:chExt cx="0" cy="0"/>
        </a:xfrm>
      </p:grpSpPr>
      <p:sp>
        <p:nvSpPr>
          <p:cNvPr id="57" name="Google Shape;57;p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Clr>
                <a:schemeClr val="accent1"/>
              </a:buClr>
              <a:buSzPts val="4800"/>
              <a:buFont typeface="Trebuchet MS"/>
              <a:buNone/>
              <a:defRPr sz="4800"/>
            </a:lvl1pPr>
            <a:lvl2pPr lvl="1" algn="l">
              <a:spcBef>
                <a:spcPts val="0"/>
              </a:spcBef>
              <a:spcAft>
                <a:spcPts val="0"/>
              </a:spcAft>
              <a:buClr>
                <a:schemeClr val="dk2"/>
              </a:buClr>
              <a:buSzPts val="4800"/>
              <a:buNone/>
              <a:defRPr sz="4800"/>
            </a:lvl2pPr>
            <a:lvl3pPr lvl="2" algn="l">
              <a:spcBef>
                <a:spcPts val="0"/>
              </a:spcBef>
              <a:spcAft>
                <a:spcPts val="0"/>
              </a:spcAft>
              <a:buClr>
                <a:schemeClr val="dk2"/>
              </a:buClr>
              <a:buSzPts val="4800"/>
              <a:buNone/>
              <a:defRPr sz="4800"/>
            </a:lvl3pPr>
            <a:lvl4pPr lvl="3" algn="l">
              <a:spcBef>
                <a:spcPts val="0"/>
              </a:spcBef>
              <a:spcAft>
                <a:spcPts val="0"/>
              </a:spcAft>
              <a:buClr>
                <a:schemeClr val="dk2"/>
              </a:buClr>
              <a:buSzPts val="4800"/>
              <a:buNone/>
              <a:defRPr sz="4800"/>
            </a:lvl4pPr>
            <a:lvl5pPr lvl="4" algn="l">
              <a:spcBef>
                <a:spcPts val="0"/>
              </a:spcBef>
              <a:spcAft>
                <a:spcPts val="0"/>
              </a:spcAft>
              <a:buClr>
                <a:schemeClr val="dk2"/>
              </a:buClr>
              <a:buSzPts val="4800"/>
              <a:buNone/>
              <a:defRPr sz="4800"/>
            </a:lvl5pPr>
            <a:lvl6pPr lvl="5" algn="l">
              <a:spcBef>
                <a:spcPts val="0"/>
              </a:spcBef>
              <a:spcAft>
                <a:spcPts val="0"/>
              </a:spcAft>
              <a:buClr>
                <a:schemeClr val="dk2"/>
              </a:buClr>
              <a:buSzPts val="4800"/>
              <a:buNone/>
              <a:defRPr sz="4800"/>
            </a:lvl6pPr>
            <a:lvl7pPr lvl="6" algn="l">
              <a:spcBef>
                <a:spcPts val="0"/>
              </a:spcBef>
              <a:spcAft>
                <a:spcPts val="0"/>
              </a:spcAft>
              <a:buClr>
                <a:schemeClr val="dk2"/>
              </a:buClr>
              <a:buSzPts val="4800"/>
              <a:buNone/>
              <a:defRPr sz="4800"/>
            </a:lvl7pPr>
            <a:lvl8pPr lvl="7" algn="l">
              <a:spcBef>
                <a:spcPts val="0"/>
              </a:spcBef>
              <a:spcAft>
                <a:spcPts val="0"/>
              </a:spcAft>
              <a:buClr>
                <a:schemeClr val="dk2"/>
              </a:buClr>
              <a:buSzPts val="4800"/>
              <a:buNone/>
              <a:defRPr sz="4800"/>
            </a:lvl8pPr>
            <a:lvl9pPr lvl="8" algn="l">
              <a:spcBef>
                <a:spcPts val="0"/>
              </a:spcBef>
              <a:spcAft>
                <a:spcPts val="0"/>
              </a:spcAft>
              <a:buClr>
                <a:schemeClr val="dk2"/>
              </a:buClr>
              <a:buSzPts val="4800"/>
              <a:buNone/>
              <a:defRPr sz="4800"/>
            </a:lvl9pPr>
          </a:lstStyle>
          <a:p/>
        </p:txBody>
      </p:sp>
      <p:sp>
        <p:nvSpPr>
          <p:cNvPr id="58" name="Google Shape;5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9" name="Shape 59"/>
        <p:cNvGrpSpPr/>
        <p:nvPr/>
      </p:nvGrpSpPr>
      <p:grpSpPr>
        <a:xfrm>
          <a:off x="0" y="0"/>
          <a:ext cx="0" cy="0"/>
          <a:chOff x="0" y="0"/>
          <a:chExt cx="0" cy="0"/>
        </a:xfrm>
      </p:grpSpPr>
      <p:sp>
        <p:nvSpPr>
          <p:cNvPr id="60" name="Google Shape;60;p8"/>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62" name="Google Shape;62;p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9"/>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8" name="Google Shape;68;p9"/>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9" name="Google Shape;69;p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10"/>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5" name="Google Shape;75;p10"/>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6" name="Google Shape;76;p10"/>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7" name="Google Shape;77;p10"/>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8" name="Google Shape;78;p1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ctrTitle"/>
          </p:nvPr>
        </p:nvSpPr>
        <p:spPr>
          <a:xfrm>
            <a:off x="2083700" y="-47150"/>
            <a:ext cx="3787800" cy="144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1"/>
              </a:buClr>
              <a:buSzPts val="3000"/>
              <a:buFont typeface="Trebuchet MS"/>
              <a:buNone/>
            </a:pPr>
            <a:r>
              <a:rPr lang="en-US" sz="3000"/>
              <a:t> </a:t>
            </a:r>
            <a:r>
              <a:rPr lang="en-US" sz="3000">
                <a:solidFill>
                  <a:srgbClr val="226292"/>
                </a:solidFill>
              </a:rPr>
              <a:t>CAPSTONE PROJECT </a:t>
            </a:r>
            <a:br>
              <a:rPr lang="en-US" sz="3000"/>
            </a:br>
            <a:r>
              <a:rPr lang="en-US" sz="3000"/>
              <a:t> </a:t>
            </a:r>
            <a:r>
              <a:rPr lang="en-US" sz="3000">
                <a:solidFill>
                  <a:srgbClr val="16B0E3"/>
                </a:solidFill>
              </a:rPr>
              <a:t>SHOP FOR HOME</a:t>
            </a:r>
            <a:endParaRPr sz="3000">
              <a:solidFill>
                <a:srgbClr val="16B0E3"/>
              </a:solidFill>
            </a:endParaRPr>
          </a:p>
        </p:txBody>
      </p:sp>
      <p:sp>
        <p:nvSpPr>
          <p:cNvPr id="154" name="Google Shape;154;p21"/>
          <p:cNvSpPr txBox="1"/>
          <p:nvPr>
            <p:ph idx="1" type="subTitle"/>
          </p:nvPr>
        </p:nvSpPr>
        <p:spPr>
          <a:xfrm>
            <a:off x="-85725" y="2272420"/>
            <a:ext cx="4063325" cy="268526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040"/>
              <a:buNone/>
            </a:pPr>
            <a:r>
              <a:rPr b="1" lang="en-US"/>
              <a:t>       </a:t>
            </a:r>
            <a:r>
              <a:rPr b="1" lang="en-US" sz="2000">
                <a:solidFill>
                  <a:schemeClr val="accent2"/>
                </a:solidFill>
              </a:rPr>
              <a:t>GROUP NO. :- 1</a:t>
            </a:r>
            <a:endParaRPr/>
          </a:p>
          <a:p>
            <a:pPr indent="0" lvl="0" marL="0" rtl="0" algn="l">
              <a:spcBef>
                <a:spcPts val="0"/>
              </a:spcBef>
              <a:spcAft>
                <a:spcPts val="0"/>
              </a:spcAft>
              <a:buSzPts val="1080"/>
              <a:buNone/>
            </a:pPr>
            <a:r>
              <a:t/>
            </a:r>
            <a:endParaRPr b="1">
              <a:solidFill>
                <a:schemeClr val="accent2"/>
              </a:solidFill>
            </a:endParaRPr>
          </a:p>
          <a:p>
            <a:pPr indent="0" lvl="0" marL="0" rtl="0" algn="l">
              <a:spcBef>
                <a:spcPts val="0"/>
              </a:spcBef>
              <a:spcAft>
                <a:spcPts val="0"/>
              </a:spcAft>
              <a:buSzPts val="1040"/>
              <a:buNone/>
            </a:pPr>
            <a:r>
              <a:rPr b="1" lang="en-US"/>
              <a:t>                  GROUP MEMBERS:</a:t>
            </a:r>
            <a:endParaRPr/>
          </a:p>
          <a:p>
            <a:pPr indent="-342900" lvl="0" marL="342900" rtl="0" algn="l">
              <a:spcBef>
                <a:spcPts val="0"/>
              </a:spcBef>
              <a:spcAft>
                <a:spcPts val="0"/>
              </a:spcAft>
              <a:buSzPts val="1600"/>
              <a:buFont typeface="Courier New"/>
              <a:buChar char="o"/>
            </a:pPr>
            <a:r>
              <a:rPr b="1" lang="en-US" sz="2000">
                <a:highlight>
                  <a:srgbClr val="FFFFFF"/>
                </a:highlight>
              </a:rPr>
              <a:t>             </a:t>
            </a:r>
            <a:r>
              <a:rPr b="1" lang="en-US" sz="1600">
                <a:highlight>
                  <a:srgbClr val="FFFFFF"/>
                </a:highlight>
              </a:rPr>
              <a:t>Pushpendra Patel</a:t>
            </a:r>
            <a:endParaRPr/>
          </a:p>
          <a:p>
            <a:pPr indent="-285750" lvl="0" marL="285750" rtl="0" algn="l">
              <a:spcBef>
                <a:spcPts val="0"/>
              </a:spcBef>
              <a:spcAft>
                <a:spcPts val="0"/>
              </a:spcAft>
              <a:buSzPts val="1280"/>
              <a:buFont typeface="Courier New"/>
              <a:buChar char="o"/>
            </a:pPr>
            <a:r>
              <a:rPr b="1" lang="en-US" sz="1600">
                <a:highlight>
                  <a:srgbClr val="FFFFFF"/>
                </a:highlight>
              </a:rPr>
              <a:t>                 Swathi S</a:t>
            </a:r>
            <a:endParaRPr/>
          </a:p>
          <a:p>
            <a:pPr indent="-285750" lvl="0" marL="285750" rtl="0" algn="l">
              <a:spcBef>
                <a:spcPts val="0"/>
              </a:spcBef>
              <a:spcAft>
                <a:spcPts val="0"/>
              </a:spcAft>
              <a:buSzPts val="1280"/>
              <a:buFont typeface="Courier New"/>
              <a:buChar char="o"/>
            </a:pPr>
            <a:r>
              <a:rPr b="1" lang="en-US" sz="1600">
                <a:highlight>
                  <a:srgbClr val="FFFFFF"/>
                </a:highlight>
              </a:rPr>
              <a:t>                 Puja Goyal</a:t>
            </a:r>
            <a:endParaRPr/>
          </a:p>
          <a:p>
            <a:pPr indent="-285750" lvl="0" marL="285750" rtl="0" algn="l">
              <a:spcBef>
                <a:spcPts val="0"/>
              </a:spcBef>
              <a:spcAft>
                <a:spcPts val="0"/>
              </a:spcAft>
              <a:buSzPts val="1280"/>
              <a:buFont typeface="Courier New"/>
              <a:buChar char="o"/>
            </a:pPr>
            <a:r>
              <a:rPr b="1" lang="en-US" sz="1600">
                <a:highlight>
                  <a:srgbClr val="FFFFFF"/>
                </a:highlight>
              </a:rPr>
              <a:t>                 Naredla Josna</a:t>
            </a:r>
            <a:endParaRPr/>
          </a:p>
          <a:p>
            <a:pPr indent="-285750" lvl="0" marL="285750" rtl="0" algn="l">
              <a:spcBef>
                <a:spcPts val="0"/>
              </a:spcBef>
              <a:spcAft>
                <a:spcPts val="0"/>
              </a:spcAft>
              <a:buSzPts val="1280"/>
              <a:buFont typeface="Courier New"/>
              <a:buChar char="o"/>
            </a:pPr>
            <a:r>
              <a:rPr b="1" lang="en-US" sz="1600">
                <a:highlight>
                  <a:srgbClr val="FFFFFF"/>
                </a:highlight>
              </a:rPr>
              <a:t>                 Akshaya G</a:t>
            </a:r>
            <a:endParaRPr/>
          </a:p>
          <a:p>
            <a:pPr indent="0" lvl="0" marL="0" rtl="0" algn="ctr">
              <a:spcBef>
                <a:spcPts val="0"/>
              </a:spcBef>
              <a:spcAft>
                <a:spcPts val="0"/>
              </a:spcAft>
              <a:buSzPts val="1600"/>
              <a:buNone/>
            </a:pPr>
            <a:r>
              <a:t/>
            </a:r>
            <a:endParaRPr b="1" sz="2000">
              <a:highlight>
                <a:srgbClr val="FFFFFF"/>
              </a:highlight>
            </a:endParaRPr>
          </a:p>
          <a:p>
            <a:pPr indent="0" lvl="0" marL="0" rtl="0" algn="ctr">
              <a:lnSpc>
                <a:spcPct val="115000"/>
              </a:lnSpc>
              <a:spcBef>
                <a:spcPts val="300"/>
              </a:spcBef>
              <a:spcAft>
                <a:spcPts val="0"/>
              </a:spcAft>
              <a:buClr>
                <a:schemeClr val="dk1"/>
              </a:buClr>
              <a:buSzPts val="1100"/>
              <a:buFont typeface="Arial"/>
              <a:buNone/>
            </a:pPr>
            <a:r>
              <a:t/>
            </a:r>
            <a:endParaRPr b="1" sz="2000">
              <a:highlight>
                <a:srgbClr val="FFFFFF"/>
              </a:highlight>
            </a:endParaRPr>
          </a:p>
          <a:p>
            <a:pPr indent="0" lvl="0" marL="0" rtl="0" algn="ctr">
              <a:lnSpc>
                <a:spcPct val="115000"/>
              </a:lnSpc>
              <a:spcBef>
                <a:spcPts val="300"/>
              </a:spcBef>
              <a:spcAft>
                <a:spcPts val="0"/>
              </a:spcAft>
              <a:buClr>
                <a:schemeClr val="dk1"/>
              </a:buClr>
              <a:buSzPts val="1100"/>
              <a:buFont typeface="Arial"/>
              <a:buNone/>
            </a:pPr>
            <a:r>
              <a:t/>
            </a:r>
            <a:endParaRPr b="1" sz="2000">
              <a:highlight>
                <a:srgbClr val="FFFFFF"/>
              </a:highlight>
            </a:endParaRPr>
          </a:p>
          <a:p>
            <a:pPr indent="0" lvl="0" marL="0" rtl="0" algn="ctr">
              <a:spcBef>
                <a:spcPts val="0"/>
              </a:spcBef>
              <a:spcAft>
                <a:spcPts val="0"/>
              </a:spcAft>
              <a:buSzPts val="1080"/>
              <a:buNone/>
            </a:pPr>
            <a:r>
              <a:t/>
            </a:r>
            <a:endParaRPr/>
          </a:p>
        </p:txBody>
      </p:sp>
      <p:pic>
        <p:nvPicPr>
          <p:cNvPr id="155" name="Google Shape;155;p21"/>
          <p:cNvPicPr preferRelativeResize="0"/>
          <p:nvPr/>
        </p:nvPicPr>
        <p:blipFill rotWithShape="1">
          <a:blip r:embed="rId3">
            <a:alphaModFix/>
          </a:blip>
          <a:srcRect b="0" l="0" r="0" t="0"/>
          <a:stretch/>
        </p:blipFill>
        <p:spPr>
          <a:xfrm>
            <a:off x="3213980" y="1575303"/>
            <a:ext cx="5930020" cy="3577249"/>
          </a:xfrm>
          <a:prstGeom prst="rect">
            <a:avLst/>
          </a:prstGeom>
          <a:noFill/>
          <a:ln>
            <a:noFill/>
          </a:ln>
        </p:spPr>
      </p:pic>
      <p:pic>
        <p:nvPicPr>
          <p:cNvPr id="156" name="Google Shape;156;p21"/>
          <p:cNvPicPr preferRelativeResize="0"/>
          <p:nvPr/>
        </p:nvPicPr>
        <p:blipFill rotWithShape="1">
          <a:blip r:embed="rId4">
            <a:alphaModFix/>
          </a:blip>
          <a:srcRect b="0" l="0" r="0" t="0"/>
          <a:stretch/>
        </p:blipFill>
        <p:spPr>
          <a:xfrm>
            <a:off x="6228785" y="1"/>
            <a:ext cx="2915216" cy="1575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1"/>
            <a:ext cx="8520600" cy="600074"/>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a:t>                     </a:t>
            </a:r>
            <a:r>
              <a:rPr lang="en-US" sz="3000">
                <a:solidFill>
                  <a:srgbClr val="16B0E3"/>
                </a:solidFill>
              </a:rPr>
              <a:t>USE CASE DIAGRAM :-  </a:t>
            </a:r>
            <a:endParaRPr/>
          </a:p>
        </p:txBody>
      </p:sp>
      <p:pic>
        <p:nvPicPr>
          <p:cNvPr id="214" name="Google Shape;214;p30"/>
          <p:cNvPicPr preferRelativeResize="0"/>
          <p:nvPr/>
        </p:nvPicPr>
        <p:blipFill rotWithShape="1">
          <a:blip r:embed="rId3">
            <a:alphaModFix/>
          </a:blip>
          <a:srcRect b="12584" l="9681" r="9682" t="20674"/>
          <a:stretch/>
        </p:blipFill>
        <p:spPr>
          <a:xfrm>
            <a:off x="1314449" y="485774"/>
            <a:ext cx="5838825" cy="4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a:t>             </a:t>
            </a:r>
            <a:r>
              <a:rPr lang="en-US">
                <a:solidFill>
                  <a:srgbClr val="16B0E3"/>
                </a:solidFill>
              </a:rPr>
              <a:t>DATA FLOW DIAGRAM FOR ADMIN :-</a:t>
            </a:r>
            <a:endParaRPr>
              <a:solidFill>
                <a:srgbClr val="16B0E3"/>
              </a:solidFill>
            </a:endParaRPr>
          </a:p>
        </p:txBody>
      </p:sp>
      <p:pic>
        <p:nvPicPr>
          <p:cNvPr id="220" name="Google Shape;220;p31"/>
          <p:cNvPicPr preferRelativeResize="0"/>
          <p:nvPr/>
        </p:nvPicPr>
        <p:blipFill rotWithShape="1">
          <a:blip r:embed="rId3">
            <a:alphaModFix/>
          </a:blip>
          <a:srcRect b="0" l="0" r="0" t="0"/>
          <a:stretch/>
        </p:blipFill>
        <p:spPr>
          <a:xfrm>
            <a:off x="781050" y="1225225"/>
            <a:ext cx="6105525" cy="360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p:nvPr/>
        </p:nvSpPr>
        <p:spPr>
          <a:xfrm flipH="1">
            <a:off x="138841" y="301188"/>
            <a:ext cx="7728619"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Economica"/>
                <a:ea typeface="Economica"/>
                <a:cs typeface="Economica"/>
                <a:sym typeface="Economica"/>
              </a:rPr>
              <a:t> </a:t>
            </a:r>
            <a:r>
              <a:rPr b="0" i="0" lang="en-US" sz="3000" u="none" cap="none" strike="noStrike">
                <a:solidFill>
                  <a:srgbClr val="16B0E3"/>
                </a:solidFill>
                <a:latin typeface="Trebuchet MS"/>
                <a:ea typeface="Trebuchet MS"/>
                <a:cs typeface="Trebuchet MS"/>
                <a:sym typeface="Trebuchet MS"/>
              </a:rPr>
              <a:t>DATA FLOW DIAGRAM FOR USER LOGIN :-</a:t>
            </a:r>
            <a:endParaRPr/>
          </a:p>
        </p:txBody>
      </p:sp>
      <p:pic>
        <p:nvPicPr>
          <p:cNvPr id="226" name="Google Shape;226;p32"/>
          <p:cNvPicPr preferRelativeResize="0"/>
          <p:nvPr/>
        </p:nvPicPr>
        <p:blipFill rotWithShape="1">
          <a:blip r:embed="rId3">
            <a:alphaModFix/>
          </a:blip>
          <a:srcRect b="18071" l="11652" r="22161" t="27317"/>
          <a:stretch/>
        </p:blipFill>
        <p:spPr>
          <a:xfrm>
            <a:off x="621216" y="1161874"/>
            <a:ext cx="6507333" cy="34282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508001" y="209550"/>
            <a:ext cx="6447501" cy="5905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rebuchet MS"/>
              <a:buNone/>
            </a:pPr>
            <a:r>
              <a:rPr lang="en-US"/>
              <a:t>                        </a:t>
            </a:r>
            <a:r>
              <a:rPr lang="en-US">
                <a:solidFill>
                  <a:srgbClr val="16B0E3"/>
                </a:solidFill>
              </a:rPr>
              <a:t>SYSTEM TOOLS :-</a:t>
            </a:r>
            <a:endParaRPr>
              <a:solidFill>
                <a:srgbClr val="16B0E3"/>
              </a:solidFill>
            </a:endParaRPr>
          </a:p>
        </p:txBody>
      </p:sp>
      <p:sp>
        <p:nvSpPr>
          <p:cNvPr id="232" name="Google Shape;232;p33"/>
          <p:cNvSpPr txBox="1"/>
          <p:nvPr>
            <p:ph idx="1" type="body"/>
          </p:nvPr>
        </p:nvSpPr>
        <p:spPr>
          <a:xfrm>
            <a:off x="152401" y="876299"/>
            <a:ext cx="8629650" cy="4151087"/>
          </a:xfrm>
          <a:prstGeom prst="rect">
            <a:avLst/>
          </a:prstGeom>
          <a:noFill/>
          <a:ln>
            <a:noFill/>
          </a:ln>
        </p:spPr>
        <p:txBody>
          <a:bodyPr anchorCtr="0" anchor="t" bIns="45700" lIns="91425" spcFirstLastPara="1" rIns="91425" wrap="square" tIns="45700">
            <a:normAutofit fontScale="25000" lnSpcReduction="20000"/>
          </a:bodyPr>
          <a:lstStyle/>
          <a:p>
            <a:pPr indent="-257175" lvl="0" marL="257175" rtl="0" algn="l">
              <a:lnSpc>
                <a:spcPct val="170000"/>
              </a:lnSpc>
              <a:spcBef>
                <a:spcPts val="0"/>
              </a:spcBef>
              <a:spcAft>
                <a:spcPts val="0"/>
              </a:spcAft>
              <a:buSzPct val="80000"/>
              <a:buFont typeface="Noto Sans Symbols"/>
              <a:buChar char="❑"/>
            </a:pPr>
            <a:r>
              <a:rPr lang="en-US" sz="5600">
                <a:latin typeface="Times New Roman"/>
                <a:ea typeface="Times New Roman"/>
                <a:cs typeface="Times New Roman"/>
                <a:sym typeface="Times New Roman"/>
              </a:rPr>
              <a:t> FRONT END :  JSP, HTML, CSS, JAVA SCRIPT  are utilized to implement the frontend. </a:t>
            </a:r>
            <a:endParaRPr/>
          </a:p>
          <a:p>
            <a:pPr indent="-214313" lvl="1" marL="557213" rtl="0" algn="l">
              <a:lnSpc>
                <a:spcPct val="170000"/>
              </a:lnSpc>
              <a:spcBef>
                <a:spcPts val="750"/>
              </a:spcBef>
              <a:spcAft>
                <a:spcPts val="0"/>
              </a:spcAft>
              <a:buSzPct val="80000"/>
              <a:buFont typeface="Noto Sans Symbols"/>
              <a:buChar char="❑"/>
            </a:pPr>
            <a:r>
              <a:rPr lang="en-US" sz="5600">
                <a:latin typeface="Times New Roman"/>
                <a:ea typeface="Times New Roman"/>
                <a:cs typeface="Times New Roman"/>
                <a:sym typeface="Times New Roman"/>
              </a:rPr>
              <a:t>Java Server Pages (JSP) :Different pages in the applications are designed using jsp. A Java Server Pages component is a type of Java servlet that is designed to fulfil the role of a user interface for a Java web application. Web developers write JSPs as text files that combine HTML or XHTML code, XML elements, and embedded JSP actions and commands. Using JSP, one can collect input from users through web page. </a:t>
            </a:r>
            <a:endParaRPr/>
          </a:p>
          <a:p>
            <a:pPr indent="-214313" lvl="1" marL="557213" rtl="0" algn="l">
              <a:lnSpc>
                <a:spcPct val="170000"/>
              </a:lnSpc>
              <a:spcBef>
                <a:spcPts val="750"/>
              </a:spcBef>
              <a:spcAft>
                <a:spcPts val="0"/>
              </a:spcAft>
              <a:buSzPct val="80000"/>
              <a:buFont typeface="Noto Sans Symbols"/>
              <a:buChar char="❑"/>
            </a:pPr>
            <a:r>
              <a:rPr lang="en-US" sz="5600">
                <a:latin typeface="Times New Roman"/>
                <a:ea typeface="Times New Roman"/>
                <a:cs typeface="Times New Roman"/>
                <a:sym typeface="Times New Roman"/>
              </a:rPr>
              <a:t>HTML (Hyper Text Markup Language) : HTML is a syntax used to format a text document on the web. </a:t>
            </a:r>
            <a:endParaRPr/>
          </a:p>
          <a:p>
            <a:pPr indent="-214313" lvl="1" marL="557213" rtl="0" algn="l">
              <a:lnSpc>
                <a:spcPct val="170000"/>
              </a:lnSpc>
              <a:spcBef>
                <a:spcPts val="750"/>
              </a:spcBef>
              <a:spcAft>
                <a:spcPts val="0"/>
              </a:spcAft>
              <a:buSzPct val="80000"/>
              <a:buFont typeface="Noto Sans Symbols"/>
              <a:buChar char="❑"/>
            </a:pPr>
            <a:r>
              <a:rPr lang="en-US" sz="5600">
                <a:latin typeface="Times New Roman"/>
                <a:ea typeface="Times New Roman"/>
                <a:cs typeface="Times New Roman"/>
                <a:sym typeface="Times New Roman"/>
              </a:rPr>
              <a:t>CSS (Cascading Style Sheets) :  CSS is a style sheet language used for describing the look and formatting of a document written in a markup language.</a:t>
            </a:r>
            <a:endParaRPr/>
          </a:p>
          <a:p>
            <a:pPr indent="-214313" lvl="1" marL="557213" rtl="0" algn="l">
              <a:lnSpc>
                <a:spcPct val="170000"/>
              </a:lnSpc>
              <a:spcBef>
                <a:spcPts val="750"/>
              </a:spcBef>
              <a:spcAft>
                <a:spcPts val="0"/>
              </a:spcAft>
              <a:buSzPct val="80000"/>
              <a:buFont typeface="Noto Sans Symbols"/>
              <a:buChar char="❑"/>
            </a:pPr>
            <a:r>
              <a:rPr lang="en-US" sz="5600">
                <a:latin typeface="Times New Roman"/>
                <a:ea typeface="Times New Roman"/>
                <a:cs typeface="Times New Roman"/>
                <a:sym typeface="Times New Roman"/>
              </a:rPr>
              <a:t>Java Script :  JS is a dynamic computer programming language. It is most commonly used as part of web browsers, whose implementations allow client-side scripts to interact with the user, control the browser, communicate asynchronously, and alter the document content that is displayed.</a:t>
            </a:r>
            <a:endParaRPr sz="5600">
              <a:latin typeface="Times New Roman"/>
              <a:ea typeface="Times New Roman"/>
              <a:cs typeface="Times New Roman"/>
              <a:sym typeface="Times New Roman"/>
            </a:endParaRPr>
          </a:p>
          <a:p>
            <a:pPr indent="-257175" lvl="0" marL="257175" rtl="0" algn="l">
              <a:spcBef>
                <a:spcPts val="750"/>
              </a:spcBef>
              <a:spcAft>
                <a:spcPts val="0"/>
              </a:spcAft>
              <a:buSzPct val="80000"/>
              <a:buFont typeface="Noto Sans Symbols"/>
              <a:buChar char="❑"/>
            </a:pPr>
            <a:r>
              <a:rPr lang="en-US" sz="5600"/>
              <a:t>	</a:t>
            </a:r>
            <a:endParaRPr/>
          </a:p>
          <a:p>
            <a:pPr indent="-239395" lvl="0" marL="257175" rtl="0" algn="l">
              <a:spcBef>
                <a:spcPts val="750"/>
              </a:spcBef>
              <a:spcAft>
                <a:spcPts val="0"/>
              </a:spcAft>
              <a:buSzPct val="80000"/>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rebuchet MS"/>
              <a:buNone/>
            </a:pPr>
            <a:r>
              <a:rPr lang="en-US"/>
              <a:t>                        </a:t>
            </a:r>
            <a:r>
              <a:rPr lang="en-US">
                <a:solidFill>
                  <a:srgbClr val="16B0E3"/>
                </a:solidFill>
              </a:rPr>
              <a:t>BACKEND:-</a:t>
            </a:r>
            <a:endParaRPr>
              <a:solidFill>
                <a:srgbClr val="16B0E3"/>
              </a:solidFill>
            </a:endParaRPr>
          </a:p>
        </p:txBody>
      </p:sp>
      <p:sp>
        <p:nvSpPr>
          <p:cNvPr id="238" name="Google Shape;238;p34"/>
          <p:cNvSpPr txBox="1"/>
          <p:nvPr>
            <p:ph idx="1" type="body"/>
          </p:nvPr>
        </p:nvSpPr>
        <p:spPr>
          <a:xfrm>
            <a:off x="508001" y="1114425"/>
            <a:ext cx="7864474" cy="3752850"/>
          </a:xfrm>
          <a:prstGeom prst="rect">
            <a:avLst/>
          </a:prstGeom>
          <a:noFill/>
          <a:ln>
            <a:noFill/>
          </a:ln>
        </p:spPr>
        <p:txBody>
          <a:bodyPr anchorCtr="0" anchor="t" bIns="45700" lIns="91425" spcFirstLastPara="1" rIns="91425" wrap="square" tIns="45700">
            <a:normAutofit fontScale="32500" lnSpcReduction="20000"/>
          </a:bodyPr>
          <a:lstStyle/>
          <a:p>
            <a:pPr indent="0" lvl="1" marL="342900" rtl="0" algn="l">
              <a:lnSpc>
                <a:spcPct val="150000"/>
              </a:lnSpc>
              <a:spcBef>
                <a:spcPts val="0"/>
              </a:spcBef>
              <a:spcAft>
                <a:spcPts val="0"/>
              </a:spcAft>
              <a:buSzPct val="80000"/>
              <a:buNone/>
            </a:pPr>
            <a:r>
              <a:t/>
            </a:r>
            <a:endParaRPr sz="4300">
              <a:latin typeface="Times New Roman"/>
              <a:ea typeface="Times New Roman"/>
              <a:cs typeface="Times New Roman"/>
              <a:sym typeface="Times New Roman"/>
            </a:endParaRPr>
          </a:p>
          <a:p>
            <a:pPr indent="-214338" lvl="1" marL="557213" rtl="0" algn="l">
              <a:lnSpc>
                <a:spcPct val="150000"/>
              </a:lnSpc>
              <a:spcBef>
                <a:spcPts val="750"/>
              </a:spcBef>
              <a:spcAft>
                <a:spcPts val="0"/>
              </a:spcAft>
              <a:buSzPct val="80000"/>
              <a:buFont typeface="Noto Sans Symbols"/>
              <a:buChar char="❑"/>
            </a:pPr>
            <a:r>
              <a:rPr lang="en-US" sz="4300">
                <a:latin typeface="Times New Roman"/>
                <a:ea typeface="Times New Roman"/>
                <a:cs typeface="Times New Roman"/>
                <a:sym typeface="Times New Roman"/>
              </a:rPr>
              <a:t>Spring Boot :  </a:t>
            </a:r>
            <a:r>
              <a:rPr b="0" i="0" lang="en-US" sz="4300">
                <a:latin typeface="Times New Roman"/>
                <a:ea typeface="Times New Roman"/>
                <a:cs typeface="Times New Roman"/>
                <a:sym typeface="Times New Roman"/>
              </a:rPr>
              <a:t>Spring Boot Tutorial provides basic and advanced concepts of Spring Framework. Our Spring Boot Tutorial is designed for beginners and professionals both.</a:t>
            </a:r>
            <a:r>
              <a:rPr b="0" i="0" lang="en-US" sz="4300">
                <a:solidFill>
                  <a:srgbClr val="333333"/>
                </a:solidFill>
                <a:latin typeface="Times New Roman"/>
                <a:ea typeface="Times New Roman"/>
                <a:cs typeface="Times New Roman"/>
                <a:sym typeface="Times New Roman"/>
              </a:rPr>
              <a:t> </a:t>
            </a:r>
            <a:r>
              <a:rPr b="0" i="0" lang="en-US" sz="4300">
                <a:latin typeface="Times New Roman"/>
                <a:ea typeface="Times New Roman"/>
                <a:cs typeface="Times New Roman"/>
                <a:sym typeface="Times New Roman"/>
              </a:rPr>
              <a:t>Spring Boot is a Spring module that provides the RAD (Rapid Application Development) feature to the Spring framework.</a:t>
            </a:r>
            <a:endParaRPr/>
          </a:p>
          <a:p>
            <a:pPr indent="-214338" lvl="1" marL="557213" rtl="0" algn="l">
              <a:lnSpc>
                <a:spcPct val="150000"/>
              </a:lnSpc>
              <a:spcBef>
                <a:spcPts val="750"/>
              </a:spcBef>
              <a:spcAft>
                <a:spcPts val="0"/>
              </a:spcAft>
              <a:buSzPct val="80000"/>
              <a:buFont typeface="Noto Sans Symbols"/>
              <a:buChar char="❑"/>
            </a:pPr>
            <a:r>
              <a:rPr lang="en-US" sz="4300">
                <a:latin typeface="Times New Roman"/>
                <a:ea typeface="Times New Roman"/>
                <a:cs typeface="Times New Roman"/>
                <a:sym typeface="Times New Roman"/>
              </a:rPr>
              <a:t>Hibernate  :  </a:t>
            </a:r>
            <a:r>
              <a:rPr b="0" i="0" lang="en-US" sz="4300">
                <a:latin typeface="Times New Roman"/>
                <a:ea typeface="Times New Roman"/>
                <a:cs typeface="Times New Roman"/>
                <a:sym typeface="Times New Roman"/>
              </a:rPr>
              <a:t>Hibernate is a Java framework that simplifies the development of Java application to interact with the database. It is an open source, lightweight, ORM (Object Relational Mapping) tool. Hibernate implements the specifications of JPA (Java Persistence API) for data persistence.</a:t>
            </a:r>
            <a:endParaRPr/>
          </a:p>
          <a:p>
            <a:pPr indent="-214338" lvl="1" marL="557213" rtl="0" algn="l">
              <a:lnSpc>
                <a:spcPct val="150000"/>
              </a:lnSpc>
              <a:spcBef>
                <a:spcPts val="750"/>
              </a:spcBef>
              <a:spcAft>
                <a:spcPts val="0"/>
              </a:spcAft>
              <a:buSzPct val="80000"/>
              <a:buFont typeface="Noto Sans Symbols"/>
              <a:buChar char="❑"/>
            </a:pPr>
            <a:r>
              <a:rPr lang="en-US" sz="4300">
                <a:latin typeface="Times New Roman"/>
                <a:ea typeface="Times New Roman"/>
                <a:cs typeface="Times New Roman"/>
                <a:sym typeface="Times New Roman"/>
              </a:rPr>
              <a:t>Eclipse : </a:t>
            </a:r>
            <a:r>
              <a:rPr b="0" i="0" lang="en-US" sz="4300">
                <a:latin typeface="Times New Roman"/>
                <a:ea typeface="Times New Roman"/>
                <a:cs typeface="Times New Roman"/>
                <a:sym typeface="Times New Roman"/>
              </a:rPr>
              <a:t>Eclipse Scout is </a:t>
            </a:r>
            <a:r>
              <a:rPr b="1" i="0" lang="en-US" sz="4300">
                <a:latin typeface="Times New Roman"/>
                <a:ea typeface="Times New Roman"/>
                <a:cs typeface="Times New Roman"/>
                <a:sym typeface="Times New Roman"/>
              </a:rPr>
              <a:t>a Java/HTML5 framework to develop business applications that run on the desktop, on tablets and mobile devices</a:t>
            </a:r>
            <a:r>
              <a:rPr b="0" i="0" lang="en-US" sz="4300">
                <a:latin typeface="Times New Roman"/>
                <a:ea typeface="Times New Roman"/>
                <a:cs typeface="Times New Roman"/>
                <a:sym typeface="Times New Roman"/>
              </a:rPr>
              <a:t>. This package includes Eclipse IDE support for Scout developers and source code.</a:t>
            </a:r>
            <a:endParaRPr b="0" i="0" sz="4300">
              <a:latin typeface="Times New Roman"/>
              <a:ea typeface="Times New Roman"/>
              <a:cs typeface="Times New Roman"/>
              <a:sym typeface="Times New Roman"/>
            </a:endParaRPr>
          </a:p>
          <a:p>
            <a:pPr indent="-143345" lvl="1" marL="557213" rtl="0" algn="l">
              <a:lnSpc>
                <a:spcPct val="150000"/>
              </a:lnSpc>
              <a:spcBef>
                <a:spcPts val="750"/>
              </a:spcBef>
              <a:spcAft>
                <a:spcPts val="0"/>
              </a:spcAft>
              <a:buSzPct val="80000"/>
              <a:buFont typeface="Noto Sans Symbols"/>
              <a:buNone/>
            </a:pPr>
            <a:r>
              <a:t/>
            </a:r>
            <a:endParaRPr b="0" i="0" sz="4300">
              <a:solidFill>
                <a:srgbClr val="757575"/>
              </a:solidFill>
              <a:latin typeface="Times New Roman"/>
              <a:ea typeface="Times New Roman"/>
              <a:cs typeface="Times New Roman"/>
              <a:sym typeface="Times New Roman"/>
            </a:endParaRPr>
          </a:p>
          <a:p>
            <a:pPr indent="-234924" lvl="0" marL="257175" rtl="0" algn="l">
              <a:spcBef>
                <a:spcPts val="750"/>
              </a:spcBef>
              <a:spcAft>
                <a:spcPts val="0"/>
              </a:spcAft>
              <a:buSzPct val="8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508001" y="135802"/>
            <a:ext cx="6447501" cy="6246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B0E3"/>
              </a:buClr>
              <a:buSzPts val="2700"/>
              <a:buFont typeface="Trebuchet MS"/>
              <a:buNone/>
            </a:pPr>
            <a:r>
              <a:rPr lang="en-US">
                <a:solidFill>
                  <a:srgbClr val="16B0E3"/>
                </a:solidFill>
              </a:rPr>
              <a:t>PROJECT PHOTOS :- (Dashboard)</a:t>
            </a:r>
            <a:endParaRPr>
              <a:solidFill>
                <a:srgbClr val="16B0E3"/>
              </a:solidFill>
            </a:endParaRPr>
          </a:p>
        </p:txBody>
      </p:sp>
      <p:pic>
        <p:nvPicPr>
          <p:cNvPr id="244" name="Google Shape;244;p35"/>
          <p:cNvPicPr preferRelativeResize="0"/>
          <p:nvPr>
            <p:ph idx="1" type="body"/>
          </p:nvPr>
        </p:nvPicPr>
        <p:blipFill rotWithShape="1">
          <a:blip r:embed="rId3">
            <a:alphaModFix/>
          </a:blip>
          <a:srcRect b="0" l="0" r="0" t="0"/>
          <a:stretch/>
        </p:blipFill>
        <p:spPr>
          <a:xfrm>
            <a:off x="0" y="760491"/>
            <a:ext cx="9144000" cy="43830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508001" y="117695"/>
            <a:ext cx="6447501" cy="5613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B0E3"/>
              </a:buClr>
              <a:buSzPts val="2700"/>
              <a:buFont typeface="Trebuchet MS"/>
              <a:buNone/>
            </a:pPr>
            <a:r>
              <a:rPr lang="en-US">
                <a:solidFill>
                  <a:srgbClr val="16B0E3"/>
                </a:solidFill>
              </a:rPr>
              <a:t>LOGIN AND AFTER LOGIN :-</a:t>
            </a:r>
            <a:endParaRPr>
              <a:solidFill>
                <a:srgbClr val="16B0E3"/>
              </a:solidFill>
            </a:endParaRPr>
          </a:p>
        </p:txBody>
      </p:sp>
      <p:pic>
        <p:nvPicPr>
          <p:cNvPr id="250" name="Google Shape;250;p36"/>
          <p:cNvPicPr preferRelativeResize="0"/>
          <p:nvPr>
            <p:ph idx="1" type="body"/>
          </p:nvPr>
        </p:nvPicPr>
        <p:blipFill rotWithShape="1">
          <a:blip r:embed="rId3">
            <a:alphaModFix/>
          </a:blip>
          <a:srcRect b="0" l="0" r="0" t="0"/>
          <a:stretch/>
        </p:blipFill>
        <p:spPr>
          <a:xfrm>
            <a:off x="0" y="778598"/>
            <a:ext cx="4635374" cy="4364902"/>
          </a:xfrm>
          <a:prstGeom prst="rect">
            <a:avLst/>
          </a:prstGeom>
          <a:noFill/>
          <a:ln>
            <a:noFill/>
          </a:ln>
        </p:spPr>
      </p:pic>
      <p:pic>
        <p:nvPicPr>
          <p:cNvPr id="251" name="Google Shape;251;p36"/>
          <p:cNvPicPr preferRelativeResize="0"/>
          <p:nvPr/>
        </p:nvPicPr>
        <p:blipFill rotWithShape="1">
          <a:blip r:embed="rId4">
            <a:alphaModFix/>
          </a:blip>
          <a:srcRect b="0" l="0" r="0" t="0"/>
          <a:stretch/>
        </p:blipFill>
        <p:spPr>
          <a:xfrm>
            <a:off x="4716855" y="778598"/>
            <a:ext cx="4427144" cy="43649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80841" y="81482"/>
            <a:ext cx="6447501" cy="58847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B0E3"/>
              </a:buClr>
              <a:buSzPts val="2700"/>
              <a:buFont typeface="Trebuchet MS"/>
              <a:buNone/>
            </a:pPr>
            <a:r>
              <a:rPr lang="en-US">
                <a:solidFill>
                  <a:srgbClr val="16B0E3"/>
                </a:solidFill>
              </a:rPr>
              <a:t>WISHLIST :-</a:t>
            </a:r>
            <a:endParaRPr>
              <a:solidFill>
                <a:srgbClr val="16B0E3"/>
              </a:solidFill>
            </a:endParaRPr>
          </a:p>
        </p:txBody>
      </p:sp>
      <p:pic>
        <p:nvPicPr>
          <p:cNvPr id="257" name="Google Shape;257;p37"/>
          <p:cNvPicPr preferRelativeResize="0"/>
          <p:nvPr>
            <p:ph idx="1" type="body"/>
          </p:nvPr>
        </p:nvPicPr>
        <p:blipFill rotWithShape="1">
          <a:blip r:embed="rId3">
            <a:alphaModFix/>
          </a:blip>
          <a:srcRect b="0" l="0" r="0" t="0"/>
          <a:stretch/>
        </p:blipFill>
        <p:spPr>
          <a:xfrm>
            <a:off x="0" y="669956"/>
            <a:ext cx="9144000" cy="44735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508001" y="172016"/>
            <a:ext cx="6447501" cy="7785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B0E3"/>
              </a:buClr>
              <a:buSzPts val="2700"/>
              <a:buFont typeface="Trebuchet MS"/>
              <a:buNone/>
            </a:pPr>
            <a:r>
              <a:rPr lang="en-US">
                <a:solidFill>
                  <a:srgbClr val="16B0E3"/>
                </a:solidFill>
              </a:rPr>
              <a:t>              ADD PRODUCT (ADMIN) :-</a:t>
            </a:r>
            <a:endParaRPr>
              <a:solidFill>
                <a:srgbClr val="16B0E3"/>
              </a:solidFill>
            </a:endParaRPr>
          </a:p>
        </p:txBody>
      </p:sp>
      <p:pic>
        <p:nvPicPr>
          <p:cNvPr id="263" name="Google Shape;263;p38"/>
          <p:cNvPicPr preferRelativeResize="0"/>
          <p:nvPr>
            <p:ph idx="1" type="body"/>
          </p:nvPr>
        </p:nvPicPr>
        <p:blipFill rotWithShape="1">
          <a:blip r:embed="rId3">
            <a:alphaModFix/>
          </a:blip>
          <a:srcRect b="0" l="0" r="0" t="0"/>
          <a:stretch/>
        </p:blipFill>
        <p:spPr>
          <a:xfrm>
            <a:off x="0" y="787651"/>
            <a:ext cx="9144000" cy="4355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sz="3000"/>
              <a:t>                        </a:t>
            </a:r>
            <a:r>
              <a:rPr lang="en-US" sz="3000">
                <a:solidFill>
                  <a:srgbClr val="16B0E3"/>
                </a:solidFill>
              </a:rPr>
              <a:t>CONCLUSION :-</a:t>
            </a:r>
            <a:endParaRPr sz="3000">
              <a:solidFill>
                <a:srgbClr val="16B0E3"/>
              </a:solidFill>
            </a:endParaRPr>
          </a:p>
        </p:txBody>
      </p:sp>
      <p:sp>
        <p:nvSpPr>
          <p:cNvPr id="269" name="Google Shape;269;p3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Noto Sans Symbols"/>
              <a:buChar char="❑"/>
            </a:pPr>
            <a:r>
              <a:rPr lang="en-US" sz="1400">
                <a:latin typeface="Times New Roman"/>
                <a:ea typeface="Times New Roman"/>
                <a:cs typeface="Times New Roman"/>
                <a:sym typeface="Times New Roman"/>
              </a:rPr>
              <a:t>The system has been developed with much care and free of errors and at the same time it is efficient and less time consuming.</a:t>
            </a:r>
            <a:endParaRPr/>
          </a:p>
          <a:p>
            <a:pPr indent="-342900" lvl="0" marL="457200" rtl="0" algn="l">
              <a:lnSpc>
                <a:spcPct val="150000"/>
              </a:lnSpc>
              <a:spcBef>
                <a:spcPts val="0"/>
              </a:spcBef>
              <a:spcAft>
                <a:spcPts val="0"/>
              </a:spcAft>
              <a:buSzPts val="1800"/>
              <a:buFont typeface="Noto Sans Symbols"/>
              <a:buChar char="❑"/>
            </a:pPr>
            <a:r>
              <a:rPr lang="en-US" sz="1400">
                <a:latin typeface="Times New Roman"/>
                <a:ea typeface="Times New Roman"/>
                <a:cs typeface="Times New Roman"/>
                <a:sym typeface="Times New Roman"/>
              </a:rPr>
              <a:t>The purpose of this project was to develop a web application and an android application for purchasing items from a shop.</a:t>
            </a:r>
            <a:endParaRPr/>
          </a:p>
          <a:p>
            <a:pPr indent="-342900" lvl="0" marL="457200" rtl="0" algn="l">
              <a:lnSpc>
                <a:spcPct val="150000"/>
              </a:lnSpc>
              <a:spcBef>
                <a:spcPts val="0"/>
              </a:spcBef>
              <a:spcAft>
                <a:spcPts val="0"/>
              </a:spcAft>
              <a:buSzPts val="1800"/>
              <a:buFont typeface="Noto Sans Symbols"/>
              <a:buChar char="❑"/>
            </a:pPr>
            <a:r>
              <a:rPr lang="en-US" sz="1400">
                <a:latin typeface="Times New Roman"/>
                <a:ea typeface="Times New Roman"/>
                <a:cs typeface="Times New Roman"/>
                <a:sym typeface="Times New Roman"/>
              </a:rPr>
              <a:t>This project helped us in gaining valuable information and practical knowledge on several topics like designing web pages using html &amp; css, usage of responsive templates, designing of android applications, and management of database using H2 database. </a:t>
            </a:r>
            <a:endParaRPr/>
          </a:p>
          <a:p>
            <a:pPr indent="-342900" lvl="0" marL="457200" rtl="0" algn="l">
              <a:lnSpc>
                <a:spcPct val="150000"/>
              </a:lnSpc>
              <a:spcBef>
                <a:spcPts val="0"/>
              </a:spcBef>
              <a:spcAft>
                <a:spcPts val="0"/>
              </a:spcAft>
              <a:buSzPts val="1800"/>
              <a:buFont typeface="Noto Sans Symbols"/>
              <a:buChar char="❑"/>
            </a:pPr>
            <a:r>
              <a:rPr lang="en-US" sz="1400">
                <a:latin typeface="Times New Roman"/>
                <a:ea typeface="Times New Roman"/>
                <a:cs typeface="Times New Roman"/>
                <a:sym typeface="Times New Roman"/>
              </a:rPr>
              <a:t>The entire system is secured. Also the project helped us understanding about the development phases of a project and software development life cycle. We learned how to test different features of a project. </a:t>
            </a:r>
            <a:endParaRPr/>
          </a:p>
          <a:p>
            <a:pPr indent="-228600" lvl="0" marL="457200" rtl="0" algn="l">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B0E3"/>
              </a:buClr>
              <a:buSzPts val="2700"/>
              <a:buFont typeface="Trebuchet MS"/>
              <a:buNone/>
            </a:pPr>
            <a:r>
              <a:rPr lang="en-US">
                <a:solidFill>
                  <a:srgbClr val="16B0E3"/>
                </a:solidFill>
              </a:rPr>
              <a:t>                     CONTENTS :-</a:t>
            </a:r>
            <a:endParaRPr>
              <a:solidFill>
                <a:srgbClr val="16B0E3"/>
              </a:solidFill>
            </a:endParaRPr>
          </a:p>
        </p:txBody>
      </p:sp>
      <p:sp>
        <p:nvSpPr>
          <p:cNvPr id="162" name="Google Shape;162;p22"/>
          <p:cNvSpPr txBox="1"/>
          <p:nvPr>
            <p:ph idx="1" type="body"/>
          </p:nvPr>
        </p:nvSpPr>
        <p:spPr>
          <a:xfrm>
            <a:off x="508001" y="1143000"/>
            <a:ext cx="6447501" cy="3810000"/>
          </a:xfrm>
          <a:prstGeom prst="rect">
            <a:avLst/>
          </a:prstGeom>
          <a:noFill/>
          <a:ln>
            <a:noFill/>
          </a:ln>
        </p:spPr>
        <p:txBody>
          <a:bodyPr anchorCtr="0" anchor="t" bIns="45700" lIns="91425" spcFirstLastPara="1" rIns="91425" wrap="square" tIns="45700">
            <a:normAutofit fontScale="92500" lnSpcReduction="10000"/>
          </a:bodyPr>
          <a:lstStyle/>
          <a:p>
            <a:pPr indent="-257175" lvl="0" marL="257175" rtl="0" algn="l">
              <a:spcBef>
                <a:spcPts val="0"/>
              </a:spcBef>
              <a:spcAft>
                <a:spcPts val="0"/>
              </a:spcAft>
              <a:buSzPct val="80000"/>
              <a:buFont typeface="Noto Sans Symbols"/>
              <a:buChar char="❑"/>
            </a:pPr>
            <a:r>
              <a:rPr lang="en-US" sz="1600"/>
              <a:t>Introduction</a:t>
            </a:r>
            <a:endParaRPr/>
          </a:p>
          <a:p>
            <a:pPr indent="-257175" lvl="0" marL="257175" rtl="0" algn="l">
              <a:spcBef>
                <a:spcPts val="750"/>
              </a:spcBef>
              <a:spcAft>
                <a:spcPts val="0"/>
              </a:spcAft>
              <a:buSzPct val="80000"/>
              <a:buFont typeface="Noto Sans Symbols"/>
              <a:buChar char="❑"/>
            </a:pPr>
            <a:r>
              <a:rPr lang="en-US" sz="1600"/>
              <a:t>Project Description And Goals</a:t>
            </a:r>
            <a:endParaRPr/>
          </a:p>
          <a:p>
            <a:pPr indent="-257175" lvl="0" marL="257175" rtl="0" algn="l">
              <a:spcBef>
                <a:spcPts val="750"/>
              </a:spcBef>
              <a:spcAft>
                <a:spcPts val="0"/>
              </a:spcAft>
              <a:buSzPct val="80000"/>
              <a:buFont typeface="Noto Sans Symbols"/>
              <a:buChar char="❑"/>
            </a:pPr>
            <a:r>
              <a:rPr lang="en-US" sz="1600"/>
              <a:t>Technologies and Tools Used</a:t>
            </a:r>
            <a:endParaRPr/>
          </a:p>
          <a:p>
            <a:pPr indent="-257175" lvl="0" marL="257175" rtl="0" algn="l">
              <a:spcBef>
                <a:spcPts val="750"/>
              </a:spcBef>
              <a:spcAft>
                <a:spcPts val="0"/>
              </a:spcAft>
              <a:buSzPct val="80000"/>
              <a:buFont typeface="Noto Sans Symbols"/>
              <a:buChar char="❑"/>
            </a:pPr>
            <a:r>
              <a:rPr lang="en-US" sz="1600"/>
              <a:t>Modules</a:t>
            </a:r>
            <a:endParaRPr/>
          </a:p>
          <a:p>
            <a:pPr indent="-257175" lvl="0" marL="257175" rtl="0" algn="l">
              <a:spcBef>
                <a:spcPts val="750"/>
              </a:spcBef>
              <a:spcAft>
                <a:spcPts val="0"/>
              </a:spcAft>
              <a:buSzPct val="80000"/>
              <a:buFont typeface="Noto Sans Symbols"/>
              <a:buChar char="❑"/>
            </a:pPr>
            <a:r>
              <a:rPr lang="en-US" sz="1600"/>
              <a:t>Flowchart</a:t>
            </a:r>
            <a:endParaRPr/>
          </a:p>
          <a:p>
            <a:pPr indent="-257175" lvl="0" marL="257175" rtl="0" algn="l">
              <a:spcBef>
                <a:spcPts val="750"/>
              </a:spcBef>
              <a:spcAft>
                <a:spcPts val="0"/>
              </a:spcAft>
              <a:buSzPct val="80000"/>
              <a:buFont typeface="Noto Sans Symbols"/>
              <a:buChar char="❑"/>
            </a:pPr>
            <a:r>
              <a:rPr lang="en-US" sz="1600"/>
              <a:t>Use case diagram </a:t>
            </a:r>
            <a:endParaRPr/>
          </a:p>
          <a:p>
            <a:pPr indent="-257175" lvl="0" marL="257175" rtl="0" algn="l">
              <a:spcBef>
                <a:spcPts val="750"/>
              </a:spcBef>
              <a:spcAft>
                <a:spcPts val="0"/>
              </a:spcAft>
              <a:buSzPct val="80000"/>
              <a:buFont typeface="Noto Sans Symbols"/>
              <a:buChar char="❑"/>
            </a:pPr>
            <a:r>
              <a:rPr lang="en-US" sz="1600"/>
              <a:t>Data Flow Diagram For Admin</a:t>
            </a:r>
            <a:endParaRPr/>
          </a:p>
          <a:p>
            <a:pPr indent="-257175" lvl="0" marL="257175" rtl="0" algn="l">
              <a:spcBef>
                <a:spcPts val="750"/>
              </a:spcBef>
              <a:spcAft>
                <a:spcPts val="0"/>
              </a:spcAft>
              <a:buSzPct val="80000"/>
              <a:buFont typeface="Noto Sans Symbols"/>
              <a:buChar char="❑"/>
            </a:pPr>
            <a:r>
              <a:rPr lang="en-US" sz="1600"/>
              <a:t>Data Flow Diagram for User Login</a:t>
            </a:r>
            <a:endParaRPr/>
          </a:p>
          <a:p>
            <a:pPr indent="-257175" lvl="0" marL="257175" rtl="0" algn="l">
              <a:spcBef>
                <a:spcPts val="750"/>
              </a:spcBef>
              <a:spcAft>
                <a:spcPts val="0"/>
              </a:spcAft>
              <a:buSzPct val="80000"/>
              <a:buFont typeface="Noto Sans Symbols"/>
              <a:buChar char="❑"/>
            </a:pPr>
            <a:r>
              <a:rPr lang="en-US" sz="1600"/>
              <a:t>System Tools</a:t>
            </a:r>
            <a:endParaRPr/>
          </a:p>
          <a:p>
            <a:pPr indent="-257175" lvl="0" marL="257175" rtl="0" algn="l">
              <a:spcBef>
                <a:spcPts val="750"/>
              </a:spcBef>
              <a:spcAft>
                <a:spcPts val="0"/>
              </a:spcAft>
              <a:buSzPct val="80000"/>
              <a:buFont typeface="Noto Sans Symbols"/>
              <a:buChar char="❑"/>
            </a:pPr>
            <a:r>
              <a:rPr lang="en-US" sz="1600"/>
              <a:t>Project Photos</a:t>
            </a:r>
            <a:endParaRPr/>
          </a:p>
          <a:p>
            <a:pPr indent="-257175" lvl="0" marL="257175" rtl="0" algn="l">
              <a:spcBef>
                <a:spcPts val="750"/>
              </a:spcBef>
              <a:spcAft>
                <a:spcPts val="0"/>
              </a:spcAft>
              <a:buSzPct val="80000"/>
              <a:buFont typeface="Noto Sans Symbols"/>
              <a:buChar char="❑"/>
            </a:pPr>
            <a:r>
              <a:rPr lang="en-US" sz="1600"/>
              <a:t>Conclusion</a:t>
            </a:r>
            <a:endParaRPr/>
          </a:p>
          <a:p>
            <a:pPr indent="-257175" lvl="0" marL="257175" rtl="0" algn="l">
              <a:spcBef>
                <a:spcPts val="750"/>
              </a:spcBef>
              <a:spcAft>
                <a:spcPts val="0"/>
              </a:spcAft>
              <a:buSzPct val="80000"/>
              <a:buFont typeface="Noto Sans Symbols"/>
              <a:buChar char="❑"/>
            </a:pPr>
            <a:r>
              <a:rPr lang="en-US" sz="1600"/>
              <a:t>Future Scope</a:t>
            </a:r>
            <a:endParaRPr/>
          </a:p>
          <a:p>
            <a:pPr indent="-193776" lvl="0" marL="257175" rtl="0" algn="l">
              <a:spcBef>
                <a:spcPts val="750"/>
              </a:spcBef>
              <a:spcAft>
                <a:spcPts val="0"/>
              </a:spcAft>
              <a:buSzPct val="80000"/>
              <a:buNone/>
            </a:pPr>
            <a:r>
              <a:t/>
            </a:r>
            <a:endParaRPr/>
          </a:p>
        </p:txBody>
      </p:sp>
      <p:pic>
        <p:nvPicPr>
          <p:cNvPr id="163" name="Google Shape;163;p22"/>
          <p:cNvPicPr preferRelativeResize="0"/>
          <p:nvPr/>
        </p:nvPicPr>
        <p:blipFill rotWithShape="1">
          <a:blip r:embed="rId3">
            <a:alphaModFix/>
          </a:blip>
          <a:srcRect b="0" l="0" r="0" t="0"/>
          <a:stretch/>
        </p:blipFill>
        <p:spPr>
          <a:xfrm>
            <a:off x="6229350" y="2657474"/>
            <a:ext cx="2914650" cy="2486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2025885" y="-18108"/>
            <a:ext cx="5092230" cy="15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4200"/>
              <a:buFont typeface="Trebuchet MS"/>
              <a:buNone/>
            </a:pPr>
            <a:r>
              <a:rPr lang="en-US">
                <a:solidFill>
                  <a:schemeClr val="lt1"/>
                </a:solidFill>
              </a:rPr>
              <a:t>Technologies and Tools Used</a:t>
            </a:r>
            <a:endParaRPr>
              <a:solidFill>
                <a:schemeClr val="lt1"/>
              </a:solidFill>
            </a:endParaRPr>
          </a:p>
        </p:txBody>
      </p:sp>
      <p:sp>
        <p:nvSpPr>
          <p:cNvPr id="275" name="Google Shape;275;p40"/>
          <p:cNvSpPr txBox="1"/>
          <p:nvPr>
            <p:ph idx="4294967295" type="subTitle"/>
          </p:nvPr>
        </p:nvSpPr>
        <p:spPr>
          <a:xfrm>
            <a:off x="5064125" y="1376363"/>
            <a:ext cx="4079875" cy="325278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1280"/>
              <a:buFont typeface="Noto Sans Symbols"/>
              <a:buNone/>
            </a:pPr>
            <a:r>
              <a:t/>
            </a:r>
            <a:endParaRPr b="0" i="0" sz="1600" u="none" cap="none" strike="noStrike">
              <a:solidFill>
                <a:srgbClr val="FFFFFF"/>
              </a:solidFill>
              <a:latin typeface="Trebuchet MS"/>
              <a:ea typeface="Trebuchet MS"/>
              <a:cs typeface="Trebuchet MS"/>
              <a:sym typeface="Trebuchet MS"/>
            </a:endParaRPr>
          </a:p>
          <a:p>
            <a:pPr indent="0" lvl="0" marL="0" marR="0" rtl="0" algn="l">
              <a:spcBef>
                <a:spcPts val="1600"/>
              </a:spcBef>
              <a:spcAft>
                <a:spcPts val="160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
        <p:nvSpPr>
          <p:cNvPr id="276" name="Google Shape;276;p40"/>
          <p:cNvSpPr txBox="1"/>
          <p:nvPr/>
        </p:nvSpPr>
        <p:spPr>
          <a:xfrm>
            <a:off x="865981" y="374962"/>
            <a:ext cx="6684609"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000" u="none" cap="none" strike="noStrike">
                <a:solidFill>
                  <a:srgbClr val="16B0E3"/>
                </a:solidFill>
                <a:latin typeface="Trebuchet MS"/>
                <a:ea typeface="Trebuchet MS"/>
                <a:cs typeface="Trebuchet MS"/>
                <a:sym typeface="Trebuchet MS"/>
              </a:rPr>
              <a:t>                PROJECT SCOPE :-</a:t>
            </a:r>
            <a:endParaRPr b="0" i="0" sz="3000" u="none" cap="none" strike="noStrike">
              <a:solidFill>
                <a:srgbClr val="16B0E3"/>
              </a:solidFill>
              <a:latin typeface="Trebuchet MS"/>
              <a:ea typeface="Trebuchet MS"/>
              <a:cs typeface="Trebuchet MS"/>
              <a:sym typeface="Trebuchet MS"/>
            </a:endParaRPr>
          </a:p>
        </p:txBody>
      </p:sp>
      <p:sp>
        <p:nvSpPr>
          <p:cNvPr id="277" name="Google Shape;277;p40"/>
          <p:cNvSpPr txBox="1"/>
          <p:nvPr/>
        </p:nvSpPr>
        <p:spPr>
          <a:xfrm>
            <a:off x="488888" y="1222218"/>
            <a:ext cx="7127340" cy="2893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User could subscribe for receiving notification about best offers and deals prior to other users.</a:t>
            </a:r>
            <a:endParaRPr/>
          </a:p>
          <a:p>
            <a:pPr indent="-196850" lvl="0" marL="285750" marR="0" rtl="0" algn="l">
              <a:lnSpc>
                <a:spcPct val="100000"/>
              </a:lnSpc>
              <a:spcBef>
                <a:spcPts val="0"/>
              </a:spcBef>
              <a:spcAft>
                <a:spcPts val="0"/>
              </a:spcAft>
              <a:buClr>
                <a:schemeClr val="accent1"/>
              </a:buClr>
              <a:buSzPts val="14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accent1"/>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 Users can have multiple shipping and billing information saved. During checkout they can use the drag and drop feature to select shipping and billing information.</a:t>
            </a:r>
            <a:endParaRPr/>
          </a:p>
          <a:p>
            <a:pPr indent="-196850" lvl="0" marL="285750" marR="0" rtl="0" algn="l">
              <a:lnSpc>
                <a:spcPct val="100000"/>
              </a:lnSpc>
              <a:spcBef>
                <a:spcPts val="0"/>
              </a:spcBef>
              <a:spcAft>
                <a:spcPts val="0"/>
              </a:spcAft>
              <a:buClr>
                <a:schemeClr val="accent1"/>
              </a:buClr>
              <a:buSzPts val="14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accent1"/>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The system recommends a facility to accept the orders 24*7 and a home delivery system which can make customers happy.</a:t>
            </a:r>
            <a:endParaRPr/>
          </a:p>
          <a:p>
            <a:pPr indent="-196850" lvl="0" marL="285750" marR="0" rtl="0" algn="l">
              <a:lnSpc>
                <a:spcPct val="100000"/>
              </a:lnSpc>
              <a:spcBef>
                <a:spcPts val="0"/>
              </a:spcBef>
              <a:spcAft>
                <a:spcPts val="0"/>
              </a:spcAft>
              <a:buClr>
                <a:schemeClr val="accent1"/>
              </a:buClr>
              <a:buSzPts val="14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accent1"/>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Users will receive product information from packaging to delivery.</a:t>
            </a:r>
            <a:endParaRPr/>
          </a:p>
          <a:p>
            <a:pPr indent="-196850" lvl="0" marL="285750" marR="0" rtl="0" algn="l">
              <a:lnSpc>
                <a:spcPct val="100000"/>
              </a:lnSpc>
              <a:spcBef>
                <a:spcPts val="0"/>
              </a:spcBef>
              <a:spcAft>
                <a:spcPts val="0"/>
              </a:spcAft>
              <a:buClr>
                <a:schemeClr val="accent1"/>
              </a:buClr>
              <a:buSzPts val="14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accent1"/>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Various products categories like Mobile and Electronics, Groceries, Health and Personal care will be added to the system.</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1"/>
          <p:cNvPicPr preferRelativeResize="0"/>
          <p:nvPr/>
        </p:nvPicPr>
        <p:blipFill rotWithShape="1">
          <a:blip r:embed="rId3">
            <a:alphaModFix/>
          </a:blip>
          <a:srcRect b="0" l="0" r="0" t="0"/>
          <a:stretch/>
        </p:blipFill>
        <p:spPr>
          <a:xfrm>
            <a:off x="0" y="-54320"/>
            <a:ext cx="9143999" cy="51978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rotWithShape="1">
          <a:blip r:embed="rId3">
            <a:alphaModFix/>
          </a:blip>
          <a:srcRect b="0" l="0" r="0" t="0"/>
          <a:stretch/>
        </p:blipFill>
        <p:spPr>
          <a:xfrm>
            <a:off x="2882175" y="1336675"/>
            <a:ext cx="2470150" cy="2470150"/>
          </a:xfrm>
          <a:prstGeom prst="rect">
            <a:avLst/>
          </a:prstGeom>
          <a:solidFill>
            <a:schemeClr val="accent3"/>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sz="3000"/>
              <a:t>                      </a:t>
            </a:r>
            <a:r>
              <a:rPr lang="en-US" sz="3000">
                <a:solidFill>
                  <a:srgbClr val="16B0E3"/>
                </a:solidFill>
              </a:rPr>
              <a:t>INTRODUCTION :-</a:t>
            </a:r>
            <a:endParaRPr sz="3000">
              <a:solidFill>
                <a:srgbClr val="16B0E3"/>
              </a:solidFill>
            </a:endParaRPr>
          </a:p>
        </p:txBody>
      </p:sp>
      <p:sp>
        <p:nvSpPr>
          <p:cNvPr id="169" name="Google Shape;169;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342900" lvl="0" marL="457200" rtl="0" algn="l">
              <a:lnSpc>
                <a:spcPct val="160000"/>
              </a:lnSpc>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Online shopping is </a:t>
            </a:r>
            <a:r>
              <a:rPr i="0" lang="en-US" sz="1400">
                <a:latin typeface="Times New Roman"/>
                <a:ea typeface="Times New Roman"/>
                <a:cs typeface="Times New Roman"/>
                <a:sym typeface="Times New Roman"/>
              </a:rPr>
              <a:t>a form of electronic commerce which allows consumers to directly buy goods or services from a seller over the Internet using a web browser or a mobile app.</a:t>
            </a:r>
            <a:endParaRPr/>
          </a:p>
          <a:p>
            <a:pPr indent="-342900" lvl="0" marL="457200" rtl="0" algn="l">
              <a:lnSpc>
                <a:spcPct val="160000"/>
              </a:lnSpc>
              <a:spcBef>
                <a:spcPts val="0"/>
              </a:spcBef>
              <a:spcAft>
                <a:spcPts val="0"/>
              </a:spcAft>
              <a:buSzPts val="1800"/>
              <a:buFont typeface="Noto Sans Symbols"/>
              <a:buChar char="❑"/>
            </a:pPr>
            <a:r>
              <a:rPr i="0" lang="en-US" sz="1400">
                <a:latin typeface="Times New Roman"/>
                <a:ea typeface="Times New Roman"/>
                <a:cs typeface="Times New Roman"/>
                <a:sym typeface="Times New Roman"/>
              </a:rPr>
              <a:t> Online shops give us the o</a:t>
            </a:r>
            <a:r>
              <a:rPr b="0" i="0" lang="en-US" sz="1400">
                <a:latin typeface="Times New Roman"/>
                <a:ea typeface="Times New Roman"/>
                <a:cs typeface="Times New Roman"/>
                <a:sym typeface="Times New Roman"/>
              </a:rPr>
              <a:t>pportunity to shop 24/7, and also reward us with a ‘no pollution’ shopping experience.</a:t>
            </a:r>
            <a:endParaRPr/>
          </a:p>
          <a:p>
            <a:pPr indent="-342900" lvl="0" marL="457200" rtl="0" algn="l">
              <a:lnSpc>
                <a:spcPct val="160000"/>
              </a:lnSpc>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Online shopping can </a:t>
            </a:r>
            <a:r>
              <a:rPr i="0" lang="en-US" sz="1400">
                <a:latin typeface="Times New Roman"/>
                <a:ea typeface="Times New Roman"/>
                <a:cs typeface="Times New Roman"/>
                <a:sym typeface="Times New Roman"/>
              </a:rPr>
              <a:t>save time for both the buyer and retailer, reducing phone calls about availability, specifications, hours of operation or other information easily found on company and product pages. </a:t>
            </a:r>
            <a:endParaRPr/>
          </a:p>
          <a:p>
            <a:pPr indent="-342900" lvl="0" marL="457200" rtl="0" algn="l">
              <a:lnSpc>
                <a:spcPct val="160000"/>
              </a:lnSpc>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The application design contains two modules one is for the customers who wish to buy the articles. And another is for the store owners who maintain and updates the information regarding the articles and about the customers. </a:t>
            </a:r>
            <a:endParaRPr i="0" sz="1400">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a:t>                      </a:t>
            </a:r>
            <a:r>
              <a:rPr lang="en-US">
                <a:solidFill>
                  <a:srgbClr val="16B0E3"/>
                </a:solidFill>
              </a:rPr>
              <a:t>PROJECT DESCRIPTION :-</a:t>
            </a:r>
            <a:endParaRPr>
              <a:solidFill>
                <a:srgbClr val="16B0E3"/>
              </a:solidFill>
            </a:endParaRPr>
          </a:p>
        </p:txBody>
      </p:sp>
      <p:sp>
        <p:nvSpPr>
          <p:cNvPr id="175" name="Google Shape;175;p24"/>
          <p:cNvSpPr txBox="1"/>
          <p:nvPr>
            <p:ph idx="1" type="body"/>
          </p:nvPr>
        </p:nvSpPr>
        <p:spPr>
          <a:xfrm>
            <a:off x="397425" y="1053775"/>
            <a:ext cx="8520600" cy="3365826"/>
          </a:xfrm>
          <a:prstGeom prst="rect">
            <a:avLst/>
          </a:prstGeom>
          <a:noFill/>
          <a:ln>
            <a:noFill/>
          </a:ln>
        </p:spPr>
        <p:txBody>
          <a:bodyPr anchorCtr="0" anchor="t" bIns="91425" lIns="91425" spcFirstLastPara="1" rIns="91425" wrap="square" tIns="91425">
            <a:noAutofit/>
          </a:bodyPr>
          <a:lstStyle/>
          <a:p>
            <a:pPr indent="0" lvl="0" marL="114300" rtl="0" algn="ctr">
              <a:spcBef>
                <a:spcPts val="0"/>
              </a:spcBef>
              <a:spcAft>
                <a:spcPts val="0"/>
              </a:spcAft>
              <a:buSzPts val="1800"/>
              <a:buNone/>
            </a:pPr>
            <a:r>
              <a:t/>
            </a:r>
            <a:endParaRPr b="0" i="0">
              <a:latin typeface="Arial"/>
              <a:ea typeface="Arial"/>
              <a:cs typeface="Arial"/>
              <a:sym typeface="Arial"/>
            </a:endParaRPr>
          </a:p>
          <a:p>
            <a:pPr indent="-342900" lvl="0" marL="457200" rtl="0" algn="l">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Shop For Home is </a:t>
            </a:r>
            <a:r>
              <a:rPr lang="en-US" sz="1400">
                <a:latin typeface="Times New Roman"/>
                <a:ea typeface="Times New Roman"/>
                <a:cs typeface="Times New Roman"/>
                <a:sym typeface="Times New Roman"/>
              </a:rPr>
              <a:t>e-commerce web application, which provides various electronic and lifestyle products.</a:t>
            </a:r>
            <a:br>
              <a:rPr lang="en-US" sz="1400"/>
            </a:br>
            <a:endParaRPr b="0" i="0" sz="1400">
              <a:latin typeface="Times New Roman"/>
              <a:ea typeface="Times New Roman"/>
              <a:cs typeface="Times New Roman"/>
              <a:sym typeface="Times New Roman"/>
            </a:endParaRPr>
          </a:p>
          <a:p>
            <a:pPr indent="-342900" lvl="0" marL="457200" rtl="0" algn="l">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 User can login to website by providing their email id and password.</a:t>
            </a:r>
            <a:endParaRPr/>
          </a:p>
          <a:p>
            <a:pPr indent="-228600" lvl="0" marL="457200" rtl="0" algn="l">
              <a:spcBef>
                <a:spcPts val="0"/>
              </a:spcBef>
              <a:spcAft>
                <a:spcPts val="0"/>
              </a:spcAft>
              <a:buSzPts val="1800"/>
              <a:buFont typeface="Noto Sans Symbols"/>
              <a:buNone/>
            </a:pPr>
            <a:r>
              <a:t/>
            </a:r>
            <a:endParaRPr b="0" i="0" sz="1400">
              <a:latin typeface="Times New Roman"/>
              <a:ea typeface="Times New Roman"/>
              <a:cs typeface="Times New Roman"/>
              <a:sym typeface="Times New Roman"/>
            </a:endParaRPr>
          </a:p>
          <a:p>
            <a:pPr indent="-342900" lvl="0" marL="457200" rtl="0" algn="l">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 New user can register first by providing basic details like Name, Email Id, Password and then login to website.</a:t>
            </a:r>
            <a:endParaRPr/>
          </a:p>
          <a:p>
            <a:pPr indent="-228600" lvl="0" marL="457200" rtl="0" algn="l">
              <a:spcBef>
                <a:spcPts val="0"/>
              </a:spcBef>
              <a:spcAft>
                <a:spcPts val="0"/>
              </a:spcAft>
              <a:buSzPts val="1800"/>
              <a:buFont typeface="Noto Sans Symbols"/>
              <a:buNone/>
            </a:pPr>
            <a:r>
              <a:t/>
            </a:r>
            <a:endParaRPr b="0" i="0" sz="1400">
              <a:latin typeface="Times New Roman"/>
              <a:ea typeface="Times New Roman"/>
              <a:cs typeface="Times New Roman"/>
              <a:sym typeface="Times New Roman"/>
            </a:endParaRPr>
          </a:p>
          <a:p>
            <a:pPr indent="-342900" lvl="0" marL="457200" rtl="0" algn="l">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Users can search for various products in search bar and view the products in different categories.</a:t>
            </a:r>
            <a:endParaRPr/>
          </a:p>
          <a:p>
            <a:pPr indent="-228600" lvl="0" marL="457200" rtl="0" algn="l">
              <a:spcBef>
                <a:spcPts val="0"/>
              </a:spcBef>
              <a:spcAft>
                <a:spcPts val="0"/>
              </a:spcAft>
              <a:buSzPts val="1800"/>
              <a:buFont typeface="Noto Sans Symbols"/>
              <a:buNone/>
            </a:pPr>
            <a:r>
              <a:t/>
            </a:r>
            <a:endParaRPr b="0" i="0" sz="1400">
              <a:latin typeface="Times New Roman"/>
              <a:ea typeface="Times New Roman"/>
              <a:cs typeface="Times New Roman"/>
              <a:sym typeface="Times New Roman"/>
            </a:endParaRPr>
          </a:p>
          <a:p>
            <a:pPr indent="-342900" lvl="0" marL="457200" rtl="0" algn="l">
              <a:spcBef>
                <a:spcPts val="0"/>
              </a:spcBef>
              <a:spcAft>
                <a:spcPts val="0"/>
              </a:spcAft>
              <a:buSzPts val="1800"/>
              <a:buFont typeface="Noto Sans Symbols"/>
              <a:buChar char="❑"/>
            </a:pPr>
            <a:r>
              <a:rPr b="0" i="0" lang="en-US" sz="1400">
                <a:latin typeface="Times New Roman"/>
                <a:ea typeface="Times New Roman"/>
                <a:cs typeface="Times New Roman"/>
                <a:sym typeface="Times New Roman"/>
              </a:rPr>
              <a:t> They can add products into shopping cart in multiple quantities when required and also remove it in future.</a:t>
            </a:r>
            <a:endParaRPr/>
          </a:p>
          <a:p>
            <a:pPr indent="-228600" lvl="0" marL="457200" rtl="0" algn="l">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a:t>TECHNOLOGY STACK : </a:t>
            </a:r>
            <a:endParaRPr sz="3000">
              <a:solidFill>
                <a:srgbClr val="16B0E3"/>
              </a:solidFill>
            </a:endParaRPr>
          </a:p>
        </p:txBody>
      </p:sp>
      <p:sp>
        <p:nvSpPr>
          <p:cNvPr id="181" name="Google Shape;181;p25"/>
          <p:cNvSpPr txBox="1"/>
          <p:nvPr>
            <p:ph idx="1" type="body"/>
          </p:nvPr>
        </p:nvSpPr>
        <p:spPr>
          <a:xfrm>
            <a:off x="311700" y="1225225"/>
            <a:ext cx="8520600" cy="39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latin typeface="Arial"/>
                <a:ea typeface="Arial"/>
                <a:cs typeface="Arial"/>
                <a:sym typeface="Arial"/>
              </a:rPr>
              <a:t>Backend</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US" sz="1100">
                <a:solidFill>
                  <a:schemeClr val="dk1"/>
                </a:solidFill>
                <a:latin typeface="Arial"/>
                <a:ea typeface="Arial"/>
                <a:cs typeface="Arial"/>
                <a:sym typeface="Arial"/>
              </a:rPr>
              <a:t>Java 8</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Spring Boot</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Spring Security</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JWT Authentication</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Spring Data JPA</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Hibernate</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H2 Database</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Maven</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Lombok</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Arial"/>
                <a:ea typeface="Arial"/>
                <a:cs typeface="Arial"/>
                <a:sym typeface="Arial"/>
              </a:rPr>
              <a:t>Frontend</a:t>
            </a:r>
            <a:endParaRPr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US" sz="1100">
                <a:solidFill>
                  <a:schemeClr val="dk1"/>
                </a:solidFill>
                <a:latin typeface="Arial"/>
                <a:ea typeface="Arial"/>
                <a:cs typeface="Arial"/>
                <a:sym typeface="Arial"/>
              </a:rPr>
              <a:t>Angular 7</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Angular CLI</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Bootstrap</a:t>
            </a:r>
            <a:endParaRPr sz="1100">
              <a:solidFill>
                <a:schemeClr val="dk1"/>
              </a:solidFill>
              <a:latin typeface="Arial"/>
              <a:ea typeface="Arial"/>
              <a:cs typeface="Arial"/>
              <a:sym typeface="Arial"/>
            </a:endParaRPr>
          </a:p>
          <a:p>
            <a:pPr indent="0" lvl="0" marL="0" rtl="0" algn="l">
              <a:spcBef>
                <a:spcPts val="1200"/>
              </a:spcBef>
              <a:spcAft>
                <a:spcPts val="0"/>
              </a:spcAft>
              <a:buSzPts val="1800"/>
              <a:buNone/>
            </a:pPr>
            <a:r>
              <a:t/>
            </a:r>
            <a:endParaRPr sz="1400">
              <a:latin typeface="Times New Roman"/>
              <a:ea typeface="Times New Roman"/>
              <a:cs typeface="Times New Roman"/>
              <a:sym typeface="Times New Roman"/>
            </a:endParaRPr>
          </a:p>
        </p:txBody>
      </p:sp>
      <p:pic>
        <p:nvPicPr>
          <p:cNvPr id="182" name="Google Shape;182;p25"/>
          <p:cNvPicPr preferRelativeResize="0"/>
          <p:nvPr/>
        </p:nvPicPr>
        <p:blipFill rotWithShape="1">
          <a:blip r:embed="rId3">
            <a:alphaModFix/>
          </a:blip>
          <a:srcRect b="34310" l="137780" r="-137780" t="-34310"/>
          <a:stretch/>
        </p:blipFill>
        <p:spPr>
          <a:xfrm>
            <a:off x="7161291" y="2473533"/>
            <a:ext cx="1879238" cy="18540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400">
                <a:latin typeface="Economica"/>
                <a:ea typeface="Economica"/>
                <a:cs typeface="Economica"/>
                <a:sym typeface="Economica"/>
              </a:rPr>
              <a:t>                                        </a:t>
            </a:r>
            <a:r>
              <a:rPr lang="en-US" sz="3400">
                <a:solidFill>
                  <a:srgbClr val="16B0E3"/>
                </a:solidFill>
              </a:rPr>
              <a:t>GOALS:-</a:t>
            </a:r>
            <a:endParaRPr/>
          </a:p>
        </p:txBody>
      </p:sp>
      <p:sp>
        <p:nvSpPr>
          <p:cNvPr id="188" name="Google Shape;188;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400">
                <a:solidFill>
                  <a:schemeClr val="dk1"/>
                </a:solidFill>
                <a:latin typeface="Times New Roman"/>
                <a:ea typeface="Times New Roman"/>
                <a:cs typeface="Times New Roman"/>
                <a:sym typeface="Times New Roman"/>
              </a:rPr>
              <a:t>Shopping has long been considered a recreational activity by many. Shopping online is no exception. The goal of this application is to develop a web based interface for online retailers. The system would be easy to use and hence make the shopping experience pleasant for the users. The goal of this application is</a:t>
            </a:r>
            <a:endParaRPr sz="1400">
              <a:solidFill>
                <a:schemeClr val="dk1"/>
              </a:solidFill>
              <a:latin typeface="Arial"/>
              <a:ea typeface="Arial"/>
              <a:cs typeface="Arial"/>
              <a:sym typeface="Arial"/>
            </a:endParaRPr>
          </a:p>
          <a:p>
            <a:pPr indent="-196850" lvl="0" marL="285750" rtl="0" algn="l">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285750" lvl="0" marL="285750" rtl="0" algn="l">
              <a:spcBef>
                <a:spcPts val="0"/>
              </a:spcBef>
              <a:spcAft>
                <a:spcPts val="0"/>
              </a:spcAft>
              <a:buClr>
                <a:schemeClr val="accent1"/>
              </a:buClr>
              <a:buSzPts val="1400"/>
              <a:buFont typeface="Noto Sans Symbols"/>
              <a:buChar char="❑"/>
            </a:pPr>
            <a:r>
              <a:rPr lang="en-US" sz="1400">
                <a:solidFill>
                  <a:schemeClr val="dk1"/>
                </a:solidFill>
                <a:latin typeface="Times New Roman"/>
                <a:ea typeface="Times New Roman"/>
                <a:cs typeface="Times New Roman"/>
                <a:sym typeface="Times New Roman"/>
              </a:rPr>
              <a:t>To develop an easy to use web based interface where users can search for products, view a complete description of the products and order the products.</a:t>
            </a:r>
            <a:endParaRPr sz="1400">
              <a:solidFill>
                <a:schemeClr val="dk1"/>
              </a:solidFill>
              <a:latin typeface="Arial"/>
              <a:ea typeface="Arial"/>
              <a:cs typeface="Arial"/>
              <a:sym typeface="Arial"/>
            </a:endParaRPr>
          </a:p>
          <a:p>
            <a:pPr indent="-285750" lvl="0" marL="285750" rtl="0" algn="l">
              <a:spcBef>
                <a:spcPts val="0"/>
              </a:spcBef>
              <a:spcAft>
                <a:spcPts val="0"/>
              </a:spcAft>
              <a:buClr>
                <a:schemeClr val="accent1"/>
              </a:buClr>
              <a:buSzPts val="1400"/>
              <a:buFont typeface="Noto Sans Symbols"/>
              <a:buChar char="❑"/>
            </a:pPr>
            <a:r>
              <a:rPr lang="en-US" sz="1400">
                <a:solidFill>
                  <a:schemeClr val="dk1"/>
                </a:solidFill>
                <a:latin typeface="Times New Roman"/>
                <a:ea typeface="Times New Roman"/>
                <a:cs typeface="Times New Roman"/>
                <a:sym typeface="Times New Roman"/>
              </a:rPr>
              <a:t>A search engine that provides an easy and convenient way to search for products specific to their needs. The search engine would list a set of products based on the search term and the user can further filter the list based on various parameters. </a:t>
            </a:r>
            <a:endParaRPr sz="1400">
              <a:solidFill>
                <a:schemeClr val="dk1"/>
              </a:solidFill>
              <a:latin typeface="Arial"/>
              <a:ea typeface="Arial"/>
              <a:cs typeface="Arial"/>
              <a:sym typeface="Arial"/>
            </a:endParaRPr>
          </a:p>
          <a:p>
            <a:pPr indent="-285750" lvl="0" marL="285750" rtl="0" algn="l">
              <a:spcBef>
                <a:spcPts val="0"/>
              </a:spcBef>
              <a:spcAft>
                <a:spcPts val="0"/>
              </a:spcAft>
              <a:buClr>
                <a:schemeClr val="accent1"/>
              </a:buClr>
              <a:buSzPts val="1400"/>
              <a:buFont typeface="Noto Sans Symbols"/>
              <a:buChar char="❑"/>
            </a:pPr>
            <a:r>
              <a:rPr lang="en-US" sz="1400">
                <a:solidFill>
                  <a:schemeClr val="dk1"/>
                </a:solidFill>
                <a:latin typeface="Times New Roman"/>
                <a:ea typeface="Times New Roman"/>
                <a:cs typeface="Times New Roman"/>
                <a:sym typeface="Times New Roman"/>
              </a:rPr>
              <a:t>Drag and Drop feature which would allow the users to add a product to or remove a product from the shopping cart by dragging the product in to the shopping cart or out of the shopping cart.</a:t>
            </a:r>
            <a:endParaRPr sz="1400">
              <a:solidFill>
                <a:schemeClr val="dk1"/>
              </a:solidFill>
              <a:latin typeface="Arial"/>
              <a:ea typeface="Arial"/>
              <a:cs typeface="Arial"/>
              <a:sym typeface="Arial"/>
            </a:endParaRPr>
          </a:p>
          <a:p>
            <a:pPr indent="-285750" lvl="0" marL="285750" rtl="0" algn="l">
              <a:spcBef>
                <a:spcPts val="0"/>
              </a:spcBef>
              <a:spcAft>
                <a:spcPts val="0"/>
              </a:spcAft>
              <a:buClr>
                <a:schemeClr val="accent1"/>
              </a:buClr>
              <a:buSzPts val="1400"/>
              <a:buFont typeface="Noto Sans Symbols"/>
              <a:buChar char="❑"/>
            </a:pPr>
            <a:r>
              <a:rPr lang="en-US" sz="1400">
                <a:solidFill>
                  <a:schemeClr val="dk1"/>
                </a:solidFill>
                <a:latin typeface="Times New Roman"/>
                <a:ea typeface="Times New Roman"/>
                <a:cs typeface="Times New Roman"/>
                <a:sym typeface="Times New Roman"/>
              </a:rPr>
              <a:t>A user can view the complete specification of the product along with various images and also view the customer reviews of the product. They can also write their own reviews</a:t>
            </a:r>
            <a:endParaRPr sz="1400">
              <a:solidFill>
                <a:schemeClr val="dk1"/>
              </a:solidFill>
              <a:latin typeface="Arial"/>
              <a:ea typeface="Arial"/>
              <a:cs typeface="Arial"/>
              <a:sym typeface="Arial"/>
            </a:endParaRPr>
          </a:p>
          <a:p>
            <a:pPr indent="-285750" lvl="0" marL="285750" rtl="0" algn="l">
              <a:spcBef>
                <a:spcPts val="0"/>
              </a:spcBef>
              <a:spcAft>
                <a:spcPts val="0"/>
              </a:spcAft>
              <a:buClr>
                <a:schemeClr val="accent1"/>
              </a:buClr>
              <a:buSzPts val="1400"/>
              <a:buFont typeface="Noto Sans Symbols"/>
              <a:buChar char="❑"/>
            </a:pPr>
            <a:r>
              <a:rPr lang="en-US" sz="1400">
                <a:solidFill>
                  <a:schemeClr val="dk1"/>
                </a:solidFill>
                <a:latin typeface="Times New Roman"/>
                <a:ea typeface="Times New Roman"/>
                <a:cs typeface="Times New Roman"/>
                <a:sym typeface="Times New Roman"/>
              </a:rPr>
              <a:t>The Server process the customers and the items are shipped to the address submitted by them. The application was designed into two modules first is for the customers who wish to buy the articles.</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a:t>                             </a:t>
            </a:r>
            <a:endParaRPr/>
          </a:p>
          <a:p>
            <a:pPr indent="0" lvl="0" marL="0" rtl="0" algn="l">
              <a:spcBef>
                <a:spcPts val="0"/>
              </a:spcBef>
              <a:spcAft>
                <a:spcPts val="0"/>
              </a:spcAft>
              <a:buClr>
                <a:schemeClr val="accent1"/>
              </a:buClr>
              <a:buSzPts val="4200"/>
              <a:buFont typeface="Trebuchet MS"/>
              <a:buNone/>
            </a:pPr>
            <a:r>
              <a:rPr lang="en-US" sz="3000">
                <a:solidFill>
                  <a:srgbClr val="16B0E3"/>
                </a:solidFill>
              </a:rPr>
              <a:t>Features Available :-</a:t>
            </a:r>
            <a:endParaRPr/>
          </a:p>
        </p:txBody>
      </p:sp>
      <p:sp>
        <p:nvSpPr>
          <p:cNvPr id="194" name="Google Shape;194;p27"/>
          <p:cNvSpPr txBox="1"/>
          <p:nvPr/>
        </p:nvSpPr>
        <p:spPr>
          <a:xfrm>
            <a:off x="378738" y="1219653"/>
            <a:ext cx="8679900" cy="7023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Admin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Adding products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Updating products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Deleting products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Manage Orders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Getting Stocks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Customers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Registering into System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Login into Website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Logout from Website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See the Product in different categories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Sort the product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Adding product to Shopping Cart and increase or decrease the quantity added in the cart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Add n number of product to Cart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Adding product to the Wishlist option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Get different discount coupons</a:t>
            </a:r>
            <a:endParaRPr sz="1100">
              <a:solidFill>
                <a:schemeClr val="dk1"/>
              </a:solidFill>
            </a:endParaRPr>
          </a:p>
          <a:p>
            <a:pPr indent="0" lvl="0" marL="0" marR="0" rtl="0" algn="l">
              <a:lnSpc>
                <a:spcPct val="150000"/>
              </a:lnSpc>
              <a:spcBef>
                <a:spcPts val="1200"/>
              </a:spcBef>
              <a:spcAft>
                <a:spcPts val="0"/>
              </a:spcAft>
              <a:buNone/>
            </a:pPr>
            <a:r>
              <a:t/>
            </a:r>
            <a:endParaRPr/>
          </a:p>
          <a:p>
            <a:pPr indent="0" lvl="0" marL="0" marR="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120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3F3F3F"/>
              </a:buClr>
              <a:buSzPts val="4200"/>
              <a:buFont typeface="Trebuchet MS"/>
              <a:buNone/>
            </a:pPr>
            <a:r>
              <a:rPr lang="en-US">
                <a:solidFill>
                  <a:srgbClr val="3F3F3F"/>
                </a:solidFill>
              </a:rPr>
              <a:t>fig: Admin module                  fig: Use case diagram</a:t>
            </a:r>
            <a:endParaRPr>
              <a:solidFill>
                <a:srgbClr val="3F3F3F"/>
              </a:solidFill>
            </a:endParaRPr>
          </a:p>
        </p:txBody>
      </p:sp>
      <p:pic>
        <p:nvPicPr>
          <p:cNvPr id="200" name="Google Shape;200;p28"/>
          <p:cNvPicPr preferRelativeResize="0"/>
          <p:nvPr/>
        </p:nvPicPr>
        <p:blipFill rotWithShape="1">
          <a:blip r:embed="rId3">
            <a:alphaModFix/>
          </a:blip>
          <a:srcRect b="30096" l="46602" r="24999" t="29772"/>
          <a:stretch/>
        </p:blipFill>
        <p:spPr>
          <a:xfrm>
            <a:off x="208229" y="1329891"/>
            <a:ext cx="3757189" cy="3115360"/>
          </a:xfrm>
          <a:prstGeom prst="rect">
            <a:avLst/>
          </a:prstGeom>
          <a:noFill/>
          <a:ln>
            <a:noFill/>
          </a:ln>
        </p:spPr>
      </p:pic>
      <p:pic>
        <p:nvPicPr>
          <p:cNvPr id="201" name="Google Shape;201;p28"/>
          <p:cNvPicPr preferRelativeResize="0"/>
          <p:nvPr/>
        </p:nvPicPr>
        <p:blipFill rotWithShape="1">
          <a:blip r:embed="rId4">
            <a:alphaModFix/>
          </a:blip>
          <a:srcRect b="0" l="0" r="0" t="0"/>
          <a:stretch/>
        </p:blipFill>
        <p:spPr>
          <a:xfrm>
            <a:off x="4549781" y="1147225"/>
            <a:ext cx="3757189" cy="31968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0"/>
            <a:ext cx="8520600" cy="564275"/>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4200"/>
              <a:buFont typeface="Trebuchet MS"/>
              <a:buNone/>
            </a:pPr>
            <a:r>
              <a:rPr lang="en-US"/>
              <a:t>                              FLOW CHART</a:t>
            </a:r>
            <a:endParaRPr/>
          </a:p>
        </p:txBody>
      </p:sp>
      <p:pic>
        <p:nvPicPr>
          <p:cNvPr id="207" name="Google Shape;207;p29"/>
          <p:cNvPicPr preferRelativeResize="0"/>
          <p:nvPr/>
        </p:nvPicPr>
        <p:blipFill rotWithShape="1">
          <a:blip r:embed="rId3">
            <a:alphaModFix/>
          </a:blip>
          <a:srcRect b="0" l="0" r="0" t="0"/>
          <a:stretch/>
        </p:blipFill>
        <p:spPr>
          <a:xfrm>
            <a:off x="1581150" y="457200"/>
            <a:ext cx="6457950" cy="4619625"/>
          </a:xfrm>
          <a:prstGeom prst="rect">
            <a:avLst/>
          </a:prstGeom>
          <a:noFill/>
          <a:ln>
            <a:noFill/>
          </a:ln>
        </p:spPr>
      </p:pic>
      <p:sp>
        <p:nvSpPr>
          <p:cNvPr descr="Flow chart diagram (Online e-commerce shopping web app). | Download  Scientific Diagram" id="208" name="Google Shape;208;p29"/>
          <p:cNvSpPr txBox="1"/>
          <p:nvPr>
            <p:ph idx="1" type="body"/>
          </p:nvPr>
        </p:nvSpPr>
        <p:spPr>
          <a:xfrm>
            <a:off x="0" y="0"/>
            <a:ext cx="8832300" cy="51435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