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0" r:id="rId9"/>
    <p:sldId id="267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502776165496696"/>
          <c:y val="2.0779220779220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Wise transaction'!$B$1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'Month Wise transaction'!$A$2:$A$13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Wise transaction'!$B$2:$B$13</c:f>
              <c:numCache>
                <c:formatCode>General</c:formatCode>
                <c:ptCount val="12"/>
                <c:pt idx="0">
                  <c:v>1679</c:v>
                </c:pt>
                <c:pt idx="1">
                  <c:v>1622</c:v>
                </c:pt>
                <c:pt idx="2">
                  <c:v>1652</c:v>
                </c:pt>
                <c:pt idx="3">
                  <c:v>1652</c:v>
                </c:pt>
                <c:pt idx="4">
                  <c:v>1683</c:v>
                </c:pt>
                <c:pt idx="5">
                  <c:v>1579</c:v>
                </c:pt>
                <c:pt idx="6">
                  <c:v>1715</c:v>
                </c:pt>
                <c:pt idx="7">
                  <c:v>1746</c:v>
                </c:pt>
                <c:pt idx="8">
                  <c:v>1566</c:v>
                </c:pt>
                <c:pt idx="9">
                  <c:v>1768</c:v>
                </c:pt>
                <c:pt idx="10">
                  <c:v>1663</c:v>
                </c:pt>
                <c:pt idx="11">
                  <c:v>1643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5-4097-ACF2-D465468C4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6072416"/>
        <c:axId val="1926660032"/>
      </c:barChart>
      <c:catAx>
        <c:axId val="192607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660032"/>
        <c:crosses val="autoZero"/>
        <c:auto val="1"/>
        <c:lblAlgn val="ctr"/>
        <c:lblOffset val="100"/>
        <c:noMultiLvlLbl val="0"/>
      </c:catAx>
      <c:valAx>
        <c:axId val="192666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07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'Month Wise transaction'!$F$40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'Month Wise transaction'!$E$41:$E$43</c:f>
              <c:strCache>
                <c:ptCount val="3"/>
                <c:pt idx="0">
                  <c:v>NSW</c:v>
                </c:pt>
                <c:pt idx="1">
                  <c:v>Victoria</c:v>
                </c:pt>
                <c:pt idx="2">
                  <c:v>QLD</c:v>
                </c:pt>
              </c:strCache>
            </c:strRef>
          </c:cat>
          <c:val>
            <c:numRef>
              <c:f>'Month Wise transaction'!$F$41:$F$43</c:f>
              <c:numCache>
                <c:formatCode>General</c:formatCode>
                <c:ptCount val="3"/>
                <c:pt idx="0">
                  <c:v>5919775.1699998556</c:v>
                </c:pt>
                <c:pt idx="1">
                  <c:v>2816760.4899999914</c:v>
                </c:pt>
                <c:pt idx="2">
                  <c:v>2388027.1299999971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0A-407D-A094-AD08F5AE9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97294751"/>
        <c:axId val="1100048607"/>
      </c:barChart>
      <c:catAx>
        <c:axId val="1197294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48607"/>
        <c:crosses val="autoZero"/>
        <c:auto val="1"/>
        <c:lblAlgn val="ctr"/>
        <c:lblOffset val="100"/>
        <c:noMultiLvlLbl val="0"/>
      </c:catAx>
      <c:valAx>
        <c:axId val="1100048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29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Job</a:t>
            </a:r>
            <a:r>
              <a:rPr lang="en-US" baseline="0" dirty="0"/>
              <a:t> field</a:t>
            </a:r>
            <a:endParaRPr lang="en-US" dirty="0"/>
          </a:p>
        </c:rich>
      </c:tx>
      <c:layout>
        <c:manualLayout>
          <c:xMode val="edge"/>
          <c:yMode val="edge"/>
          <c:x val="0.46184155097256319"/>
          <c:y val="3.1244310829228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'Analysis on customers'!$B$16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'Analysis on customers'!$A$17:$A$26</c:f>
              <c:strCache>
                <c:ptCount val="10"/>
                <c:pt idx="0">
                  <c:v>Manufacturing</c:v>
                </c:pt>
                <c:pt idx="1">
                  <c:v>Financial Services</c:v>
                </c:pt>
                <c:pt idx="2">
                  <c:v>n/a</c:v>
                </c:pt>
                <c:pt idx="3">
                  <c:v>Health</c:v>
                </c:pt>
                <c:pt idx="4">
                  <c:v>Retail</c:v>
                </c:pt>
                <c:pt idx="5">
                  <c:v>Property</c:v>
                </c:pt>
                <c:pt idx="6">
                  <c:v>IT</c:v>
                </c:pt>
                <c:pt idx="7">
                  <c:v>Entertainment</c:v>
                </c:pt>
                <c:pt idx="8">
                  <c:v>Argiculture</c:v>
                </c:pt>
                <c:pt idx="9">
                  <c:v>Telecommunications</c:v>
                </c:pt>
              </c:strCache>
            </c:strRef>
          </c:cat>
          <c:val>
            <c:numRef>
              <c:f>'Analysis on customers'!$B$17:$B$26</c:f>
              <c:numCache>
                <c:formatCode>General</c:formatCode>
                <c:ptCount val="10"/>
                <c:pt idx="0">
                  <c:v>703</c:v>
                </c:pt>
                <c:pt idx="1">
                  <c:v>686</c:v>
                </c:pt>
                <c:pt idx="2">
                  <c:v>560</c:v>
                </c:pt>
                <c:pt idx="3">
                  <c:v>532</c:v>
                </c:pt>
                <c:pt idx="4">
                  <c:v>304</c:v>
                </c:pt>
                <c:pt idx="5">
                  <c:v>230</c:v>
                </c:pt>
                <c:pt idx="6">
                  <c:v>188</c:v>
                </c:pt>
                <c:pt idx="7">
                  <c:v>123</c:v>
                </c:pt>
                <c:pt idx="8">
                  <c:v>100</c:v>
                </c:pt>
                <c:pt idx="9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6-4CF2-A325-8CF3E7551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4142751"/>
        <c:axId val="344240687"/>
        <c:axId val="0"/>
      </c:bar3DChart>
      <c:catAx>
        <c:axId val="264142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40687"/>
        <c:crosses val="autoZero"/>
        <c:auto val="1"/>
        <c:lblAlgn val="ctr"/>
        <c:lblOffset val="100"/>
        <c:noMultiLvlLbl val="0"/>
      </c:catAx>
      <c:valAx>
        <c:axId val="34424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142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Count(State)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'Analysis on customers'!$B$87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77-4841-95A7-3BD84D1D85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C77-4841-95A7-3BD84D1D85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C77-4841-95A7-3BD84D1D8584}"/>
              </c:ext>
            </c:extLst>
          </c:dPt>
          <c:dLbls>
            <c:dLbl>
              <c:idx val="2"/>
              <c:layout>
                <c:manualLayout>
                  <c:x val="0.12476343182405296"/>
                  <c:y val="0.13900222801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77-4841-95A7-3BD84D1D85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on customers'!$A$88:$A$90</c:f>
              <c:strCache>
                <c:ptCount val="3"/>
                <c:pt idx="0">
                  <c:v>NSW</c:v>
                </c:pt>
                <c:pt idx="1">
                  <c:v>Victoria</c:v>
                </c:pt>
                <c:pt idx="2">
                  <c:v>QLD</c:v>
                </c:pt>
              </c:strCache>
            </c:strRef>
          </c:cat>
          <c:val>
            <c:numRef>
              <c:f>'Analysis on customers'!$B$88:$B$90</c:f>
              <c:numCache>
                <c:formatCode>General</c:formatCode>
                <c:ptCount val="3"/>
                <c:pt idx="0">
                  <c:v>1866</c:v>
                </c:pt>
                <c:pt idx="1">
                  <c:v>880</c:v>
                </c:pt>
                <c:pt idx="2">
                  <c:v>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77-4841-95A7-3BD84D1D85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275217159603618E-2"/>
          <c:y val="0.17664446391929775"/>
          <c:w val="0.74008223972003495"/>
          <c:h val="0.76064814814814818"/>
        </c:manualLayout>
      </c:layout>
      <c:pie3DChart>
        <c:varyColors val="1"/>
        <c:ser>
          <c:idx val="0"/>
          <c:order val="0"/>
          <c:tx>
            <c:strRef>
              <c:f>'Analysis on customers'!$G$201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C51-43CD-A1DB-BEED9D326D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C51-43CD-A1DB-BEED9D326D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C51-43CD-A1DB-BEED9D326DC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on customers'!$F$202:$F$204</c:f>
              <c:strCache>
                <c:ptCount val="3"/>
                <c:pt idx="0">
                  <c:v>Middle-Aged</c:v>
                </c:pt>
                <c:pt idx="1">
                  <c:v>Adults</c:v>
                </c:pt>
                <c:pt idx="2">
                  <c:v>Above 60</c:v>
                </c:pt>
              </c:strCache>
            </c:strRef>
          </c:cat>
          <c:val>
            <c:numRef>
              <c:f>'Analysis on customers'!$G$202:$G$204</c:f>
              <c:numCache>
                <c:formatCode>General</c:formatCode>
                <c:ptCount val="3"/>
                <c:pt idx="0">
                  <c:v>1820</c:v>
                </c:pt>
                <c:pt idx="1">
                  <c:v>1093</c:v>
                </c:pt>
                <c:pt idx="2">
                  <c:v>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51-43CD-A1DB-BEED9D326DC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'Analysis on customers'!$G$237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F71-4109-B91E-0D9086D95B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F71-4109-B91E-0D9086D95B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F71-4109-B91E-0D9086D95B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on customers'!$F$238:$F$240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'Analysis on customers'!$G$238:$G$240</c:f>
              <c:numCache>
                <c:formatCode>General</c:formatCode>
                <c:ptCount val="3"/>
                <c:pt idx="0">
                  <c:v>851</c:v>
                </c:pt>
                <c:pt idx="1">
                  <c:v>894</c:v>
                </c:pt>
                <c:pt idx="2">
                  <c:v>1744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71-4109-B91E-0D9086D95B9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on customers'!$F$267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'Analysis on customers'!$G$266:$H$266</c:f>
              <c:strCache>
                <c:ptCount val="2"/>
                <c:pt idx="0">
                  <c:v>Customer Count</c:v>
                </c:pt>
                <c:pt idx="1">
                  <c:v>Transaction Count</c:v>
                </c:pt>
              </c:strCache>
            </c:strRef>
          </c:cat>
          <c:val>
            <c:numRef>
              <c:f>'Analysis on customers'!$G$267:$H$267</c:f>
              <c:numCache>
                <c:formatCode>General</c:formatCode>
                <c:ptCount val="2"/>
                <c:pt idx="0">
                  <c:v>1722</c:v>
                </c:pt>
                <c:pt idx="1">
                  <c:v>9926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E-4B5C-A97C-144C1B4261EE}"/>
            </c:ext>
          </c:extLst>
        </c:ser>
        <c:ser>
          <c:idx val="1"/>
          <c:order val="1"/>
          <c:tx>
            <c:strRef>
              <c:f>'Analysis on customers'!$F$268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'Analysis on customers'!$G$266:$H$266</c:f>
              <c:strCache>
                <c:ptCount val="2"/>
                <c:pt idx="0">
                  <c:v>Customer Count</c:v>
                </c:pt>
                <c:pt idx="1">
                  <c:v>Transaction Count</c:v>
                </c:pt>
              </c:strCache>
            </c:strRef>
          </c:cat>
          <c:val>
            <c:numRef>
              <c:f>'Analysis on customers'!$G$268:$H$268</c:f>
              <c:numCache>
                <c:formatCode>General</c:formatCode>
                <c:ptCount val="2"/>
                <c:pt idx="0">
                  <c:v>1767</c:v>
                </c:pt>
                <c:pt idx="1">
                  <c:v>10042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E-4B5C-A97C-144C1B426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7608847"/>
        <c:axId val="739557967"/>
      </c:barChart>
      <c:catAx>
        <c:axId val="877608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57967"/>
        <c:crosses val="autoZero"/>
        <c:auto val="1"/>
        <c:lblAlgn val="ctr"/>
        <c:lblOffset val="100"/>
        <c:noMultiLvlLbl val="0"/>
      </c:catAx>
      <c:valAx>
        <c:axId val="739557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608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56459178730757"/>
          <c:y val="7.8633355939659436E-2"/>
          <c:w val="0.71299938690072051"/>
          <c:h val="0.41970401516287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of newcustomer'!$N$1</c:f>
              <c:strCache>
                <c:ptCount val="1"/>
                <c:pt idx="0">
                  <c:v>Number of customer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'Analysis of newcustomer'!$M$2:$M$11</c:f>
              <c:strCache>
                <c:ptCount val="10"/>
                <c:pt idx="0">
                  <c:v>Financial Services</c:v>
                </c:pt>
                <c:pt idx="1">
                  <c:v>Manufacturing</c:v>
                </c:pt>
                <c:pt idx="2">
                  <c:v>n/a</c:v>
                </c:pt>
                <c:pt idx="3">
                  <c:v>Health</c:v>
                </c:pt>
                <c:pt idx="4">
                  <c:v>Retail</c:v>
                </c:pt>
                <c:pt idx="5">
                  <c:v>Property</c:v>
                </c:pt>
                <c:pt idx="6">
                  <c:v>IT</c:v>
                </c:pt>
                <c:pt idx="7">
                  <c:v>Entertainment</c:v>
                </c:pt>
                <c:pt idx="8">
                  <c:v>Argiculture</c:v>
                </c:pt>
                <c:pt idx="9">
                  <c:v>Telecommunications</c:v>
                </c:pt>
              </c:strCache>
            </c:strRef>
          </c:cat>
          <c:val>
            <c:numRef>
              <c:f>'Analysis of newcustomer'!$N$2:$N$11</c:f>
              <c:numCache>
                <c:formatCode>General</c:formatCode>
                <c:ptCount val="10"/>
                <c:pt idx="0">
                  <c:v>203</c:v>
                </c:pt>
                <c:pt idx="1">
                  <c:v>199</c:v>
                </c:pt>
                <c:pt idx="2">
                  <c:v>165</c:v>
                </c:pt>
                <c:pt idx="3">
                  <c:v>152</c:v>
                </c:pt>
                <c:pt idx="4">
                  <c:v>78</c:v>
                </c:pt>
                <c:pt idx="5">
                  <c:v>64</c:v>
                </c:pt>
                <c:pt idx="6">
                  <c:v>51</c:v>
                </c:pt>
                <c:pt idx="7">
                  <c:v>37</c:v>
                </c:pt>
                <c:pt idx="8">
                  <c:v>26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4-41A6-B104-EEC939B10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869768783"/>
        <c:axId val="1100071071"/>
      </c:barChart>
      <c:catAx>
        <c:axId val="86976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71071"/>
        <c:crosses val="autoZero"/>
        <c:auto val="1"/>
        <c:lblAlgn val="ctr"/>
        <c:lblOffset val="100"/>
        <c:noMultiLvlLbl val="0"/>
      </c:catAx>
      <c:valAx>
        <c:axId val="1100071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76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'Analysis of newcustomer'!$N$16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'Analysis of newcustomer'!$M$17:$M$19</c:f>
              <c:strCache>
                <c:ptCount val="3"/>
                <c:pt idx="0">
                  <c:v>Mass Customer</c:v>
                </c:pt>
                <c:pt idx="1">
                  <c:v>High Net Worth</c:v>
                </c:pt>
                <c:pt idx="2">
                  <c:v>Affluent Customer</c:v>
                </c:pt>
              </c:strCache>
            </c:strRef>
          </c:cat>
          <c:val>
            <c:numRef>
              <c:f>'Analysis of newcustomer'!$N$17:$N$19</c:f>
              <c:numCache>
                <c:formatCode>General</c:formatCode>
                <c:ptCount val="3"/>
                <c:pt idx="0">
                  <c:v>508</c:v>
                </c:pt>
                <c:pt idx="1">
                  <c:v>251</c:v>
                </c:pt>
                <c:pt idx="2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C-4958-9E2F-3480FF67E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10703"/>
        <c:axId val="344246927"/>
      </c:barChart>
      <c:catAx>
        <c:axId val="21231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46927"/>
        <c:crosses val="autoZero"/>
        <c:auto val="1"/>
        <c:lblAlgn val="ctr"/>
        <c:lblOffset val="100"/>
        <c:noMultiLvlLbl val="0"/>
      </c:catAx>
      <c:valAx>
        <c:axId val="34424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'Analysis of newcustomer'!$W$33</c:f>
              <c:strCache>
                <c:ptCount val="1"/>
                <c:pt idx="0">
                  <c:v>Count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2D2-4726-9E84-1E0AA922FE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2D2-4726-9E84-1E0AA922FE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2D2-4726-9E84-1E0AA922FE9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of newcustomer'!$V$34:$V$36</c:f>
              <c:strCache>
                <c:ptCount val="3"/>
                <c:pt idx="0">
                  <c:v>Above 60</c:v>
                </c:pt>
                <c:pt idx="1">
                  <c:v>Adults</c:v>
                </c:pt>
                <c:pt idx="2">
                  <c:v>Middle-Aged</c:v>
                </c:pt>
              </c:strCache>
            </c:strRef>
          </c:cat>
          <c:val>
            <c:numRef>
              <c:f>'Analysis of newcustomer'!$W$34:$W$36</c:f>
              <c:numCache>
                <c:formatCode>General</c:formatCode>
                <c:ptCount val="3"/>
                <c:pt idx="0">
                  <c:v>348</c:v>
                </c:pt>
                <c:pt idx="1">
                  <c:v>244</c:v>
                </c:pt>
                <c:pt idx="2">
                  <c:v>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D2-4726-9E84-1E0AA922FE9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624007688358195E-2"/>
          <c:y val="5.0566684689247361E-2"/>
          <c:w val="0.88818022747156611"/>
          <c:h val="0.768532911988389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of newcustomer'!$W$16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'Analysis of newcustomer'!$V$17:$V$28</c:f>
              <c:strCache>
                <c:ptCount val="12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10</c:v>
                </c:pt>
                <c:pt idx="4">
                  <c:v>6</c:v>
                </c:pt>
                <c:pt idx="5">
                  <c:v>11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12</c:v>
                </c:pt>
                <c:pt idx="10">
                  <c:v>2</c:v>
                </c:pt>
                <c:pt idx="11">
                  <c:v>1</c:v>
                </c:pt>
              </c:strCache>
            </c:strRef>
          </c:cat>
          <c:val>
            <c:numRef>
              <c:f>'Analysis of newcustomer'!$W$17:$W$28</c:f>
              <c:numCache>
                <c:formatCode>General</c:formatCode>
                <c:ptCount val="12"/>
                <c:pt idx="0">
                  <c:v>114</c:v>
                </c:pt>
                <c:pt idx="1">
                  <c:v>88</c:v>
                </c:pt>
                <c:pt idx="2">
                  <c:v>54</c:v>
                </c:pt>
                <c:pt idx="3">
                  <c:v>82</c:v>
                </c:pt>
                <c:pt idx="4">
                  <c:v>21</c:v>
                </c:pt>
                <c:pt idx="5">
                  <c:v>51</c:v>
                </c:pt>
                <c:pt idx="6">
                  <c:v>9</c:v>
                </c:pt>
                <c:pt idx="7">
                  <c:v>16</c:v>
                </c:pt>
                <c:pt idx="8">
                  <c:v>15</c:v>
                </c:pt>
                <c:pt idx="9">
                  <c:v>36</c:v>
                </c:pt>
                <c:pt idx="10">
                  <c:v>13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4-4AB0-BDCA-0F9E49050BE8}"/>
            </c:ext>
          </c:extLst>
        </c:ser>
        <c:ser>
          <c:idx val="1"/>
          <c:order val="1"/>
          <c:tx>
            <c:strRef>
              <c:f>'Analysis of newcustomer'!$X$16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'Analysis of newcustomer'!$V$17:$V$28</c:f>
              <c:strCache>
                <c:ptCount val="12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10</c:v>
                </c:pt>
                <c:pt idx="4">
                  <c:v>6</c:v>
                </c:pt>
                <c:pt idx="5">
                  <c:v>11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12</c:v>
                </c:pt>
                <c:pt idx="10">
                  <c:v>2</c:v>
                </c:pt>
                <c:pt idx="11">
                  <c:v>1</c:v>
                </c:pt>
              </c:strCache>
            </c:strRef>
          </c:cat>
          <c:val>
            <c:numRef>
              <c:f>'Analysis of newcustomer'!$X$17:$X$28</c:f>
              <c:numCache>
                <c:formatCode>General</c:formatCode>
                <c:ptCount val="12"/>
                <c:pt idx="0">
                  <c:v>24</c:v>
                </c:pt>
                <c:pt idx="1">
                  <c:v>27</c:v>
                </c:pt>
                <c:pt idx="2">
                  <c:v>38</c:v>
                </c:pt>
                <c:pt idx="3">
                  <c:v>7</c:v>
                </c:pt>
                <c:pt idx="4">
                  <c:v>24</c:v>
                </c:pt>
                <c:pt idx="5">
                  <c:v>3</c:v>
                </c:pt>
                <c:pt idx="6">
                  <c:v>31</c:v>
                </c:pt>
                <c:pt idx="7">
                  <c:v>22</c:v>
                </c:pt>
                <c:pt idx="8">
                  <c:v>23</c:v>
                </c:pt>
                <c:pt idx="10">
                  <c:v>16</c:v>
                </c:pt>
                <c:pt idx="1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74-4AB0-BDCA-0F9E49050BE8}"/>
            </c:ext>
          </c:extLst>
        </c:ser>
        <c:ser>
          <c:idx val="2"/>
          <c:order val="2"/>
          <c:tx>
            <c:strRef>
              <c:f>'Analysis of newcustomer'!$Y$16</c:f>
              <c:strCache>
                <c:ptCount val="1"/>
                <c:pt idx="0">
                  <c:v>Victoria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'Analysis of newcustomer'!$V$17:$V$28</c:f>
              <c:strCache>
                <c:ptCount val="12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10</c:v>
                </c:pt>
                <c:pt idx="4">
                  <c:v>6</c:v>
                </c:pt>
                <c:pt idx="5">
                  <c:v>11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12</c:v>
                </c:pt>
                <c:pt idx="10">
                  <c:v>2</c:v>
                </c:pt>
                <c:pt idx="11">
                  <c:v>1</c:v>
                </c:pt>
              </c:strCache>
            </c:strRef>
          </c:cat>
          <c:val>
            <c:numRef>
              <c:f>'Analysis of newcustomer'!$Y$17:$Y$28</c:f>
              <c:numCache>
                <c:formatCode>General</c:formatCode>
                <c:ptCount val="12"/>
                <c:pt idx="0">
                  <c:v>35</c:v>
                </c:pt>
                <c:pt idx="1">
                  <c:v>47</c:v>
                </c:pt>
                <c:pt idx="2">
                  <c:v>46</c:v>
                </c:pt>
                <c:pt idx="3">
                  <c:v>27</c:v>
                </c:pt>
                <c:pt idx="4">
                  <c:v>25</c:v>
                </c:pt>
                <c:pt idx="5">
                  <c:v>8</c:v>
                </c:pt>
                <c:pt idx="6">
                  <c:v>17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74-4AB0-BDCA-0F9E49050BE8}"/>
            </c:ext>
          </c:extLst>
        </c:ser>
        <c:ser>
          <c:idx val="3"/>
          <c:order val="3"/>
          <c:tx>
            <c:strRef>
              <c:f>'Analysis of newcustomer'!$Z$16</c:f>
              <c:strCache>
                <c:ptCount val="1"/>
                <c:pt idx="0">
                  <c:v>Grand 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'Analysis of newcustomer'!$V$17:$V$28</c:f>
              <c:strCache>
                <c:ptCount val="12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10</c:v>
                </c:pt>
                <c:pt idx="4">
                  <c:v>6</c:v>
                </c:pt>
                <c:pt idx="5">
                  <c:v>11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12</c:v>
                </c:pt>
                <c:pt idx="10">
                  <c:v>2</c:v>
                </c:pt>
                <c:pt idx="11">
                  <c:v>1</c:v>
                </c:pt>
              </c:strCache>
            </c:strRef>
          </c:cat>
          <c:val>
            <c:numRef>
              <c:f>'Analysis of newcustomer'!$Z$17:$Z$28</c:f>
              <c:numCache>
                <c:formatCode>General</c:formatCode>
                <c:ptCount val="12"/>
                <c:pt idx="0">
                  <c:v>173</c:v>
                </c:pt>
                <c:pt idx="1">
                  <c:v>162</c:v>
                </c:pt>
                <c:pt idx="2">
                  <c:v>138</c:v>
                </c:pt>
                <c:pt idx="3">
                  <c:v>116</c:v>
                </c:pt>
                <c:pt idx="4">
                  <c:v>70</c:v>
                </c:pt>
                <c:pt idx="5">
                  <c:v>62</c:v>
                </c:pt>
                <c:pt idx="6">
                  <c:v>57</c:v>
                </c:pt>
                <c:pt idx="7">
                  <c:v>53</c:v>
                </c:pt>
                <c:pt idx="8">
                  <c:v>51</c:v>
                </c:pt>
                <c:pt idx="9">
                  <c:v>46</c:v>
                </c:pt>
                <c:pt idx="10">
                  <c:v>42</c:v>
                </c:pt>
                <c:pt idx="1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74-4AB0-BDCA-0F9E49050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922063"/>
        <c:axId val="617858223"/>
      </c:barChart>
      <c:catAx>
        <c:axId val="34492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858223"/>
        <c:crosses val="autoZero"/>
        <c:auto val="1"/>
        <c:lblAlgn val="ctr"/>
        <c:lblOffset val="100"/>
        <c:noMultiLvlLbl val="0"/>
      </c:catAx>
      <c:valAx>
        <c:axId val="61785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92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484272337354728"/>
          <c:y val="3.39838247697662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'Month Wise transaction'!$D$21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'Month Wise transaction'!$A$22:$A$33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Wise transaction'!$D$22:$D$33</c:f>
              <c:numCache>
                <c:formatCode>General</c:formatCode>
                <c:ptCount val="12"/>
                <c:pt idx="0">
                  <c:v>944409.00999999163</c:v>
                </c:pt>
                <c:pt idx="1">
                  <c:v>885080.43999999156</c:v>
                </c:pt>
                <c:pt idx="2">
                  <c:v>908508.27999999491</c:v>
                </c:pt>
                <c:pt idx="3">
                  <c:v>917432.05999999226</c:v>
                </c:pt>
                <c:pt idx="4">
                  <c:v>929858.82999998773</c:v>
                </c:pt>
                <c:pt idx="5">
                  <c:v>873986.00999999198</c:v>
                </c:pt>
                <c:pt idx="6">
                  <c:v>957249.39999999129</c:v>
                </c:pt>
                <c:pt idx="7">
                  <c:v>986273.11999999266</c:v>
                </c:pt>
                <c:pt idx="8">
                  <c:v>872834.73999999266</c:v>
                </c:pt>
                <c:pt idx="9">
                  <c:v>1001581.5699999883</c:v>
                </c:pt>
                <c:pt idx="10">
                  <c:v>942072.02999999293</c:v>
                </c:pt>
                <c:pt idx="11">
                  <c:v>905277.2999999898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09-4F21-8348-1B3AD8E9E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2206719"/>
        <c:axId val="352119535"/>
      </c:barChart>
      <c:catAx>
        <c:axId val="622206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119535"/>
        <c:crosses val="autoZero"/>
        <c:auto val="1"/>
        <c:lblAlgn val="ctr"/>
        <c:lblOffset val="100"/>
        <c:noMultiLvlLbl val="0"/>
      </c:catAx>
      <c:valAx>
        <c:axId val="35211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0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'Analysis of newcustomer'!$W$48</c:f>
              <c:strCache>
                <c:ptCount val="1"/>
                <c:pt idx="0">
                  <c:v>Customer 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'Analysis of newcustomer'!$V$49:$V$114</c:f>
              <c:strCache>
                <c:ptCount val="66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  <c:pt idx="45">
                  <c:v>66</c:v>
                </c:pt>
                <c:pt idx="46">
                  <c:v>67</c:v>
                </c:pt>
                <c:pt idx="47">
                  <c:v>68</c:v>
                </c:pt>
                <c:pt idx="48">
                  <c:v>69</c:v>
                </c:pt>
                <c:pt idx="49">
                  <c:v>70</c:v>
                </c:pt>
                <c:pt idx="50">
                  <c:v>71</c:v>
                </c:pt>
                <c:pt idx="51">
                  <c:v>72</c:v>
                </c:pt>
                <c:pt idx="52">
                  <c:v>73</c:v>
                </c:pt>
                <c:pt idx="53">
                  <c:v>74</c:v>
                </c:pt>
                <c:pt idx="54">
                  <c:v>75</c:v>
                </c:pt>
                <c:pt idx="55">
                  <c:v>76</c:v>
                </c:pt>
                <c:pt idx="56">
                  <c:v>77</c:v>
                </c:pt>
                <c:pt idx="57">
                  <c:v>78</c:v>
                </c:pt>
                <c:pt idx="58">
                  <c:v>79</c:v>
                </c:pt>
                <c:pt idx="59">
                  <c:v>80</c:v>
                </c:pt>
                <c:pt idx="60">
                  <c:v>81</c:v>
                </c:pt>
                <c:pt idx="61">
                  <c:v>82</c:v>
                </c:pt>
                <c:pt idx="62">
                  <c:v>83</c:v>
                </c:pt>
                <c:pt idx="63">
                  <c:v>84</c:v>
                </c:pt>
                <c:pt idx="64">
                  <c:v>85</c:v>
                </c:pt>
                <c:pt idx="65">
                  <c:v>123</c:v>
                </c:pt>
              </c:strCache>
            </c:strRef>
          </c:cat>
          <c:val>
            <c:numRef>
              <c:f>'Analysis of newcustomer'!$W$49:$W$114</c:f>
              <c:numCache>
                <c:formatCode>General</c:formatCode>
                <c:ptCount val="66"/>
                <c:pt idx="0">
                  <c:v>6</c:v>
                </c:pt>
                <c:pt idx="1">
                  <c:v>8</c:v>
                </c:pt>
                <c:pt idx="2">
                  <c:v>18</c:v>
                </c:pt>
                <c:pt idx="3">
                  <c:v>17</c:v>
                </c:pt>
                <c:pt idx="4">
                  <c:v>17</c:v>
                </c:pt>
                <c:pt idx="5">
                  <c:v>12</c:v>
                </c:pt>
                <c:pt idx="6">
                  <c:v>25</c:v>
                </c:pt>
                <c:pt idx="7">
                  <c:v>17</c:v>
                </c:pt>
                <c:pt idx="8">
                  <c:v>25</c:v>
                </c:pt>
                <c:pt idx="9">
                  <c:v>9</c:v>
                </c:pt>
                <c:pt idx="10">
                  <c:v>16</c:v>
                </c:pt>
                <c:pt idx="11">
                  <c:v>14</c:v>
                </c:pt>
                <c:pt idx="12">
                  <c:v>12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10</c:v>
                </c:pt>
                <c:pt idx="20">
                  <c:v>12</c:v>
                </c:pt>
                <c:pt idx="21">
                  <c:v>25</c:v>
                </c:pt>
                <c:pt idx="22">
                  <c:v>16</c:v>
                </c:pt>
                <c:pt idx="23">
                  <c:v>20</c:v>
                </c:pt>
                <c:pt idx="24">
                  <c:v>30</c:v>
                </c:pt>
                <c:pt idx="25">
                  <c:v>26</c:v>
                </c:pt>
                <c:pt idx="26">
                  <c:v>20</c:v>
                </c:pt>
                <c:pt idx="27">
                  <c:v>27</c:v>
                </c:pt>
                <c:pt idx="28">
                  <c:v>29</c:v>
                </c:pt>
                <c:pt idx="29">
                  <c:v>23</c:v>
                </c:pt>
                <c:pt idx="30">
                  <c:v>22</c:v>
                </c:pt>
                <c:pt idx="31">
                  <c:v>11</c:v>
                </c:pt>
                <c:pt idx="32">
                  <c:v>14</c:v>
                </c:pt>
                <c:pt idx="33">
                  <c:v>18</c:v>
                </c:pt>
                <c:pt idx="34">
                  <c:v>13</c:v>
                </c:pt>
                <c:pt idx="35">
                  <c:v>21</c:v>
                </c:pt>
                <c:pt idx="36">
                  <c:v>22</c:v>
                </c:pt>
                <c:pt idx="37">
                  <c:v>19</c:v>
                </c:pt>
                <c:pt idx="38">
                  <c:v>17</c:v>
                </c:pt>
                <c:pt idx="39">
                  <c:v>13</c:v>
                </c:pt>
                <c:pt idx="40">
                  <c:v>19</c:v>
                </c:pt>
                <c:pt idx="41">
                  <c:v>21</c:v>
                </c:pt>
                <c:pt idx="42">
                  <c:v>13</c:v>
                </c:pt>
                <c:pt idx="43">
                  <c:v>15</c:v>
                </c:pt>
                <c:pt idx="44">
                  <c:v>20</c:v>
                </c:pt>
                <c:pt idx="45">
                  <c:v>18</c:v>
                </c:pt>
                <c:pt idx="46">
                  <c:v>20</c:v>
                </c:pt>
                <c:pt idx="47">
                  <c:v>19</c:v>
                </c:pt>
                <c:pt idx="48">
                  <c:v>12</c:v>
                </c:pt>
                <c:pt idx="49">
                  <c:v>17</c:v>
                </c:pt>
                <c:pt idx="50">
                  <c:v>18</c:v>
                </c:pt>
                <c:pt idx="51">
                  <c:v>20</c:v>
                </c:pt>
                <c:pt idx="52">
                  <c:v>10</c:v>
                </c:pt>
                <c:pt idx="53">
                  <c:v>4</c:v>
                </c:pt>
                <c:pt idx="54">
                  <c:v>10</c:v>
                </c:pt>
                <c:pt idx="55">
                  <c:v>12</c:v>
                </c:pt>
                <c:pt idx="56">
                  <c:v>6</c:v>
                </c:pt>
                <c:pt idx="57">
                  <c:v>11</c:v>
                </c:pt>
                <c:pt idx="58">
                  <c:v>8</c:v>
                </c:pt>
                <c:pt idx="59">
                  <c:v>8</c:v>
                </c:pt>
                <c:pt idx="60">
                  <c:v>6</c:v>
                </c:pt>
                <c:pt idx="61">
                  <c:v>11</c:v>
                </c:pt>
                <c:pt idx="62">
                  <c:v>15</c:v>
                </c:pt>
                <c:pt idx="63">
                  <c:v>15</c:v>
                </c:pt>
                <c:pt idx="64">
                  <c:v>3</c:v>
                </c:pt>
                <c:pt idx="65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5D-405F-84F8-321C0064F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8898559"/>
        <c:axId val="265926383"/>
      </c:lineChart>
      <c:catAx>
        <c:axId val="1188898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26383"/>
        <c:crosses val="autoZero"/>
        <c:auto val="1"/>
        <c:lblAlgn val="ctr"/>
        <c:lblOffset val="100"/>
        <c:noMultiLvlLbl val="0"/>
      </c:catAx>
      <c:valAx>
        <c:axId val="2659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89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Sale(Product</a:t>
            </a:r>
            <a:r>
              <a:rPr lang="en-IN" baseline="0" dirty="0"/>
              <a:t> IDs)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167104111986006E-2"/>
          <c:y val="0.14861111111111111"/>
          <c:w val="0.87427734033245841"/>
          <c:h val="0.62949292796733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'Product and customer'!$F$2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customer'!$G$2</c:f>
              <c:numCache>
                <c:formatCode>General</c:formatCode>
                <c:ptCount val="1"/>
                <c:pt idx="0">
                  <c:v>1372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0-427E-8EFE-6E8CBFCD31E7}"/>
            </c:ext>
          </c:extLst>
        </c:ser>
        <c:ser>
          <c:idx val="1"/>
          <c:order val="1"/>
          <c:tx>
            <c:strRef>
              <c:f>'Product and customer'!$F$3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customer'!$G$3</c:f>
              <c:numCache>
                <c:formatCode>General</c:formatCode>
                <c:ptCount val="1"/>
                <c:pt idx="0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00-427E-8EFE-6E8CBFCD31E7}"/>
            </c:ext>
          </c:extLst>
        </c:ser>
        <c:ser>
          <c:idx val="2"/>
          <c:order val="2"/>
          <c:tx>
            <c:strRef>
              <c:f>'Product and customer'!$F$4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customer'!$G$4</c:f>
              <c:numCache>
                <c:formatCode>General</c:formatCode>
                <c:ptCount val="1"/>
                <c:pt idx="0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00-427E-8EFE-6E8CBFCD31E7}"/>
            </c:ext>
          </c:extLst>
        </c:ser>
        <c:ser>
          <c:idx val="3"/>
          <c:order val="3"/>
          <c:tx>
            <c:strRef>
              <c:f>'Product and customer'!$F$5</c:f>
              <c:strCache>
                <c:ptCount val="1"/>
                <c:pt idx="0">
                  <c:v>35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customer'!$G$5</c:f>
              <c:numCache>
                <c:formatCode>General</c:formatCode>
                <c:ptCount val="1"/>
                <c:pt idx="0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0-427E-8EFE-6E8CBFCD31E7}"/>
            </c:ext>
          </c:extLst>
        </c:ser>
        <c:ser>
          <c:idx val="4"/>
          <c:order val="4"/>
          <c:tx>
            <c:strRef>
              <c:f>'Product and customer'!$F$6</c:f>
              <c:strCache>
                <c:ptCount val="1"/>
                <c:pt idx="0">
                  <c:v>38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customer'!$G$6</c:f>
              <c:numCache>
                <c:formatCode>General</c:formatCode>
                <c:ptCount val="1"/>
                <c:pt idx="0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00-427E-8EFE-6E8CBFCD31E7}"/>
            </c:ext>
          </c:extLst>
        </c:ser>
        <c:ser>
          <c:idx val="5"/>
          <c:order val="5"/>
          <c:tx>
            <c:strRef>
              <c:f>'Product and customer'!$F$7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customer'!$G$7</c:f>
              <c:numCache>
                <c:formatCode>General</c:formatCode>
                <c:ptCount val="1"/>
                <c:pt idx="0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00-427E-8EFE-6E8CBFCD31E7}"/>
            </c:ext>
          </c:extLst>
        </c:ser>
        <c:ser>
          <c:idx val="6"/>
          <c:order val="6"/>
          <c:tx>
            <c:strRef>
              <c:f>'Product and customer'!$F$8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customer'!$G$8</c:f>
              <c:numCache>
                <c:formatCode>General</c:formatCode>
                <c:ptCount val="1"/>
                <c:pt idx="0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00-427E-8EFE-6E8CBFCD31E7}"/>
            </c:ext>
          </c:extLst>
        </c:ser>
        <c:ser>
          <c:idx val="7"/>
          <c:order val="7"/>
          <c:tx>
            <c:strRef>
              <c:f>'Product and customer'!$F$9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customer'!$G$9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600-427E-8EFE-6E8CBFCD31E7}"/>
            </c:ext>
          </c:extLst>
        </c:ser>
        <c:ser>
          <c:idx val="8"/>
          <c:order val="8"/>
          <c:tx>
            <c:strRef>
              <c:f>'Product and customer'!$F$10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customer'!$G$10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00-427E-8EFE-6E8CBFCD31E7}"/>
            </c:ext>
          </c:extLst>
        </c:ser>
        <c:ser>
          <c:idx val="9"/>
          <c:order val="9"/>
          <c:tx>
            <c:strRef>
              <c:f>'Product and customer'!$F$11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'Product and customer'!$G$1</c:f>
              <c:strCache>
                <c:ptCount val="1"/>
                <c:pt idx="0">
                  <c:v>Count of transaction_id</c:v>
                </c:pt>
              </c:strCache>
            </c:strRef>
          </c:cat>
          <c:val>
            <c:numRef>
              <c:f>'Product and customer'!$G$11</c:f>
              <c:numCache>
                <c:formatCode>General</c:formatCode>
                <c:ptCount val="1"/>
                <c:pt idx="0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600-427E-8EFE-6E8CBFCD3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562495"/>
        <c:axId val="272739855"/>
      </c:barChart>
      <c:catAx>
        <c:axId val="26856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739855"/>
        <c:crosses val="autoZero"/>
        <c:auto val="1"/>
        <c:lblAlgn val="ctr"/>
        <c:lblOffset val="100"/>
        <c:noMultiLvlLbl val="0"/>
      </c:catAx>
      <c:valAx>
        <c:axId val="27273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56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Profit(Product ID)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'Product and customer'!$AP$2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'Product and customer'!$AM$3:$AM$13</c:f>
              <c:strCache>
                <c:ptCount val="11"/>
                <c:pt idx="0">
                  <c:v>3</c:v>
                </c:pt>
                <c:pt idx="1">
                  <c:v>0</c:v>
                </c:pt>
                <c:pt idx="2">
                  <c:v>38</c:v>
                </c:pt>
                <c:pt idx="3">
                  <c:v>57</c:v>
                </c:pt>
                <c:pt idx="4">
                  <c:v>46</c:v>
                </c:pt>
                <c:pt idx="5">
                  <c:v>89</c:v>
                </c:pt>
                <c:pt idx="6">
                  <c:v>63</c:v>
                </c:pt>
                <c:pt idx="7">
                  <c:v>12</c:v>
                </c:pt>
                <c:pt idx="8">
                  <c:v>37</c:v>
                </c:pt>
                <c:pt idx="9">
                  <c:v>54</c:v>
                </c:pt>
                <c:pt idx="10">
                  <c:v>10</c:v>
                </c:pt>
              </c:strCache>
            </c:strRef>
          </c:cat>
          <c:val>
            <c:numRef>
              <c:f>'Product and customer'!$AP$3:$AP$13</c:f>
              <c:numCache>
                <c:formatCode>General</c:formatCode>
                <c:ptCount val="11"/>
                <c:pt idx="0">
                  <c:v>602702.69999999402</c:v>
                </c:pt>
                <c:pt idx="1">
                  <c:v>316343.0399999998</c:v>
                </c:pt>
                <c:pt idx="2">
                  <c:v>305391.15000000043</c:v>
                </c:pt>
                <c:pt idx="3">
                  <c:v>282033.25000000151</c:v>
                </c:pt>
                <c:pt idx="4">
                  <c:v>261710.59999999992</c:v>
                </c:pt>
                <c:pt idx="5">
                  <c:v>250774.74999999942</c:v>
                </c:pt>
                <c:pt idx="6">
                  <c:v>240150.18000000069</c:v>
                </c:pt>
                <c:pt idx="7">
                  <c:v>238906.42999999985</c:v>
                </c:pt>
                <c:pt idx="8">
                  <c:v>236325.32999999926</c:v>
                </c:pt>
                <c:pt idx="9">
                  <c:v>235420.95999999996</c:v>
                </c:pt>
                <c:pt idx="10">
                  <c:v>232885.83999999898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5-4AF4-A14C-651AA5FF2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8984463"/>
        <c:axId val="647879695"/>
      </c:barChart>
      <c:catAx>
        <c:axId val="658984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879695"/>
        <c:crosses val="autoZero"/>
        <c:auto val="1"/>
        <c:lblAlgn val="ctr"/>
        <c:lblOffset val="100"/>
        <c:noMultiLvlLbl val="0"/>
      </c:catAx>
      <c:valAx>
        <c:axId val="64787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984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Profit(Brand)</a:t>
            </a:r>
          </a:p>
        </c:rich>
      </c:tx>
      <c:layout>
        <c:manualLayout>
          <c:xMode val="edge"/>
          <c:yMode val="edge"/>
          <c:x val="0.41944135280361794"/>
          <c:y val="4.00890798293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'Product and customer'!$AC$35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'Product and customer'!$AB$36:$AB$41</c:f>
              <c:strCache>
                <c:ptCount val="6"/>
                <c:pt idx="0">
                  <c:v>WeareA2B</c:v>
                </c:pt>
                <c:pt idx="1">
                  <c:v>Solex</c:v>
                </c:pt>
                <c:pt idx="2">
                  <c:v>Trek Bicycles</c:v>
                </c:pt>
                <c:pt idx="3">
                  <c:v>Giant Bicycles</c:v>
                </c:pt>
                <c:pt idx="4">
                  <c:v>OHM Cycles</c:v>
                </c:pt>
                <c:pt idx="5">
                  <c:v>Norco Bicycles</c:v>
                </c:pt>
              </c:strCache>
            </c:strRef>
          </c:cat>
          <c:val>
            <c:numRef>
              <c:f>'Product and customer'!$AC$36:$AC$41</c:f>
              <c:numCache>
                <c:formatCode>General</c:formatCode>
                <c:ptCount val="6"/>
                <c:pt idx="0">
                  <c:v>2747688.7299999362</c:v>
                </c:pt>
                <c:pt idx="1">
                  <c:v>2411898.6900000274</c:v>
                </c:pt>
                <c:pt idx="2">
                  <c:v>1835076.4700000193</c:v>
                </c:pt>
                <c:pt idx="3">
                  <c:v>1572424.9299999864</c:v>
                </c:pt>
                <c:pt idx="4">
                  <c:v>1480882.420000009</c:v>
                </c:pt>
                <c:pt idx="5">
                  <c:v>865786.15999998944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07-4551-8EE3-1D5BA27AA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9915743"/>
        <c:axId val="1978198640"/>
      </c:barChart>
      <c:catAx>
        <c:axId val="34991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198640"/>
        <c:crosses val="autoZero"/>
        <c:auto val="1"/>
        <c:lblAlgn val="ctr"/>
        <c:lblOffset val="100"/>
        <c:noMultiLvlLbl val="0"/>
      </c:catAx>
      <c:valAx>
        <c:axId val="197819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91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[KPMG_VI_New_raw_data_update_final.xlsx]Brand and line!PivotTable6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Sale(Brand)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'Brand and line'!$B$1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'Brand and line'!$A$2:$A$9</c:f>
              <c:strCache>
                <c:ptCount val="7"/>
                <c:pt idx="0">
                  <c:v>Solex</c:v>
                </c:pt>
                <c:pt idx="1">
                  <c:v>Giant Bicycles</c:v>
                </c:pt>
                <c:pt idx="2">
                  <c:v>WeareA2B</c:v>
                </c:pt>
                <c:pt idx="3">
                  <c:v>OHM Cycles</c:v>
                </c:pt>
                <c:pt idx="4">
                  <c:v>Trek Bicycles</c:v>
                </c:pt>
                <c:pt idx="5">
                  <c:v>Norco Bicycles</c:v>
                </c:pt>
                <c:pt idx="6">
                  <c:v>(blank)</c:v>
                </c:pt>
              </c:strCache>
            </c:strRef>
          </c:cat>
          <c:val>
            <c:numRef>
              <c:f>'Brand and line'!$B$2:$B$9</c:f>
              <c:numCache>
                <c:formatCode>General</c:formatCode>
                <c:ptCount val="7"/>
                <c:pt idx="0">
                  <c:v>4248</c:v>
                </c:pt>
                <c:pt idx="1">
                  <c:v>3308</c:v>
                </c:pt>
                <c:pt idx="2">
                  <c:v>3290</c:v>
                </c:pt>
                <c:pt idx="3">
                  <c:v>3039</c:v>
                </c:pt>
                <c:pt idx="4">
                  <c:v>2983</c:v>
                </c:pt>
                <c:pt idx="5">
                  <c:v>2905</c:v>
                </c:pt>
                <c:pt idx="6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3-4BB8-B247-197AF4A05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528287"/>
        <c:axId val="344241935"/>
      </c:barChart>
      <c:catAx>
        <c:axId val="26752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41935"/>
        <c:crosses val="autoZero"/>
        <c:auto val="1"/>
        <c:lblAlgn val="ctr"/>
        <c:lblOffset val="100"/>
        <c:noMultiLvlLbl val="0"/>
      </c:catAx>
      <c:valAx>
        <c:axId val="34424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52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cap="all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Count(Product Size)</a:t>
            </a:r>
          </a:p>
        </c:rich>
      </c:tx>
      <c:layout>
        <c:manualLayout>
          <c:xMode val="edge"/>
          <c:yMode val="edge"/>
          <c:x val="0.17356254326305326"/>
          <c:y val="1.9026473765189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cap="all" spc="0" baseline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96744799607142"/>
          <c:y val="0.41200955019118868"/>
          <c:w val="0.33876722631805872"/>
          <c:h val="0.47437643353992787"/>
        </c:manualLayout>
      </c:layout>
      <c:doughnutChart>
        <c:varyColors val="1"/>
        <c:ser>
          <c:idx val="0"/>
          <c:order val="0"/>
          <c:tx>
            <c:strRef>
              <c:f>'Brand and line'!$B$56</c:f>
              <c:strCache>
                <c:ptCount val="1"/>
                <c:pt idx="0">
                  <c:v>Count(Transaction)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D98-446F-8875-A49AE07375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D98-446F-8875-A49AE07375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D98-446F-8875-A49AE07375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'Brand and line'!$A$57:$A$59</c:f>
              <c:strCache>
                <c:ptCount val="3"/>
                <c:pt idx="0">
                  <c:v>medium</c:v>
                </c:pt>
                <c:pt idx="1">
                  <c:v>large</c:v>
                </c:pt>
                <c:pt idx="2">
                  <c:v>small</c:v>
                </c:pt>
              </c:strCache>
            </c:strRef>
          </c:cat>
          <c:val>
            <c:numRef>
              <c:f>'Brand and line'!$B$57:$B$59</c:f>
              <c:numCache>
                <c:formatCode>General</c:formatCode>
                <c:ptCount val="3"/>
                <c:pt idx="0">
                  <c:v>12969</c:v>
                </c:pt>
                <c:pt idx="1">
                  <c:v>3970</c:v>
                </c:pt>
                <c:pt idx="2">
                  <c:v>2834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98-446F-8875-A49AE07375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cap="all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cap="all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Count(</a:t>
            </a:r>
            <a:r>
              <a:rPr lang="en-US" sz="1400" b="0" i="0" u="none" strike="noStrike" kern="1200" cap="all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Prd</a:t>
            </a:r>
            <a:r>
              <a:rPr lang="en-US" sz="1400" b="0" i="0" u="none" strike="noStrike" kern="1200" cap="all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. Class)</a:t>
            </a:r>
          </a:p>
        </c:rich>
      </c:tx>
      <c:layout>
        <c:manualLayout>
          <c:xMode val="edge"/>
          <c:yMode val="edge"/>
          <c:x val="0.16570217558459716"/>
          <c:y val="4.0625309887944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cap="all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'Brand and line'!$B$40</c:f>
              <c:strCache>
                <c:ptCount val="1"/>
                <c:pt idx="0">
                  <c:v>Count(transaction)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8C5-4FD3-81E9-762A8A4A1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8C5-4FD3-81E9-762A8A4A1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8C5-4FD3-81E9-762A8A4A1C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'Brand and line'!$A$41:$A$43</c:f>
              <c:strCache>
                <c:ptCount val="3"/>
                <c:pt idx="0">
                  <c:v>medium</c:v>
                </c:pt>
                <c:pt idx="1">
                  <c:v>high</c:v>
                </c:pt>
                <c:pt idx="2">
                  <c:v>low</c:v>
                </c:pt>
              </c:strCache>
            </c:strRef>
          </c:cat>
          <c:val>
            <c:numRef>
              <c:f>'Brand and line'!$B$41:$B$43</c:f>
              <c:numCache>
                <c:formatCode>General</c:formatCode>
                <c:ptCount val="3"/>
                <c:pt idx="0">
                  <c:v>13802</c:v>
                </c:pt>
                <c:pt idx="1">
                  <c:v>3012</c:v>
                </c:pt>
                <c:pt idx="2">
                  <c:v>2959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C5-4FD3-81E9-762A8A4A1C0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Product</a:t>
            </a:r>
            <a:r>
              <a:rPr lang="en-IN" baseline="0"/>
              <a:t> Line Distribution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'Brand and line'!$B$24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'Brand and line'!$A$25:$A$28</c:f>
              <c:strCache>
                <c:ptCount val="4"/>
                <c:pt idx="0">
                  <c:v>Standard</c:v>
                </c:pt>
                <c:pt idx="1">
                  <c:v>Road</c:v>
                </c:pt>
                <c:pt idx="2">
                  <c:v>Touring</c:v>
                </c:pt>
                <c:pt idx="3">
                  <c:v>Mountain</c:v>
                </c:pt>
              </c:strCache>
            </c:strRef>
          </c:cat>
          <c:val>
            <c:numRef>
              <c:f>'Brand and line'!$B$25:$B$28</c:f>
              <c:numCache>
                <c:formatCode>General</c:formatCode>
                <c:ptCount val="4"/>
                <c:pt idx="0">
                  <c:v>14156</c:v>
                </c:pt>
                <c:pt idx="1">
                  <c:v>3963</c:v>
                </c:pt>
                <c:pt idx="2">
                  <c:v>1234</c:v>
                </c:pt>
                <c:pt idx="3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A-42E1-8214-3206B2DF8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143664"/>
        <c:axId val="264747439"/>
      </c:barChart>
      <c:catAx>
        <c:axId val="197014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747439"/>
        <c:crosses val="autoZero"/>
        <c:auto val="1"/>
        <c:lblAlgn val="ctr"/>
        <c:lblOffset val="100"/>
        <c:noMultiLvlLbl val="0"/>
      </c:catAx>
      <c:valAx>
        <c:axId val="26474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14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Kunal Goyal – Data Analyst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Transaction record by month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689683"/>
            <a:ext cx="8565601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Highest Number of transaction are held in October month with highest profit in the month. </a:t>
            </a:r>
          </a:p>
          <a:p>
            <a:r>
              <a:rPr lang="en-IN" dirty="0"/>
              <a:t>Work2 ride day is celebrated on 18</a:t>
            </a:r>
            <a:r>
              <a:rPr lang="en-IN" baseline="30000" dirty="0"/>
              <a:t>th</a:t>
            </a:r>
            <a:r>
              <a:rPr lang="en-IN" dirty="0"/>
              <a:t> October .</a:t>
            </a: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210F457-526C-44A7-B006-6F174FA60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224756"/>
              </p:ext>
            </p:extLst>
          </p:nvPr>
        </p:nvGraphicFramePr>
        <p:xfrm>
          <a:off x="4339625" y="2945492"/>
          <a:ext cx="3707095" cy="1868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5DD03DD-DF3C-496D-B813-FA3A56AAB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496123"/>
              </p:ext>
            </p:extLst>
          </p:nvPr>
        </p:nvGraphicFramePr>
        <p:xfrm>
          <a:off x="554015" y="2945491"/>
          <a:ext cx="3370285" cy="1868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575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93823CF-384B-4971-A210-BC7C47A24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149829"/>
              </p:ext>
            </p:extLst>
          </p:nvPr>
        </p:nvGraphicFramePr>
        <p:xfrm>
          <a:off x="76200" y="3016845"/>
          <a:ext cx="3003705" cy="1960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2D9F6A-D4BD-4722-9132-2843ED4A8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163252"/>
              </p:ext>
            </p:extLst>
          </p:nvPr>
        </p:nvGraphicFramePr>
        <p:xfrm>
          <a:off x="38101" y="823927"/>
          <a:ext cx="3268980" cy="204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0E2386A-BDCC-4174-A3D6-F036369DB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163896"/>
              </p:ext>
            </p:extLst>
          </p:nvPr>
        </p:nvGraphicFramePr>
        <p:xfrm>
          <a:off x="6067400" y="730616"/>
          <a:ext cx="3076600" cy="194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918996C-CE93-40AC-8BCC-9E0A64BE1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881212"/>
              </p:ext>
            </p:extLst>
          </p:nvPr>
        </p:nvGraphicFramePr>
        <p:xfrm>
          <a:off x="6064097" y="2872740"/>
          <a:ext cx="3268980" cy="220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5A9B74-1D7F-4D83-A20B-CCF0549D9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470291"/>
              </p:ext>
            </p:extLst>
          </p:nvPr>
        </p:nvGraphicFramePr>
        <p:xfrm>
          <a:off x="3231432" y="847096"/>
          <a:ext cx="2804067" cy="2002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27B1174-5A2D-4FBB-9325-DD6FA21D3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372701"/>
              </p:ext>
            </p:extLst>
          </p:nvPr>
        </p:nvGraphicFramePr>
        <p:xfrm>
          <a:off x="3197733" y="2937411"/>
          <a:ext cx="2837766" cy="187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1CF9B48B-34CA-4513-959C-A3E992F1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0"/>
            <a:ext cx="9144000" cy="57462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bg1"/>
                </a:solidFill>
              </a:rPr>
              <a:t>Data Exploration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BEDEB4-CB7B-40C4-922F-21CF7030D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413713"/>
              </p:ext>
            </p:extLst>
          </p:nvPr>
        </p:nvGraphicFramePr>
        <p:xfrm>
          <a:off x="82008" y="639849"/>
          <a:ext cx="3438432" cy="206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2429D82-970A-4E00-8E0F-1CAB3E233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367794"/>
              </p:ext>
            </p:extLst>
          </p:nvPr>
        </p:nvGraphicFramePr>
        <p:xfrm>
          <a:off x="139870" y="2770324"/>
          <a:ext cx="3380570" cy="217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840EBA-1D9C-4DE6-A8A7-D1A51740A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446523"/>
              </p:ext>
            </p:extLst>
          </p:nvPr>
        </p:nvGraphicFramePr>
        <p:xfrm>
          <a:off x="5710724" y="2836464"/>
          <a:ext cx="3494272" cy="2297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D938B3F-4B7A-4EC5-86B9-6B5781E7C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034078"/>
              </p:ext>
            </p:extLst>
          </p:nvPr>
        </p:nvGraphicFramePr>
        <p:xfrm>
          <a:off x="3361507" y="3290833"/>
          <a:ext cx="2349217" cy="158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68C683-6749-41B7-A898-B5847B346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071393"/>
              </p:ext>
            </p:extLst>
          </p:nvPr>
        </p:nvGraphicFramePr>
        <p:xfrm>
          <a:off x="6481200" y="639849"/>
          <a:ext cx="2615818" cy="1885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4D189F7-5B7B-47D0-AC11-A3A379A21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747675"/>
              </p:ext>
            </p:extLst>
          </p:nvPr>
        </p:nvGraphicFramePr>
        <p:xfrm>
          <a:off x="3417194" y="533537"/>
          <a:ext cx="3196966" cy="1316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16DB9B-D9B7-40F2-87D2-1688F9CA47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618080"/>
              </p:ext>
            </p:extLst>
          </p:nvPr>
        </p:nvGraphicFramePr>
        <p:xfrm>
          <a:off x="3361508" y="1707632"/>
          <a:ext cx="3011715" cy="151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200725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F4D7D-6C1D-43A5-A5A3-D1C9FF0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762000"/>
            <a:ext cx="8626561" cy="3806875"/>
          </a:xfrm>
        </p:spPr>
        <p:txBody>
          <a:bodyPr/>
          <a:lstStyle/>
          <a:p>
            <a:r>
              <a:rPr lang="en-IN" dirty="0"/>
              <a:t>Previous Customers</a:t>
            </a:r>
          </a:p>
          <a:p>
            <a:pPr lvl="1"/>
            <a:r>
              <a:rPr lang="en-IN" dirty="0"/>
              <a:t>99% of the order are approved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Customer orders online and physical are almost equal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There is equal distribution of male and female in transaction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Customers having tenure 7 and 5 are doing the most transactions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New Customers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There is almost equal distribution of male and female in transaction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Customers having tenure 9 and 13 are doing the most transactions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Almost 50% of the customers owns a car </a:t>
            </a:r>
          </a:p>
          <a:p>
            <a:pPr lvl="1"/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AC5671B3-2536-485C-B565-94DE2CD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9" y="0"/>
            <a:ext cx="9129481" cy="5730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bg1"/>
                </a:solidFill>
              </a:rPr>
              <a:t>Insights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3582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DDD28B5F-82E8-4CAE-9FA1-CDDD3235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563"/>
            <a:ext cx="9144000" cy="5730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bg1"/>
                </a:solidFill>
              </a:rPr>
              <a:t>Data Exploration(New Customers)</a:t>
            </a:r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4F9C83-9E49-4AC0-A530-95F2D216A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689104"/>
              </p:ext>
            </p:extLst>
          </p:nvPr>
        </p:nvGraphicFramePr>
        <p:xfrm>
          <a:off x="-224191" y="430660"/>
          <a:ext cx="3406140" cy="254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6257038-D9BC-48D0-927F-141FE483F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896967"/>
              </p:ext>
            </p:extLst>
          </p:nvPr>
        </p:nvGraphicFramePr>
        <p:xfrm>
          <a:off x="3181949" y="536525"/>
          <a:ext cx="2895301" cy="16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96DA6FE-049A-430B-B9C5-33909028C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399954"/>
              </p:ext>
            </p:extLst>
          </p:nvPr>
        </p:nvGraphicFramePr>
        <p:xfrm>
          <a:off x="6077250" y="574897"/>
          <a:ext cx="2975310" cy="162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FAB6945-40FC-4AAE-8C4C-736859FB7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875691"/>
              </p:ext>
            </p:extLst>
          </p:nvPr>
        </p:nvGraphicFramePr>
        <p:xfrm>
          <a:off x="91440" y="2327920"/>
          <a:ext cx="4892040" cy="292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A203B68-BB07-44EB-BE45-45BCA64A5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439136"/>
              </p:ext>
            </p:extLst>
          </p:nvPr>
        </p:nvGraphicFramePr>
        <p:xfrm>
          <a:off x="5082540" y="2327920"/>
          <a:ext cx="3970020" cy="264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216588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489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IN" dirty="0"/>
              <a:t> and 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121399"/>
            <a:ext cx="8565600" cy="461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Customers will be targeted having these features: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State for the customer is New South Wale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Customers come under mass customer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Customers working in manufacturing and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Customers age varies from 40 -60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/>
          </a:p>
          <a:p>
            <a:r>
              <a:rPr lang="en-IN" sz="1600" b="0" dirty="0"/>
              <a:t>By targeting these customers we possibly get the most value and will be successful targeted customers. Moreover customers having these features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Frequent Purchases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Provide good monetary value to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/>
          </a:p>
          <a:p>
            <a:endParaRPr lang="en-IN" sz="1600" b="0" dirty="0"/>
          </a:p>
          <a:p>
            <a:endParaRPr lang="en-IN" sz="1600" b="0" dirty="0"/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4">
            <a:extLst>
              <a:ext uri="{FF2B5EF4-FFF2-40B4-BE49-F238E27FC236}">
                <a16:creationId xmlns:a16="http://schemas.microsoft.com/office/drawing/2014/main" id="{B3B28FEA-832E-4498-9735-F7ED83AB23FF}"/>
              </a:ext>
            </a:extLst>
          </p:cNvPr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75254-FD00-4327-AB8A-CAF33F52411D}"/>
              </a:ext>
            </a:extLst>
          </p:cNvPr>
          <p:cNvSpPr txBox="1"/>
          <p:nvPr/>
        </p:nvSpPr>
        <p:spPr>
          <a:xfrm>
            <a:off x="2926080" y="2158013"/>
            <a:ext cx="417576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56385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260</Words>
  <Application>Microsoft Office PowerPoint</Application>
  <PresentationFormat>On-screen Show (16:9)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Open Sans</vt:lpstr>
      <vt:lpstr>Open Sans Extrabold</vt:lpstr>
      <vt:lpstr>Open Sans Light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   Data Exploration</vt:lpstr>
      <vt:lpstr>   Insights </vt:lpstr>
      <vt:lpstr>   Data Exploration(New Customers)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modified xsi:type="dcterms:W3CDTF">2023-08-10T18:09:53Z</dcterms:modified>
</cp:coreProperties>
</file>