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13" r:id="rId2"/>
    <p:sldId id="325" r:id="rId3"/>
    <p:sldId id="328" r:id="rId4"/>
    <p:sldId id="327" r:id="rId5"/>
    <p:sldId id="330" r:id="rId6"/>
    <p:sldId id="331" r:id="rId7"/>
    <p:sldId id="332" r:id="rId8"/>
    <p:sldId id="333" r:id="rId9"/>
    <p:sldId id="314" r:id="rId10"/>
    <p:sldId id="315" r:id="rId11"/>
    <p:sldId id="316" r:id="rId12"/>
    <p:sldId id="317" r:id="rId13"/>
    <p:sldId id="318" r:id="rId14"/>
    <p:sldId id="335" r:id="rId15"/>
    <p:sldId id="336" r:id="rId16"/>
    <p:sldId id="320" r:id="rId17"/>
    <p:sldId id="297" r:id="rId18"/>
  </p:sldIdLst>
  <p:sldSz cx="9144000" cy="6858000" type="screen4x3"/>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4">
          <p15:clr>
            <a:srgbClr val="A4A3A4"/>
          </p15:clr>
        </p15:guide>
        <p15:guide id="2" pos="2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854"/>
        <p:guide pos="219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8/4/2019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6" y="0"/>
            <a:ext cx="9099803" cy="68579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522"/>
            <a:ext cx="3721608" cy="685647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1097" y="2577795"/>
            <a:ext cx="8861805" cy="697229"/>
          </a:xfrm>
          <a:prstGeom prst="rect">
            <a:avLst/>
          </a:prstGeom>
        </p:spPr>
        <p:txBody>
          <a:bodyPr wrap="square" lIns="0" tIns="0" rIns="0" bIns="0">
            <a:spAutoFit/>
          </a:bodyPr>
          <a:lstStyle>
            <a:lvl1pPr>
              <a:defRPr sz="3500" b="1" i="0">
                <a:solidFill>
                  <a:srgbClr val="003300"/>
                </a:solidFill>
                <a:latin typeface="Calibri" panose="020F0502020204030204"/>
                <a:cs typeface="Calibri" panose="020F0502020204030204"/>
              </a:defRPr>
            </a:lvl1pPr>
          </a:lstStyle>
          <a:p>
            <a:endParaRPr/>
          </a:p>
        </p:txBody>
      </p:sp>
      <p:sp>
        <p:nvSpPr>
          <p:cNvPr id="3" name="Holder 3"/>
          <p:cNvSpPr>
            <a:spLocks noGrp="1"/>
          </p:cNvSpPr>
          <p:nvPr>
            <p:ph type="subTitle" idx="4"/>
          </p:nvPr>
        </p:nvSpPr>
        <p:spPr>
          <a:xfrm>
            <a:off x="237109" y="5026681"/>
            <a:ext cx="8669781" cy="1342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8/4/2019</a:t>
            </a:fld>
            <a:endParaRPr lang="en-US"/>
          </a:p>
        </p:txBody>
      </p:sp>
      <p:sp>
        <p:nvSpPr>
          <p:cNvPr id="6" name="Holder 6"/>
          <p:cNvSpPr>
            <a:spLocks noGrp="1"/>
          </p:cNvSpPr>
          <p:nvPr>
            <p:ph type="sldNum" sz="quarter" idx="7"/>
          </p:nvPr>
        </p:nvSpPr>
        <p:spPr/>
        <p:txBody>
          <a:bodyPr lIns="0" tIns="0" rIns="0" bIns="0"/>
          <a:lstStyle>
            <a:lvl1pPr>
              <a:defRPr sz="1200" b="0" i="0">
                <a:solidFill>
                  <a:srgbClr val="8E8D8B"/>
                </a:solidFill>
                <a:latin typeface="Calibri" panose="020F0502020204030204"/>
                <a:cs typeface="Calibri" panose="020F0502020204030204"/>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6" y="0"/>
            <a:ext cx="9099803" cy="68579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665988" cy="685799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1" i="0">
                <a:solidFill>
                  <a:srgbClr val="003300"/>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sz="2200" b="0" i="0">
                <a:solidFill>
                  <a:srgbClr val="2E2B1F"/>
                </a:solidFill>
                <a:latin typeface="Courier New" panose="02070309020205020404"/>
                <a:cs typeface="Courier New" panose="020703090202050204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8/4/2019</a:t>
            </a:fld>
            <a:endParaRPr lang="en-US"/>
          </a:p>
        </p:txBody>
      </p:sp>
      <p:sp>
        <p:nvSpPr>
          <p:cNvPr id="6" name="Holder 6"/>
          <p:cNvSpPr>
            <a:spLocks noGrp="1"/>
          </p:cNvSpPr>
          <p:nvPr>
            <p:ph type="sldNum" sz="quarter" idx="7"/>
          </p:nvPr>
        </p:nvSpPr>
        <p:spPr/>
        <p:txBody>
          <a:bodyPr lIns="0" tIns="0" rIns="0" bIns="0"/>
          <a:lstStyle>
            <a:lvl1pPr>
              <a:defRPr sz="1200" b="0" i="0">
                <a:solidFill>
                  <a:srgbClr val="8E8D8B"/>
                </a:solidFill>
                <a:latin typeface="Calibri" panose="020F0502020204030204"/>
                <a:cs typeface="Calibri" panose="020F0502020204030204"/>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6" y="0"/>
            <a:ext cx="9099803" cy="68579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665988" cy="685799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1" i="0">
                <a:solidFill>
                  <a:srgbClr val="003300"/>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76596" y="1997151"/>
            <a:ext cx="3378200" cy="3941445"/>
          </a:xfrm>
          <a:prstGeom prst="rect">
            <a:avLst/>
          </a:prstGeom>
        </p:spPr>
        <p:txBody>
          <a:bodyPr wrap="square" lIns="0" tIns="0" rIns="0" bIns="0">
            <a:spAutoFit/>
          </a:bodyPr>
          <a:lstStyle>
            <a:lvl1pPr>
              <a:defRPr sz="2000" b="0" i="0">
                <a:solidFill>
                  <a:srgbClr val="2E2B1F"/>
                </a:solidFill>
                <a:latin typeface="Courier New" panose="02070309020205020404"/>
                <a:cs typeface="Courier New" panose="02070309020205020404"/>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8/4/2019</a:t>
            </a:fld>
            <a:endParaRPr lang="en-US"/>
          </a:p>
        </p:txBody>
      </p:sp>
      <p:sp>
        <p:nvSpPr>
          <p:cNvPr id="7" name="Holder 7"/>
          <p:cNvSpPr>
            <a:spLocks noGrp="1"/>
          </p:cNvSpPr>
          <p:nvPr>
            <p:ph type="sldNum" sz="quarter" idx="7"/>
          </p:nvPr>
        </p:nvSpPr>
        <p:spPr/>
        <p:txBody>
          <a:bodyPr lIns="0" tIns="0" rIns="0" bIns="0"/>
          <a:lstStyle>
            <a:lvl1pPr>
              <a:defRPr sz="1200" b="0" i="0">
                <a:solidFill>
                  <a:srgbClr val="8E8D8B"/>
                </a:solidFill>
                <a:latin typeface="Calibri" panose="020F0502020204030204"/>
                <a:cs typeface="Calibri" panose="020F0502020204030204"/>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003300"/>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8/4/2019</a:t>
            </a:fld>
            <a:endParaRPr lang="en-US"/>
          </a:p>
        </p:txBody>
      </p:sp>
      <p:sp>
        <p:nvSpPr>
          <p:cNvPr id="5" name="Holder 5"/>
          <p:cNvSpPr>
            <a:spLocks noGrp="1"/>
          </p:cNvSpPr>
          <p:nvPr>
            <p:ph type="sldNum" sz="quarter" idx="7"/>
          </p:nvPr>
        </p:nvSpPr>
        <p:spPr/>
        <p:txBody>
          <a:bodyPr lIns="0" tIns="0" rIns="0" bIns="0"/>
          <a:lstStyle>
            <a:lvl1pPr>
              <a:defRPr sz="1200" b="0" i="0">
                <a:solidFill>
                  <a:srgbClr val="8E8D8B"/>
                </a:solidFill>
                <a:latin typeface="Calibri" panose="020F0502020204030204"/>
                <a:cs typeface="Calibri" panose="020F0502020204030204"/>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8/4/2019</a:t>
            </a:fld>
            <a:endParaRPr lang="en-US"/>
          </a:p>
        </p:txBody>
      </p:sp>
      <p:sp>
        <p:nvSpPr>
          <p:cNvPr id="4" name="Holder 4"/>
          <p:cNvSpPr>
            <a:spLocks noGrp="1"/>
          </p:cNvSpPr>
          <p:nvPr>
            <p:ph type="sldNum" sz="quarter" idx="7"/>
          </p:nvPr>
        </p:nvSpPr>
        <p:spPr/>
        <p:txBody>
          <a:bodyPr lIns="0" tIns="0" rIns="0" bIns="0"/>
          <a:lstStyle>
            <a:lvl1pPr>
              <a:defRPr sz="1200" b="0" i="0">
                <a:solidFill>
                  <a:srgbClr val="8E8D8B"/>
                </a:solidFill>
                <a:latin typeface="Calibri" panose="020F0502020204030204"/>
                <a:cs typeface="Calibri" panose="020F0502020204030204"/>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6" y="0"/>
            <a:ext cx="9099803"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50722" y="2283079"/>
            <a:ext cx="8242554" cy="696594"/>
          </a:xfrm>
          <a:prstGeom prst="rect">
            <a:avLst/>
          </a:prstGeom>
        </p:spPr>
        <p:txBody>
          <a:bodyPr wrap="square" lIns="0" tIns="0" rIns="0" bIns="0">
            <a:spAutoFit/>
          </a:bodyPr>
          <a:lstStyle>
            <a:lvl1pPr>
              <a:defRPr sz="3500" b="1" i="0">
                <a:solidFill>
                  <a:srgbClr val="003300"/>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1050442" y="1983765"/>
            <a:ext cx="5743575" cy="2632710"/>
          </a:xfrm>
          <a:prstGeom prst="rect">
            <a:avLst/>
          </a:prstGeom>
        </p:spPr>
        <p:txBody>
          <a:bodyPr wrap="square" lIns="0" tIns="0" rIns="0" bIns="0">
            <a:spAutoFit/>
          </a:bodyPr>
          <a:lstStyle>
            <a:lvl1pPr>
              <a:defRPr sz="2200" b="0" i="0">
                <a:solidFill>
                  <a:srgbClr val="2E2B1F"/>
                </a:solidFill>
                <a:latin typeface="Courier New" panose="02070309020205020404"/>
                <a:cs typeface="Courier New" panose="02070309020205020404"/>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8/4/2019</a:t>
            </a:fld>
            <a:endParaRPr lang="en-US"/>
          </a:p>
        </p:txBody>
      </p:sp>
      <p:sp>
        <p:nvSpPr>
          <p:cNvPr id="6" name="Holder 6"/>
          <p:cNvSpPr>
            <a:spLocks noGrp="1"/>
          </p:cNvSpPr>
          <p:nvPr>
            <p:ph type="sldNum" sz="quarter" idx="7"/>
          </p:nvPr>
        </p:nvSpPr>
        <p:spPr>
          <a:xfrm>
            <a:off x="8566657" y="6464680"/>
            <a:ext cx="206375" cy="178434"/>
          </a:xfrm>
          <a:prstGeom prst="rect">
            <a:avLst/>
          </a:prstGeom>
        </p:spPr>
        <p:txBody>
          <a:bodyPr wrap="square" lIns="0" tIns="0" rIns="0" bIns="0">
            <a:spAutoFit/>
          </a:bodyPr>
          <a:lstStyle>
            <a:lvl1pPr>
              <a:defRPr sz="1200" b="0" i="0">
                <a:solidFill>
                  <a:srgbClr val="8E8D8B"/>
                </a:solidFill>
                <a:latin typeface="Calibri" panose="020F0502020204030204"/>
                <a:cs typeface="Calibri" panose="020F0502020204030204"/>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4"/>
          </p:nvPr>
        </p:nvSpPr>
        <p:spPr/>
        <p:txBody>
          <a:bodyPr/>
          <a:lstStyle/>
          <a:p>
            <a:endParaRPr lang="en-US"/>
          </a:p>
        </p:txBody>
      </p:sp>
      <p:pic>
        <p:nvPicPr>
          <p:cNvPr id="4" name="Picture 3" descr="logo_globe_color-e1552884169375.png"/>
          <p:cNvPicPr>
            <a:picLocks noChangeAspect="1"/>
          </p:cNvPicPr>
          <p:nvPr/>
        </p:nvPicPr>
        <p:blipFill>
          <a:blip r:embed="rId2"/>
          <a:stretch>
            <a:fillRect/>
          </a:stretch>
        </p:blipFill>
        <p:spPr>
          <a:xfrm>
            <a:off x="4015255" y="2156036"/>
            <a:ext cx="2145994" cy="2082176"/>
          </a:xfrm>
          <a:prstGeom prst="rect">
            <a:avLst/>
          </a:prstGeom>
        </p:spPr>
      </p:pic>
      <p:sp>
        <p:nvSpPr>
          <p:cNvPr id="6" name="TextBox 5"/>
          <p:cNvSpPr txBox="1"/>
          <p:nvPr/>
        </p:nvSpPr>
        <p:spPr>
          <a:xfrm>
            <a:off x="2895600" y="1200367"/>
            <a:ext cx="4526915" cy="4603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914400"/>
            <a:r>
              <a:rPr lang="en-IN" sz="2400" dirty="0">
                <a:solidFill>
                  <a:prstClr val="black"/>
                </a:solidFill>
                <a:latin typeface="Constantia" panose="02030602050306030303"/>
              </a:rPr>
              <a:t>      “Text To Speech Converter”</a:t>
            </a:r>
          </a:p>
        </p:txBody>
      </p:sp>
      <p:sp>
        <p:nvSpPr>
          <p:cNvPr id="7" name="TextBox 6"/>
          <p:cNvSpPr txBox="1"/>
          <p:nvPr/>
        </p:nvSpPr>
        <p:spPr>
          <a:xfrm>
            <a:off x="922289" y="4000505"/>
            <a:ext cx="2708678" cy="1322070"/>
          </a:xfrm>
          <a:prstGeom prst="rect">
            <a:avLst/>
          </a:prstGeom>
          <a:noFill/>
        </p:spPr>
        <p:txBody>
          <a:bodyPr wrap="square" rtlCol="0">
            <a:spAutoFit/>
          </a:bodyPr>
          <a:lstStyle/>
          <a:p>
            <a:pPr defTabSz="914400"/>
            <a:r>
              <a:rPr lang="en-IN" sz="2400" b="1" dirty="0">
                <a:solidFill>
                  <a:prstClr val="black"/>
                </a:solidFill>
                <a:latin typeface="Times New Roman" panose="02020603050405020304" charset="0"/>
                <a:cs typeface="Times New Roman" panose="02020603050405020304" charset="0"/>
              </a:rPr>
              <a:t>Submitted To:</a:t>
            </a:r>
            <a:endParaRPr lang="en-IN" sz="2400" dirty="0">
              <a:solidFill>
                <a:prstClr val="black"/>
              </a:solidFill>
              <a:latin typeface="Constantia" panose="02030602050306030303"/>
            </a:endParaRPr>
          </a:p>
          <a:p>
            <a:pPr defTabSz="914400"/>
            <a:r>
              <a:rPr lang="en-IN" sz="2000" dirty="0">
                <a:solidFill>
                  <a:prstClr val="black"/>
                </a:solidFill>
                <a:latin typeface="Constantia" panose="02030602050306030303"/>
              </a:rPr>
              <a:t>Ms. Nikita Jain</a:t>
            </a:r>
          </a:p>
          <a:p>
            <a:pPr defTabSz="914400"/>
            <a:r>
              <a:rPr lang="en-IN" sz="2000" dirty="0">
                <a:solidFill>
                  <a:prstClr val="black"/>
                </a:solidFill>
                <a:latin typeface="Constantia" panose="02030602050306030303"/>
              </a:rPr>
              <a:t>Ms. Neetu Gupta</a:t>
            </a:r>
            <a:endParaRPr lang="en-US" sz="2000" dirty="0">
              <a:solidFill>
                <a:prstClr val="black"/>
              </a:solidFill>
              <a:latin typeface="Constantia" panose="02030602050306030303"/>
            </a:endParaRPr>
          </a:p>
          <a:p>
            <a:pPr defTabSz="914400"/>
            <a:endParaRPr lang="en-US" sz="1600" dirty="0">
              <a:solidFill>
                <a:prstClr val="black"/>
              </a:solidFill>
              <a:latin typeface="Constantia" panose="02030602050306030303"/>
            </a:endParaRPr>
          </a:p>
        </p:txBody>
      </p:sp>
      <p:sp>
        <p:nvSpPr>
          <p:cNvPr id="8" name="TextBox 7"/>
          <p:cNvSpPr txBox="1"/>
          <p:nvPr/>
        </p:nvSpPr>
        <p:spPr>
          <a:xfrm>
            <a:off x="6544921" y="3887475"/>
            <a:ext cx="2112886" cy="1661993"/>
          </a:xfrm>
          <a:prstGeom prst="rect">
            <a:avLst/>
          </a:prstGeom>
          <a:noFill/>
        </p:spPr>
        <p:txBody>
          <a:bodyPr wrap="none" rtlCol="0">
            <a:spAutoFit/>
          </a:bodyPr>
          <a:lstStyle/>
          <a:p>
            <a:pPr defTabSz="914400"/>
            <a:r>
              <a:rPr lang="en-IN" sz="2400" b="1" dirty="0">
                <a:solidFill>
                  <a:prstClr val="black"/>
                </a:solidFill>
                <a:latin typeface="Times New Roman" panose="02020603050405020304" charset="0"/>
                <a:cs typeface="Times New Roman" panose="02020603050405020304" charset="0"/>
              </a:rPr>
              <a:t>Submitted By:</a:t>
            </a:r>
            <a:endParaRPr lang="en-IN" sz="2400" dirty="0">
              <a:solidFill>
                <a:prstClr val="black"/>
              </a:solidFill>
              <a:latin typeface="Constantia" panose="02030602050306030303"/>
            </a:endParaRPr>
          </a:p>
          <a:p>
            <a:pPr defTabSz="914400"/>
            <a:r>
              <a:rPr lang="en-IN" sz="2000" dirty="0">
                <a:solidFill>
                  <a:prstClr val="black"/>
                </a:solidFill>
                <a:latin typeface="Constantia" panose="02030602050306030303"/>
              </a:rPr>
              <a:t>Gaurav Goyal</a:t>
            </a:r>
          </a:p>
          <a:p>
            <a:pPr defTabSz="914400"/>
            <a:r>
              <a:rPr lang="en-IN" sz="2000" dirty="0">
                <a:solidFill>
                  <a:prstClr val="black"/>
                </a:solidFill>
                <a:latin typeface="Calibri" panose="020F0502020204030204"/>
              </a:rPr>
              <a:t>16EGJCS061</a:t>
            </a:r>
          </a:p>
          <a:p>
            <a:pPr defTabSz="914400"/>
            <a:r>
              <a:rPr lang="en-IN" sz="2000" dirty="0">
                <a:solidFill>
                  <a:prstClr val="black"/>
                </a:solidFill>
                <a:latin typeface="Calibri" panose="020F0502020204030204"/>
              </a:rPr>
              <a:t>4 Year , 7 Sem</a:t>
            </a:r>
          </a:p>
          <a:p>
            <a:pPr defTabSz="914400"/>
            <a:endParaRPr lang="en-IN" dirty="0">
              <a:solidFill>
                <a:prstClr val="black"/>
              </a:solidFill>
              <a:latin typeface="Calibri" panose="020F0502020204030204"/>
            </a:endParaRPr>
          </a:p>
        </p:txBody>
      </p:sp>
      <p:sp>
        <p:nvSpPr>
          <p:cNvPr id="9" name="TextBox 8"/>
          <p:cNvSpPr txBox="1"/>
          <p:nvPr/>
        </p:nvSpPr>
        <p:spPr>
          <a:xfrm>
            <a:off x="1136243" y="5322826"/>
            <a:ext cx="6871317" cy="1323439"/>
          </a:xfrm>
          <a:prstGeom prst="rect">
            <a:avLst/>
          </a:prstGeom>
          <a:noFill/>
        </p:spPr>
        <p:txBody>
          <a:bodyPr wrap="square" rtlCol="0">
            <a:spAutoFit/>
          </a:bodyPr>
          <a:lstStyle/>
          <a:p>
            <a:pPr defTabSz="914400"/>
            <a:r>
              <a:rPr lang="en-US" sz="2000" dirty="0">
                <a:solidFill>
                  <a:prstClr val="black"/>
                </a:solidFill>
                <a:latin typeface="Constantia" panose="02030602050306030303"/>
              </a:rPr>
              <a:t>DEPARTMENT OF COMPUTER SCIENCE &amp; ENGINEERING </a:t>
            </a:r>
          </a:p>
          <a:p>
            <a:pPr defTabSz="914400"/>
            <a:r>
              <a:rPr lang="en-US" sz="2000" dirty="0">
                <a:solidFill>
                  <a:prstClr val="black"/>
                </a:solidFill>
                <a:latin typeface="Constantia" panose="02030602050306030303"/>
              </a:rPr>
              <a:t>              GLOBAL INSTITUTE OF TECHNOLOGY</a:t>
            </a:r>
          </a:p>
          <a:p>
            <a:pPr defTabSz="914400"/>
            <a:r>
              <a:rPr lang="en-US" sz="2000" dirty="0">
                <a:solidFill>
                  <a:prstClr val="black"/>
                </a:solidFill>
                <a:latin typeface="Constantia" panose="02030602050306030303"/>
              </a:rPr>
              <a:t>                     JAIPUR (RAJASTHAN)-</a:t>
            </a:r>
            <a:r>
              <a:rPr lang="en-US" sz="2000" dirty="0">
                <a:solidFill>
                  <a:prstClr val="black"/>
                </a:solidFill>
                <a:latin typeface="Arial" panose="020B0604020202020204" pitchFamily="34" charset="0"/>
              </a:rPr>
              <a:t>302022</a:t>
            </a:r>
          </a:p>
          <a:p>
            <a:pPr defTabSz="914400"/>
            <a:r>
              <a:rPr lang="en-US" sz="2000" dirty="0">
                <a:solidFill>
                  <a:prstClr val="black"/>
                </a:solidFill>
                <a:latin typeface="Constantia" panose="02030602050306030303"/>
              </a:rPr>
              <a:t>                                      </a:t>
            </a:r>
            <a:r>
              <a:rPr lang="en-US" sz="2000" dirty="0">
                <a:solidFill>
                  <a:prstClr val="black"/>
                </a:solidFill>
                <a:latin typeface="Arial" panose="020B0604020202020204" pitchFamily="34" charset="0"/>
              </a:rPr>
              <a:t>2016-2020</a:t>
            </a:r>
          </a:p>
        </p:txBody>
      </p:sp>
      <p:sp>
        <p:nvSpPr>
          <p:cNvPr id="10" name="TextBox 9"/>
          <p:cNvSpPr txBox="1"/>
          <p:nvPr/>
        </p:nvSpPr>
        <p:spPr>
          <a:xfrm>
            <a:off x="3102338" y="368710"/>
            <a:ext cx="3490595" cy="954107"/>
          </a:xfrm>
          <a:prstGeom prst="rect">
            <a:avLst/>
          </a:prstGeom>
          <a:noFill/>
        </p:spPr>
        <p:txBody>
          <a:bodyPr wrap="square" rtlCol="0">
            <a:spAutoFit/>
          </a:bodyPr>
          <a:lstStyle/>
          <a:p>
            <a:pPr defTabSz="914400"/>
            <a:r>
              <a:rPr lang="en-IN" sz="2000" dirty="0">
                <a:solidFill>
                  <a:prstClr val="black"/>
                </a:solidFill>
                <a:latin typeface="Constantia" panose="02030602050306030303"/>
              </a:rPr>
              <a:t>            </a:t>
            </a:r>
            <a:r>
              <a:rPr lang="en-IN" sz="2000" b="1" dirty="0">
                <a:solidFill>
                  <a:prstClr val="black"/>
                </a:solidFill>
                <a:latin typeface="Constantia" panose="02030602050306030303"/>
              </a:rPr>
              <a:t>Presentation  on </a:t>
            </a:r>
          </a:p>
          <a:p>
            <a:pPr defTabSz="914400"/>
            <a:r>
              <a:rPr lang="en-IN" dirty="0">
                <a:solidFill>
                  <a:prstClr val="black"/>
                </a:solidFill>
                <a:latin typeface="Constantia" panose="02030602050306030303"/>
              </a:rPr>
              <a:t> </a:t>
            </a:r>
          </a:p>
          <a:p>
            <a:pPr defTabSz="914400"/>
            <a:r>
              <a:rPr lang="en-IN" dirty="0">
                <a:solidFill>
                  <a:prstClr val="black"/>
                </a:solidFill>
                <a:latin typeface="Constantia" panose="02030602050306030303"/>
              </a:rPr>
              <a:t> </a:t>
            </a:r>
            <a:endParaRPr lang="en-US" dirty="0">
              <a:solidFill>
                <a:prstClr val="black"/>
              </a:solidFill>
              <a:latin typeface="Constantia" panose="020306020503060303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77" y="134315"/>
            <a:ext cx="8861805" cy="11003280"/>
          </a:xfrm>
        </p:spPr>
        <p:txBody>
          <a:bodyPr/>
          <a:lstStyle/>
          <a:p>
            <a:r>
              <a:rPr lang="en-IN" dirty="0">
                <a:sym typeface="+mn-ea"/>
              </a:rPr>
              <a:t>      </a:t>
            </a:r>
            <a:br>
              <a:rPr lang="en-IN" dirty="0">
                <a:sym typeface="+mn-ea"/>
              </a:rPr>
            </a:br>
            <a:r>
              <a:rPr lang="en-IN" dirty="0">
                <a:sym typeface="+mn-ea"/>
              </a:rPr>
              <a:t>      </a:t>
            </a:r>
            <a:r>
              <a:rPr lang="en-IN" sz="3200" dirty="0">
                <a:solidFill>
                  <a:schemeClr val="tx1">
                    <a:lumMod val="95000"/>
                    <a:lumOff val="5000"/>
                  </a:schemeClr>
                </a:solidFill>
                <a:latin typeface="Times New Roman" panose="02020603050405020304" charset="0"/>
                <a:cs typeface="Times New Roman" panose="02020603050405020304" charset="0"/>
                <a:sym typeface="+mn-ea"/>
              </a:rPr>
              <a:t>Things I liked about </a:t>
            </a:r>
            <a:r>
              <a:rPr lang="en-US" sz="3200" dirty="0">
                <a:solidFill>
                  <a:schemeClr val="tx1">
                    <a:lumMod val="95000"/>
                    <a:lumOff val="5000"/>
                  </a:schemeClr>
                </a:solidFill>
                <a:latin typeface="Times New Roman" panose="02020603050405020304" charset="0"/>
                <a:cs typeface="Times New Roman" panose="02020603050405020304" charset="0"/>
                <a:sym typeface="+mn-ea"/>
              </a:rPr>
              <a:t>Road Ahead Technologies</a:t>
            </a:r>
            <a:r>
              <a:rPr lang="en-US" dirty="0">
                <a:solidFill>
                  <a:schemeClr val="tx1">
                    <a:lumMod val="95000"/>
                    <a:lumOff val="5000"/>
                  </a:schemeClr>
                </a:solidFill>
                <a:sym typeface="+mn-ea"/>
              </a:rPr>
              <a:t> </a:t>
            </a:r>
            <a:br>
              <a:rPr lang="en-US" dirty="0">
                <a:sym typeface="+mn-ea"/>
              </a:rPr>
            </a:br>
            <a:br>
              <a:rPr lang="en-US" dirty="0">
                <a:sym typeface="+mn-ea"/>
              </a:rPr>
            </a:br>
            <a:r>
              <a:rPr lang="en-US" dirty="0">
                <a:sym typeface="+mn-ea"/>
              </a:rPr>
              <a:t>  </a:t>
            </a:r>
            <a:br>
              <a:rPr lang="en-US" sz="2400" b="0" dirty="0">
                <a:ln/>
                <a:solidFill>
                  <a:schemeClr val="tx1"/>
                </a:solidFill>
                <a:effectLst/>
                <a:latin typeface="Times New Roman" panose="02020603050405020304" charset="0"/>
                <a:cs typeface="Times New Roman" panose="02020603050405020304" charset="0"/>
                <a:sym typeface="+mn-ea"/>
              </a:rPr>
            </a:br>
            <a:r>
              <a:rPr lang="en-IN" altLang="en-US" sz="2400" b="0" dirty="0">
                <a:ln/>
                <a:solidFill>
                  <a:schemeClr val="tx1"/>
                </a:solidFill>
                <a:effectLst/>
                <a:latin typeface="Times New Roman" panose="02020603050405020304" charset="0"/>
                <a:cs typeface="Times New Roman" panose="02020603050405020304" charset="0"/>
                <a:sym typeface="+mn-ea"/>
              </a:rPr>
              <a:t>		 </a:t>
            </a:r>
            <a:r>
              <a:rPr lang="en-US" sz="2400" b="0" dirty="0">
                <a:ln/>
                <a:solidFill>
                  <a:schemeClr val="tx1"/>
                </a:solidFill>
                <a:effectLst/>
                <a:latin typeface="Times New Roman" panose="02020603050405020304" charset="0"/>
                <a:cs typeface="Times New Roman" panose="02020603050405020304" charset="0"/>
                <a:sym typeface="+mn-ea"/>
              </a:rPr>
              <a:t>1.</a:t>
            </a:r>
            <a:r>
              <a:rPr lang="en-IN" sz="2400" b="0" dirty="0">
                <a:ln/>
                <a:solidFill>
                  <a:schemeClr val="tx1"/>
                </a:solidFill>
                <a:effectLst/>
                <a:latin typeface="Times New Roman" panose="02020603050405020304" charset="0"/>
                <a:cs typeface="Times New Roman" panose="02020603050405020304" charset="0"/>
                <a:sym typeface="+mn-ea"/>
              </a:rPr>
              <a:t> I learn how they communicate with the other person’s </a:t>
            </a:r>
            <a:br>
              <a:rPr lang="en-IN" sz="2400" b="0" dirty="0">
                <a:ln/>
                <a:solidFill>
                  <a:schemeClr val="tx1"/>
                </a:solidFill>
                <a:effectLst/>
                <a:latin typeface="Times New Roman" panose="02020603050405020304" charset="0"/>
                <a:cs typeface="Times New Roman" panose="02020603050405020304" charset="0"/>
                <a:sym typeface="+mn-ea"/>
              </a:rPr>
            </a:br>
            <a:r>
              <a:rPr lang="en-IN" sz="2400" b="0" dirty="0">
                <a:ln/>
                <a:solidFill>
                  <a:schemeClr val="tx1"/>
                </a:solidFill>
                <a:effectLst/>
                <a:latin typeface="Times New Roman" panose="02020603050405020304" charset="0"/>
                <a:cs typeface="Times New Roman" panose="02020603050405020304" charset="0"/>
                <a:sym typeface="+mn-ea"/>
              </a:rPr>
              <a:t>                         2. Good learning environment.</a:t>
            </a:r>
            <a:br>
              <a:rPr lang="en-IN" sz="2400" b="0" dirty="0">
                <a:ln/>
                <a:solidFill>
                  <a:schemeClr val="tx1"/>
                </a:solidFill>
                <a:effectLst/>
                <a:latin typeface="Times New Roman" panose="02020603050405020304" charset="0"/>
                <a:cs typeface="Times New Roman" panose="02020603050405020304" charset="0"/>
                <a:sym typeface="+mn-ea"/>
              </a:rPr>
            </a:br>
            <a:r>
              <a:rPr lang="en-IN" sz="2400" b="0" dirty="0">
                <a:ln/>
                <a:solidFill>
                  <a:schemeClr val="tx1"/>
                </a:solidFill>
                <a:effectLst/>
                <a:latin typeface="Times New Roman" panose="02020603050405020304" charset="0"/>
                <a:cs typeface="Times New Roman" panose="02020603050405020304" charset="0"/>
                <a:sym typeface="+mn-ea"/>
              </a:rPr>
              <a:t>                         3. Teaches were always ready to clear doubt.</a:t>
            </a:r>
            <a:br>
              <a:rPr lang="en-IN" sz="2400" b="0" dirty="0">
                <a:ln/>
                <a:solidFill>
                  <a:schemeClr val="tx1"/>
                </a:solidFill>
                <a:effectLst/>
                <a:latin typeface="Times New Roman" panose="02020603050405020304" charset="0"/>
                <a:cs typeface="Times New Roman" panose="02020603050405020304" charset="0"/>
                <a:sym typeface="+mn-ea"/>
              </a:rPr>
            </a:br>
            <a:r>
              <a:rPr lang="en-IN" sz="2400" b="0" dirty="0">
                <a:ln/>
                <a:solidFill>
                  <a:schemeClr val="tx1"/>
                </a:solidFill>
                <a:effectLst/>
                <a:latin typeface="Times New Roman" panose="02020603050405020304" charset="0"/>
                <a:cs typeface="Times New Roman" panose="02020603050405020304" charset="0"/>
                <a:sym typeface="+mn-ea"/>
              </a:rPr>
              <a:t>                         4. Sprit of Teamwork</a:t>
            </a:r>
            <a:br>
              <a:rPr lang="en-IN" sz="2400" b="0" dirty="0">
                <a:ln/>
                <a:solidFill>
                  <a:schemeClr val="tx1"/>
                </a:solidFill>
                <a:effectLst/>
                <a:latin typeface="Times New Roman" panose="02020603050405020304" charset="0"/>
                <a:cs typeface="Times New Roman" panose="02020603050405020304" charset="0"/>
                <a:sym typeface="+mn-ea"/>
              </a:rPr>
            </a:br>
            <a:br>
              <a:rPr lang="en-US" sz="2400" b="0" dirty="0">
                <a:ln/>
                <a:solidFill>
                  <a:schemeClr val="tx1"/>
                </a:solidFill>
                <a:effectLst/>
                <a:latin typeface="Times New Roman" panose="02020603050405020304" charset="0"/>
                <a:cs typeface="Times New Roman" panose="02020603050405020304" charset="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br>
              <a:rPr lang="en-US" dirty="0">
                <a:sym typeface="+mn-ea"/>
              </a:rPr>
            </a:br>
            <a:endParaRPr lang="en-US"/>
          </a:p>
        </p:txBody>
      </p:sp>
      <p:sp>
        <p:nvSpPr>
          <p:cNvPr id="3" name="Subtitle 2"/>
          <p:cNvSpPr>
            <a:spLocks noGrp="1"/>
          </p:cNvSpPr>
          <p:nvPr>
            <p:ph type="subTitle" idx="4"/>
          </p:nvPr>
        </p:nvSpPr>
        <p:spPr/>
        <p:txBody>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838" y="4396579"/>
            <a:ext cx="3121981" cy="1814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97" y="2577795"/>
            <a:ext cx="8861805" cy="538480"/>
          </a:xfrm>
        </p:spPr>
        <p:txBody>
          <a:bodyPr/>
          <a:lstStyle/>
          <a:p>
            <a:r>
              <a:rPr lang="en-IN" altLang="en-US"/>
              <a:t>		</a:t>
            </a:r>
            <a:r>
              <a:rPr lang="en-IN" altLang="en-US">
                <a:latin typeface="Times New Roman" panose="02020603050405020304" charset="0"/>
                <a:cs typeface="Times New Roman" panose="02020603050405020304" charset="0"/>
              </a:rPr>
              <a:t>“Text To Speech Converter”</a:t>
            </a:r>
          </a:p>
        </p:txBody>
      </p:sp>
      <p:sp>
        <p:nvSpPr>
          <p:cNvPr id="3" name="Subtitle 2"/>
          <p:cNvSpPr>
            <a:spLocks noGrp="1"/>
          </p:cNvSpPr>
          <p:nvPr>
            <p:ph type="subTitle" idx="4"/>
          </p:nvPr>
        </p:nvSpPr>
        <p:spPr>
          <a:xfrm>
            <a:off x="53594" y="3573166"/>
            <a:ext cx="8669781" cy="1692275"/>
          </a:xfrm>
        </p:spPr>
        <p:txBody>
          <a:bodyPr/>
          <a:lstStyle/>
          <a:p>
            <a:r>
              <a:rPr lang="en-IN" altLang="en-US"/>
              <a:t>				</a:t>
            </a:r>
            <a:r>
              <a:rPr lang="en-IN" altLang="en-US">
                <a:latin typeface="Times New Roman" panose="02020603050405020304" charset="0"/>
                <a:cs typeface="Times New Roman" panose="02020603050405020304" charset="0"/>
              </a:rPr>
              <a:t>Name:- Mohd. Rashid Khan</a:t>
            </a:r>
          </a:p>
          <a:p>
            <a:r>
              <a:rPr lang="en-IN" altLang="en-US">
                <a:latin typeface="Times New Roman" panose="02020603050405020304" charset="0"/>
                <a:cs typeface="Times New Roman" panose="02020603050405020304" charset="0"/>
              </a:rPr>
              <a:t>				Roll no:-16EGJCS113</a:t>
            </a:r>
          </a:p>
          <a:p>
            <a:r>
              <a:rPr lang="en-IN" altLang="en-US">
                <a:latin typeface="Times New Roman" panose="02020603050405020304" charset="0"/>
                <a:cs typeface="Times New Roman" panose="02020603050405020304" charset="0"/>
              </a:rPr>
              <a:t>				Section:- B</a:t>
            </a:r>
          </a:p>
          <a:p>
            <a:r>
              <a:rPr lang="en-IN" altLang="en-US">
                <a:latin typeface="Times New Roman" panose="02020603050405020304" charset="0"/>
                <a:cs typeface="Times New Roman" panose="02020603050405020304" charset="0"/>
              </a:rPr>
              <a:t>						Practical Tranning Seminar</a:t>
            </a:r>
            <a:r>
              <a:rPr lang="en-IN" alt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77" y="563575"/>
            <a:ext cx="8861805" cy="1076960"/>
          </a:xfrm>
        </p:spPr>
        <p:txBody>
          <a:bodyPr/>
          <a:lstStyle/>
          <a:p>
            <a:r>
              <a:rPr lang="en-IN" spc="-10" dirty="0">
                <a:solidFill>
                  <a:schemeClr val="tx1"/>
                </a:solidFill>
                <a:effectLst>
                  <a:outerShdw blurRad="38100" dist="19050" dir="2700000" algn="tl" rotWithShape="0">
                    <a:schemeClr val="dk1">
                      <a:alpha val="40000"/>
                    </a:schemeClr>
                  </a:outerShdw>
                </a:effectLst>
                <a:sym typeface="+mn-ea"/>
              </a:rPr>
              <a:t>		</a:t>
            </a:r>
            <a:r>
              <a:rPr spc="-10" dirty="0">
                <a:solidFill>
                  <a:schemeClr val="tx1"/>
                </a:solidFill>
                <a:effectLst>
                  <a:outerShdw blurRad="38100" dist="19050" dir="2700000" algn="tl" rotWithShape="0">
                    <a:schemeClr val="dk1">
                      <a:alpha val="40000"/>
                    </a:schemeClr>
                  </a:outerShdw>
                </a:effectLst>
                <a:sym typeface="+mn-ea"/>
              </a:rPr>
              <a:t>Working</a:t>
            </a:r>
            <a:r>
              <a:rPr spc="-40" dirty="0">
                <a:solidFill>
                  <a:schemeClr val="tx1"/>
                </a:solidFill>
                <a:effectLst>
                  <a:outerShdw blurRad="38100" dist="19050" dir="2700000" algn="tl" rotWithShape="0">
                    <a:schemeClr val="dk1">
                      <a:alpha val="40000"/>
                    </a:schemeClr>
                  </a:outerShdw>
                </a:effectLst>
                <a:sym typeface="+mn-ea"/>
              </a:rPr>
              <a:t> </a:t>
            </a:r>
            <a:r>
              <a:rPr dirty="0">
                <a:solidFill>
                  <a:schemeClr val="tx1"/>
                </a:solidFill>
                <a:effectLst>
                  <a:outerShdw blurRad="38100" dist="19050" dir="2700000" algn="tl" rotWithShape="0">
                    <a:schemeClr val="dk1">
                      <a:alpha val="40000"/>
                    </a:schemeClr>
                  </a:outerShdw>
                </a:effectLst>
                <a:sym typeface="+mn-ea"/>
              </a:rPr>
              <a:t>principle:-</a:t>
            </a:r>
            <a:br>
              <a:rPr>
                <a:solidFill>
                  <a:schemeClr val="accent3">
                    <a:lumMod val="50000"/>
                  </a:schemeClr>
                </a:solidFill>
                <a:effectLst>
                  <a:outerShdw blurRad="38100" dist="19050" dir="2700000" algn="tl" rotWithShape="0">
                    <a:schemeClr val="dk1">
                      <a:alpha val="40000"/>
                    </a:schemeClr>
                  </a:outerShdw>
                </a:effectLst>
              </a:rPr>
            </a:br>
            <a:endParaRPr lang="en-US">
              <a:solidFill>
                <a:schemeClr val="accent3">
                  <a:lumMod val="50000"/>
                </a:schemeClr>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4"/>
          </p:nvPr>
        </p:nvSpPr>
        <p:spPr>
          <a:xfrm>
            <a:off x="368554" y="1640861"/>
            <a:ext cx="8669781" cy="3425190"/>
          </a:xfrm>
        </p:spPr>
        <p:txBody>
          <a:bodyPr/>
          <a:lstStyle/>
          <a:p>
            <a:pPr marL="524510" marR="306705" indent="-228600">
              <a:lnSpc>
                <a:spcPts val="2590"/>
              </a:lnSpc>
              <a:spcBef>
                <a:spcPts val="425"/>
              </a:spcBef>
              <a:buClr>
                <a:srgbClr val="525252"/>
              </a:buClr>
              <a:buFont typeface="Segoe UI Symbol" panose="020B0502040204020203"/>
              <a:buChar char="➢"/>
              <a:tabLst>
                <a:tab pos="657860" algn="l"/>
              </a:tabLst>
            </a:pPr>
            <a:r>
              <a:rPr sz="1800" spc="-5" dirty="0">
                <a:latin typeface="Times New Roman" panose="02020603050405020304" charset="0"/>
                <a:cs typeface="Times New Roman" panose="02020603050405020304" charset="0"/>
                <a:sym typeface="+mn-ea"/>
              </a:rPr>
              <a:t>The speech synthesis </a:t>
            </a:r>
            <a:r>
              <a:rPr sz="1800" dirty="0">
                <a:latin typeface="Times New Roman" panose="02020603050405020304" charset="0"/>
                <a:cs typeface="Times New Roman" panose="02020603050405020304" charset="0"/>
                <a:sym typeface="+mn-ea"/>
              </a:rPr>
              <a:t>is </a:t>
            </a:r>
            <a:r>
              <a:rPr sz="1800" spc="-5" dirty="0">
                <a:latin typeface="Times New Roman" panose="02020603050405020304" charset="0"/>
                <a:cs typeface="Times New Roman" panose="02020603050405020304" charset="0"/>
                <a:sym typeface="+mn-ea"/>
              </a:rPr>
              <a:t>often </a:t>
            </a:r>
            <a:r>
              <a:rPr sz="1800" dirty="0">
                <a:latin typeface="Times New Roman" panose="02020603050405020304" charset="0"/>
                <a:cs typeface="Times New Roman" panose="02020603050405020304" charset="0"/>
                <a:sym typeface="+mn-ea"/>
              </a:rPr>
              <a:t>known as text to </a:t>
            </a:r>
            <a:r>
              <a:rPr sz="1800" spc="-5" dirty="0">
                <a:latin typeface="Times New Roman" panose="02020603050405020304" charset="0"/>
                <a:cs typeface="Times New Roman" panose="02020603050405020304" charset="0"/>
                <a:sym typeface="+mn-ea"/>
              </a:rPr>
              <a:t>speech </a:t>
            </a:r>
            <a:r>
              <a:rPr sz="1800" spc="-10" dirty="0">
                <a:latin typeface="Times New Roman" panose="02020603050405020304" charset="0"/>
                <a:cs typeface="Times New Roman" panose="02020603050405020304" charset="0"/>
                <a:sym typeface="+mn-ea"/>
              </a:rPr>
              <a:t>(TTS)  </a:t>
            </a:r>
            <a:r>
              <a:rPr sz="1800" spc="-5" dirty="0">
                <a:latin typeface="Times New Roman" panose="02020603050405020304" charset="0"/>
                <a:cs typeface="Times New Roman" panose="02020603050405020304" charset="0"/>
                <a:sym typeface="+mn-ea"/>
              </a:rPr>
              <a:t>system.</a:t>
            </a:r>
            <a:endParaRPr sz="1800" spc="-5" dirty="0">
              <a:latin typeface="Times New Roman" panose="02020603050405020304" charset="0"/>
              <a:cs typeface="Times New Roman" panose="02020603050405020304" charset="0"/>
            </a:endParaRPr>
          </a:p>
          <a:p>
            <a:pPr marL="588645" indent="-292735">
              <a:lnSpc>
                <a:spcPct val="100000"/>
              </a:lnSpc>
              <a:spcBef>
                <a:spcPts val="975"/>
              </a:spcBef>
              <a:buSzPct val="96000"/>
              <a:buFont typeface="Segoe UI Symbol" panose="020B0502040204020203"/>
              <a:buChar char="➢"/>
              <a:tabLst>
                <a:tab pos="589915" algn="l"/>
              </a:tabLst>
            </a:pPr>
            <a:r>
              <a:rPr sz="1800" dirty="0">
                <a:latin typeface="Times New Roman" panose="02020603050405020304" charset="0"/>
                <a:cs typeface="Times New Roman" panose="02020603050405020304" charset="0"/>
                <a:sym typeface="+mn-ea"/>
              </a:rPr>
              <a:t>It </a:t>
            </a:r>
            <a:r>
              <a:rPr sz="1800" spc="-5" dirty="0">
                <a:latin typeface="Times New Roman" panose="02020603050405020304" charset="0"/>
                <a:cs typeface="Times New Roman" panose="02020603050405020304" charset="0"/>
                <a:sym typeface="+mn-ea"/>
              </a:rPr>
              <a:t>usually </a:t>
            </a:r>
            <a:r>
              <a:rPr sz="1800" dirty="0">
                <a:latin typeface="Times New Roman" panose="02020603050405020304" charset="0"/>
                <a:cs typeface="Times New Roman" panose="02020603050405020304" charset="0"/>
                <a:sym typeface="+mn-ea"/>
              </a:rPr>
              <a:t>consist </a:t>
            </a:r>
            <a:r>
              <a:rPr sz="1800" spc="-5" dirty="0">
                <a:latin typeface="Times New Roman" panose="02020603050405020304" charset="0"/>
                <a:cs typeface="Times New Roman" panose="02020603050405020304" charset="0"/>
                <a:sym typeface="+mn-ea"/>
              </a:rPr>
              <a:t>of </a:t>
            </a:r>
            <a:r>
              <a:rPr sz="1800" dirty="0">
                <a:latin typeface="Times New Roman" panose="02020603050405020304" charset="0"/>
                <a:cs typeface="Times New Roman" panose="02020603050405020304" charset="0"/>
                <a:sym typeface="+mn-ea"/>
              </a:rPr>
              <a:t>two</a:t>
            </a:r>
            <a:r>
              <a:rPr sz="1800" spc="-65" dirty="0">
                <a:latin typeface="Times New Roman" panose="02020603050405020304" charset="0"/>
                <a:cs typeface="Times New Roman" panose="02020603050405020304" charset="0"/>
                <a:sym typeface="+mn-ea"/>
              </a:rPr>
              <a:t> </a:t>
            </a:r>
            <a:r>
              <a:rPr sz="1800" spc="-5" dirty="0">
                <a:latin typeface="Times New Roman" panose="02020603050405020304" charset="0"/>
                <a:cs typeface="Times New Roman" panose="02020603050405020304" charset="0"/>
                <a:sym typeface="+mn-ea"/>
              </a:rPr>
              <a:t>parts:</a:t>
            </a:r>
            <a:endParaRPr sz="1800" spc="-5" dirty="0">
              <a:latin typeface="Times New Roman" panose="02020603050405020304" charset="0"/>
              <a:cs typeface="Times New Roman" panose="02020603050405020304" charset="0"/>
            </a:endParaRPr>
          </a:p>
          <a:p>
            <a:pPr marL="283210">
              <a:lnSpc>
                <a:spcPct val="100000"/>
              </a:lnSpc>
              <a:spcBef>
                <a:spcPts val="30"/>
              </a:spcBef>
              <a:buChar char="➢"/>
            </a:pPr>
            <a:endParaRPr sz="1800">
              <a:latin typeface="Times New Roman" panose="02020603050405020304" charset="0"/>
              <a:cs typeface="Times New Roman" panose="02020603050405020304" charset="0"/>
            </a:endParaRPr>
          </a:p>
          <a:p>
            <a:pPr marL="981710" marR="206375" lvl="1" indent="-228600">
              <a:lnSpc>
                <a:spcPct val="100000"/>
              </a:lnSpc>
              <a:spcBef>
                <a:spcPts val="5"/>
              </a:spcBef>
              <a:buFont typeface="Arial" panose="020B0604020202020204"/>
              <a:buChar char="▪"/>
              <a:tabLst>
                <a:tab pos="981710" algn="l"/>
                <a:tab pos="982980" algn="l"/>
              </a:tabLst>
            </a:pPr>
            <a:r>
              <a:rPr sz="1800" spc="-5" dirty="0">
                <a:latin typeface="Times New Roman" panose="02020603050405020304" charset="0"/>
                <a:cs typeface="Times New Roman" panose="02020603050405020304" charset="0"/>
                <a:sym typeface="+mn-ea"/>
              </a:rPr>
              <a:t>First </a:t>
            </a:r>
            <a:r>
              <a:rPr sz="1800" dirty="0">
                <a:latin typeface="Times New Roman" panose="02020603050405020304" charset="0"/>
                <a:cs typeface="Times New Roman" panose="02020603050405020304" charset="0"/>
                <a:sym typeface="+mn-ea"/>
              </a:rPr>
              <a:t>it takes the raw text and converts latters, numbers etc into </a:t>
            </a:r>
            <a:r>
              <a:rPr sz="1800" spc="-5" dirty="0">
                <a:latin typeface="Times New Roman" panose="02020603050405020304" charset="0"/>
                <a:cs typeface="Times New Roman" panose="02020603050405020304" charset="0"/>
                <a:sym typeface="+mn-ea"/>
              </a:rPr>
              <a:t>their  written-out </a:t>
            </a:r>
            <a:r>
              <a:rPr sz="1800" dirty="0">
                <a:latin typeface="Times New Roman" panose="02020603050405020304" charset="0"/>
                <a:cs typeface="Times New Roman" panose="02020603050405020304" charset="0"/>
                <a:sym typeface="+mn-ea"/>
              </a:rPr>
              <a:t>word equivalents. </a:t>
            </a:r>
            <a:r>
              <a:rPr sz="1800" spc="-5" dirty="0">
                <a:latin typeface="Times New Roman" panose="02020603050405020304" charset="0"/>
                <a:cs typeface="Times New Roman" panose="02020603050405020304" charset="0"/>
                <a:sym typeface="+mn-ea"/>
              </a:rPr>
              <a:t>This </a:t>
            </a:r>
            <a:r>
              <a:rPr sz="1800" dirty="0">
                <a:latin typeface="Times New Roman" panose="02020603050405020304" charset="0"/>
                <a:cs typeface="Times New Roman" panose="02020603050405020304" charset="0"/>
                <a:sym typeface="+mn-ea"/>
              </a:rPr>
              <a:t>process is often called </a:t>
            </a:r>
            <a:r>
              <a:rPr sz="1800" i="1" dirty="0">
                <a:latin typeface="Times New Roman" panose="02020603050405020304" charset="0"/>
                <a:cs typeface="Times New Roman" panose="02020603050405020304" charset="0"/>
                <a:sym typeface="+mn-ea"/>
              </a:rPr>
              <a:t>text  </a:t>
            </a:r>
            <a:r>
              <a:rPr sz="1800" i="1" spc="-5" dirty="0">
                <a:latin typeface="Times New Roman" panose="02020603050405020304" charset="0"/>
                <a:cs typeface="Times New Roman" panose="02020603050405020304" charset="0"/>
                <a:sym typeface="+mn-ea"/>
              </a:rPr>
              <a:t>normalization</a:t>
            </a:r>
            <a:r>
              <a:rPr sz="1800" spc="-5" dirty="0">
                <a:latin typeface="Times New Roman" panose="02020603050405020304" charset="0"/>
                <a:cs typeface="Times New Roman" panose="02020603050405020304" charset="0"/>
                <a:sym typeface="+mn-ea"/>
              </a:rPr>
              <a:t>, </a:t>
            </a:r>
            <a:r>
              <a:rPr sz="1800" i="1" spc="-5" dirty="0">
                <a:latin typeface="Times New Roman" panose="02020603050405020304" charset="0"/>
                <a:cs typeface="Times New Roman" panose="02020603050405020304" charset="0"/>
                <a:sym typeface="+mn-ea"/>
              </a:rPr>
              <a:t>pre-processing</a:t>
            </a:r>
            <a:r>
              <a:rPr sz="1800" spc="-5" dirty="0">
                <a:latin typeface="Times New Roman" panose="02020603050405020304" charset="0"/>
                <a:cs typeface="Times New Roman" panose="02020603050405020304" charset="0"/>
                <a:sym typeface="+mn-ea"/>
              </a:rPr>
              <a:t>, or</a:t>
            </a:r>
            <a:r>
              <a:rPr sz="1800" spc="-50" dirty="0">
                <a:latin typeface="Times New Roman" panose="02020603050405020304" charset="0"/>
                <a:cs typeface="Times New Roman" panose="02020603050405020304" charset="0"/>
                <a:sym typeface="+mn-ea"/>
              </a:rPr>
              <a:t> </a:t>
            </a:r>
            <a:r>
              <a:rPr sz="1800" i="1" spc="-5" dirty="0">
                <a:latin typeface="Times New Roman" panose="02020603050405020304" charset="0"/>
                <a:cs typeface="Times New Roman" panose="02020603050405020304" charset="0"/>
                <a:sym typeface="+mn-ea"/>
              </a:rPr>
              <a:t>tokenization</a:t>
            </a:r>
            <a:r>
              <a:rPr sz="1800" spc="-5" dirty="0">
                <a:latin typeface="Times New Roman" panose="02020603050405020304" charset="0"/>
                <a:cs typeface="Times New Roman" panose="02020603050405020304" charset="0"/>
                <a:sym typeface="+mn-ea"/>
              </a:rPr>
              <a:t>.</a:t>
            </a:r>
            <a:endParaRPr sz="1800">
              <a:latin typeface="Times New Roman" panose="02020603050405020304" charset="0"/>
              <a:cs typeface="Times New Roman" panose="02020603050405020304" charset="0"/>
            </a:endParaRPr>
          </a:p>
          <a:p>
            <a:pPr marL="981710" marR="218440" lvl="1" indent="-228600">
              <a:lnSpc>
                <a:spcPct val="100000"/>
              </a:lnSpc>
              <a:spcBef>
                <a:spcPts val="490"/>
              </a:spcBef>
              <a:buFont typeface="Arial" panose="020B0604020202020204"/>
              <a:buChar char="▪"/>
              <a:tabLst>
                <a:tab pos="981710" algn="l"/>
                <a:tab pos="982980" algn="l"/>
              </a:tabLst>
            </a:pPr>
            <a:r>
              <a:rPr sz="1800" spc="-5" dirty="0">
                <a:latin typeface="Times New Roman" panose="02020603050405020304" charset="0"/>
                <a:cs typeface="Times New Roman" panose="02020603050405020304" charset="0"/>
                <a:sym typeface="+mn-ea"/>
              </a:rPr>
              <a:t>Then </a:t>
            </a:r>
            <a:r>
              <a:rPr sz="1800" dirty="0">
                <a:latin typeface="Times New Roman" panose="02020603050405020304" charset="0"/>
                <a:cs typeface="Times New Roman" panose="02020603050405020304" charset="0"/>
                <a:sym typeface="+mn-ea"/>
              </a:rPr>
              <a:t>it assigns </a:t>
            </a:r>
            <a:r>
              <a:rPr sz="1800" spc="-5" dirty="0">
                <a:latin typeface="Times New Roman" panose="02020603050405020304" charset="0"/>
                <a:cs typeface="Times New Roman" panose="02020603050405020304" charset="0"/>
                <a:sym typeface="+mn-ea"/>
              </a:rPr>
              <a:t>phonetic transcriptions </a:t>
            </a:r>
            <a:r>
              <a:rPr sz="1800" dirty="0">
                <a:latin typeface="Times New Roman" panose="02020603050405020304" charset="0"/>
                <a:cs typeface="Times New Roman" panose="02020603050405020304" charset="0"/>
                <a:sym typeface="+mn-ea"/>
              </a:rPr>
              <a:t>to each </a:t>
            </a:r>
            <a:r>
              <a:rPr sz="1800" spc="-5" dirty="0">
                <a:latin typeface="Times New Roman" panose="02020603050405020304" charset="0"/>
                <a:cs typeface="Times New Roman" panose="02020603050405020304" charset="0"/>
                <a:sym typeface="+mn-ea"/>
              </a:rPr>
              <a:t>word, </a:t>
            </a:r>
            <a:r>
              <a:rPr sz="1800" dirty="0">
                <a:latin typeface="Times New Roman" panose="02020603050405020304" charset="0"/>
                <a:cs typeface="Times New Roman" panose="02020603050405020304" charset="0"/>
                <a:sym typeface="+mn-ea"/>
              </a:rPr>
              <a:t>and </a:t>
            </a:r>
            <a:r>
              <a:rPr sz="1800" spc="-5" dirty="0">
                <a:latin typeface="Times New Roman" panose="02020603050405020304" charset="0"/>
                <a:cs typeface="Times New Roman" panose="02020603050405020304" charset="0"/>
                <a:sym typeface="+mn-ea"/>
              </a:rPr>
              <a:t>divides </a:t>
            </a:r>
            <a:r>
              <a:rPr sz="1800" dirty="0">
                <a:latin typeface="Times New Roman" panose="02020603050405020304" charset="0"/>
                <a:cs typeface="Times New Roman" panose="02020603050405020304" charset="0"/>
                <a:sym typeface="+mn-ea"/>
              </a:rPr>
              <a:t>and  marks the text </a:t>
            </a:r>
            <a:r>
              <a:rPr sz="1800" spc="-5" dirty="0">
                <a:latin typeface="Times New Roman" panose="02020603050405020304" charset="0"/>
                <a:cs typeface="Times New Roman" panose="02020603050405020304" charset="0"/>
                <a:sym typeface="+mn-ea"/>
              </a:rPr>
              <a:t>into various linguistic </a:t>
            </a:r>
            <a:r>
              <a:rPr sz="1800" dirty="0">
                <a:latin typeface="Times New Roman" panose="02020603050405020304" charset="0"/>
                <a:cs typeface="Times New Roman" panose="02020603050405020304" charset="0"/>
                <a:sym typeface="+mn-ea"/>
              </a:rPr>
              <a:t>units like phrases, clauses, and  </a:t>
            </a:r>
            <a:r>
              <a:rPr sz="1800" spc="-5" dirty="0">
                <a:latin typeface="Times New Roman" panose="02020603050405020304" charset="0"/>
                <a:cs typeface="Times New Roman" panose="02020603050405020304" charset="0"/>
                <a:sym typeface="+mn-ea"/>
              </a:rPr>
              <a:t>sentences.</a:t>
            </a:r>
            <a:endParaRPr sz="1800">
              <a:latin typeface="Times New Roman" panose="02020603050405020304" charset="0"/>
              <a:cs typeface="Times New Roman" panose="02020603050405020304" charset="0"/>
            </a:endParaRPr>
          </a:p>
          <a:p>
            <a:pPr marL="981710" marR="5080" lvl="1" indent="-228600">
              <a:lnSpc>
                <a:spcPct val="100000"/>
              </a:lnSpc>
              <a:spcBef>
                <a:spcPts val="510"/>
              </a:spcBef>
              <a:buFont typeface="Arial" panose="020B0604020202020204"/>
              <a:buChar char="▪"/>
              <a:tabLst>
                <a:tab pos="981710" algn="l"/>
                <a:tab pos="982980" algn="l"/>
              </a:tabLst>
            </a:pPr>
            <a:r>
              <a:rPr sz="1800" dirty="0">
                <a:latin typeface="Times New Roman" panose="02020603050405020304" charset="0"/>
                <a:cs typeface="Times New Roman" panose="02020603050405020304" charset="0"/>
                <a:sym typeface="+mn-ea"/>
              </a:rPr>
              <a:t>In </a:t>
            </a:r>
            <a:r>
              <a:rPr sz="1800" spc="-5" dirty="0">
                <a:latin typeface="Times New Roman" panose="02020603050405020304" charset="0"/>
                <a:cs typeface="Times New Roman" panose="02020603050405020304" charset="0"/>
                <a:sym typeface="+mn-ea"/>
              </a:rPr>
              <a:t>second </a:t>
            </a:r>
            <a:r>
              <a:rPr sz="1800" dirty="0">
                <a:latin typeface="Times New Roman" panose="02020603050405020304" charset="0"/>
                <a:cs typeface="Times New Roman" panose="02020603050405020304" charset="0"/>
                <a:sym typeface="+mn-ea"/>
              </a:rPr>
              <a:t>it takes the </a:t>
            </a:r>
            <a:r>
              <a:rPr sz="1800" spc="-5" dirty="0">
                <a:latin typeface="Times New Roman" panose="02020603050405020304" charset="0"/>
                <a:cs typeface="Times New Roman" panose="02020603050405020304" charset="0"/>
                <a:sym typeface="+mn-ea"/>
              </a:rPr>
              <a:t>symbolic linguistic representation </a:t>
            </a:r>
            <a:r>
              <a:rPr sz="1800" dirty="0">
                <a:latin typeface="Times New Roman" panose="02020603050405020304" charset="0"/>
                <a:cs typeface="Times New Roman" panose="02020603050405020304" charset="0"/>
                <a:sym typeface="+mn-ea"/>
              </a:rPr>
              <a:t>and converts it  into actual </a:t>
            </a:r>
            <a:r>
              <a:rPr sz="1800" spc="-5" dirty="0">
                <a:latin typeface="Times New Roman" panose="02020603050405020304" charset="0"/>
                <a:cs typeface="Times New Roman" panose="02020603050405020304" charset="0"/>
                <a:sym typeface="+mn-ea"/>
              </a:rPr>
              <a:t>sound</a:t>
            </a:r>
            <a:r>
              <a:rPr sz="1800" spc="-35" dirty="0">
                <a:latin typeface="Times New Roman" panose="02020603050405020304" charset="0"/>
                <a:cs typeface="Times New Roman" panose="02020603050405020304" charset="0"/>
                <a:sym typeface="+mn-ea"/>
              </a:rPr>
              <a:t> </a:t>
            </a:r>
            <a:r>
              <a:rPr sz="1800" spc="-5" dirty="0">
                <a:latin typeface="Times New Roman" panose="02020603050405020304" charset="0"/>
                <a:cs typeface="Times New Roman" panose="02020603050405020304" charset="0"/>
                <a:sym typeface="+mn-ea"/>
              </a:rPr>
              <a:t>output.</a:t>
            </a:r>
          </a:p>
          <a:p>
            <a:pPr marL="4182110" marR="5080" lvl="8" indent="-228600">
              <a:lnSpc>
                <a:spcPct val="100000"/>
              </a:lnSpc>
              <a:spcBef>
                <a:spcPts val="510"/>
              </a:spcBef>
              <a:buFont typeface="Arial" panose="020B0604020202020204"/>
              <a:buChar char="▪"/>
              <a:tabLst>
                <a:tab pos="981710" algn="l"/>
                <a:tab pos="982980" algn="l"/>
              </a:tabLst>
            </a:pPr>
            <a:endParaRPr lang="en-US" sz="1800">
              <a:latin typeface="Times New Roman" panose="02020603050405020304" charset="0"/>
              <a:cs typeface="Times New Roman" panose="02020603050405020304" charset="0"/>
            </a:endParaRPr>
          </a:p>
        </p:txBody>
      </p:sp>
      <p:pic>
        <p:nvPicPr>
          <p:cNvPr id="4" name="Picture 3" descr="Text-to-speech"/>
          <p:cNvPicPr>
            <a:picLocks noChangeAspect="1"/>
          </p:cNvPicPr>
          <p:nvPr/>
        </p:nvPicPr>
        <p:blipFill>
          <a:blip r:embed="rId2"/>
          <a:stretch>
            <a:fillRect/>
          </a:stretch>
        </p:blipFill>
        <p:spPr>
          <a:xfrm>
            <a:off x="5085715" y="4747895"/>
            <a:ext cx="3655695" cy="1973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132" y="607390"/>
            <a:ext cx="8861805" cy="538480"/>
          </a:xfrm>
        </p:spPr>
        <p:txBody>
          <a:bodyPr/>
          <a:lstStyle/>
          <a:p>
            <a:r>
              <a:rPr lang="en-IN" dirty="0">
                <a:sym typeface="+mn-ea"/>
              </a:rPr>
              <a:t>     </a:t>
            </a:r>
            <a:r>
              <a:rPr dirty="0">
                <a:sym typeface="+mn-ea"/>
              </a:rPr>
              <a:t>Architecture of TTS</a:t>
            </a:r>
            <a:r>
              <a:rPr spc="-20" dirty="0">
                <a:sym typeface="+mn-ea"/>
              </a:rPr>
              <a:t> </a:t>
            </a:r>
            <a:r>
              <a:rPr dirty="0">
                <a:sym typeface="+mn-ea"/>
              </a:rPr>
              <a:t>systems:</a:t>
            </a:r>
            <a:r>
              <a:rPr lang="en-IN" dirty="0">
                <a:sym typeface="+mn-ea"/>
              </a:rPr>
              <a:t>-</a:t>
            </a:r>
          </a:p>
        </p:txBody>
      </p:sp>
      <p:sp>
        <p:nvSpPr>
          <p:cNvPr id="3" name="Subtitle 2"/>
          <p:cNvSpPr>
            <a:spLocks noGrp="1"/>
          </p:cNvSpPr>
          <p:nvPr>
            <p:ph type="subTitle" idx="4"/>
          </p:nvPr>
        </p:nvSpPr>
        <p:spPr>
          <a:xfrm>
            <a:off x="87884" y="1367176"/>
            <a:ext cx="8669781" cy="1342389"/>
          </a:xfrm>
        </p:spPr>
        <p:txBody>
          <a:bodyPr/>
          <a:lstStyle/>
          <a:p>
            <a:endParaRPr lang="en-US"/>
          </a:p>
        </p:txBody>
      </p:sp>
      <p:sp>
        <p:nvSpPr>
          <p:cNvPr id="8" name="object 6"/>
          <p:cNvSpPr txBox="1"/>
          <p:nvPr/>
        </p:nvSpPr>
        <p:spPr>
          <a:xfrm>
            <a:off x="3453510" y="6291783"/>
            <a:ext cx="36893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Calibri" panose="020F0502020204030204"/>
                <a:cs typeface="Calibri" panose="020F0502020204030204"/>
              </a:rPr>
              <a:t>TH</a:t>
            </a:r>
            <a:endParaRPr sz="2400">
              <a:latin typeface="Calibri" panose="020F0502020204030204"/>
              <a:cs typeface="Calibri" panose="020F0502020204030204"/>
            </a:endParaRPr>
          </a:p>
        </p:txBody>
      </p:sp>
      <p:sp>
        <p:nvSpPr>
          <p:cNvPr id="10" name="object 8"/>
          <p:cNvSpPr/>
          <p:nvPr/>
        </p:nvSpPr>
        <p:spPr>
          <a:xfrm>
            <a:off x="6350508" y="2992373"/>
            <a:ext cx="190500" cy="3246755"/>
          </a:xfrm>
          <a:custGeom>
            <a:avLst/>
            <a:gdLst/>
            <a:ahLst/>
            <a:cxnLst/>
            <a:rect l="l" t="t" r="r" b="b"/>
            <a:pathLst>
              <a:path w="190500" h="3246754">
                <a:moveTo>
                  <a:pt x="114300" y="171450"/>
                </a:moveTo>
                <a:lnTo>
                  <a:pt x="76200" y="171450"/>
                </a:lnTo>
                <a:lnTo>
                  <a:pt x="76200" y="3246196"/>
                </a:lnTo>
                <a:lnTo>
                  <a:pt x="114300" y="3246196"/>
                </a:lnTo>
                <a:lnTo>
                  <a:pt x="114300" y="171450"/>
                </a:lnTo>
                <a:close/>
              </a:path>
              <a:path w="190500" h="3246754">
                <a:moveTo>
                  <a:pt x="95250" y="0"/>
                </a:moveTo>
                <a:lnTo>
                  <a:pt x="0" y="190500"/>
                </a:lnTo>
                <a:lnTo>
                  <a:pt x="76200" y="190500"/>
                </a:lnTo>
                <a:lnTo>
                  <a:pt x="76200" y="171450"/>
                </a:lnTo>
                <a:lnTo>
                  <a:pt x="180974" y="171450"/>
                </a:lnTo>
                <a:lnTo>
                  <a:pt x="95250" y="0"/>
                </a:lnTo>
                <a:close/>
              </a:path>
              <a:path w="190500" h="3246754">
                <a:moveTo>
                  <a:pt x="180974" y="171450"/>
                </a:moveTo>
                <a:lnTo>
                  <a:pt x="114300" y="171450"/>
                </a:lnTo>
                <a:lnTo>
                  <a:pt x="114300" y="190500"/>
                </a:lnTo>
                <a:lnTo>
                  <a:pt x="190499" y="190500"/>
                </a:lnTo>
                <a:lnTo>
                  <a:pt x="180974" y="171450"/>
                </a:lnTo>
                <a:close/>
              </a:path>
            </a:pathLst>
          </a:custGeom>
          <a:solidFill>
            <a:srgbClr val="000000"/>
          </a:solidFill>
        </p:spPr>
        <p:txBody>
          <a:bodyPr wrap="square" lIns="0" tIns="0" rIns="0" bIns="0" rtlCol="0"/>
          <a:lstStyle/>
          <a:p>
            <a:endParaRPr/>
          </a:p>
        </p:txBody>
      </p:sp>
      <p:sp>
        <p:nvSpPr>
          <p:cNvPr id="11" name="object 9"/>
          <p:cNvSpPr/>
          <p:nvPr/>
        </p:nvSpPr>
        <p:spPr>
          <a:xfrm>
            <a:off x="1795272" y="2996945"/>
            <a:ext cx="190500" cy="3313429"/>
          </a:xfrm>
          <a:custGeom>
            <a:avLst/>
            <a:gdLst/>
            <a:ahLst/>
            <a:cxnLst/>
            <a:rect l="l" t="t" r="r" b="b"/>
            <a:pathLst>
              <a:path w="190500" h="3313429">
                <a:moveTo>
                  <a:pt x="76200" y="3122891"/>
                </a:moveTo>
                <a:lnTo>
                  <a:pt x="0" y="3122891"/>
                </a:lnTo>
                <a:lnTo>
                  <a:pt x="95250" y="3313391"/>
                </a:lnTo>
                <a:lnTo>
                  <a:pt x="180975" y="3141941"/>
                </a:lnTo>
                <a:lnTo>
                  <a:pt x="76200" y="3141941"/>
                </a:lnTo>
                <a:lnTo>
                  <a:pt x="76200" y="3122891"/>
                </a:lnTo>
                <a:close/>
              </a:path>
              <a:path w="190500" h="3313429">
                <a:moveTo>
                  <a:pt x="114300" y="0"/>
                </a:moveTo>
                <a:lnTo>
                  <a:pt x="76200" y="0"/>
                </a:lnTo>
                <a:lnTo>
                  <a:pt x="76200" y="3141941"/>
                </a:lnTo>
                <a:lnTo>
                  <a:pt x="114300" y="3141941"/>
                </a:lnTo>
                <a:lnTo>
                  <a:pt x="114300" y="0"/>
                </a:lnTo>
                <a:close/>
              </a:path>
              <a:path w="190500" h="3313429">
                <a:moveTo>
                  <a:pt x="190500" y="3122891"/>
                </a:moveTo>
                <a:lnTo>
                  <a:pt x="114300" y="3122891"/>
                </a:lnTo>
                <a:lnTo>
                  <a:pt x="114300" y="3141941"/>
                </a:lnTo>
                <a:lnTo>
                  <a:pt x="180975" y="3141941"/>
                </a:lnTo>
                <a:lnTo>
                  <a:pt x="190500" y="3122891"/>
                </a:lnTo>
                <a:close/>
              </a:path>
            </a:pathLst>
          </a:custGeom>
          <a:solidFill>
            <a:srgbClr val="000000"/>
          </a:solidFill>
        </p:spPr>
        <p:txBody>
          <a:bodyPr wrap="square" lIns="0" tIns="0" rIns="0" bIns="0" rtlCol="0"/>
          <a:lstStyle/>
          <a:p>
            <a:endParaRPr/>
          </a:p>
        </p:txBody>
      </p:sp>
      <p:sp>
        <p:nvSpPr>
          <p:cNvPr id="12" name="object 10"/>
          <p:cNvSpPr/>
          <p:nvPr/>
        </p:nvSpPr>
        <p:spPr>
          <a:xfrm>
            <a:off x="522731" y="1266442"/>
            <a:ext cx="4304030" cy="5478780"/>
          </a:xfrm>
          <a:custGeom>
            <a:avLst/>
            <a:gdLst/>
            <a:ahLst/>
            <a:cxnLst/>
            <a:rect l="l" t="t" r="r" b="b"/>
            <a:pathLst>
              <a:path w="4304030" h="5478780">
                <a:moveTo>
                  <a:pt x="0" y="5478780"/>
                </a:moveTo>
                <a:lnTo>
                  <a:pt x="4303776" y="5478780"/>
                </a:lnTo>
                <a:lnTo>
                  <a:pt x="4303776" y="0"/>
                </a:lnTo>
                <a:lnTo>
                  <a:pt x="0" y="0"/>
                </a:lnTo>
                <a:lnTo>
                  <a:pt x="0" y="5478780"/>
                </a:lnTo>
                <a:close/>
              </a:path>
            </a:pathLst>
          </a:custGeom>
          <a:ln w="9144">
            <a:solidFill>
              <a:srgbClr val="EC7C30"/>
            </a:solidFill>
          </a:ln>
        </p:spPr>
        <p:txBody>
          <a:bodyPr wrap="square" lIns="0" tIns="0" rIns="0" bIns="0" rtlCol="0"/>
          <a:lstStyle/>
          <a:p>
            <a:endParaRPr/>
          </a:p>
        </p:txBody>
      </p:sp>
      <p:sp>
        <p:nvSpPr>
          <p:cNvPr id="13" name="object 11"/>
          <p:cNvSpPr/>
          <p:nvPr/>
        </p:nvSpPr>
        <p:spPr>
          <a:xfrm>
            <a:off x="1325880" y="2112264"/>
            <a:ext cx="1106805" cy="596265"/>
          </a:xfrm>
          <a:custGeom>
            <a:avLst/>
            <a:gdLst/>
            <a:ahLst/>
            <a:cxnLst/>
            <a:rect l="l" t="t" r="r" b="b"/>
            <a:pathLst>
              <a:path w="1106805" h="596264">
                <a:moveTo>
                  <a:pt x="553212" y="0"/>
                </a:moveTo>
                <a:lnTo>
                  <a:pt x="492927" y="1747"/>
                </a:lnTo>
                <a:lnTo>
                  <a:pt x="434525" y="6869"/>
                </a:lnTo>
                <a:lnTo>
                  <a:pt x="378342" y="15185"/>
                </a:lnTo>
                <a:lnTo>
                  <a:pt x="324714" y="26511"/>
                </a:lnTo>
                <a:lnTo>
                  <a:pt x="273981" y="40668"/>
                </a:lnTo>
                <a:lnTo>
                  <a:pt x="226478" y="57473"/>
                </a:lnTo>
                <a:lnTo>
                  <a:pt x="182544" y="76744"/>
                </a:lnTo>
                <a:lnTo>
                  <a:pt x="142514" y="98301"/>
                </a:lnTo>
                <a:lnTo>
                  <a:pt x="106728" y="121962"/>
                </a:lnTo>
                <a:lnTo>
                  <a:pt x="75522" y="147545"/>
                </a:lnTo>
                <a:lnTo>
                  <a:pt x="28200" y="203752"/>
                </a:lnTo>
                <a:lnTo>
                  <a:pt x="3245" y="265470"/>
                </a:lnTo>
                <a:lnTo>
                  <a:pt x="0" y="297941"/>
                </a:lnTo>
                <a:lnTo>
                  <a:pt x="3245" y="330413"/>
                </a:lnTo>
                <a:lnTo>
                  <a:pt x="28200" y="392131"/>
                </a:lnTo>
                <a:lnTo>
                  <a:pt x="75522" y="448338"/>
                </a:lnTo>
                <a:lnTo>
                  <a:pt x="106728" y="473921"/>
                </a:lnTo>
                <a:lnTo>
                  <a:pt x="142514" y="497582"/>
                </a:lnTo>
                <a:lnTo>
                  <a:pt x="182544" y="519139"/>
                </a:lnTo>
                <a:lnTo>
                  <a:pt x="226478" y="538410"/>
                </a:lnTo>
                <a:lnTo>
                  <a:pt x="273981" y="555215"/>
                </a:lnTo>
                <a:lnTo>
                  <a:pt x="324714" y="569372"/>
                </a:lnTo>
                <a:lnTo>
                  <a:pt x="378342" y="580698"/>
                </a:lnTo>
                <a:lnTo>
                  <a:pt x="434525" y="589014"/>
                </a:lnTo>
                <a:lnTo>
                  <a:pt x="492927" y="594136"/>
                </a:lnTo>
                <a:lnTo>
                  <a:pt x="553212" y="595884"/>
                </a:lnTo>
                <a:lnTo>
                  <a:pt x="613496" y="594136"/>
                </a:lnTo>
                <a:lnTo>
                  <a:pt x="671898" y="589014"/>
                </a:lnTo>
                <a:lnTo>
                  <a:pt x="728081" y="580698"/>
                </a:lnTo>
                <a:lnTo>
                  <a:pt x="781709" y="569372"/>
                </a:lnTo>
                <a:lnTo>
                  <a:pt x="832442" y="555215"/>
                </a:lnTo>
                <a:lnTo>
                  <a:pt x="879945" y="538410"/>
                </a:lnTo>
                <a:lnTo>
                  <a:pt x="923879" y="519139"/>
                </a:lnTo>
                <a:lnTo>
                  <a:pt x="963909" y="497582"/>
                </a:lnTo>
                <a:lnTo>
                  <a:pt x="999695" y="473921"/>
                </a:lnTo>
                <a:lnTo>
                  <a:pt x="1030901" y="448338"/>
                </a:lnTo>
                <a:lnTo>
                  <a:pt x="1078223" y="392131"/>
                </a:lnTo>
                <a:lnTo>
                  <a:pt x="1103178" y="330413"/>
                </a:lnTo>
                <a:lnTo>
                  <a:pt x="1106424" y="297941"/>
                </a:lnTo>
                <a:lnTo>
                  <a:pt x="1103178" y="265470"/>
                </a:lnTo>
                <a:lnTo>
                  <a:pt x="1078223" y="203752"/>
                </a:lnTo>
                <a:lnTo>
                  <a:pt x="1030901" y="147545"/>
                </a:lnTo>
                <a:lnTo>
                  <a:pt x="999695" y="121962"/>
                </a:lnTo>
                <a:lnTo>
                  <a:pt x="963909" y="98301"/>
                </a:lnTo>
                <a:lnTo>
                  <a:pt x="923879" y="76744"/>
                </a:lnTo>
                <a:lnTo>
                  <a:pt x="879945" y="57473"/>
                </a:lnTo>
                <a:lnTo>
                  <a:pt x="832442" y="40668"/>
                </a:lnTo>
                <a:lnTo>
                  <a:pt x="781709" y="26511"/>
                </a:lnTo>
                <a:lnTo>
                  <a:pt x="728081" y="15185"/>
                </a:lnTo>
                <a:lnTo>
                  <a:pt x="671898" y="6869"/>
                </a:lnTo>
                <a:lnTo>
                  <a:pt x="613496" y="1747"/>
                </a:lnTo>
                <a:lnTo>
                  <a:pt x="553212" y="0"/>
                </a:lnTo>
                <a:close/>
              </a:path>
            </a:pathLst>
          </a:custGeom>
          <a:solidFill>
            <a:srgbClr val="5B9BD4"/>
          </a:solidFill>
        </p:spPr>
        <p:txBody>
          <a:bodyPr wrap="square" lIns="0" tIns="0" rIns="0" bIns="0" rtlCol="0"/>
          <a:lstStyle/>
          <a:p>
            <a:endParaRPr/>
          </a:p>
        </p:txBody>
      </p:sp>
      <p:sp>
        <p:nvSpPr>
          <p:cNvPr id="14" name="object 12"/>
          <p:cNvSpPr/>
          <p:nvPr/>
        </p:nvSpPr>
        <p:spPr>
          <a:xfrm>
            <a:off x="1452880" y="2239264"/>
            <a:ext cx="1106805" cy="596265"/>
          </a:xfrm>
          <a:custGeom>
            <a:avLst/>
            <a:gdLst/>
            <a:ahLst/>
            <a:cxnLst/>
            <a:rect l="l" t="t" r="r" b="b"/>
            <a:pathLst>
              <a:path w="1106805" h="596264">
                <a:moveTo>
                  <a:pt x="0" y="297941"/>
                </a:moveTo>
                <a:lnTo>
                  <a:pt x="12758" y="234013"/>
                </a:lnTo>
                <a:lnTo>
                  <a:pt x="49234" y="174869"/>
                </a:lnTo>
                <a:lnTo>
                  <a:pt x="106728" y="121962"/>
                </a:lnTo>
                <a:lnTo>
                  <a:pt x="142514" y="98301"/>
                </a:lnTo>
                <a:lnTo>
                  <a:pt x="182544" y="76744"/>
                </a:lnTo>
                <a:lnTo>
                  <a:pt x="226478" y="57473"/>
                </a:lnTo>
                <a:lnTo>
                  <a:pt x="273981" y="40668"/>
                </a:lnTo>
                <a:lnTo>
                  <a:pt x="324714" y="26511"/>
                </a:lnTo>
                <a:lnTo>
                  <a:pt x="378342" y="15185"/>
                </a:lnTo>
                <a:lnTo>
                  <a:pt x="434525" y="6869"/>
                </a:lnTo>
                <a:lnTo>
                  <a:pt x="492927" y="1747"/>
                </a:lnTo>
                <a:lnTo>
                  <a:pt x="553212" y="0"/>
                </a:lnTo>
                <a:lnTo>
                  <a:pt x="613496" y="1747"/>
                </a:lnTo>
                <a:lnTo>
                  <a:pt x="671898" y="6869"/>
                </a:lnTo>
                <a:lnTo>
                  <a:pt x="728081" y="15185"/>
                </a:lnTo>
                <a:lnTo>
                  <a:pt x="781709" y="26511"/>
                </a:lnTo>
                <a:lnTo>
                  <a:pt x="832442" y="40668"/>
                </a:lnTo>
                <a:lnTo>
                  <a:pt x="879945" y="57473"/>
                </a:lnTo>
                <a:lnTo>
                  <a:pt x="923879" y="76744"/>
                </a:lnTo>
                <a:lnTo>
                  <a:pt x="963909" y="98301"/>
                </a:lnTo>
                <a:lnTo>
                  <a:pt x="999695" y="121962"/>
                </a:lnTo>
                <a:lnTo>
                  <a:pt x="1030901" y="147545"/>
                </a:lnTo>
                <a:lnTo>
                  <a:pt x="1078223" y="203752"/>
                </a:lnTo>
                <a:lnTo>
                  <a:pt x="1103178" y="265470"/>
                </a:lnTo>
                <a:lnTo>
                  <a:pt x="1106424" y="297941"/>
                </a:lnTo>
                <a:lnTo>
                  <a:pt x="1103178" y="330413"/>
                </a:lnTo>
                <a:lnTo>
                  <a:pt x="1078223" y="392131"/>
                </a:lnTo>
                <a:lnTo>
                  <a:pt x="1030901" y="448338"/>
                </a:lnTo>
                <a:lnTo>
                  <a:pt x="999695" y="473921"/>
                </a:lnTo>
                <a:lnTo>
                  <a:pt x="963909" y="497582"/>
                </a:lnTo>
                <a:lnTo>
                  <a:pt x="923879" y="519139"/>
                </a:lnTo>
                <a:lnTo>
                  <a:pt x="879945" y="538410"/>
                </a:lnTo>
                <a:lnTo>
                  <a:pt x="832442" y="555215"/>
                </a:lnTo>
                <a:lnTo>
                  <a:pt x="781709" y="569372"/>
                </a:lnTo>
                <a:lnTo>
                  <a:pt x="728081" y="580698"/>
                </a:lnTo>
                <a:lnTo>
                  <a:pt x="671898" y="589014"/>
                </a:lnTo>
                <a:lnTo>
                  <a:pt x="613496" y="594136"/>
                </a:lnTo>
                <a:lnTo>
                  <a:pt x="553212" y="595884"/>
                </a:lnTo>
                <a:lnTo>
                  <a:pt x="492927" y="594136"/>
                </a:lnTo>
                <a:lnTo>
                  <a:pt x="434525" y="589014"/>
                </a:lnTo>
                <a:lnTo>
                  <a:pt x="378342" y="580698"/>
                </a:lnTo>
                <a:lnTo>
                  <a:pt x="324714" y="569372"/>
                </a:lnTo>
                <a:lnTo>
                  <a:pt x="273981" y="555215"/>
                </a:lnTo>
                <a:lnTo>
                  <a:pt x="226478" y="538410"/>
                </a:lnTo>
                <a:lnTo>
                  <a:pt x="182544" y="519139"/>
                </a:lnTo>
                <a:lnTo>
                  <a:pt x="142514" y="497582"/>
                </a:lnTo>
                <a:lnTo>
                  <a:pt x="106728" y="473921"/>
                </a:lnTo>
                <a:lnTo>
                  <a:pt x="75522" y="448338"/>
                </a:lnTo>
                <a:lnTo>
                  <a:pt x="28200" y="392131"/>
                </a:lnTo>
                <a:lnTo>
                  <a:pt x="3245" y="330413"/>
                </a:lnTo>
                <a:lnTo>
                  <a:pt x="0" y="297941"/>
                </a:lnTo>
                <a:close/>
              </a:path>
            </a:pathLst>
          </a:custGeom>
          <a:ln w="9144">
            <a:solidFill>
              <a:srgbClr val="000000"/>
            </a:solidFill>
          </a:ln>
        </p:spPr>
        <p:txBody>
          <a:bodyPr wrap="square" lIns="0" tIns="0" rIns="0" bIns="0" rtlCol="0"/>
          <a:lstStyle/>
          <a:p>
            <a:endParaRPr/>
          </a:p>
        </p:txBody>
      </p:sp>
      <p:sp>
        <p:nvSpPr>
          <p:cNvPr id="15" name="object 13"/>
          <p:cNvSpPr txBox="1"/>
          <p:nvPr/>
        </p:nvSpPr>
        <p:spPr>
          <a:xfrm>
            <a:off x="1571116" y="2405380"/>
            <a:ext cx="75882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Calibri" panose="020F0502020204030204"/>
                <a:cs typeface="Calibri" panose="020F0502020204030204"/>
              </a:rPr>
              <a:t>Text</a:t>
            </a:r>
            <a:r>
              <a:rPr sz="1400" spc="-55" dirty="0">
                <a:latin typeface="Calibri" panose="020F0502020204030204"/>
                <a:cs typeface="Calibri" panose="020F0502020204030204"/>
              </a:rPr>
              <a:t> </a:t>
            </a:r>
            <a:r>
              <a:rPr sz="1400" spc="-5" dirty="0">
                <a:latin typeface="Calibri" panose="020F0502020204030204"/>
                <a:cs typeface="Calibri" panose="020F0502020204030204"/>
              </a:rPr>
              <a:t>input</a:t>
            </a:r>
            <a:endParaRPr sz="1400">
              <a:latin typeface="Calibri" panose="020F0502020204030204"/>
              <a:cs typeface="Calibri" panose="020F0502020204030204"/>
            </a:endParaRPr>
          </a:p>
        </p:txBody>
      </p:sp>
      <p:sp>
        <p:nvSpPr>
          <p:cNvPr id="16" name="object 14"/>
          <p:cNvSpPr/>
          <p:nvPr/>
        </p:nvSpPr>
        <p:spPr>
          <a:xfrm>
            <a:off x="1225296" y="4713732"/>
            <a:ext cx="1457325" cy="739140"/>
          </a:xfrm>
          <a:custGeom>
            <a:avLst/>
            <a:gdLst/>
            <a:ahLst/>
            <a:cxnLst/>
            <a:rect l="l" t="t" r="r" b="b"/>
            <a:pathLst>
              <a:path w="1457325" h="739139">
                <a:moveTo>
                  <a:pt x="0" y="739140"/>
                </a:moveTo>
                <a:lnTo>
                  <a:pt x="1456943" y="739140"/>
                </a:lnTo>
                <a:lnTo>
                  <a:pt x="1456943" y="0"/>
                </a:lnTo>
                <a:lnTo>
                  <a:pt x="0" y="0"/>
                </a:lnTo>
                <a:lnTo>
                  <a:pt x="0" y="739140"/>
                </a:lnTo>
                <a:close/>
              </a:path>
            </a:pathLst>
          </a:custGeom>
          <a:solidFill>
            <a:srgbClr val="FFFFFF"/>
          </a:solidFill>
        </p:spPr>
        <p:txBody>
          <a:bodyPr wrap="square" lIns="0" tIns="0" rIns="0" bIns="0" rtlCol="0"/>
          <a:lstStyle/>
          <a:p>
            <a:endParaRPr/>
          </a:p>
        </p:txBody>
      </p:sp>
      <p:sp>
        <p:nvSpPr>
          <p:cNvPr id="17" name="object 15"/>
          <p:cNvSpPr txBox="1"/>
          <p:nvPr/>
        </p:nvSpPr>
        <p:spPr>
          <a:xfrm>
            <a:off x="2681732" y="4734890"/>
            <a:ext cx="525145" cy="240029"/>
          </a:xfrm>
          <a:prstGeom prst="rect">
            <a:avLst/>
          </a:prstGeom>
        </p:spPr>
        <p:txBody>
          <a:bodyPr vert="horz" wrap="square" lIns="0" tIns="13335" rIns="0" bIns="0" rtlCol="0">
            <a:spAutoFit/>
          </a:bodyPr>
          <a:lstStyle/>
          <a:p>
            <a:pPr marL="12700">
              <a:lnSpc>
                <a:spcPct val="100000"/>
              </a:lnSpc>
              <a:spcBef>
                <a:spcPts val="105"/>
              </a:spcBef>
              <a:tabLst>
                <a:tab pos="511175" algn="l"/>
              </a:tabLst>
            </a:pPr>
            <a:r>
              <a:rPr sz="1400" u="sng" dirty="0">
                <a:uFill>
                  <a:solidFill>
                    <a:srgbClr val="000000"/>
                  </a:solidFill>
                </a:uFill>
                <a:latin typeface="Calibri" panose="020F0502020204030204"/>
                <a:cs typeface="Calibri" panose="020F0502020204030204"/>
              </a:rPr>
              <a:t> 	</a:t>
            </a:r>
            <a:endParaRPr sz="1400">
              <a:latin typeface="Calibri" panose="020F0502020204030204"/>
              <a:cs typeface="Calibri" panose="020F0502020204030204"/>
            </a:endParaRPr>
          </a:p>
        </p:txBody>
      </p:sp>
      <p:sp>
        <p:nvSpPr>
          <p:cNvPr id="18" name="object 16"/>
          <p:cNvSpPr txBox="1"/>
          <p:nvPr/>
        </p:nvSpPr>
        <p:spPr>
          <a:xfrm>
            <a:off x="1225296" y="4709287"/>
            <a:ext cx="1457325" cy="739140"/>
          </a:xfrm>
          <a:prstGeom prst="rect">
            <a:avLst/>
          </a:prstGeom>
          <a:ln w="9144">
            <a:solidFill>
              <a:srgbClr val="EC7C30"/>
            </a:solidFill>
          </a:ln>
        </p:spPr>
        <p:txBody>
          <a:bodyPr vert="horz" wrap="square" lIns="0" tIns="34290" rIns="0" bIns="0" rtlCol="0">
            <a:spAutoFit/>
          </a:bodyPr>
          <a:lstStyle/>
          <a:p>
            <a:pPr marL="213995" marR="206375" algn="ctr">
              <a:lnSpc>
                <a:spcPct val="100000"/>
              </a:lnSpc>
              <a:spcBef>
                <a:spcPts val="270"/>
              </a:spcBef>
            </a:pPr>
            <a:r>
              <a:rPr sz="1400" dirty="0">
                <a:latin typeface="Calibri" panose="020F0502020204030204"/>
                <a:cs typeface="Calibri" panose="020F0502020204030204"/>
              </a:rPr>
              <a:t>Gra</a:t>
            </a:r>
            <a:r>
              <a:rPr sz="1400" spc="-10" dirty="0">
                <a:latin typeface="Calibri" panose="020F0502020204030204"/>
                <a:cs typeface="Calibri" panose="020F0502020204030204"/>
              </a:rPr>
              <a:t>ph</a:t>
            </a:r>
            <a:r>
              <a:rPr sz="1400" spc="-5" dirty="0">
                <a:latin typeface="Calibri" panose="020F0502020204030204"/>
                <a:cs typeface="Calibri" panose="020F0502020204030204"/>
              </a:rPr>
              <a:t>e</a:t>
            </a:r>
            <a:r>
              <a:rPr sz="1400" spc="-10" dirty="0">
                <a:latin typeface="Calibri" panose="020F0502020204030204"/>
                <a:cs typeface="Calibri" panose="020F0502020204030204"/>
              </a:rPr>
              <a:t>me</a:t>
            </a:r>
            <a:r>
              <a:rPr sz="1400" dirty="0">
                <a:latin typeface="Calibri" panose="020F0502020204030204"/>
                <a:cs typeface="Calibri" panose="020F0502020204030204"/>
              </a:rPr>
              <a:t>-</a:t>
            </a:r>
            <a:r>
              <a:rPr sz="1400" spc="-5" dirty="0">
                <a:latin typeface="Calibri" panose="020F0502020204030204"/>
                <a:cs typeface="Calibri" panose="020F0502020204030204"/>
              </a:rPr>
              <a:t>t</a:t>
            </a:r>
            <a:r>
              <a:rPr sz="1400" dirty="0">
                <a:latin typeface="Calibri" panose="020F0502020204030204"/>
                <a:cs typeface="Calibri" panose="020F0502020204030204"/>
              </a:rPr>
              <a:t>o-  </a:t>
            </a:r>
            <a:r>
              <a:rPr sz="1400" spc="-5" dirty="0">
                <a:latin typeface="Calibri" panose="020F0502020204030204"/>
                <a:cs typeface="Calibri" panose="020F0502020204030204"/>
              </a:rPr>
              <a:t>phoneme  conversion</a:t>
            </a:r>
            <a:endParaRPr sz="1400">
              <a:latin typeface="Calibri" panose="020F0502020204030204"/>
              <a:cs typeface="Calibri" panose="020F0502020204030204"/>
            </a:endParaRPr>
          </a:p>
        </p:txBody>
      </p:sp>
      <p:sp>
        <p:nvSpPr>
          <p:cNvPr id="19" name="object 17"/>
          <p:cNvSpPr/>
          <p:nvPr/>
        </p:nvSpPr>
        <p:spPr>
          <a:xfrm>
            <a:off x="5745479" y="6310884"/>
            <a:ext cx="1455420" cy="523240"/>
          </a:xfrm>
          <a:custGeom>
            <a:avLst/>
            <a:gdLst/>
            <a:ahLst/>
            <a:cxnLst/>
            <a:rect l="l" t="t" r="r" b="b"/>
            <a:pathLst>
              <a:path w="1455420" h="523240">
                <a:moveTo>
                  <a:pt x="0" y="522731"/>
                </a:moveTo>
                <a:lnTo>
                  <a:pt x="1455420" y="522731"/>
                </a:lnTo>
                <a:lnTo>
                  <a:pt x="1455420" y="0"/>
                </a:lnTo>
                <a:lnTo>
                  <a:pt x="0" y="0"/>
                </a:lnTo>
                <a:lnTo>
                  <a:pt x="0" y="522731"/>
                </a:lnTo>
                <a:close/>
              </a:path>
            </a:pathLst>
          </a:custGeom>
          <a:ln w="9144">
            <a:solidFill>
              <a:srgbClr val="EC7C30"/>
            </a:solidFill>
          </a:ln>
        </p:spPr>
        <p:txBody>
          <a:bodyPr wrap="square" lIns="0" tIns="0" rIns="0" bIns="0" rtlCol="0"/>
          <a:lstStyle/>
          <a:p>
            <a:endParaRPr/>
          </a:p>
        </p:txBody>
      </p:sp>
      <p:sp>
        <p:nvSpPr>
          <p:cNvPr id="20" name="object 18"/>
          <p:cNvSpPr txBox="1"/>
          <p:nvPr/>
        </p:nvSpPr>
        <p:spPr>
          <a:xfrm>
            <a:off x="7214107" y="6333235"/>
            <a:ext cx="271145" cy="239395"/>
          </a:xfrm>
          <a:prstGeom prst="rect">
            <a:avLst/>
          </a:prstGeom>
        </p:spPr>
        <p:txBody>
          <a:bodyPr vert="horz" wrap="square" lIns="0" tIns="12700" rIns="0" bIns="0" rtlCol="0">
            <a:spAutoFit/>
          </a:bodyPr>
          <a:lstStyle/>
          <a:p>
            <a:pPr marL="12700">
              <a:lnSpc>
                <a:spcPct val="100000"/>
              </a:lnSpc>
              <a:spcBef>
                <a:spcPts val="100"/>
              </a:spcBef>
              <a:tabLst>
                <a:tab pos="257810" algn="l"/>
              </a:tabLst>
            </a:pPr>
            <a:r>
              <a:rPr sz="1400" u="sng" dirty="0">
                <a:uFill>
                  <a:solidFill>
                    <a:srgbClr val="000000"/>
                  </a:solidFill>
                </a:uFill>
                <a:latin typeface="Calibri" panose="020F0502020204030204"/>
                <a:cs typeface="Calibri" panose="020F0502020204030204"/>
              </a:rPr>
              <a:t> 	</a:t>
            </a:r>
            <a:endParaRPr sz="1400">
              <a:latin typeface="Calibri" panose="020F0502020204030204"/>
              <a:cs typeface="Calibri" panose="020F0502020204030204"/>
            </a:endParaRPr>
          </a:p>
        </p:txBody>
      </p:sp>
      <p:sp>
        <p:nvSpPr>
          <p:cNvPr id="21" name="object 19"/>
          <p:cNvSpPr txBox="1"/>
          <p:nvPr/>
        </p:nvSpPr>
        <p:spPr>
          <a:xfrm>
            <a:off x="6102222" y="6333235"/>
            <a:ext cx="742950" cy="452755"/>
          </a:xfrm>
          <a:prstGeom prst="rect">
            <a:avLst/>
          </a:prstGeom>
        </p:spPr>
        <p:txBody>
          <a:bodyPr vert="horz" wrap="square" lIns="0" tIns="12700" rIns="0" bIns="0" rtlCol="0">
            <a:spAutoFit/>
          </a:bodyPr>
          <a:lstStyle/>
          <a:p>
            <a:pPr marL="12700" marR="5080" indent="46990">
              <a:lnSpc>
                <a:spcPct val="100000"/>
              </a:lnSpc>
              <a:spcBef>
                <a:spcPts val="100"/>
              </a:spcBef>
            </a:pPr>
            <a:r>
              <a:rPr sz="1400" spc="-5" dirty="0">
                <a:latin typeface="Calibri" panose="020F0502020204030204"/>
                <a:cs typeface="Calibri" panose="020F0502020204030204"/>
              </a:rPr>
              <a:t>Prosodic  </a:t>
            </a:r>
            <a:r>
              <a:rPr sz="1400" spc="-10" dirty="0">
                <a:latin typeface="Calibri" panose="020F0502020204030204"/>
                <a:cs typeface="Calibri" panose="020F0502020204030204"/>
              </a:rPr>
              <a:t>m</a:t>
            </a:r>
            <a:r>
              <a:rPr sz="1400" spc="-5" dirty="0">
                <a:latin typeface="Calibri" panose="020F0502020204030204"/>
                <a:cs typeface="Calibri" panose="020F0502020204030204"/>
              </a:rPr>
              <a:t>odelli</a:t>
            </a:r>
            <a:r>
              <a:rPr sz="1400" spc="-10" dirty="0">
                <a:latin typeface="Calibri" panose="020F0502020204030204"/>
                <a:cs typeface="Calibri" panose="020F0502020204030204"/>
              </a:rPr>
              <a:t>n</a:t>
            </a:r>
            <a:r>
              <a:rPr sz="1400" dirty="0">
                <a:latin typeface="Calibri" panose="020F0502020204030204"/>
                <a:cs typeface="Calibri" panose="020F0502020204030204"/>
              </a:rPr>
              <a:t>g</a:t>
            </a:r>
            <a:endParaRPr sz="1400">
              <a:latin typeface="Calibri" panose="020F0502020204030204"/>
              <a:cs typeface="Calibri" panose="020F0502020204030204"/>
            </a:endParaRPr>
          </a:p>
        </p:txBody>
      </p:sp>
      <p:sp>
        <p:nvSpPr>
          <p:cNvPr id="22" name="object 20"/>
          <p:cNvSpPr/>
          <p:nvPr/>
        </p:nvSpPr>
        <p:spPr>
          <a:xfrm>
            <a:off x="5747003" y="3880103"/>
            <a:ext cx="1455420" cy="524510"/>
          </a:xfrm>
          <a:custGeom>
            <a:avLst/>
            <a:gdLst/>
            <a:ahLst/>
            <a:cxnLst/>
            <a:rect l="l" t="t" r="r" b="b"/>
            <a:pathLst>
              <a:path w="1455420" h="524510">
                <a:moveTo>
                  <a:pt x="0" y="524256"/>
                </a:moveTo>
                <a:lnTo>
                  <a:pt x="1455420" y="524256"/>
                </a:lnTo>
                <a:lnTo>
                  <a:pt x="1455420" y="0"/>
                </a:lnTo>
                <a:lnTo>
                  <a:pt x="0" y="0"/>
                </a:lnTo>
                <a:lnTo>
                  <a:pt x="0" y="524256"/>
                </a:lnTo>
                <a:close/>
              </a:path>
            </a:pathLst>
          </a:custGeom>
          <a:solidFill>
            <a:srgbClr val="FFFFFF"/>
          </a:solidFill>
        </p:spPr>
        <p:txBody>
          <a:bodyPr wrap="square" lIns="0" tIns="0" rIns="0" bIns="0" rtlCol="0"/>
          <a:lstStyle/>
          <a:p>
            <a:endParaRPr/>
          </a:p>
        </p:txBody>
      </p:sp>
      <p:sp>
        <p:nvSpPr>
          <p:cNvPr id="23" name="object 21"/>
          <p:cNvSpPr txBox="1"/>
          <p:nvPr/>
        </p:nvSpPr>
        <p:spPr>
          <a:xfrm>
            <a:off x="5874003" y="4007103"/>
            <a:ext cx="1455420" cy="524510"/>
          </a:xfrm>
          <a:prstGeom prst="rect">
            <a:avLst/>
          </a:prstGeom>
          <a:ln w="9144">
            <a:solidFill>
              <a:srgbClr val="EC7C30"/>
            </a:solidFill>
          </a:ln>
        </p:spPr>
        <p:txBody>
          <a:bodyPr vert="horz" wrap="square" lIns="0" tIns="34925" rIns="0" bIns="0" rtlCol="0">
            <a:spAutoFit/>
          </a:bodyPr>
          <a:lstStyle/>
          <a:p>
            <a:pPr marL="394970" marR="386715" indent="27305">
              <a:lnSpc>
                <a:spcPct val="100000"/>
              </a:lnSpc>
              <a:spcBef>
                <a:spcPts val="275"/>
              </a:spcBef>
            </a:pPr>
            <a:r>
              <a:rPr sz="1400" dirty="0">
                <a:latin typeface="Calibri" panose="020F0502020204030204"/>
                <a:cs typeface="Calibri" panose="020F0502020204030204"/>
              </a:rPr>
              <a:t>Acoustic  </a:t>
            </a:r>
            <a:r>
              <a:rPr sz="1400" spc="-5" dirty="0">
                <a:latin typeface="Calibri" panose="020F0502020204030204"/>
                <a:cs typeface="Calibri" panose="020F0502020204030204"/>
              </a:rPr>
              <a:t>synt</a:t>
            </a:r>
            <a:r>
              <a:rPr sz="1400" spc="-10" dirty="0">
                <a:latin typeface="Calibri" panose="020F0502020204030204"/>
                <a:cs typeface="Calibri" panose="020F0502020204030204"/>
              </a:rPr>
              <a:t>h</a:t>
            </a:r>
            <a:r>
              <a:rPr sz="1400" dirty="0">
                <a:latin typeface="Calibri" panose="020F0502020204030204"/>
                <a:cs typeface="Calibri" panose="020F0502020204030204"/>
              </a:rPr>
              <a:t>esis</a:t>
            </a:r>
            <a:endParaRPr sz="1400">
              <a:latin typeface="Calibri" panose="020F0502020204030204"/>
              <a:cs typeface="Calibri" panose="020F0502020204030204"/>
            </a:endParaRPr>
          </a:p>
        </p:txBody>
      </p:sp>
      <p:sp>
        <p:nvSpPr>
          <p:cNvPr id="24" name="object 22"/>
          <p:cNvSpPr txBox="1"/>
          <p:nvPr/>
        </p:nvSpPr>
        <p:spPr>
          <a:xfrm>
            <a:off x="3377184" y="2875788"/>
            <a:ext cx="1283335" cy="523240"/>
          </a:xfrm>
          <a:prstGeom prst="rect">
            <a:avLst/>
          </a:prstGeom>
          <a:solidFill>
            <a:srgbClr val="993366"/>
          </a:solidFill>
          <a:ln w="9144">
            <a:solidFill>
              <a:srgbClr val="EC7C30"/>
            </a:solidFill>
          </a:ln>
        </p:spPr>
        <p:txBody>
          <a:bodyPr vert="horz" wrap="square" lIns="0" tIns="34290" rIns="0" bIns="0" rtlCol="0">
            <a:spAutoFit/>
          </a:bodyPr>
          <a:lstStyle/>
          <a:p>
            <a:pPr marL="386715" marR="164465" indent="-213360">
              <a:lnSpc>
                <a:spcPct val="100000"/>
              </a:lnSpc>
              <a:spcBef>
                <a:spcPts val="270"/>
              </a:spcBef>
            </a:pPr>
            <a:r>
              <a:rPr sz="1400" dirty="0">
                <a:latin typeface="Calibri" panose="020F0502020204030204"/>
                <a:cs typeface="Calibri" panose="020F0502020204030204"/>
              </a:rPr>
              <a:t>Ab</a:t>
            </a:r>
            <a:r>
              <a:rPr sz="1400" spc="-10" dirty="0">
                <a:latin typeface="Calibri" panose="020F0502020204030204"/>
                <a:cs typeface="Calibri" panose="020F0502020204030204"/>
              </a:rPr>
              <a:t>b</a:t>
            </a:r>
            <a:r>
              <a:rPr sz="1400" dirty="0">
                <a:latin typeface="Calibri" panose="020F0502020204030204"/>
                <a:cs typeface="Calibri" panose="020F0502020204030204"/>
              </a:rPr>
              <a:t>reviation  lexicon</a:t>
            </a:r>
            <a:endParaRPr sz="1400">
              <a:latin typeface="Calibri" panose="020F0502020204030204"/>
              <a:cs typeface="Calibri" panose="020F0502020204030204"/>
            </a:endParaRPr>
          </a:p>
        </p:txBody>
      </p:sp>
      <p:sp>
        <p:nvSpPr>
          <p:cNvPr id="25" name="object 23"/>
          <p:cNvSpPr/>
          <p:nvPr/>
        </p:nvSpPr>
        <p:spPr>
          <a:xfrm>
            <a:off x="844296" y="3686555"/>
            <a:ext cx="2258695" cy="477520"/>
          </a:xfrm>
          <a:custGeom>
            <a:avLst/>
            <a:gdLst/>
            <a:ahLst/>
            <a:cxnLst/>
            <a:rect l="l" t="t" r="r" b="b"/>
            <a:pathLst>
              <a:path w="2258695" h="477520">
                <a:moveTo>
                  <a:pt x="1129284" y="0"/>
                </a:moveTo>
                <a:lnTo>
                  <a:pt x="1055032" y="507"/>
                </a:lnTo>
                <a:lnTo>
                  <a:pt x="982062" y="2008"/>
                </a:lnTo>
                <a:lnTo>
                  <a:pt x="910524" y="4472"/>
                </a:lnTo>
                <a:lnTo>
                  <a:pt x="840567" y="7867"/>
                </a:lnTo>
                <a:lnTo>
                  <a:pt x="772338" y="12161"/>
                </a:lnTo>
                <a:lnTo>
                  <a:pt x="705988" y="17323"/>
                </a:lnTo>
                <a:lnTo>
                  <a:pt x="641663" y="23322"/>
                </a:lnTo>
                <a:lnTo>
                  <a:pt x="579515" y="30126"/>
                </a:lnTo>
                <a:lnTo>
                  <a:pt x="519690" y="37704"/>
                </a:lnTo>
                <a:lnTo>
                  <a:pt x="462338" y="46024"/>
                </a:lnTo>
                <a:lnTo>
                  <a:pt x="407609" y="55055"/>
                </a:lnTo>
                <a:lnTo>
                  <a:pt x="355649" y="64765"/>
                </a:lnTo>
                <a:lnTo>
                  <a:pt x="306609" y="75123"/>
                </a:lnTo>
                <a:lnTo>
                  <a:pt x="260638" y="86098"/>
                </a:lnTo>
                <a:lnTo>
                  <a:pt x="217883" y="97657"/>
                </a:lnTo>
                <a:lnTo>
                  <a:pt x="178494" y="109770"/>
                </a:lnTo>
                <a:lnTo>
                  <a:pt x="110408" y="135531"/>
                </a:lnTo>
                <a:lnTo>
                  <a:pt x="57570" y="163128"/>
                </a:lnTo>
                <a:lnTo>
                  <a:pt x="21171" y="192311"/>
                </a:lnTo>
                <a:lnTo>
                  <a:pt x="0" y="238506"/>
                </a:lnTo>
                <a:lnTo>
                  <a:pt x="2402" y="254185"/>
                </a:lnTo>
                <a:lnTo>
                  <a:pt x="37241" y="299474"/>
                </a:lnTo>
                <a:lnTo>
                  <a:pt x="82008" y="327895"/>
                </a:lnTo>
                <a:lnTo>
                  <a:pt x="142619" y="354606"/>
                </a:lnTo>
                <a:lnTo>
                  <a:pt x="217883" y="379354"/>
                </a:lnTo>
                <a:lnTo>
                  <a:pt x="260638" y="390913"/>
                </a:lnTo>
                <a:lnTo>
                  <a:pt x="306609" y="401888"/>
                </a:lnTo>
                <a:lnTo>
                  <a:pt x="355649" y="412246"/>
                </a:lnTo>
                <a:lnTo>
                  <a:pt x="407609" y="421956"/>
                </a:lnTo>
                <a:lnTo>
                  <a:pt x="462338" y="430987"/>
                </a:lnTo>
                <a:lnTo>
                  <a:pt x="519690" y="439307"/>
                </a:lnTo>
                <a:lnTo>
                  <a:pt x="579515" y="446885"/>
                </a:lnTo>
                <a:lnTo>
                  <a:pt x="641663" y="453689"/>
                </a:lnTo>
                <a:lnTo>
                  <a:pt x="705988" y="459688"/>
                </a:lnTo>
                <a:lnTo>
                  <a:pt x="772338" y="464850"/>
                </a:lnTo>
                <a:lnTo>
                  <a:pt x="840567" y="469144"/>
                </a:lnTo>
                <a:lnTo>
                  <a:pt x="910524" y="472539"/>
                </a:lnTo>
                <a:lnTo>
                  <a:pt x="982062" y="475003"/>
                </a:lnTo>
                <a:lnTo>
                  <a:pt x="1055032" y="476504"/>
                </a:lnTo>
                <a:lnTo>
                  <a:pt x="1129284" y="477012"/>
                </a:lnTo>
                <a:lnTo>
                  <a:pt x="1203535" y="476504"/>
                </a:lnTo>
                <a:lnTo>
                  <a:pt x="1276505" y="475003"/>
                </a:lnTo>
                <a:lnTo>
                  <a:pt x="1348043" y="472539"/>
                </a:lnTo>
                <a:lnTo>
                  <a:pt x="1418000" y="469144"/>
                </a:lnTo>
                <a:lnTo>
                  <a:pt x="1486229" y="464850"/>
                </a:lnTo>
                <a:lnTo>
                  <a:pt x="1552579" y="459688"/>
                </a:lnTo>
                <a:lnTo>
                  <a:pt x="1616904" y="453689"/>
                </a:lnTo>
                <a:lnTo>
                  <a:pt x="1679052" y="446885"/>
                </a:lnTo>
                <a:lnTo>
                  <a:pt x="1738877" y="439307"/>
                </a:lnTo>
                <a:lnTo>
                  <a:pt x="1796229" y="430987"/>
                </a:lnTo>
                <a:lnTo>
                  <a:pt x="1850958" y="421956"/>
                </a:lnTo>
                <a:lnTo>
                  <a:pt x="1902918" y="412246"/>
                </a:lnTo>
                <a:lnTo>
                  <a:pt x="1951958" y="401888"/>
                </a:lnTo>
                <a:lnTo>
                  <a:pt x="1997929" y="390913"/>
                </a:lnTo>
                <a:lnTo>
                  <a:pt x="2040684" y="379354"/>
                </a:lnTo>
                <a:lnTo>
                  <a:pt x="2080073" y="367241"/>
                </a:lnTo>
                <a:lnTo>
                  <a:pt x="2148159" y="341480"/>
                </a:lnTo>
                <a:lnTo>
                  <a:pt x="2200997" y="313883"/>
                </a:lnTo>
                <a:lnTo>
                  <a:pt x="2237396" y="284700"/>
                </a:lnTo>
                <a:lnTo>
                  <a:pt x="2258567" y="238506"/>
                </a:lnTo>
                <a:lnTo>
                  <a:pt x="2256165" y="222826"/>
                </a:lnTo>
                <a:lnTo>
                  <a:pt x="2221326" y="177537"/>
                </a:lnTo>
                <a:lnTo>
                  <a:pt x="2176559" y="149116"/>
                </a:lnTo>
                <a:lnTo>
                  <a:pt x="2115948" y="122405"/>
                </a:lnTo>
                <a:lnTo>
                  <a:pt x="2040684" y="97657"/>
                </a:lnTo>
                <a:lnTo>
                  <a:pt x="1997929" y="86098"/>
                </a:lnTo>
                <a:lnTo>
                  <a:pt x="1951958" y="75123"/>
                </a:lnTo>
                <a:lnTo>
                  <a:pt x="1902918" y="64765"/>
                </a:lnTo>
                <a:lnTo>
                  <a:pt x="1850958" y="55055"/>
                </a:lnTo>
                <a:lnTo>
                  <a:pt x="1796229" y="46024"/>
                </a:lnTo>
                <a:lnTo>
                  <a:pt x="1738877" y="37704"/>
                </a:lnTo>
                <a:lnTo>
                  <a:pt x="1679052" y="30126"/>
                </a:lnTo>
                <a:lnTo>
                  <a:pt x="1616904" y="23322"/>
                </a:lnTo>
                <a:lnTo>
                  <a:pt x="1552579" y="17323"/>
                </a:lnTo>
                <a:lnTo>
                  <a:pt x="1486229" y="12161"/>
                </a:lnTo>
                <a:lnTo>
                  <a:pt x="1418000" y="7867"/>
                </a:lnTo>
                <a:lnTo>
                  <a:pt x="1348043" y="4472"/>
                </a:lnTo>
                <a:lnTo>
                  <a:pt x="1276505" y="2008"/>
                </a:lnTo>
                <a:lnTo>
                  <a:pt x="1203535" y="507"/>
                </a:lnTo>
                <a:lnTo>
                  <a:pt x="1129284" y="0"/>
                </a:lnTo>
                <a:close/>
              </a:path>
            </a:pathLst>
          </a:custGeom>
          <a:solidFill>
            <a:srgbClr val="5B9BD4"/>
          </a:solidFill>
        </p:spPr>
        <p:txBody>
          <a:bodyPr wrap="square" lIns="0" tIns="0" rIns="0" bIns="0" rtlCol="0"/>
          <a:lstStyle/>
          <a:p>
            <a:endParaRPr/>
          </a:p>
        </p:txBody>
      </p:sp>
      <p:sp>
        <p:nvSpPr>
          <p:cNvPr id="26" name="object 24"/>
          <p:cNvSpPr/>
          <p:nvPr/>
        </p:nvSpPr>
        <p:spPr>
          <a:xfrm>
            <a:off x="971296" y="3813555"/>
            <a:ext cx="2258695" cy="477520"/>
          </a:xfrm>
          <a:custGeom>
            <a:avLst/>
            <a:gdLst/>
            <a:ahLst/>
            <a:cxnLst/>
            <a:rect l="l" t="t" r="r" b="b"/>
            <a:pathLst>
              <a:path w="2258695" h="477520">
                <a:moveTo>
                  <a:pt x="0" y="238506"/>
                </a:moveTo>
                <a:lnTo>
                  <a:pt x="21171" y="192311"/>
                </a:lnTo>
                <a:lnTo>
                  <a:pt x="57570" y="163128"/>
                </a:lnTo>
                <a:lnTo>
                  <a:pt x="110408" y="135531"/>
                </a:lnTo>
                <a:lnTo>
                  <a:pt x="178494" y="109770"/>
                </a:lnTo>
                <a:lnTo>
                  <a:pt x="217883" y="97657"/>
                </a:lnTo>
                <a:lnTo>
                  <a:pt x="260638" y="86098"/>
                </a:lnTo>
                <a:lnTo>
                  <a:pt x="306609" y="75123"/>
                </a:lnTo>
                <a:lnTo>
                  <a:pt x="355649" y="64765"/>
                </a:lnTo>
                <a:lnTo>
                  <a:pt x="407609" y="55055"/>
                </a:lnTo>
                <a:lnTo>
                  <a:pt x="462338" y="46024"/>
                </a:lnTo>
                <a:lnTo>
                  <a:pt x="519690" y="37704"/>
                </a:lnTo>
                <a:lnTo>
                  <a:pt x="579515" y="30126"/>
                </a:lnTo>
                <a:lnTo>
                  <a:pt x="641663" y="23322"/>
                </a:lnTo>
                <a:lnTo>
                  <a:pt x="705988" y="17323"/>
                </a:lnTo>
                <a:lnTo>
                  <a:pt x="772338" y="12161"/>
                </a:lnTo>
                <a:lnTo>
                  <a:pt x="840567" y="7867"/>
                </a:lnTo>
                <a:lnTo>
                  <a:pt x="910524" y="4472"/>
                </a:lnTo>
                <a:lnTo>
                  <a:pt x="982062" y="2008"/>
                </a:lnTo>
                <a:lnTo>
                  <a:pt x="1055032" y="507"/>
                </a:lnTo>
                <a:lnTo>
                  <a:pt x="1129284" y="0"/>
                </a:lnTo>
                <a:lnTo>
                  <a:pt x="1203535" y="507"/>
                </a:lnTo>
                <a:lnTo>
                  <a:pt x="1276505" y="2008"/>
                </a:lnTo>
                <a:lnTo>
                  <a:pt x="1348043" y="4472"/>
                </a:lnTo>
                <a:lnTo>
                  <a:pt x="1418000" y="7867"/>
                </a:lnTo>
                <a:lnTo>
                  <a:pt x="1486229" y="12161"/>
                </a:lnTo>
                <a:lnTo>
                  <a:pt x="1552579" y="17323"/>
                </a:lnTo>
                <a:lnTo>
                  <a:pt x="1616904" y="23322"/>
                </a:lnTo>
                <a:lnTo>
                  <a:pt x="1679052" y="30126"/>
                </a:lnTo>
                <a:lnTo>
                  <a:pt x="1738877" y="37704"/>
                </a:lnTo>
                <a:lnTo>
                  <a:pt x="1796229" y="46024"/>
                </a:lnTo>
                <a:lnTo>
                  <a:pt x="1850958" y="55055"/>
                </a:lnTo>
                <a:lnTo>
                  <a:pt x="1902918" y="64765"/>
                </a:lnTo>
                <a:lnTo>
                  <a:pt x="1951958" y="75123"/>
                </a:lnTo>
                <a:lnTo>
                  <a:pt x="1997929" y="86098"/>
                </a:lnTo>
                <a:lnTo>
                  <a:pt x="2040684" y="97657"/>
                </a:lnTo>
                <a:lnTo>
                  <a:pt x="2080073" y="109770"/>
                </a:lnTo>
                <a:lnTo>
                  <a:pt x="2148159" y="135531"/>
                </a:lnTo>
                <a:lnTo>
                  <a:pt x="2200997" y="163128"/>
                </a:lnTo>
                <a:lnTo>
                  <a:pt x="2237396" y="192311"/>
                </a:lnTo>
                <a:lnTo>
                  <a:pt x="2258567" y="238506"/>
                </a:lnTo>
                <a:lnTo>
                  <a:pt x="2256165" y="254185"/>
                </a:lnTo>
                <a:lnTo>
                  <a:pt x="2221326" y="299474"/>
                </a:lnTo>
                <a:lnTo>
                  <a:pt x="2176559" y="327895"/>
                </a:lnTo>
                <a:lnTo>
                  <a:pt x="2115948" y="354606"/>
                </a:lnTo>
                <a:lnTo>
                  <a:pt x="2040684" y="379354"/>
                </a:lnTo>
                <a:lnTo>
                  <a:pt x="1997929" y="390913"/>
                </a:lnTo>
                <a:lnTo>
                  <a:pt x="1951958" y="401888"/>
                </a:lnTo>
                <a:lnTo>
                  <a:pt x="1902918" y="412246"/>
                </a:lnTo>
                <a:lnTo>
                  <a:pt x="1850958" y="421956"/>
                </a:lnTo>
                <a:lnTo>
                  <a:pt x="1796229" y="430987"/>
                </a:lnTo>
                <a:lnTo>
                  <a:pt x="1738877" y="439307"/>
                </a:lnTo>
                <a:lnTo>
                  <a:pt x="1679052" y="446885"/>
                </a:lnTo>
                <a:lnTo>
                  <a:pt x="1616904" y="453689"/>
                </a:lnTo>
                <a:lnTo>
                  <a:pt x="1552579" y="459688"/>
                </a:lnTo>
                <a:lnTo>
                  <a:pt x="1486229" y="464850"/>
                </a:lnTo>
                <a:lnTo>
                  <a:pt x="1418000" y="469144"/>
                </a:lnTo>
                <a:lnTo>
                  <a:pt x="1348043" y="472539"/>
                </a:lnTo>
                <a:lnTo>
                  <a:pt x="1276505" y="475003"/>
                </a:lnTo>
                <a:lnTo>
                  <a:pt x="1203535" y="476504"/>
                </a:lnTo>
                <a:lnTo>
                  <a:pt x="1129284" y="477012"/>
                </a:lnTo>
                <a:lnTo>
                  <a:pt x="1055032" y="476504"/>
                </a:lnTo>
                <a:lnTo>
                  <a:pt x="982062" y="475003"/>
                </a:lnTo>
                <a:lnTo>
                  <a:pt x="910524" y="472539"/>
                </a:lnTo>
                <a:lnTo>
                  <a:pt x="840567" y="469144"/>
                </a:lnTo>
                <a:lnTo>
                  <a:pt x="772338" y="464850"/>
                </a:lnTo>
                <a:lnTo>
                  <a:pt x="705988" y="459688"/>
                </a:lnTo>
                <a:lnTo>
                  <a:pt x="641663" y="453689"/>
                </a:lnTo>
                <a:lnTo>
                  <a:pt x="579515" y="446885"/>
                </a:lnTo>
                <a:lnTo>
                  <a:pt x="519690" y="439307"/>
                </a:lnTo>
                <a:lnTo>
                  <a:pt x="462338" y="430987"/>
                </a:lnTo>
                <a:lnTo>
                  <a:pt x="407609" y="421956"/>
                </a:lnTo>
                <a:lnTo>
                  <a:pt x="355649" y="412246"/>
                </a:lnTo>
                <a:lnTo>
                  <a:pt x="306609" y="401888"/>
                </a:lnTo>
                <a:lnTo>
                  <a:pt x="260638" y="390913"/>
                </a:lnTo>
                <a:lnTo>
                  <a:pt x="217883" y="379354"/>
                </a:lnTo>
                <a:lnTo>
                  <a:pt x="178494" y="367241"/>
                </a:lnTo>
                <a:lnTo>
                  <a:pt x="110408" y="341480"/>
                </a:lnTo>
                <a:lnTo>
                  <a:pt x="57570" y="313883"/>
                </a:lnTo>
                <a:lnTo>
                  <a:pt x="21171" y="284700"/>
                </a:lnTo>
                <a:lnTo>
                  <a:pt x="0" y="238506"/>
                </a:lnTo>
                <a:close/>
              </a:path>
            </a:pathLst>
          </a:custGeom>
          <a:ln w="9144">
            <a:solidFill>
              <a:srgbClr val="000000"/>
            </a:solidFill>
          </a:ln>
        </p:spPr>
        <p:txBody>
          <a:bodyPr wrap="square" lIns="0" tIns="0" rIns="0" bIns="0" rtlCol="0"/>
          <a:lstStyle/>
          <a:p>
            <a:endParaRPr/>
          </a:p>
        </p:txBody>
      </p:sp>
      <p:sp>
        <p:nvSpPr>
          <p:cNvPr id="27" name="object 25"/>
          <p:cNvSpPr txBox="1"/>
          <p:nvPr/>
        </p:nvSpPr>
        <p:spPr>
          <a:xfrm>
            <a:off x="1032763" y="3826002"/>
            <a:ext cx="188595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panose="020F0502020204030204"/>
                <a:cs typeface="Calibri" panose="020F0502020204030204"/>
              </a:rPr>
              <a:t>Text </a:t>
            </a:r>
            <a:r>
              <a:rPr sz="1400" dirty="0">
                <a:latin typeface="Calibri" panose="020F0502020204030204"/>
                <a:cs typeface="Calibri" panose="020F0502020204030204"/>
              </a:rPr>
              <a:t>in </a:t>
            </a:r>
            <a:r>
              <a:rPr sz="1400" spc="-5" dirty="0">
                <a:latin typeface="Calibri" panose="020F0502020204030204"/>
                <a:cs typeface="Calibri" panose="020F0502020204030204"/>
              </a:rPr>
              <a:t>orthographic</a:t>
            </a:r>
            <a:r>
              <a:rPr sz="1400" spc="-25" dirty="0">
                <a:latin typeface="Calibri" panose="020F0502020204030204"/>
                <a:cs typeface="Calibri" panose="020F0502020204030204"/>
              </a:rPr>
              <a:t> </a:t>
            </a:r>
            <a:r>
              <a:rPr sz="1400" dirty="0">
                <a:latin typeface="Calibri" panose="020F0502020204030204"/>
                <a:cs typeface="Calibri" panose="020F0502020204030204"/>
              </a:rPr>
              <a:t>form</a:t>
            </a:r>
            <a:endParaRPr sz="1400">
              <a:latin typeface="Calibri" panose="020F0502020204030204"/>
              <a:cs typeface="Calibri" panose="020F0502020204030204"/>
            </a:endParaRPr>
          </a:p>
        </p:txBody>
      </p:sp>
      <p:sp>
        <p:nvSpPr>
          <p:cNvPr id="28" name="object 26"/>
          <p:cNvSpPr txBox="1"/>
          <p:nvPr/>
        </p:nvSpPr>
        <p:spPr>
          <a:xfrm>
            <a:off x="3313176" y="4006596"/>
            <a:ext cx="1455420" cy="523240"/>
          </a:xfrm>
          <a:prstGeom prst="rect">
            <a:avLst/>
          </a:prstGeom>
          <a:solidFill>
            <a:srgbClr val="993366"/>
          </a:solidFill>
          <a:ln w="9144">
            <a:solidFill>
              <a:srgbClr val="EC7C30"/>
            </a:solidFill>
          </a:ln>
        </p:spPr>
        <p:txBody>
          <a:bodyPr vert="horz" wrap="square" lIns="0" tIns="34290" rIns="0" bIns="0" rtlCol="0">
            <a:spAutoFit/>
          </a:bodyPr>
          <a:lstStyle/>
          <a:p>
            <a:pPr marL="473075" marR="330200" indent="-134620">
              <a:lnSpc>
                <a:spcPct val="100000"/>
              </a:lnSpc>
              <a:spcBef>
                <a:spcPts val="270"/>
              </a:spcBef>
            </a:pPr>
            <a:r>
              <a:rPr sz="1400" spc="-5" dirty="0">
                <a:latin typeface="Calibri" panose="020F0502020204030204"/>
                <a:cs typeface="Calibri" panose="020F0502020204030204"/>
              </a:rPr>
              <a:t>Exc</a:t>
            </a:r>
            <a:r>
              <a:rPr sz="1400" spc="-10" dirty="0">
                <a:latin typeface="Calibri" panose="020F0502020204030204"/>
                <a:cs typeface="Calibri" panose="020F0502020204030204"/>
              </a:rPr>
              <a:t>ep</a:t>
            </a:r>
            <a:r>
              <a:rPr sz="1400" dirty="0">
                <a:latin typeface="Calibri" panose="020F0502020204030204"/>
                <a:cs typeface="Calibri" panose="020F0502020204030204"/>
              </a:rPr>
              <a:t>tions  lexicon</a:t>
            </a:r>
            <a:endParaRPr sz="1400">
              <a:latin typeface="Calibri" panose="020F0502020204030204"/>
              <a:cs typeface="Calibri" panose="020F0502020204030204"/>
            </a:endParaRPr>
          </a:p>
        </p:txBody>
      </p:sp>
      <p:sp>
        <p:nvSpPr>
          <p:cNvPr id="29" name="object 27"/>
          <p:cNvSpPr/>
          <p:nvPr/>
        </p:nvSpPr>
        <p:spPr>
          <a:xfrm>
            <a:off x="3246120" y="4797552"/>
            <a:ext cx="1572895" cy="307975"/>
          </a:xfrm>
          <a:custGeom>
            <a:avLst/>
            <a:gdLst/>
            <a:ahLst/>
            <a:cxnLst/>
            <a:rect l="l" t="t" r="r" b="b"/>
            <a:pathLst>
              <a:path w="1572895" h="307975">
                <a:moveTo>
                  <a:pt x="0" y="307848"/>
                </a:moveTo>
                <a:lnTo>
                  <a:pt x="1572768" y="307848"/>
                </a:lnTo>
                <a:lnTo>
                  <a:pt x="1572768" y="0"/>
                </a:lnTo>
                <a:lnTo>
                  <a:pt x="0" y="0"/>
                </a:lnTo>
                <a:lnTo>
                  <a:pt x="0" y="307848"/>
                </a:lnTo>
                <a:close/>
              </a:path>
            </a:pathLst>
          </a:custGeom>
          <a:solidFill>
            <a:srgbClr val="993366"/>
          </a:solidFill>
        </p:spPr>
        <p:txBody>
          <a:bodyPr wrap="square" lIns="0" tIns="0" rIns="0" bIns="0" rtlCol="0"/>
          <a:lstStyle/>
          <a:p>
            <a:endParaRPr/>
          </a:p>
        </p:txBody>
      </p:sp>
      <p:sp>
        <p:nvSpPr>
          <p:cNvPr id="30" name="object 28"/>
          <p:cNvSpPr/>
          <p:nvPr/>
        </p:nvSpPr>
        <p:spPr>
          <a:xfrm>
            <a:off x="3373120" y="4924552"/>
            <a:ext cx="1572895" cy="307975"/>
          </a:xfrm>
          <a:custGeom>
            <a:avLst/>
            <a:gdLst/>
            <a:ahLst/>
            <a:cxnLst/>
            <a:rect l="l" t="t" r="r" b="b"/>
            <a:pathLst>
              <a:path w="1572895" h="307975">
                <a:moveTo>
                  <a:pt x="0" y="307848"/>
                </a:moveTo>
                <a:lnTo>
                  <a:pt x="1572768" y="307848"/>
                </a:lnTo>
                <a:lnTo>
                  <a:pt x="1572768" y="0"/>
                </a:lnTo>
                <a:lnTo>
                  <a:pt x="0" y="0"/>
                </a:lnTo>
                <a:lnTo>
                  <a:pt x="0" y="307848"/>
                </a:lnTo>
                <a:close/>
              </a:path>
            </a:pathLst>
          </a:custGeom>
          <a:ln w="9144">
            <a:solidFill>
              <a:srgbClr val="EC7C30"/>
            </a:solidFill>
          </a:ln>
        </p:spPr>
        <p:txBody>
          <a:bodyPr wrap="square" lIns="0" tIns="0" rIns="0" bIns="0" rtlCol="0"/>
          <a:lstStyle/>
          <a:p>
            <a:endParaRPr/>
          </a:p>
        </p:txBody>
      </p:sp>
      <p:sp>
        <p:nvSpPr>
          <p:cNvPr id="31" name="object 29"/>
          <p:cNvSpPr txBox="1"/>
          <p:nvPr/>
        </p:nvSpPr>
        <p:spPr>
          <a:xfrm>
            <a:off x="3340734" y="4819903"/>
            <a:ext cx="138112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panose="020F0502020204030204"/>
                <a:cs typeface="Calibri" panose="020F0502020204030204"/>
              </a:rPr>
              <a:t>Orthographic</a:t>
            </a:r>
            <a:r>
              <a:rPr sz="1400" spc="-35" dirty="0">
                <a:latin typeface="Calibri" panose="020F0502020204030204"/>
                <a:cs typeface="Calibri" panose="020F0502020204030204"/>
              </a:rPr>
              <a:t> </a:t>
            </a:r>
            <a:r>
              <a:rPr sz="1400" spc="-5" dirty="0">
                <a:latin typeface="Calibri" panose="020F0502020204030204"/>
                <a:cs typeface="Calibri" panose="020F0502020204030204"/>
              </a:rPr>
              <a:t>rules</a:t>
            </a:r>
            <a:endParaRPr sz="1400">
              <a:latin typeface="Calibri" panose="020F0502020204030204"/>
              <a:cs typeface="Calibri" panose="020F0502020204030204"/>
            </a:endParaRPr>
          </a:p>
        </p:txBody>
      </p:sp>
      <p:sp>
        <p:nvSpPr>
          <p:cNvPr id="32" name="object 30"/>
          <p:cNvSpPr/>
          <p:nvPr/>
        </p:nvSpPr>
        <p:spPr>
          <a:xfrm>
            <a:off x="824483" y="6335267"/>
            <a:ext cx="2258695" cy="478790"/>
          </a:xfrm>
          <a:custGeom>
            <a:avLst/>
            <a:gdLst/>
            <a:ahLst/>
            <a:cxnLst/>
            <a:rect l="l" t="t" r="r" b="b"/>
            <a:pathLst>
              <a:path w="2258695" h="478790">
                <a:moveTo>
                  <a:pt x="1129284" y="0"/>
                </a:moveTo>
                <a:lnTo>
                  <a:pt x="1055032" y="508"/>
                </a:lnTo>
                <a:lnTo>
                  <a:pt x="982062" y="2014"/>
                </a:lnTo>
                <a:lnTo>
                  <a:pt x="910524" y="4485"/>
                </a:lnTo>
                <a:lnTo>
                  <a:pt x="840567" y="7890"/>
                </a:lnTo>
                <a:lnTo>
                  <a:pt x="772338" y="12198"/>
                </a:lnTo>
                <a:lnTo>
                  <a:pt x="705988" y="17376"/>
                </a:lnTo>
                <a:lnTo>
                  <a:pt x="641663" y="23393"/>
                </a:lnTo>
                <a:lnTo>
                  <a:pt x="579515" y="30218"/>
                </a:lnTo>
                <a:lnTo>
                  <a:pt x="519690" y="37819"/>
                </a:lnTo>
                <a:lnTo>
                  <a:pt x="462338" y="46165"/>
                </a:lnTo>
                <a:lnTo>
                  <a:pt x="407609" y="55223"/>
                </a:lnTo>
                <a:lnTo>
                  <a:pt x="355649" y="64964"/>
                </a:lnTo>
                <a:lnTo>
                  <a:pt x="306609" y="75354"/>
                </a:lnTo>
                <a:lnTo>
                  <a:pt x="260638" y="86363"/>
                </a:lnTo>
                <a:lnTo>
                  <a:pt x="217883" y="97959"/>
                </a:lnTo>
                <a:lnTo>
                  <a:pt x="178494" y="110111"/>
                </a:lnTo>
                <a:lnTo>
                  <a:pt x="110408" y="135954"/>
                </a:lnTo>
                <a:lnTo>
                  <a:pt x="57570" y="163641"/>
                </a:lnTo>
                <a:lnTo>
                  <a:pt x="21171" y="192919"/>
                </a:lnTo>
                <a:lnTo>
                  <a:pt x="0" y="239267"/>
                </a:lnTo>
                <a:lnTo>
                  <a:pt x="2402" y="254999"/>
                </a:lnTo>
                <a:lnTo>
                  <a:pt x="37241" y="300439"/>
                </a:lnTo>
                <a:lnTo>
                  <a:pt x="82008" y="328953"/>
                </a:lnTo>
                <a:lnTo>
                  <a:pt x="142619" y="355749"/>
                </a:lnTo>
                <a:lnTo>
                  <a:pt x="217883" y="380576"/>
                </a:lnTo>
                <a:lnTo>
                  <a:pt x="260638" y="392172"/>
                </a:lnTo>
                <a:lnTo>
                  <a:pt x="306609" y="403181"/>
                </a:lnTo>
                <a:lnTo>
                  <a:pt x="355649" y="413571"/>
                </a:lnTo>
                <a:lnTo>
                  <a:pt x="407609" y="423312"/>
                </a:lnTo>
                <a:lnTo>
                  <a:pt x="462338" y="432370"/>
                </a:lnTo>
                <a:lnTo>
                  <a:pt x="519690" y="440716"/>
                </a:lnTo>
                <a:lnTo>
                  <a:pt x="579515" y="448317"/>
                </a:lnTo>
                <a:lnTo>
                  <a:pt x="641663" y="455142"/>
                </a:lnTo>
                <a:lnTo>
                  <a:pt x="705988" y="461159"/>
                </a:lnTo>
                <a:lnTo>
                  <a:pt x="772338" y="466337"/>
                </a:lnTo>
                <a:lnTo>
                  <a:pt x="840567" y="470645"/>
                </a:lnTo>
                <a:lnTo>
                  <a:pt x="910524" y="474050"/>
                </a:lnTo>
                <a:lnTo>
                  <a:pt x="982062" y="476521"/>
                </a:lnTo>
                <a:lnTo>
                  <a:pt x="1055032" y="478027"/>
                </a:lnTo>
                <a:lnTo>
                  <a:pt x="1129284" y="478535"/>
                </a:lnTo>
                <a:lnTo>
                  <a:pt x="1203535" y="478027"/>
                </a:lnTo>
                <a:lnTo>
                  <a:pt x="1276505" y="476521"/>
                </a:lnTo>
                <a:lnTo>
                  <a:pt x="1348043" y="474050"/>
                </a:lnTo>
                <a:lnTo>
                  <a:pt x="1418000" y="470645"/>
                </a:lnTo>
                <a:lnTo>
                  <a:pt x="1486229" y="466337"/>
                </a:lnTo>
                <a:lnTo>
                  <a:pt x="1552579" y="461159"/>
                </a:lnTo>
                <a:lnTo>
                  <a:pt x="1616904" y="455142"/>
                </a:lnTo>
                <a:lnTo>
                  <a:pt x="1679052" y="448317"/>
                </a:lnTo>
                <a:lnTo>
                  <a:pt x="1738877" y="440716"/>
                </a:lnTo>
                <a:lnTo>
                  <a:pt x="1796229" y="432370"/>
                </a:lnTo>
                <a:lnTo>
                  <a:pt x="1850958" y="423312"/>
                </a:lnTo>
                <a:lnTo>
                  <a:pt x="1902918" y="413571"/>
                </a:lnTo>
                <a:lnTo>
                  <a:pt x="1951958" y="403181"/>
                </a:lnTo>
                <a:lnTo>
                  <a:pt x="1997929" y="392172"/>
                </a:lnTo>
                <a:lnTo>
                  <a:pt x="2040684" y="380576"/>
                </a:lnTo>
                <a:lnTo>
                  <a:pt x="2080073" y="368424"/>
                </a:lnTo>
                <a:lnTo>
                  <a:pt x="2148159" y="342581"/>
                </a:lnTo>
                <a:lnTo>
                  <a:pt x="2200997" y="314894"/>
                </a:lnTo>
                <a:lnTo>
                  <a:pt x="2237396" y="285616"/>
                </a:lnTo>
                <a:lnTo>
                  <a:pt x="2258567" y="239267"/>
                </a:lnTo>
                <a:lnTo>
                  <a:pt x="2256165" y="223536"/>
                </a:lnTo>
                <a:lnTo>
                  <a:pt x="2221326" y="178096"/>
                </a:lnTo>
                <a:lnTo>
                  <a:pt x="2176559" y="149582"/>
                </a:lnTo>
                <a:lnTo>
                  <a:pt x="2115948" y="122786"/>
                </a:lnTo>
                <a:lnTo>
                  <a:pt x="2040684" y="97959"/>
                </a:lnTo>
                <a:lnTo>
                  <a:pt x="1997929" y="86363"/>
                </a:lnTo>
                <a:lnTo>
                  <a:pt x="1951958" y="75354"/>
                </a:lnTo>
                <a:lnTo>
                  <a:pt x="1902918" y="64964"/>
                </a:lnTo>
                <a:lnTo>
                  <a:pt x="1850958" y="55223"/>
                </a:lnTo>
                <a:lnTo>
                  <a:pt x="1796229" y="46165"/>
                </a:lnTo>
                <a:lnTo>
                  <a:pt x="1738877" y="37819"/>
                </a:lnTo>
                <a:lnTo>
                  <a:pt x="1679052" y="30218"/>
                </a:lnTo>
                <a:lnTo>
                  <a:pt x="1616904" y="23393"/>
                </a:lnTo>
                <a:lnTo>
                  <a:pt x="1552579" y="17376"/>
                </a:lnTo>
                <a:lnTo>
                  <a:pt x="1486229" y="12198"/>
                </a:lnTo>
                <a:lnTo>
                  <a:pt x="1418000" y="7890"/>
                </a:lnTo>
                <a:lnTo>
                  <a:pt x="1348043" y="4485"/>
                </a:lnTo>
                <a:lnTo>
                  <a:pt x="1276505" y="2014"/>
                </a:lnTo>
                <a:lnTo>
                  <a:pt x="1203535" y="508"/>
                </a:lnTo>
                <a:lnTo>
                  <a:pt x="1129284" y="0"/>
                </a:lnTo>
                <a:close/>
              </a:path>
            </a:pathLst>
          </a:custGeom>
          <a:solidFill>
            <a:srgbClr val="5B9BD4"/>
          </a:solidFill>
        </p:spPr>
        <p:txBody>
          <a:bodyPr wrap="square" lIns="0" tIns="0" rIns="0" bIns="0" rtlCol="0"/>
          <a:lstStyle/>
          <a:p>
            <a:endParaRPr/>
          </a:p>
        </p:txBody>
      </p:sp>
      <p:sp>
        <p:nvSpPr>
          <p:cNvPr id="33" name="object 31"/>
          <p:cNvSpPr/>
          <p:nvPr/>
        </p:nvSpPr>
        <p:spPr>
          <a:xfrm>
            <a:off x="951483" y="6462267"/>
            <a:ext cx="2258695" cy="478790"/>
          </a:xfrm>
          <a:custGeom>
            <a:avLst/>
            <a:gdLst/>
            <a:ahLst/>
            <a:cxnLst/>
            <a:rect l="l" t="t" r="r" b="b"/>
            <a:pathLst>
              <a:path w="2258695" h="478790">
                <a:moveTo>
                  <a:pt x="0" y="239267"/>
                </a:moveTo>
                <a:lnTo>
                  <a:pt x="21171" y="192919"/>
                </a:lnTo>
                <a:lnTo>
                  <a:pt x="57570" y="163641"/>
                </a:lnTo>
                <a:lnTo>
                  <a:pt x="110408" y="135954"/>
                </a:lnTo>
                <a:lnTo>
                  <a:pt x="178494" y="110111"/>
                </a:lnTo>
                <a:lnTo>
                  <a:pt x="217883" y="97959"/>
                </a:lnTo>
                <a:lnTo>
                  <a:pt x="260638" y="86363"/>
                </a:lnTo>
                <a:lnTo>
                  <a:pt x="306609" y="75354"/>
                </a:lnTo>
                <a:lnTo>
                  <a:pt x="355649" y="64964"/>
                </a:lnTo>
                <a:lnTo>
                  <a:pt x="407609" y="55223"/>
                </a:lnTo>
                <a:lnTo>
                  <a:pt x="462338" y="46165"/>
                </a:lnTo>
                <a:lnTo>
                  <a:pt x="519690" y="37819"/>
                </a:lnTo>
                <a:lnTo>
                  <a:pt x="579515" y="30218"/>
                </a:lnTo>
                <a:lnTo>
                  <a:pt x="641663" y="23393"/>
                </a:lnTo>
                <a:lnTo>
                  <a:pt x="705988" y="17376"/>
                </a:lnTo>
                <a:lnTo>
                  <a:pt x="772338" y="12198"/>
                </a:lnTo>
                <a:lnTo>
                  <a:pt x="840567" y="7890"/>
                </a:lnTo>
                <a:lnTo>
                  <a:pt x="910524" y="4485"/>
                </a:lnTo>
                <a:lnTo>
                  <a:pt x="982062" y="2014"/>
                </a:lnTo>
                <a:lnTo>
                  <a:pt x="1055032" y="508"/>
                </a:lnTo>
                <a:lnTo>
                  <a:pt x="1129284" y="0"/>
                </a:lnTo>
                <a:lnTo>
                  <a:pt x="1203535" y="508"/>
                </a:lnTo>
                <a:lnTo>
                  <a:pt x="1276505" y="2014"/>
                </a:lnTo>
                <a:lnTo>
                  <a:pt x="1348043" y="4485"/>
                </a:lnTo>
                <a:lnTo>
                  <a:pt x="1418000" y="7890"/>
                </a:lnTo>
                <a:lnTo>
                  <a:pt x="1486229" y="12198"/>
                </a:lnTo>
                <a:lnTo>
                  <a:pt x="1552579" y="17376"/>
                </a:lnTo>
                <a:lnTo>
                  <a:pt x="1616904" y="23393"/>
                </a:lnTo>
                <a:lnTo>
                  <a:pt x="1679052" y="30218"/>
                </a:lnTo>
                <a:lnTo>
                  <a:pt x="1738877" y="37819"/>
                </a:lnTo>
                <a:lnTo>
                  <a:pt x="1796229" y="46165"/>
                </a:lnTo>
                <a:lnTo>
                  <a:pt x="1850958" y="55223"/>
                </a:lnTo>
                <a:lnTo>
                  <a:pt x="1902918" y="64964"/>
                </a:lnTo>
                <a:lnTo>
                  <a:pt x="1951958" y="75354"/>
                </a:lnTo>
                <a:lnTo>
                  <a:pt x="1997929" y="86363"/>
                </a:lnTo>
                <a:lnTo>
                  <a:pt x="2040684" y="97959"/>
                </a:lnTo>
                <a:lnTo>
                  <a:pt x="2080073" y="110111"/>
                </a:lnTo>
                <a:lnTo>
                  <a:pt x="2148159" y="135954"/>
                </a:lnTo>
                <a:lnTo>
                  <a:pt x="2200997" y="163641"/>
                </a:lnTo>
                <a:lnTo>
                  <a:pt x="2237396" y="192919"/>
                </a:lnTo>
                <a:lnTo>
                  <a:pt x="2258567" y="239267"/>
                </a:lnTo>
                <a:lnTo>
                  <a:pt x="2256165" y="254999"/>
                </a:lnTo>
                <a:lnTo>
                  <a:pt x="2221326" y="300439"/>
                </a:lnTo>
                <a:lnTo>
                  <a:pt x="2176559" y="328953"/>
                </a:lnTo>
                <a:lnTo>
                  <a:pt x="2115948" y="355749"/>
                </a:lnTo>
                <a:lnTo>
                  <a:pt x="2040684" y="380576"/>
                </a:lnTo>
                <a:lnTo>
                  <a:pt x="1997929" y="392172"/>
                </a:lnTo>
                <a:lnTo>
                  <a:pt x="1951958" y="403181"/>
                </a:lnTo>
                <a:lnTo>
                  <a:pt x="1902918" y="413571"/>
                </a:lnTo>
                <a:lnTo>
                  <a:pt x="1850958" y="423312"/>
                </a:lnTo>
                <a:lnTo>
                  <a:pt x="1796229" y="432370"/>
                </a:lnTo>
                <a:lnTo>
                  <a:pt x="1738877" y="440716"/>
                </a:lnTo>
                <a:lnTo>
                  <a:pt x="1679052" y="448317"/>
                </a:lnTo>
                <a:lnTo>
                  <a:pt x="1616904" y="455142"/>
                </a:lnTo>
                <a:lnTo>
                  <a:pt x="1552579" y="461159"/>
                </a:lnTo>
                <a:lnTo>
                  <a:pt x="1486229" y="466337"/>
                </a:lnTo>
                <a:lnTo>
                  <a:pt x="1418000" y="470645"/>
                </a:lnTo>
                <a:lnTo>
                  <a:pt x="1348043" y="474050"/>
                </a:lnTo>
                <a:lnTo>
                  <a:pt x="1276505" y="476521"/>
                </a:lnTo>
                <a:lnTo>
                  <a:pt x="1203535" y="478027"/>
                </a:lnTo>
                <a:lnTo>
                  <a:pt x="1129284" y="478535"/>
                </a:lnTo>
                <a:lnTo>
                  <a:pt x="1055032" y="478027"/>
                </a:lnTo>
                <a:lnTo>
                  <a:pt x="982062" y="476521"/>
                </a:lnTo>
                <a:lnTo>
                  <a:pt x="910524" y="474050"/>
                </a:lnTo>
                <a:lnTo>
                  <a:pt x="840567" y="470645"/>
                </a:lnTo>
                <a:lnTo>
                  <a:pt x="772338" y="466337"/>
                </a:lnTo>
                <a:lnTo>
                  <a:pt x="705988" y="461159"/>
                </a:lnTo>
                <a:lnTo>
                  <a:pt x="641663" y="455142"/>
                </a:lnTo>
                <a:lnTo>
                  <a:pt x="579515" y="448317"/>
                </a:lnTo>
                <a:lnTo>
                  <a:pt x="519690" y="440716"/>
                </a:lnTo>
                <a:lnTo>
                  <a:pt x="462338" y="432370"/>
                </a:lnTo>
                <a:lnTo>
                  <a:pt x="407609" y="423312"/>
                </a:lnTo>
                <a:lnTo>
                  <a:pt x="355649" y="413571"/>
                </a:lnTo>
                <a:lnTo>
                  <a:pt x="306609" y="403181"/>
                </a:lnTo>
                <a:lnTo>
                  <a:pt x="260638" y="392172"/>
                </a:lnTo>
                <a:lnTo>
                  <a:pt x="217883" y="380576"/>
                </a:lnTo>
                <a:lnTo>
                  <a:pt x="178494" y="368424"/>
                </a:lnTo>
                <a:lnTo>
                  <a:pt x="110408" y="342581"/>
                </a:lnTo>
                <a:lnTo>
                  <a:pt x="57570" y="314894"/>
                </a:lnTo>
                <a:lnTo>
                  <a:pt x="21171" y="285616"/>
                </a:lnTo>
                <a:lnTo>
                  <a:pt x="0" y="239267"/>
                </a:lnTo>
                <a:close/>
              </a:path>
            </a:pathLst>
          </a:custGeom>
          <a:ln w="9144">
            <a:solidFill>
              <a:srgbClr val="000000"/>
            </a:solidFill>
          </a:ln>
        </p:spPr>
        <p:txBody>
          <a:bodyPr wrap="square" lIns="0" tIns="0" rIns="0" bIns="0" rtlCol="0"/>
          <a:lstStyle/>
          <a:p>
            <a:endParaRPr/>
          </a:p>
        </p:txBody>
      </p:sp>
      <p:sp>
        <p:nvSpPr>
          <p:cNvPr id="34" name="object 32"/>
          <p:cNvSpPr txBox="1"/>
          <p:nvPr/>
        </p:nvSpPr>
        <p:spPr>
          <a:xfrm>
            <a:off x="1367408" y="6442354"/>
            <a:ext cx="116713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panose="020F0502020204030204"/>
                <a:cs typeface="Calibri" panose="020F0502020204030204"/>
              </a:rPr>
              <a:t>Phoneme</a:t>
            </a:r>
            <a:r>
              <a:rPr sz="1400" spc="-65" dirty="0">
                <a:latin typeface="Calibri" panose="020F0502020204030204"/>
                <a:cs typeface="Calibri" panose="020F0502020204030204"/>
              </a:rPr>
              <a:t> </a:t>
            </a:r>
            <a:r>
              <a:rPr sz="1400" dirty="0">
                <a:latin typeface="Calibri" panose="020F0502020204030204"/>
                <a:cs typeface="Calibri" panose="020F0502020204030204"/>
              </a:rPr>
              <a:t>string</a:t>
            </a:r>
            <a:endParaRPr sz="1400">
              <a:latin typeface="Calibri" panose="020F0502020204030204"/>
              <a:cs typeface="Calibri" panose="020F0502020204030204"/>
            </a:endParaRPr>
          </a:p>
        </p:txBody>
      </p:sp>
      <p:sp>
        <p:nvSpPr>
          <p:cNvPr id="35" name="object 33"/>
          <p:cNvSpPr/>
          <p:nvPr/>
        </p:nvSpPr>
        <p:spPr>
          <a:xfrm>
            <a:off x="1225296" y="2980944"/>
            <a:ext cx="1457325" cy="307975"/>
          </a:xfrm>
          <a:custGeom>
            <a:avLst/>
            <a:gdLst/>
            <a:ahLst/>
            <a:cxnLst/>
            <a:rect l="l" t="t" r="r" b="b"/>
            <a:pathLst>
              <a:path w="1457325" h="307975">
                <a:moveTo>
                  <a:pt x="0" y="307848"/>
                </a:moveTo>
                <a:lnTo>
                  <a:pt x="1456943" y="307848"/>
                </a:lnTo>
                <a:lnTo>
                  <a:pt x="1456943" y="0"/>
                </a:lnTo>
                <a:lnTo>
                  <a:pt x="0" y="0"/>
                </a:lnTo>
                <a:lnTo>
                  <a:pt x="0" y="307848"/>
                </a:lnTo>
                <a:close/>
              </a:path>
            </a:pathLst>
          </a:custGeom>
          <a:solidFill>
            <a:srgbClr val="FFFFFF"/>
          </a:solidFill>
        </p:spPr>
        <p:txBody>
          <a:bodyPr wrap="square" lIns="0" tIns="0" rIns="0" bIns="0" rtlCol="0"/>
          <a:lstStyle/>
          <a:p>
            <a:endParaRPr/>
          </a:p>
        </p:txBody>
      </p:sp>
      <p:sp>
        <p:nvSpPr>
          <p:cNvPr id="36" name="object 34"/>
          <p:cNvSpPr txBox="1"/>
          <p:nvPr/>
        </p:nvSpPr>
        <p:spPr>
          <a:xfrm>
            <a:off x="1221486" y="2997454"/>
            <a:ext cx="1457325" cy="307975"/>
          </a:xfrm>
          <a:prstGeom prst="rect">
            <a:avLst/>
          </a:prstGeom>
          <a:ln w="9144">
            <a:solidFill>
              <a:srgbClr val="EC7C30"/>
            </a:solidFill>
          </a:ln>
        </p:spPr>
        <p:txBody>
          <a:bodyPr vert="horz" wrap="square" lIns="0" tIns="34290" rIns="0" bIns="0" rtlCol="0">
            <a:spAutoFit/>
          </a:bodyPr>
          <a:lstStyle/>
          <a:p>
            <a:pPr marL="215265">
              <a:lnSpc>
                <a:spcPct val="100000"/>
              </a:lnSpc>
              <a:spcBef>
                <a:spcPts val="270"/>
              </a:spcBef>
            </a:pPr>
            <a:r>
              <a:rPr sz="1400" dirty="0">
                <a:latin typeface="Calibri" panose="020F0502020204030204"/>
                <a:cs typeface="Calibri" panose="020F0502020204030204"/>
              </a:rPr>
              <a:t>Normalization</a:t>
            </a:r>
            <a:endParaRPr sz="1400">
              <a:latin typeface="Calibri" panose="020F0502020204030204"/>
              <a:cs typeface="Calibri" panose="020F0502020204030204"/>
            </a:endParaRPr>
          </a:p>
        </p:txBody>
      </p:sp>
      <p:sp>
        <p:nvSpPr>
          <p:cNvPr id="37" name="object 35"/>
          <p:cNvSpPr/>
          <p:nvPr/>
        </p:nvSpPr>
        <p:spPr>
          <a:xfrm>
            <a:off x="3195955" y="5634481"/>
            <a:ext cx="1572895" cy="307975"/>
          </a:xfrm>
          <a:custGeom>
            <a:avLst/>
            <a:gdLst/>
            <a:ahLst/>
            <a:cxnLst/>
            <a:rect l="l" t="t" r="r" b="b"/>
            <a:pathLst>
              <a:path w="1572895" h="307975">
                <a:moveTo>
                  <a:pt x="0" y="307847"/>
                </a:moveTo>
                <a:lnTo>
                  <a:pt x="1572768" y="307847"/>
                </a:lnTo>
                <a:lnTo>
                  <a:pt x="1572768" y="0"/>
                </a:lnTo>
                <a:lnTo>
                  <a:pt x="0" y="0"/>
                </a:lnTo>
                <a:lnTo>
                  <a:pt x="0" y="307847"/>
                </a:lnTo>
                <a:close/>
              </a:path>
            </a:pathLst>
          </a:custGeom>
          <a:solidFill>
            <a:srgbClr val="993366"/>
          </a:solidFill>
        </p:spPr>
        <p:txBody>
          <a:bodyPr wrap="square" lIns="0" tIns="0" rIns="0" bIns="0" rtlCol="0"/>
          <a:lstStyle/>
          <a:p>
            <a:endParaRPr/>
          </a:p>
        </p:txBody>
      </p:sp>
      <p:sp>
        <p:nvSpPr>
          <p:cNvPr id="38" name="object 36"/>
          <p:cNvSpPr/>
          <p:nvPr/>
        </p:nvSpPr>
        <p:spPr>
          <a:xfrm>
            <a:off x="3373120" y="5701791"/>
            <a:ext cx="1572895" cy="307975"/>
          </a:xfrm>
          <a:custGeom>
            <a:avLst/>
            <a:gdLst/>
            <a:ahLst/>
            <a:cxnLst/>
            <a:rect l="l" t="t" r="r" b="b"/>
            <a:pathLst>
              <a:path w="1572895" h="307975">
                <a:moveTo>
                  <a:pt x="0" y="307847"/>
                </a:moveTo>
                <a:lnTo>
                  <a:pt x="1572768" y="307847"/>
                </a:lnTo>
                <a:lnTo>
                  <a:pt x="1572768" y="0"/>
                </a:lnTo>
                <a:lnTo>
                  <a:pt x="0" y="0"/>
                </a:lnTo>
                <a:lnTo>
                  <a:pt x="0" y="307847"/>
                </a:lnTo>
                <a:close/>
              </a:path>
            </a:pathLst>
          </a:custGeom>
          <a:ln w="9144">
            <a:solidFill>
              <a:srgbClr val="EC7C30"/>
            </a:solidFill>
          </a:ln>
        </p:spPr>
        <p:txBody>
          <a:bodyPr wrap="square" lIns="0" tIns="0" rIns="0" bIns="0" rtlCol="0"/>
          <a:lstStyle/>
          <a:p>
            <a:endParaRPr/>
          </a:p>
        </p:txBody>
      </p:sp>
      <p:sp>
        <p:nvSpPr>
          <p:cNvPr id="39" name="object 37"/>
          <p:cNvSpPr txBox="1"/>
          <p:nvPr/>
        </p:nvSpPr>
        <p:spPr>
          <a:xfrm>
            <a:off x="3476371" y="5596839"/>
            <a:ext cx="111061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panose="020F0502020204030204"/>
                <a:cs typeface="Calibri" panose="020F0502020204030204"/>
              </a:rPr>
              <a:t>Grammar</a:t>
            </a:r>
            <a:r>
              <a:rPr sz="1400" spc="-70" dirty="0">
                <a:latin typeface="Calibri" panose="020F0502020204030204"/>
                <a:cs typeface="Calibri" panose="020F0502020204030204"/>
              </a:rPr>
              <a:t> </a:t>
            </a:r>
            <a:r>
              <a:rPr sz="1400" spc="-5" dirty="0">
                <a:latin typeface="Calibri" panose="020F0502020204030204"/>
                <a:cs typeface="Calibri" panose="020F0502020204030204"/>
              </a:rPr>
              <a:t>rules</a:t>
            </a:r>
            <a:endParaRPr sz="1400">
              <a:latin typeface="Calibri" panose="020F0502020204030204"/>
              <a:cs typeface="Calibri" panose="020F0502020204030204"/>
            </a:endParaRPr>
          </a:p>
        </p:txBody>
      </p:sp>
      <p:sp>
        <p:nvSpPr>
          <p:cNvPr id="40" name="object 38"/>
          <p:cNvSpPr/>
          <p:nvPr/>
        </p:nvSpPr>
        <p:spPr>
          <a:xfrm>
            <a:off x="2705100" y="3069335"/>
            <a:ext cx="624205" cy="0"/>
          </a:xfrm>
          <a:custGeom>
            <a:avLst/>
            <a:gdLst/>
            <a:ahLst/>
            <a:cxnLst/>
            <a:rect l="l" t="t" r="r" b="b"/>
            <a:pathLst>
              <a:path w="624204">
                <a:moveTo>
                  <a:pt x="0" y="0"/>
                </a:moveTo>
                <a:lnTo>
                  <a:pt x="624204" y="0"/>
                </a:lnTo>
              </a:path>
            </a:pathLst>
          </a:custGeom>
          <a:ln w="9144">
            <a:solidFill>
              <a:srgbClr val="000000"/>
            </a:solidFill>
          </a:ln>
        </p:spPr>
        <p:txBody>
          <a:bodyPr wrap="square" lIns="0" tIns="0" rIns="0" bIns="0" rtlCol="0"/>
          <a:lstStyle/>
          <a:p>
            <a:endParaRPr/>
          </a:p>
        </p:txBody>
      </p:sp>
      <p:sp>
        <p:nvSpPr>
          <p:cNvPr id="41" name="object 39"/>
          <p:cNvSpPr/>
          <p:nvPr/>
        </p:nvSpPr>
        <p:spPr>
          <a:xfrm>
            <a:off x="2702051" y="4283964"/>
            <a:ext cx="555625" cy="728980"/>
          </a:xfrm>
          <a:custGeom>
            <a:avLst/>
            <a:gdLst/>
            <a:ahLst/>
            <a:cxnLst/>
            <a:rect l="l" t="t" r="r" b="b"/>
            <a:pathLst>
              <a:path w="555625" h="728979">
                <a:moveTo>
                  <a:pt x="555371" y="0"/>
                </a:moveTo>
                <a:lnTo>
                  <a:pt x="0" y="728980"/>
                </a:lnTo>
              </a:path>
            </a:pathLst>
          </a:custGeom>
          <a:ln w="9144">
            <a:solidFill>
              <a:srgbClr val="000000"/>
            </a:solidFill>
          </a:ln>
        </p:spPr>
        <p:txBody>
          <a:bodyPr wrap="square" lIns="0" tIns="0" rIns="0" bIns="0" rtlCol="0"/>
          <a:lstStyle/>
          <a:p>
            <a:endParaRPr/>
          </a:p>
        </p:txBody>
      </p:sp>
      <p:sp>
        <p:nvSpPr>
          <p:cNvPr id="42" name="object 40"/>
          <p:cNvSpPr/>
          <p:nvPr/>
        </p:nvSpPr>
        <p:spPr>
          <a:xfrm>
            <a:off x="2699004" y="5064252"/>
            <a:ext cx="452755" cy="596265"/>
          </a:xfrm>
          <a:custGeom>
            <a:avLst/>
            <a:gdLst/>
            <a:ahLst/>
            <a:cxnLst/>
            <a:rect l="l" t="t" r="r" b="b"/>
            <a:pathLst>
              <a:path w="452755" h="596264">
                <a:moveTo>
                  <a:pt x="0" y="0"/>
                </a:moveTo>
                <a:lnTo>
                  <a:pt x="452754" y="596061"/>
                </a:lnTo>
              </a:path>
            </a:pathLst>
          </a:custGeom>
          <a:ln w="9144">
            <a:solidFill>
              <a:srgbClr val="000000"/>
            </a:solidFill>
          </a:ln>
        </p:spPr>
        <p:txBody>
          <a:bodyPr wrap="square" lIns="0" tIns="0" rIns="0" bIns="0" rtlCol="0"/>
          <a:lstStyle/>
          <a:p>
            <a:endParaRPr/>
          </a:p>
        </p:txBody>
      </p:sp>
      <p:sp>
        <p:nvSpPr>
          <p:cNvPr id="43" name="object 41"/>
          <p:cNvSpPr/>
          <p:nvPr/>
        </p:nvSpPr>
        <p:spPr>
          <a:xfrm>
            <a:off x="5359908" y="5286755"/>
            <a:ext cx="2258695" cy="655320"/>
          </a:xfrm>
          <a:custGeom>
            <a:avLst/>
            <a:gdLst/>
            <a:ahLst/>
            <a:cxnLst/>
            <a:rect l="l" t="t" r="r" b="b"/>
            <a:pathLst>
              <a:path w="2258695" h="655320">
                <a:moveTo>
                  <a:pt x="1129283" y="0"/>
                </a:moveTo>
                <a:lnTo>
                  <a:pt x="1057865" y="644"/>
                </a:lnTo>
                <a:lnTo>
                  <a:pt x="987626" y="2552"/>
                </a:lnTo>
                <a:lnTo>
                  <a:pt x="918701" y="5686"/>
                </a:lnTo>
                <a:lnTo>
                  <a:pt x="851221" y="10006"/>
                </a:lnTo>
                <a:lnTo>
                  <a:pt x="785318" y="15474"/>
                </a:lnTo>
                <a:lnTo>
                  <a:pt x="721125" y="22053"/>
                </a:lnTo>
                <a:lnTo>
                  <a:pt x="658774" y="29704"/>
                </a:lnTo>
                <a:lnTo>
                  <a:pt x="598397" y="38387"/>
                </a:lnTo>
                <a:lnTo>
                  <a:pt x="540126" y="48066"/>
                </a:lnTo>
                <a:lnTo>
                  <a:pt x="484095" y="58702"/>
                </a:lnTo>
                <a:lnTo>
                  <a:pt x="430434" y="70255"/>
                </a:lnTo>
                <a:lnTo>
                  <a:pt x="379277" y="82689"/>
                </a:lnTo>
                <a:lnTo>
                  <a:pt x="330755" y="95964"/>
                </a:lnTo>
                <a:lnTo>
                  <a:pt x="285001" y="110042"/>
                </a:lnTo>
                <a:lnTo>
                  <a:pt x="242148" y="124885"/>
                </a:lnTo>
                <a:lnTo>
                  <a:pt x="202327" y="140454"/>
                </a:lnTo>
                <a:lnTo>
                  <a:pt x="165670" y="156712"/>
                </a:lnTo>
                <a:lnTo>
                  <a:pt x="102381" y="191137"/>
                </a:lnTo>
                <a:lnTo>
                  <a:pt x="53337" y="227855"/>
                </a:lnTo>
                <a:lnTo>
                  <a:pt x="19598" y="266557"/>
                </a:lnTo>
                <a:lnTo>
                  <a:pt x="2221" y="306936"/>
                </a:lnTo>
                <a:lnTo>
                  <a:pt x="0" y="327660"/>
                </a:lnTo>
                <a:lnTo>
                  <a:pt x="2221" y="348381"/>
                </a:lnTo>
                <a:lnTo>
                  <a:pt x="19598" y="388759"/>
                </a:lnTo>
                <a:lnTo>
                  <a:pt x="53337" y="427460"/>
                </a:lnTo>
                <a:lnTo>
                  <a:pt x="102381" y="464176"/>
                </a:lnTo>
                <a:lnTo>
                  <a:pt x="165670" y="498601"/>
                </a:lnTo>
                <a:lnTo>
                  <a:pt x="202327" y="514859"/>
                </a:lnTo>
                <a:lnTo>
                  <a:pt x="242148" y="530429"/>
                </a:lnTo>
                <a:lnTo>
                  <a:pt x="285001" y="545272"/>
                </a:lnTo>
                <a:lnTo>
                  <a:pt x="330755" y="559350"/>
                </a:lnTo>
                <a:lnTo>
                  <a:pt x="379277" y="572626"/>
                </a:lnTo>
                <a:lnTo>
                  <a:pt x="430434" y="585060"/>
                </a:lnTo>
                <a:lnTo>
                  <a:pt x="484095" y="596614"/>
                </a:lnTo>
                <a:lnTo>
                  <a:pt x="540126" y="607250"/>
                </a:lnTo>
                <a:lnTo>
                  <a:pt x="598397" y="616929"/>
                </a:lnTo>
                <a:lnTo>
                  <a:pt x="658774" y="625613"/>
                </a:lnTo>
                <a:lnTo>
                  <a:pt x="721125" y="633264"/>
                </a:lnTo>
                <a:lnTo>
                  <a:pt x="785318" y="639843"/>
                </a:lnTo>
                <a:lnTo>
                  <a:pt x="851221" y="645313"/>
                </a:lnTo>
                <a:lnTo>
                  <a:pt x="918701" y="649633"/>
                </a:lnTo>
                <a:lnTo>
                  <a:pt x="987626" y="652767"/>
                </a:lnTo>
                <a:lnTo>
                  <a:pt x="1057865" y="654675"/>
                </a:lnTo>
                <a:lnTo>
                  <a:pt x="1129283" y="655320"/>
                </a:lnTo>
                <a:lnTo>
                  <a:pt x="1200702" y="654675"/>
                </a:lnTo>
                <a:lnTo>
                  <a:pt x="1270941" y="652767"/>
                </a:lnTo>
                <a:lnTo>
                  <a:pt x="1339866" y="649633"/>
                </a:lnTo>
                <a:lnTo>
                  <a:pt x="1407346" y="645313"/>
                </a:lnTo>
                <a:lnTo>
                  <a:pt x="1473249" y="639843"/>
                </a:lnTo>
                <a:lnTo>
                  <a:pt x="1537442" y="633264"/>
                </a:lnTo>
                <a:lnTo>
                  <a:pt x="1599793" y="625613"/>
                </a:lnTo>
                <a:lnTo>
                  <a:pt x="1660170" y="616929"/>
                </a:lnTo>
                <a:lnTo>
                  <a:pt x="1718441" y="607250"/>
                </a:lnTo>
                <a:lnTo>
                  <a:pt x="1774472" y="596614"/>
                </a:lnTo>
                <a:lnTo>
                  <a:pt x="1828133" y="585060"/>
                </a:lnTo>
                <a:lnTo>
                  <a:pt x="1879290" y="572626"/>
                </a:lnTo>
                <a:lnTo>
                  <a:pt x="1927812" y="559350"/>
                </a:lnTo>
                <a:lnTo>
                  <a:pt x="1973566" y="545272"/>
                </a:lnTo>
                <a:lnTo>
                  <a:pt x="2016419" y="530429"/>
                </a:lnTo>
                <a:lnTo>
                  <a:pt x="2056240" y="514859"/>
                </a:lnTo>
                <a:lnTo>
                  <a:pt x="2092897" y="498601"/>
                </a:lnTo>
                <a:lnTo>
                  <a:pt x="2156186" y="464176"/>
                </a:lnTo>
                <a:lnTo>
                  <a:pt x="2205230" y="427460"/>
                </a:lnTo>
                <a:lnTo>
                  <a:pt x="2238969" y="388759"/>
                </a:lnTo>
                <a:lnTo>
                  <a:pt x="2256346" y="348381"/>
                </a:lnTo>
                <a:lnTo>
                  <a:pt x="2258567" y="327660"/>
                </a:lnTo>
                <a:lnTo>
                  <a:pt x="2256346" y="306936"/>
                </a:lnTo>
                <a:lnTo>
                  <a:pt x="2238969" y="266557"/>
                </a:lnTo>
                <a:lnTo>
                  <a:pt x="2205230" y="227855"/>
                </a:lnTo>
                <a:lnTo>
                  <a:pt x="2156186" y="191137"/>
                </a:lnTo>
                <a:lnTo>
                  <a:pt x="2092897" y="156712"/>
                </a:lnTo>
                <a:lnTo>
                  <a:pt x="2056240" y="140454"/>
                </a:lnTo>
                <a:lnTo>
                  <a:pt x="2016419" y="124885"/>
                </a:lnTo>
                <a:lnTo>
                  <a:pt x="1973566" y="110042"/>
                </a:lnTo>
                <a:lnTo>
                  <a:pt x="1927812" y="95964"/>
                </a:lnTo>
                <a:lnTo>
                  <a:pt x="1879290" y="82689"/>
                </a:lnTo>
                <a:lnTo>
                  <a:pt x="1828133" y="70255"/>
                </a:lnTo>
                <a:lnTo>
                  <a:pt x="1774472" y="58702"/>
                </a:lnTo>
                <a:lnTo>
                  <a:pt x="1718441" y="48066"/>
                </a:lnTo>
                <a:lnTo>
                  <a:pt x="1660170" y="38387"/>
                </a:lnTo>
                <a:lnTo>
                  <a:pt x="1599793" y="29704"/>
                </a:lnTo>
                <a:lnTo>
                  <a:pt x="1537442" y="22053"/>
                </a:lnTo>
                <a:lnTo>
                  <a:pt x="1473249" y="15474"/>
                </a:lnTo>
                <a:lnTo>
                  <a:pt x="1407346" y="10006"/>
                </a:lnTo>
                <a:lnTo>
                  <a:pt x="1339866" y="5686"/>
                </a:lnTo>
                <a:lnTo>
                  <a:pt x="1270941" y="2552"/>
                </a:lnTo>
                <a:lnTo>
                  <a:pt x="1200702" y="644"/>
                </a:lnTo>
                <a:lnTo>
                  <a:pt x="1129283" y="0"/>
                </a:lnTo>
                <a:close/>
              </a:path>
            </a:pathLst>
          </a:custGeom>
          <a:solidFill>
            <a:srgbClr val="5B9BD4"/>
          </a:solidFill>
        </p:spPr>
        <p:txBody>
          <a:bodyPr wrap="square" lIns="0" tIns="0" rIns="0" bIns="0" rtlCol="0"/>
          <a:lstStyle/>
          <a:p>
            <a:endParaRPr/>
          </a:p>
        </p:txBody>
      </p:sp>
      <p:sp>
        <p:nvSpPr>
          <p:cNvPr id="44" name="object 42"/>
          <p:cNvSpPr/>
          <p:nvPr/>
        </p:nvSpPr>
        <p:spPr>
          <a:xfrm>
            <a:off x="5486908" y="5413755"/>
            <a:ext cx="2258695" cy="655320"/>
          </a:xfrm>
          <a:custGeom>
            <a:avLst/>
            <a:gdLst/>
            <a:ahLst/>
            <a:cxnLst/>
            <a:rect l="l" t="t" r="r" b="b"/>
            <a:pathLst>
              <a:path w="2258695" h="655320">
                <a:moveTo>
                  <a:pt x="0" y="327660"/>
                </a:moveTo>
                <a:lnTo>
                  <a:pt x="8798" y="286556"/>
                </a:lnTo>
                <a:lnTo>
                  <a:pt x="34488" y="246977"/>
                </a:lnTo>
                <a:lnTo>
                  <a:pt x="76012" y="209229"/>
                </a:lnTo>
                <a:lnTo>
                  <a:pt x="132311" y="173619"/>
                </a:lnTo>
                <a:lnTo>
                  <a:pt x="202327" y="140454"/>
                </a:lnTo>
                <a:lnTo>
                  <a:pt x="242148" y="124885"/>
                </a:lnTo>
                <a:lnTo>
                  <a:pt x="285001" y="110042"/>
                </a:lnTo>
                <a:lnTo>
                  <a:pt x="330755" y="95964"/>
                </a:lnTo>
                <a:lnTo>
                  <a:pt x="379277" y="82689"/>
                </a:lnTo>
                <a:lnTo>
                  <a:pt x="430434" y="70255"/>
                </a:lnTo>
                <a:lnTo>
                  <a:pt x="484095" y="58702"/>
                </a:lnTo>
                <a:lnTo>
                  <a:pt x="540126" y="48066"/>
                </a:lnTo>
                <a:lnTo>
                  <a:pt x="598397" y="38387"/>
                </a:lnTo>
                <a:lnTo>
                  <a:pt x="658774" y="29704"/>
                </a:lnTo>
                <a:lnTo>
                  <a:pt x="721125" y="22053"/>
                </a:lnTo>
                <a:lnTo>
                  <a:pt x="785318" y="15474"/>
                </a:lnTo>
                <a:lnTo>
                  <a:pt x="851221" y="10006"/>
                </a:lnTo>
                <a:lnTo>
                  <a:pt x="918701" y="5686"/>
                </a:lnTo>
                <a:lnTo>
                  <a:pt x="987626" y="2552"/>
                </a:lnTo>
                <a:lnTo>
                  <a:pt x="1057865" y="644"/>
                </a:lnTo>
                <a:lnTo>
                  <a:pt x="1129283" y="0"/>
                </a:lnTo>
                <a:lnTo>
                  <a:pt x="1200702" y="644"/>
                </a:lnTo>
                <a:lnTo>
                  <a:pt x="1270941" y="2552"/>
                </a:lnTo>
                <a:lnTo>
                  <a:pt x="1339866" y="5686"/>
                </a:lnTo>
                <a:lnTo>
                  <a:pt x="1407346" y="10006"/>
                </a:lnTo>
                <a:lnTo>
                  <a:pt x="1473249" y="15474"/>
                </a:lnTo>
                <a:lnTo>
                  <a:pt x="1537442" y="22053"/>
                </a:lnTo>
                <a:lnTo>
                  <a:pt x="1599793" y="29704"/>
                </a:lnTo>
                <a:lnTo>
                  <a:pt x="1660170" y="38387"/>
                </a:lnTo>
                <a:lnTo>
                  <a:pt x="1718441" y="48066"/>
                </a:lnTo>
                <a:lnTo>
                  <a:pt x="1774472" y="58702"/>
                </a:lnTo>
                <a:lnTo>
                  <a:pt x="1828133" y="70255"/>
                </a:lnTo>
                <a:lnTo>
                  <a:pt x="1879290" y="82689"/>
                </a:lnTo>
                <a:lnTo>
                  <a:pt x="1927812" y="95964"/>
                </a:lnTo>
                <a:lnTo>
                  <a:pt x="1973566" y="110042"/>
                </a:lnTo>
                <a:lnTo>
                  <a:pt x="2016419" y="124885"/>
                </a:lnTo>
                <a:lnTo>
                  <a:pt x="2056240" y="140454"/>
                </a:lnTo>
                <a:lnTo>
                  <a:pt x="2092897" y="156712"/>
                </a:lnTo>
                <a:lnTo>
                  <a:pt x="2156186" y="191137"/>
                </a:lnTo>
                <a:lnTo>
                  <a:pt x="2205230" y="227855"/>
                </a:lnTo>
                <a:lnTo>
                  <a:pt x="2238969" y="266557"/>
                </a:lnTo>
                <a:lnTo>
                  <a:pt x="2256346" y="306936"/>
                </a:lnTo>
                <a:lnTo>
                  <a:pt x="2258567" y="327660"/>
                </a:lnTo>
                <a:lnTo>
                  <a:pt x="2256346" y="348381"/>
                </a:lnTo>
                <a:lnTo>
                  <a:pt x="2238969" y="388759"/>
                </a:lnTo>
                <a:lnTo>
                  <a:pt x="2205230" y="427460"/>
                </a:lnTo>
                <a:lnTo>
                  <a:pt x="2156186" y="464176"/>
                </a:lnTo>
                <a:lnTo>
                  <a:pt x="2092897" y="498601"/>
                </a:lnTo>
                <a:lnTo>
                  <a:pt x="2056240" y="514859"/>
                </a:lnTo>
                <a:lnTo>
                  <a:pt x="2016419" y="530429"/>
                </a:lnTo>
                <a:lnTo>
                  <a:pt x="1973566" y="545272"/>
                </a:lnTo>
                <a:lnTo>
                  <a:pt x="1927812" y="559350"/>
                </a:lnTo>
                <a:lnTo>
                  <a:pt x="1879290" y="572626"/>
                </a:lnTo>
                <a:lnTo>
                  <a:pt x="1828133" y="585060"/>
                </a:lnTo>
                <a:lnTo>
                  <a:pt x="1774472" y="596614"/>
                </a:lnTo>
                <a:lnTo>
                  <a:pt x="1718441" y="607250"/>
                </a:lnTo>
                <a:lnTo>
                  <a:pt x="1660170" y="616929"/>
                </a:lnTo>
                <a:lnTo>
                  <a:pt x="1599793" y="625613"/>
                </a:lnTo>
                <a:lnTo>
                  <a:pt x="1537442" y="633264"/>
                </a:lnTo>
                <a:lnTo>
                  <a:pt x="1473249" y="639843"/>
                </a:lnTo>
                <a:lnTo>
                  <a:pt x="1407346" y="645313"/>
                </a:lnTo>
                <a:lnTo>
                  <a:pt x="1339866" y="649633"/>
                </a:lnTo>
                <a:lnTo>
                  <a:pt x="1270941" y="652767"/>
                </a:lnTo>
                <a:lnTo>
                  <a:pt x="1200702" y="654675"/>
                </a:lnTo>
                <a:lnTo>
                  <a:pt x="1129283" y="655320"/>
                </a:lnTo>
                <a:lnTo>
                  <a:pt x="1057865" y="654675"/>
                </a:lnTo>
                <a:lnTo>
                  <a:pt x="987626" y="652767"/>
                </a:lnTo>
                <a:lnTo>
                  <a:pt x="918701" y="649633"/>
                </a:lnTo>
                <a:lnTo>
                  <a:pt x="851221" y="645313"/>
                </a:lnTo>
                <a:lnTo>
                  <a:pt x="785318" y="639843"/>
                </a:lnTo>
                <a:lnTo>
                  <a:pt x="721125" y="633264"/>
                </a:lnTo>
                <a:lnTo>
                  <a:pt x="658774" y="625613"/>
                </a:lnTo>
                <a:lnTo>
                  <a:pt x="598397" y="616929"/>
                </a:lnTo>
                <a:lnTo>
                  <a:pt x="540126" y="607250"/>
                </a:lnTo>
                <a:lnTo>
                  <a:pt x="484095" y="596614"/>
                </a:lnTo>
                <a:lnTo>
                  <a:pt x="430434" y="585060"/>
                </a:lnTo>
                <a:lnTo>
                  <a:pt x="379277" y="572626"/>
                </a:lnTo>
                <a:lnTo>
                  <a:pt x="330755" y="559350"/>
                </a:lnTo>
                <a:lnTo>
                  <a:pt x="285001" y="545272"/>
                </a:lnTo>
                <a:lnTo>
                  <a:pt x="242148" y="530429"/>
                </a:lnTo>
                <a:lnTo>
                  <a:pt x="202327" y="514859"/>
                </a:lnTo>
                <a:lnTo>
                  <a:pt x="165670" y="498601"/>
                </a:lnTo>
                <a:lnTo>
                  <a:pt x="102381" y="464176"/>
                </a:lnTo>
                <a:lnTo>
                  <a:pt x="53337" y="427460"/>
                </a:lnTo>
                <a:lnTo>
                  <a:pt x="19598" y="388759"/>
                </a:lnTo>
                <a:lnTo>
                  <a:pt x="2221" y="348381"/>
                </a:lnTo>
                <a:lnTo>
                  <a:pt x="0" y="327660"/>
                </a:lnTo>
                <a:close/>
              </a:path>
            </a:pathLst>
          </a:custGeom>
          <a:ln w="9144">
            <a:solidFill>
              <a:srgbClr val="000000"/>
            </a:solidFill>
          </a:ln>
        </p:spPr>
        <p:txBody>
          <a:bodyPr wrap="square" lIns="0" tIns="0" rIns="0" bIns="0" rtlCol="0"/>
          <a:lstStyle/>
          <a:p>
            <a:endParaRPr/>
          </a:p>
        </p:txBody>
      </p:sp>
      <p:sp>
        <p:nvSpPr>
          <p:cNvPr id="45" name="object 43"/>
          <p:cNvSpPr txBox="1"/>
          <p:nvPr/>
        </p:nvSpPr>
        <p:spPr>
          <a:xfrm>
            <a:off x="5747765" y="5371922"/>
            <a:ext cx="1485265" cy="453390"/>
          </a:xfrm>
          <a:prstGeom prst="rect">
            <a:avLst/>
          </a:prstGeom>
        </p:spPr>
        <p:txBody>
          <a:bodyPr vert="horz" wrap="square" lIns="0" tIns="13335" rIns="0" bIns="0" rtlCol="0">
            <a:spAutoFit/>
          </a:bodyPr>
          <a:lstStyle/>
          <a:p>
            <a:pPr algn="ctr">
              <a:lnSpc>
                <a:spcPct val="100000"/>
              </a:lnSpc>
              <a:spcBef>
                <a:spcPts val="105"/>
              </a:spcBef>
            </a:pPr>
            <a:r>
              <a:rPr sz="1400" spc="-5" dirty="0">
                <a:latin typeface="Calibri" panose="020F0502020204030204"/>
                <a:cs typeface="Calibri" panose="020F0502020204030204"/>
              </a:rPr>
              <a:t>Phoneme string</a:t>
            </a:r>
            <a:r>
              <a:rPr sz="1400" spc="-30" dirty="0">
                <a:latin typeface="Calibri" panose="020F0502020204030204"/>
                <a:cs typeface="Calibri" panose="020F0502020204030204"/>
              </a:rPr>
              <a:t> </a:t>
            </a:r>
            <a:r>
              <a:rPr sz="1400" dirty="0">
                <a:latin typeface="Calibri" panose="020F0502020204030204"/>
                <a:cs typeface="Calibri" panose="020F0502020204030204"/>
              </a:rPr>
              <a:t>+</a:t>
            </a:r>
            <a:endParaRPr sz="1400">
              <a:latin typeface="Calibri" panose="020F0502020204030204"/>
              <a:cs typeface="Calibri" panose="020F0502020204030204"/>
            </a:endParaRPr>
          </a:p>
          <a:p>
            <a:pPr algn="ctr">
              <a:lnSpc>
                <a:spcPct val="100000"/>
              </a:lnSpc>
            </a:pPr>
            <a:r>
              <a:rPr sz="1400" spc="-5" dirty="0">
                <a:latin typeface="Calibri" panose="020F0502020204030204"/>
                <a:cs typeface="Calibri" panose="020F0502020204030204"/>
              </a:rPr>
              <a:t>prosodic</a:t>
            </a:r>
            <a:r>
              <a:rPr sz="1400" spc="-60" dirty="0">
                <a:latin typeface="Calibri" panose="020F0502020204030204"/>
                <a:cs typeface="Calibri" panose="020F0502020204030204"/>
              </a:rPr>
              <a:t> </a:t>
            </a:r>
            <a:r>
              <a:rPr sz="1400" spc="-5" dirty="0">
                <a:latin typeface="Calibri" panose="020F0502020204030204"/>
                <a:cs typeface="Calibri" panose="020F0502020204030204"/>
              </a:rPr>
              <a:t>annotation</a:t>
            </a:r>
            <a:endParaRPr sz="1400">
              <a:latin typeface="Calibri" panose="020F0502020204030204"/>
              <a:cs typeface="Calibri" panose="020F0502020204030204"/>
            </a:endParaRPr>
          </a:p>
        </p:txBody>
      </p:sp>
      <p:sp>
        <p:nvSpPr>
          <p:cNvPr id="46" name="object 44"/>
          <p:cNvSpPr/>
          <p:nvPr/>
        </p:nvSpPr>
        <p:spPr>
          <a:xfrm>
            <a:off x="7493507" y="6406896"/>
            <a:ext cx="1572895" cy="307975"/>
          </a:xfrm>
          <a:custGeom>
            <a:avLst/>
            <a:gdLst/>
            <a:ahLst/>
            <a:cxnLst/>
            <a:rect l="l" t="t" r="r" b="b"/>
            <a:pathLst>
              <a:path w="1572895" h="307975">
                <a:moveTo>
                  <a:pt x="0" y="307847"/>
                </a:moveTo>
                <a:lnTo>
                  <a:pt x="1572768" y="307847"/>
                </a:lnTo>
                <a:lnTo>
                  <a:pt x="1572768" y="0"/>
                </a:lnTo>
                <a:lnTo>
                  <a:pt x="0" y="0"/>
                </a:lnTo>
                <a:lnTo>
                  <a:pt x="0" y="307847"/>
                </a:lnTo>
                <a:close/>
              </a:path>
            </a:pathLst>
          </a:custGeom>
          <a:solidFill>
            <a:srgbClr val="993366"/>
          </a:solidFill>
        </p:spPr>
        <p:txBody>
          <a:bodyPr wrap="square" lIns="0" tIns="0" rIns="0" bIns="0" rtlCol="0"/>
          <a:lstStyle/>
          <a:p>
            <a:endParaRPr/>
          </a:p>
        </p:txBody>
      </p:sp>
      <p:sp>
        <p:nvSpPr>
          <p:cNvPr id="47" name="object 45"/>
          <p:cNvSpPr/>
          <p:nvPr/>
        </p:nvSpPr>
        <p:spPr>
          <a:xfrm>
            <a:off x="7620507" y="6533896"/>
            <a:ext cx="1572895" cy="307975"/>
          </a:xfrm>
          <a:custGeom>
            <a:avLst/>
            <a:gdLst/>
            <a:ahLst/>
            <a:cxnLst/>
            <a:rect l="l" t="t" r="r" b="b"/>
            <a:pathLst>
              <a:path w="1572895" h="307975">
                <a:moveTo>
                  <a:pt x="0" y="307847"/>
                </a:moveTo>
                <a:lnTo>
                  <a:pt x="1572768" y="307847"/>
                </a:lnTo>
                <a:lnTo>
                  <a:pt x="1572768" y="0"/>
                </a:lnTo>
                <a:lnTo>
                  <a:pt x="0" y="0"/>
                </a:lnTo>
                <a:lnTo>
                  <a:pt x="0" y="307847"/>
                </a:lnTo>
                <a:close/>
              </a:path>
            </a:pathLst>
          </a:custGeom>
          <a:ln w="9144">
            <a:solidFill>
              <a:srgbClr val="EC7C30"/>
            </a:solidFill>
          </a:ln>
        </p:spPr>
        <p:txBody>
          <a:bodyPr wrap="square" lIns="0" tIns="0" rIns="0" bIns="0" rtlCol="0"/>
          <a:lstStyle/>
          <a:p>
            <a:endParaRPr/>
          </a:p>
        </p:txBody>
      </p:sp>
      <p:sp>
        <p:nvSpPr>
          <p:cNvPr id="48" name="object 46"/>
          <p:cNvSpPr txBox="1"/>
          <p:nvPr/>
        </p:nvSpPr>
        <p:spPr>
          <a:xfrm>
            <a:off x="7708518" y="6428943"/>
            <a:ext cx="1144270" cy="22796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panose="020F0502020204030204"/>
                <a:cs typeface="Calibri" panose="020F0502020204030204"/>
              </a:rPr>
              <a:t>Prsodic</a:t>
            </a:r>
            <a:r>
              <a:rPr sz="1400" spc="-65" dirty="0">
                <a:latin typeface="Calibri" panose="020F0502020204030204"/>
                <a:cs typeface="Calibri" panose="020F0502020204030204"/>
              </a:rPr>
              <a:t> </a:t>
            </a:r>
            <a:r>
              <a:rPr sz="1400" spc="-5" dirty="0">
                <a:latin typeface="Calibri" panose="020F0502020204030204"/>
                <a:cs typeface="Calibri" panose="020F0502020204030204"/>
              </a:rPr>
              <a:t>model</a:t>
            </a:r>
            <a:endParaRPr sz="1400">
              <a:latin typeface="Calibri" panose="020F0502020204030204"/>
              <a:cs typeface="Calibri" panose="020F0502020204030204"/>
            </a:endParaRPr>
          </a:p>
        </p:txBody>
      </p:sp>
      <p:sp>
        <p:nvSpPr>
          <p:cNvPr id="49" name="object 47"/>
          <p:cNvSpPr/>
          <p:nvPr/>
        </p:nvSpPr>
        <p:spPr>
          <a:xfrm>
            <a:off x="3205733" y="6431279"/>
            <a:ext cx="2429510" cy="190500"/>
          </a:xfrm>
          <a:custGeom>
            <a:avLst/>
            <a:gdLst/>
            <a:ahLst/>
            <a:cxnLst/>
            <a:rect l="l" t="t" r="r" b="b"/>
            <a:pathLst>
              <a:path w="2429510" h="190500">
                <a:moveTo>
                  <a:pt x="2238756" y="0"/>
                </a:moveTo>
                <a:lnTo>
                  <a:pt x="2238756" y="190500"/>
                </a:lnTo>
                <a:lnTo>
                  <a:pt x="2391156" y="114300"/>
                </a:lnTo>
                <a:lnTo>
                  <a:pt x="2257806" y="114300"/>
                </a:lnTo>
                <a:lnTo>
                  <a:pt x="2257806" y="76200"/>
                </a:lnTo>
                <a:lnTo>
                  <a:pt x="2391156" y="76200"/>
                </a:lnTo>
                <a:lnTo>
                  <a:pt x="2238756" y="0"/>
                </a:lnTo>
                <a:close/>
              </a:path>
              <a:path w="2429510" h="190500">
                <a:moveTo>
                  <a:pt x="2238756" y="76200"/>
                </a:moveTo>
                <a:lnTo>
                  <a:pt x="0" y="76200"/>
                </a:lnTo>
                <a:lnTo>
                  <a:pt x="0" y="114300"/>
                </a:lnTo>
                <a:lnTo>
                  <a:pt x="2238756" y="114300"/>
                </a:lnTo>
                <a:lnTo>
                  <a:pt x="2238756" y="76200"/>
                </a:lnTo>
                <a:close/>
              </a:path>
              <a:path w="2429510" h="190500">
                <a:moveTo>
                  <a:pt x="2391156" y="76200"/>
                </a:moveTo>
                <a:lnTo>
                  <a:pt x="2257806" y="76200"/>
                </a:lnTo>
                <a:lnTo>
                  <a:pt x="2257806" y="114300"/>
                </a:lnTo>
                <a:lnTo>
                  <a:pt x="2391156" y="114300"/>
                </a:lnTo>
                <a:lnTo>
                  <a:pt x="2429256" y="95250"/>
                </a:lnTo>
                <a:lnTo>
                  <a:pt x="2391156" y="76200"/>
                </a:lnTo>
                <a:close/>
              </a:path>
            </a:pathLst>
          </a:custGeom>
          <a:solidFill>
            <a:srgbClr val="000000"/>
          </a:solidFill>
        </p:spPr>
        <p:txBody>
          <a:bodyPr wrap="square" lIns="0" tIns="0" rIns="0" bIns="0" rtlCol="0"/>
          <a:lstStyle/>
          <a:p>
            <a:endParaRPr/>
          </a:p>
        </p:txBody>
      </p:sp>
      <p:sp>
        <p:nvSpPr>
          <p:cNvPr id="50" name="object 48"/>
          <p:cNvSpPr/>
          <p:nvPr/>
        </p:nvSpPr>
        <p:spPr>
          <a:xfrm>
            <a:off x="5359908" y="2112264"/>
            <a:ext cx="2258695" cy="597535"/>
          </a:xfrm>
          <a:custGeom>
            <a:avLst/>
            <a:gdLst/>
            <a:ahLst/>
            <a:cxnLst/>
            <a:rect l="l" t="t" r="r" b="b"/>
            <a:pathLst>
              <a:path w="2258695" h="597535">
                <a:moveTo>
                  <a:pt x="1129283" y="0"/>
                </a:moveTo>
                <a:lnTo>
                  <a:pt x="1057865" y="587"/>
                </a:lnTo>
                <a:lnTo>
                  <a:pt x="987626" y="2327"/>
                </a:lnTo>
                <a:lnTo>
                  <a:pt x="918701" y="5183"/>
                </a:lnTo>
                <a:lnTo>
                  <a:pt x="851221" y="9122"/>
                </a:lnTo>
                <a:lnTo>
                  <a:pt x="785318" y="14108"/>
                </a:lnTo>
                <a:lnTo>
                  <a:pt x="721125" y="20105"/>
                </a:lnTo>
                <a:lnTo>
                  <a:pt x="658774" y="27080"/>
                </a:lnTo>
                <a:lnTo>
                  <a:pt x="598397" y="34997"/>
                </a:lnTo>
                <a:lnTo>
                  <a:pt x="540126" y="43821"/>
                </a:lnTo>
                <a:lnTo>
                  <a:pt x="484095" y="53516"/>
                </a:lnTo>
                <a:lnTo>
                  <a:pt x="430434" y="64049"/>
                </a:lnTo>
                <a:lnTo>
                  <a:pt x="379277" y="75384"/>
                </a:lnTo>
                <a:lnTo>
                  <a:pt x="330755" y="87487"/>
                </a:lnTo>
                <a:lnTo>
                  <a:pt x="285001" y="100321"/>
                </a:lnTo>
                <a:lnTo>
                  <a:pt x="242148" y="113852"/>
                </a:lnTo>
                <a:lnTo>
                  <a:pt x="202327" y="128046"/>
                </a:lnTo>
                <a:lnTo>
                  <a:pt x="165670" y="142867"/>
                </a:lnTo>
                <a:lnTo>
                  <a:pt x="102381" y="174250"/>
                </a:lnTo>
                <a:lnTo>
                  <a:pt x="53337" y="207722"/>
                </a:lnTo>
                <a:lnTo>
                  <a:pt x="19598" y="243003"/>
                </a:lnTo>
                <a:lnTo>
                  <a:pt x="2221" y="279813"/>
                </a:lnTo>
                <a:lnTo>
                  <a:pt x="0" y="298703"/>
                </a:lnTo>
                <a:lnTo>
                  <a:pt x="2221" y="317594"/>
                </a:lnTo>
                <a:lnTo>
                  <a:pt x="19598" y="354404"/>
                </a:lnTo>
                <a:lnTo>
                  <a:pt x="53337" y="389685"/>
                </a:lnTo>
                <a:lnTo>
                  <a:pt x="102381" y="423157"/>
                </a:lnTo>
                <a:lnTo>
                  <a:pt x="165670" y="454540"/>
                </a:lnTo>
                <a:lnTo>
                  <a:pt x="202327" y="469361"/>
                </a:lnTo>
                <a:lnTo>
                  <a:pt x="242148" y="483555"/>
                </a:lnTo>
                <a:lnTo>
                  <a:pt x="285001" y="497086"/>
                </a:lnTo>
                <a:lnTo>
                  <a:pt x="330755" y="509920"/>
                </a:lnTo>
                <a:lnTo>
                  <a:pt x="379277" y="522023"/>
                </a:lnTo>
                <a:lnTo>
                  <a:pt x="430434" y="533358"/>
                </a:lnTo>
                <a:lnTo>
                  <a:pt x="484095" y="543891"/>
                </a:lnTo>
                <a:lnTo>
                  <a:pt x="540126" y="553586"/>
                </a:lnTo>
                <a:lnTo>
                  <a:pt x="598397" y="562410"/>
                </a:lnTo>
                <a:lnTo>
                  <a:pt x="658774" y="570327"/>
                </a:lnTo>
                <a:lnTo>
                  <a:pt x="721125" y="577302"/>
                </a:lnTo>
                <a:lnTo>
                  <a:pt x="785318" y="583299"/>
                </a:lnTo>
                <a:lnTo>
                  <a:pt x="851221" y="588285"/>
                </a:lnTo>
                <a:lnTo>
                  <a:pt x="918701" y="592224"/>
                </a:lnTo>
                <a:lnTo>
                  <a:pt x="987626" y="595080"/>
                </a:lnTo>
                <a:lnTo>
                  <a:pt x="1057865" y="596820"/>
                </a:lnTo>
                <a:lnTo>
                  <a:pt x="1129283" y="597408"/>
                </a:lnTo>
                <a:lnTo>
                  <a:pt x="1200702" y="596820"/>
                </a:lnTo>
                <a:lnTo>
                  <a:pt x="1270941" y="595080"/>
                </a:lnTo>
                <a:lnTo>
                  <a:pt x="1339866" y="592224"/>
                </a:lnTo>
                <a:lnTo>
                  <a:pt x="1407346" y="588285"/>
                </a:lnTo>
                <a:lnTo>
                  <a:pt x="1473249" y="583299"/>
                </a:lnTo>
                <a:lnTo>
                  <a:pt x="1537442" y="577302"/>
                </a:lnTo>
                <a:lnTo>
                  <a:pt x="1599793" y="570327"/>
                </a:lnTo>
                <a:lnTo>
                  <a:pt x="1660170" y="562410"/>
                </a:lnTo>
                <a:lnTo>
                  <a:pt x="1718441" y="553586"/>
                </a:lnTo>
                <a:lnTo>
                  <a:pt x="1774472" y="543891"/>
                </a:lnTo>
                <a:lnTo>
                  <a:pt x="1828133" y="533358"/>
                </a:lnTo>
                <a:lnTo>
                  <a:pt x="1879290" y="522023"/>
                </a:lnTo>
                <a:lnTo>
                  <a:pt x="1927812" y="509920"/>
                </a:lnTo>
                <a:lnTo>
                  <a:pt x="1973566" y="497086"/>
                </a:lnTo>
                <a:lnTo>
                  <a:pt x="2016419" y="483555"/>
                </a:lnTo>
                <a:lnTo>
                  <a:pt x="2056240" y="469361"/>
                </a:lnTo>
                <a:lnTo>
                  <a:pt x="2092897" y="454540"/>
                </a:lnTo>
                <a:lnTo>
                  <a:pt x="2156186" y="423157"/>
                </a:lnTo>
                <a:lnTo>
                  <a:pt x="2205230" y="389685"/>
                </a:lnTo>
                <a:lnTo>
                  <a:pt x="2238969" y="354404"/>
                </a:lnTo>
                <a:lnTo>
                  <a:pt x="2256346" y="317594"/>
                </a:lnTo>
                <a:lnTo>
                  <a:pt x="2258567" y="298703"/>
                </a:lnTo>
                <a:lnTo>
                  <a:pt x="2256346" y="279813"/>
                </a:lnTo>
                <a:lnTo>
                  <a:pt x="2238969" y="243003"/>
                </a:lnTo>
                <a:lnTo>
                  <a:pt x="2205230" y="207722"/>
                </a:lnTo>
                <a:lnTo>
                  <a:pt x="2156186" y="174250"/>
                </a:lnTo>
                <a:lnTo>
                  <a:pt x="2092897" y="142867"/>
                </a:lnTo>
                <a:lnTo>
                  <a:pt x="2056240" y="128046"/>
                </a:lnTo>
                <a:lnTo>
                  <a:pt x="2016419" y="113852"/>
                </a:lnTo>
                <a:lnTo>
                  <a:pt x="1973566" y="100321"/>
                </a:lnTo>
                <a:lnTo>
                  <a:pt x="1927812" y="87487"/>
                </a:lnTo>
                <a:lnTo>
                  <a:pt x="1879290" y="75384"/>
                </a:lnTo>
                <a:lnTo>
                  <a:pt x="1828133" y="64049"/>
                </a:lnTo>
                <a:lnTo>
                  <a:pt x="1774472" y="53516"/>
                </a:lnTo>
                <a:lnTo>
                  <a:pt x="1718441" y="43821"/>
                </a:lnTo>
                <a:lnTo>
                  <a:pt x="1660170" y="34997"/>
                </a:lnTo>
                <a:lnTo>
                  <a:pt x="1599793" y="27080"/>
                </a:lnTo>
                <a:lnTo>
                  <a:pt x="1537442" y="20105"/>
                </a:lnTo>
                <a:lnTo>
                  <a:pt x="1473249" y="14108"/>
                </a:lnTo>
                <a:lnTo>
                  <a:pt x="1407346" y="9122"/>
                </a:lnTo>
                <a:lnTo>
                  <a:pt x="1339866" y="5183"/>
                </a:lnTo>
                <a:lnTo>
                  <a:pt x="1270941" y="2327"/>
                </a:lnTo>
                <a:lnTo>
                  <a:pt x="1200702" y="587"/>
                </a:lnTo>
                <a:lnTo>
                  <a:pt x="1129283" y="0"/>
                </a:lnTo>
                <a:close/>
              </a:path>
            </a:pathLst>
          </a:custGeom>
          <a:solidFill>
            <a:srgbClr val="5B9BD4"/>
          </a:solidFill>
        </p:spPr>
        <p:txBody>
          <a:bodyPr wrap="square" lIns="0" tIns="0" rIns="0" bIns="0" rtlCol="0"/>
          <a:lstStyle/>
          <a:p>
            <a:endParaRPr/>
          </a:p>
        </p:txBody>
      </p:sp>
      <p:sp>
        <p:nvSpPr>
          <p:cNvPr id="51" name="object 49"/>
          <p:cNvSpPr/>
          <p:nvPr/>
        </p:nvSpPr>
        <p:spPr>
          <a:xfrm>
            <a:off x="5486908" y="2239264"/>
            <a:ext cx="2258695" cy="597535"/>
          </a:xfrm>
          <a:custGeom>
            <a:avLst/>
            <a:gdLst/>
            <a:ahLst/>
            <a:cxnLst/>
            <a:rect l="l" t="t" r="r" b="b"/>
            <a:pathLst>
              <a:path w="2258695" h="597535">
                <a:moveTo>
                  <a:pt x="0" y="298703"/>
                </a:moveTo>
                <a:lnTo>
                  <a:pt x="8798" y="261234"/>
                </a:lnTo>
                <a:lnTo>
                  <a:pt x="34488" y="225154"/>
                </a:lnTo>
                <a:lnTo>
                  <a:pt x="76012" y="190742"/>
                </a:lnTo>
                <a:lnTo>
                  <a:pt x="132311" y="158280"/>
                </a:lnTo>
                <a:lnTo>
                  <a:pt x="202327" y="128046"/>
                </a:lnTo>
                <a:lnTo>
                  <a:pt x="242148" y="113852"/>
                </a:lnTo>
                <a:lnTo>
                  <a:pt x="285001" y="100321"/>
                </a:lnTo>
                <a:lnTo>
                  <a:pt x="330755" y="87487"/>
                </a:lnTo>
                <a:lnTo>
                  <a:pt x="379277" y="75384"/>
                </a:lnTo>
                <a:lnTo>
                  <a:pt x="430434" y="64049"/>
                </a:lnTo>
                <a:lnTo>
                  <a:pt x="484095" y="53516"/>
                </a:lnTo>
                <a:lnTo>
                  <a:pt x="540126" y="43821"/>
                </a:lnTo>
                <a:lnTo>
                  <a:pt x="598397" y="34997"/>
                </a:lnTo>
                <a:lnTo>
                  <a:pt x="658774" y="27080"/>
                </a:lnTo>
                <a:lnTo>
                  <a:pt x="721125" y="20105"/>
                </a:lnTo>
                <a:lnTo>
                  <a:pt x="785318" y="14108"/>
                </a:lnTo>
                <a:lnTo>
                  <a:pt x="851221" y="9122"/>
                </a:lnTo>
                <a:lnTo>
                  <a:pt x="918701" y="5183"/>
                </a:lnTo>
                <a:lnTo>
                  <a:pt x="987626" y="2327"/>
                </a:lnTo>
                <a:lnTo>
                  <a:pt x="1057865" y="587"/>
                </a:lnTo>
                <a:lnTo>
                  <a:pt x="1129283" y="0"/>
                </a:lnTo>
                <a:lnTo>
                  <a:pt x="1200702" y="587"/>
                </a:lnTo>
                <a:lnTo>
                  <a:pt x="1270941" y="2327"/>
                </a:lnTo>
                <a:lnTo>
                  <a:pt x="1339866" y="5183"/>
                </a:lnTo>
                <a:lnTo>
                  <a:pt x="1407346" y="9122"/>
                </a:lnTo>
                <a:lnTo>
                  <a:pt x="1473249" y="14108"/>
                </a:lnTo>
                <a:lnTo>
                  <a:pt x="1537442" y="20105"/>
                </a:lnTo>
                <a:lnTo>
                  <a:pt x="1599793" y="27080"/>
                </a:lnTo>
                <a:lnTo>
                  <a:pt x="1660170" y="34997"/>
                </a:lnTo>
                <a:lnTo>
                  <a:pt x="1718441" y="43821"/>
                </a:lnTo>
                <a:lnTo>
                  <a:pt x="1774472" y="53516"/>
                </a:lnTo>
                <a:lnTo>
                  <a:pt x="1828133" y="64049"/>
                </a:lnTo>
                <a:lnTo>
                  <a:pt x="1879290" y="75384"/>
                </a:lnTo>
                <a:lnTo>
                  <a:pt x="1927812" y="87487"/>
                </a:lnTo>
                <a:lnTo>
                  <a:pt x="1973566" y="100321"/>
                </a:lnTo>
                <a:lnTo>
                  <a:pt x="2016419" y="113852"/>
                </a:lnTo>
                <a:lnTo>
                  <a:pt x="2056240" y="128046"/>
                </a:lnTo>
                <a:lnTo>
                  <a:pt x="2092897" y="142867"/>
                </a:lnTo>
                <a:lnTo>
                  <a:pt x="2156186" y="174250"/>
                </a:lnTo>
                <a:lnTo>
                  <a:pt x="2205230" y="207722"/>
                </a:lnTo>
                <a:lnTo>
                  <a:pt x="2238969" y="243003"/>
                </a:lnTo>
                <a:lnTo>
                  <a:pt x="2256346" y="279813"/>
                </a:lnTo>
                <a:lnTo>
                  <a:pt x="2258567" y="298703"/>
                </a:lnTo>
                <a:lnTo>
                  <a:pt x="2256346" y="317594"/>
                </a:lnTo>
                <a:lnTo>
                  <a:pt x="2238969" y="354404"/>
                </a:lnTo>
                <a:lnTo>
                  <a:pt x="2205230" y="389685"/>
                </a:lnTo>
                <a:lnTo>
                  <a:pt x="2156186" y="423157"/>
                </a:lnTo>
                <a:lnTo>
                  <a:pt x="2092897" y="454540"/>
                </a:lnTo>
                <a:lnTo>
                  <a:pt x="2056240" y="469361"/>
                </a:lnTo>
                <a:lnTo>
                  <a:pt x="2016419" y="483555"/>
                </a:lnTo>
                <a:lnTo>
                  <a:pt x="1973566" y="497086"/>
                </a:lnTo>
                <a:lnTo>
                  <a:pt x="1927812" y="509920"/>
                </a:lnTo>
                <a:lnTo>
                  <a:pt x="1879290" y="522023"/>
                </a:lnTo>
                <a:lnTo>
                  <a:pt x="1828133" y="533358"/>
                </a:lnTo>
                <a:lnTo>
                  <a:pt x="1774472" y="543891"/>
                </a:lnTo>
                <a:lnTo>
                  <a:pt x="1718441" y="553586"/>
                </a:lnTo>
                <a:lnTo>
                  <a:pt x="1660170" y="562410"/>
                </a:lnTo>
                <a:lnTo>
                  <a:pt x="1599793" y="570327"/>
                </a:lnTo>
                <a:lnTo>
                  <a:pt x="1537442" y="577302"/>
                </a:lnTo>
                <a:lnTo>
                  <a:pt x="1473249" y="583299"/>
                </a:lnTo>
                <a:lnTo>
                  <a:pt x="1407346" y="588285"/>
                </a:lnTo>
                <a:lnTo>
                  <a:pt x="1339866" y="592224"/>
                </a:lnTo>
                <a:lnTo>
                  <a:pt x="1270941" y="595080"/>
                </a:lnTo>
                <a:lnTo>
                  <a:pt x="1200702" y="596820"/>
                </a:lnTo>
                <a:lnTo>
                  <a:pt x="1129283" y="597408"/>
                </a:lnTo>
                <a:lnTo>
                  <a:pt x="1057865" y="596820"/>
                </a:lnTo>
                <a:lnTo>
                  <a:pt x="987626" y="595080"/>
                </a:lnTo>
                <a:lnTo>
                  <a:pt x="918701" y="592224"/>
                </a:lnTo>
                <a:lnTo>
                  <a:pt x="851221" y="588285"/>
                </a:lnTo>
                <a:lnTo>
                  <a:pt x="785318" y="583299"/>
                </a:lnTo>
                <a:lnTo>
                  <a:pt x="721125" y="577302"/>
                </a:lnTo>
                <a:lnTo>
                  <a:pt x="658774" y="570327"/>
                </a:lnTo>
                <a:lnTo>
                  <a:pt x="598397" y="562410"/>
                </a:lnTo>
                <a:lnTo>
                  <a:pt x="540126" y="553586"/>
                </a:lnTo>
                <a:lnTo>
                  <a:pt x="484095" y="543891"/>
                </a:lnTo>
                <a:lnTo>
                  <a:pt x="430434" y="533358"/>
                </a:lnTo>
                <a:lnTo>
                  <a:pt x="379277" y="522023"/>
                </a:lnTo>
                <a:lnTo>
                  <a:pt x="330755" y="509920"/>
                </a:lnTo>
                <a:lnTo>
                  <a:pt x="285001" y="497086"/>
                </a:lnTo>
                <a:lnTo>
                  <a:pt x="242148" y="483555"/>
                </a:lnTo>
                <a:lnTo>
                  <a:pt x="202327" y="469361"/>
                </a:lnTo>
                <a:lnTo>
                  <a:pt x="165670" y="454540"/>
                </a:lnTo>
                <a:lnTo>
                  <a:pt x="102381" y="423157"/>
                </a:lnTo>
                <a:lnTo>
                  <a:pt x="53337" y="389685"/>
                </a:lnTo>
                <a:lnTo>
                  <a:pt x="19598" y="354404"/>
                </a:lnTo>
                <a:lnTo>
                  <a:pt x="2221" y="317594"/>
                </a:lnTo>
                <a:lnTo>
                  <a:pt x="0" y="298703"/>
                </a:lnTo>
                <a:close/>
              </a:path>
            </a:pathLst>
          </a:custGeom>
          <a:ln w="9144">
            <a:solidFill>
              <a:srgbClr val="000000"/>
            </a:solidFill>
          </a:ln>
        </p:spPr>
        <p:txBody>
          <a:bodyPr wrap="square" lIns="0" tIns="0" rIns="0" bIns="0" rtlCol="0"/>
          <a:lstStyle/>
          <a:p>
            <a:endParaRPr/>
          </a:p>
        </p:txBody>
      </p:sp>
      <p:sp>
        <p:nvSpPr>
          <p:cNvPr id="52" name="object 50"/>
          <p:cNvSpPr txBox="1"/>
          <p:nvPr/>
        </p:nvSpPr>
        <p:spPr>
          <a:xfrm>
            <a:off x="5866638" y="2192274"/>
            <a:ext cx="1248410" cy="452755"/>
          </a:xfrm>
          <a:prstGeom prst="rect">
            <a:avLst/>
          </a:prstGeom>
        </p:spPr>
        <p:txBody>
          <a:bodyPr vert="horz" wrap="square" lIns="0" tIns="13335" rIns="0" bIns="0" rtlCol="0">
            <a:spAutoFit/>
          </a:bodyPr>
          <a:lstStyle/>
          <a:p>
            <a:pPr marL="376555" marR="5080" indent="-364490">
              <a:lnSpc>
                <a:spcPct val="100000"/>
              </a:lnSpc>
              <a:spcBef>
                <a:spcPts val="105"/>
              </a:spcBef>
            </a:pPr>
            <a:r>
              <a:rPr sz="1400" spc="-5" dirty="0">
                <a:latin typeface="Calibri" panose="020F0502020204030204"/>
                <a:cs typeface="Calibri" panose="020F0502020204030204"/>
              </a:rPr>
              <a:t>Synthetic</a:t>
            </a:r>
            <a:r>
              <a:rPr sz="1400" spc="-45" dirty="0">
                <a:latin typeface="Calibri" panose="020F0502020204030204"/>
                <a:cs typeface="Calibri" panose="020F0502020204030204"/>
              </a:rPr>
              <a:t> </a:t>
            </a:r>
            <a:r>
              <a:rPr sz="1400" spc="-5" dirty="0">
                <a:latin typeface="Calibri" panose="020F0502020204030204"/>
                <a:cs typeface="Calibri" panose="020F0502020204030204"/>
              </a:rPr>
              <a:t>speech  output</a:t>
            </a:r>
            <a:endParaRPr sz="1400">
              <a:latin typeface="Calibri" panose="020F0502020204030204"/>
              <a:cs typeface="Calibri" panose="020F0502020204030204"/>
            </a:endParaRPr>
          </a:p>
        </p:txBody>
      </p:sp>
      <p:sp>
        <p:nvSpPr>
          <p:cNvPr id="53" name="object 51"/>
          <p:cNvSpPr/>
          <p:nvPr/>
        </p:nvSpPr>
        <p:spPr>
          <a:xfrm>
            <a:off x="4998720" y="1277111"/>
            <a:ext cx="3888104" cy="5478780"/>
          </a:xfrm>
          <a:custGeom>
            <a:avLst/>
            <a:gdLst/>
            <a:ahLst/>
            <a:cxnLst/>
            <a:rect l="l" t="t" r="r" b="b"/>
            <a:pathLst>
              <a:path w="3888104" h="5478780">
                <a:moveTo>
                  <a:pt x="0" y="5478780"/>
                </a:moveTo>
                <a:lnTo>
                  <a:pt x="3887724" y="5478780"/>
                </a:lnTo>
                <a:lnTo>
                  <a:pt x="3887724" y="0"/>
                </a:lnTo>
                <a:lnTo>
                  <a:pt x="0" y="0"/>
                </a:lnTo>
                <a:lnTo>
                  <a:pt x="0" y="5478780"/>
                </a:lnTo>
                <a:close/>
              </a:path>
            </a:pathLst>
          </a:custGeom>
          <a:ln w="9144">
            <a:solidFill>
              <a:srgbClr val="EC7C30"/>
            </a:solidFill>
          </a:ln>
        </p:spPr>
        <p:txBody>
          <a:bodyPr wrap="square" lIns="0" tIns="0" rIns="0" bIns="0" rtlCol="0"/>
          <a:lstStyle/>
          <a:p>
            <a:endParaRPr/>
          </a:p>
        </p:txBody>
      </p:sp>
      <p:sp>
        <p:nvSpPr>
          <p:cNvPr id="54" name="object 52"/>
          <p:cNvSpPr txBox="1">
            <a:spLocks noGrp="1"/>
          </p:cNvSpPr>
          <p:nvPr/>
        </p:nvSpPr>
        <p:spPr>
          <a:xfrm>
            <a:off x="127812" y="609687"/>
            <a:ext cx="6991350" cy="922655"/>
          </a:xfrm>
          <a:prstGeom prst="rect">
            <a:avLst/>
          </a:prstGeom>
        </p:spPr>
        <p:txBody>
          <a:bodyPr vert="horz" wrap="square" lIns="0" tIns="113030" rIns="0" bIns="0" rtlCol="0">
            <a:spAutoFit/>
          </a:bodyPr>
          <a:lstStyle>
            <a:lvl1pPr>
              <a:defRPr sz="3600" b="1" i="0">
                <a:solidFill>
                  <a:srgbClr val="3E3E3E"/>
                </a:solidFill>
                <a:latin typeface="Calibri" panose="020F0502020204030204"/>
                <a:ea typeface="+mj-ea"/>
                <a:cs typeface="Calibri" panose="020F0502020204030204"/>
              </a:defRPr>
            </a:lvl1pPr>
          </a:lstStyle>
          <a:p>
            <a:pPr marL="12700">
              <a:lnSpc>
                <a:spcPct val="100000"/>
              </a:lnSpc>
              <a:spcBef>
                <a:spcPts val="890"/>
              </a:spcBef>
            </a:pPr>
            <a:endParaRPr dirty="0"/>
          </a:p>
          <a:p>
            <a:pPr marL="486410">
              <a:lnSpc>
                <a:spcPct val="100000"/>
              </a:lnSpc>
              <a:spcBef>
                <a:spcPts val="315"/>
              </a:spcBef>
              <a:tabLst>
                <a:tab pos="4963160" algn="l"/>
              </a:tabLst>
            </a:pPr>
            <a:r>
              <a:rPr sz="2000" b="0" i="1" baseline="4000" dirty="0">
                <a:solidFill>
                  <a:srgbClr val="000000"/>
                </a:solidFill>
                <a:latin typeface="Times New Roman" panose="02020603050405020304" charset="0"/>
                <a:cs typeface="Times New Roman" panose="02020603050405020304" charset="0"/>
              </a:rPr>
              <a:t>Text-to-phoneme</a:t>
            </a:r>
            <a:r>
              <a:rPr sz="2000" b="0" i="1" spc="-37" baseline="4000" dirty="0">
                <a:solidFill>
                  <a:srgbClr val="000000"/>
                </a:solidFill>
                <a:latin typeface="Times New Roman" panose="02020603050405020304" charset="0"/>
                <a:cs typeface="Times New Roman" panose="02020603050405020304" charset="0"/>
              </a:rPr>
              <a:t> </a:t>
            </a:r>
            <a:r>
              <a:rPr sz="2000" b="0" i="1" baseline="4000" dirty="0">
                <a:solidFill>
                  <a:srgbClr val="000000"/>
                </a:solidFill>
                <a:latin typeface="Times New Roman" panose="02020603050405020304" charset="0"/>
                <a:cs typeface="Times New Roman" panose="02020603050405020304" charset="0"/>
              </a:rPr>
              <a:t>module</a:t>
            </a:r>
            <a:r>
              <a:rPr sz="2100" b="0" i="1" baseline="4000" dirty="0">
                <a:solidFill>
                  <a:srgbClr val="000000"/>
                </a:solidFill>
                <a:latin typeface="Calibri" panose="020F0502020204030204"/>
                <a:cs typeface="Calibri" panose="020F0502020204030204"/>
              </a:rPr>
              <a:t>	</a:t>
            </a:r>
            <a:r>
              <a:rPr sz="1400" b="0" i="1" spc="-5" dirty="0">
                <a:solidFill>
                  <a:srgbClr val="000000"/>
                </a:solidFill>
                <a:latin typeface="Calibri" panose="020F0502020204030204"/>
                <a:cs typeface="Calibri" panose="020F0502020204030204"/>
              </a:rPr>
              <a:t>Phoneme-to-speech</a:t>
            </a:r>
            <a:r>
              <a:rPr sz="1400" b="0" i="1" spc="-50" dirty="0">
                <a:solidFill>
                  <a:srgbClr val="000000"/>
                </a:solidFill>
                <a:latin typeface="Calibri" panose="020F0502020204030204"/>
                <a:cs typeface="Calibri" panose="020F0502020204030204"/>
              </a:rPr>
              <a:t> </a:t>
            </a:r>
            <a:r>
              <a:rPr sz="1400" b="0" i="1" spc="-5" dirty="0">
                <a:solidFill>
                  <a:srgbClr val="000000"/>
                </a:solidFill>
                <a:latin typeface="Calibri" panose="020F0502020204030204"/>
                <a:cs typeface="Calibri" panose="020F0502020204030204"/>
              </a:rPr>
              <a:t>module</a:t>
            </a:r>
            <a:endParaRPr sz="1400">
              <a:latin typeface="Calibri" panose="020F0502020204030204"/>
              <a:cs typeface="Calibri" panose="020F0502020204030204"/>
            </a:endParaRPr>
          </a:p>
        </p:txBody>
      </p:sp>
      <p:sp>
        <p:nvSpPr>
          <p:cNvPr id="55" name="object 53"/>
          <p:cNvSpPr/>
          <p:nvPr/>
        </p:nvSpPr>
        <p:spPr>
          <a:xfrm>
            <a:off x="7694676" y="3880103"/>
            <a:ext cx="1179830" cy="524510"/>
          </a:xfrm>
          <a:custGeom>
            <a:avLst/>
            <a:gdLst/>
            <a:ahLst/>
            <a:cxnLst/>
            <a:rect l="l" t="t" r="r" b="b"/>
            <a:pathLst>
              <a:path w="1179829" h="524510">
                <a:moveTo>
                  <a:pt x="0" y="524256"/>
                </a:moveTo>
                <a:lnTo>
                  <a:pt x="1179576" y="524256"/>
                </a:lnTo>
                <a:lnTo>
                  <a:pt x="1179576" y="0"/>
                </a:lnTo>
                <a:lnTo>
                  <a:pt x="0" y="0"/>
                </a:lnTo>
                <a:lnTo>
                  <a:pt x="0" y="524256"/>
                </a:lnTo>
                <a:close/>
              </a:path>
            </a:pathLst>
          </a:custGeom>
          <a:solidFill>
            <a:srgbClr val="FFC000"/>
          </a:solidFill>
        </p:spPr>
        <p:txBody>
          <a:bodyPr wrap="square" lIns="0" tIns="0" rIns="0" bIns="0" rtlCol="0"/>
          <a:lstStyle/>
          <a:p>
            <a:endParaRPr/>
          </a:p>
        </p:txBody>
      </p:sp>
      <p:sp>
        <p:nvSpPr>
          <p:cNvPr id="56" name="object 54"/>
          <p:cNvSpPr/>
          <p:nvPr/>
        </p:nvSpPr>
        <p:spPr>
          <a:xfrm>
            <a:off x="7618476" y="3830573"/>
            <a:ext cx="1179830" cy="524510"/>
          </a:xfrm>
          <a:custGeom>
            <a:avLst/>
            <a:gdLst/>
            <a:ahLst/>
            <a:cxnLst/>
            <a:rect l="l" t="t" r="r" b="b"/>
            <a:pathLst>
              <a:path w="1179829" h="524510">
                <a:moveTo>
                  <a:pt x="0" y="524256"/>
                </a:moveTo>
                <a:lnTo>
                  <a:pt x="1179576" y="524256"/>
                </a:lnTo>
                <a:lnTo>
                  <a:pt x="1179576" y="0"/>
                </a:lnTo>
                <a:lnTo>
                  <a:pt x="0" y="0"/>
                </a:lnTo>
                <a:lnTo>
                  <a:pt x="0" y="524256"/>
                </a:lnTo>
                <a:close/>
              </a:path>
            </a:pathLst>
          </a:custGeom>
          <a:ln w="9144">
            <a:solidFill>
              <a:srgbClr val="EC7C30"/>
            </a:solidFill>
          </a:ln>
        </p:spPr>
        <p:txBody>
          <a:bodyPr wrap="square" lIns="0" tIns="0" rIns="0" bIns="0" rtlCol="0"/>
          <a:lstStyle/>
          <a:p>
            <a:endParaRPr/>
          </a:p>
        </p:txBody>
      </p:sp>
      <p:sp>
        <p:nvSpPr>
          <p:cNvPr id="57" name="object 55"/>
          <p:cNvSpPr txBox="1"/>
          <p:nvPr/>
        </p:nvSpPr>
        <p:spPr>
          <a:xfrm>
            <a:off x="7952613" y="3902202"/>
            <a:ext cx="665480" cy="452755"/>
          </a:xfrm>
          <a:prstGeom prst="rect">
            <a:avLst/>
          </a:prstGeom>
        </p:spPr>
        <p:txBody>
          <a:bodyPr vert="horz" wrap="square" lIns="0" tIns="12700" rIns="0" bIns="0" rtlCol="0">
            <a:spAutoFit/>
          </a:bodyPr>
          <a:lstStyle/>
          <a:p>
            <a:pPr marL="12700" marR="5080" indent="46990">
              <a:lnSpc>
                <a:spcPct val="100000"/>
              </a:lnSpc>
              <a:spcBef>
                <a:spcPts val="100"/>
              </a:spcBef>
            </a:pPr>
            <a:r>
              <a:rPr sz="1400" spc="-5" dirty="0">
                <a:solidFill>
                  <a:srgbClr val="FFFFFF"/>
                </a:solidFill>
                <a:latin typeface="Calibri" panose="020F0502020204030204"/>
                <a:cs typeface="Calibri" panose="020F0502020204030204"/>
              </a:rPr>
              <a:t>Various  </a:t>
            </a:r>
            <a:r>
              <a:rPr sz="1400" spc="-10" dirty="0">
                <a:solidFill>
                  <a:srgbClr val="FFFFFF"/>
                </a:solidFill>
                <a:latin typeface="Calibri" panose="020F0502020204030204"/>
                <a:cs typeface="Calibri" panose="020F0502020204030204"/>
              </a:rPr>
              <a:t>m</a:t>
            </a:r>
            <a:r>
              <a:rPr sz="1400" dirty="0">
                <a:solidFill>
                  <a:srgbClr val="FFFFFF"/>
                </a:solidFill>
                <a:latin typeface="Calibri" panose="020F0502020204030204"/>
                <a:cs typeface="Calibri" panose="020F0502020204030204"/>
              </a:rPr>
              <a:t>e</a:t>
            </a:r>
            <a:r>
              <a:rPr sz="1400" spc="-5" dirty="0">
                <a:solidFill>
                  <a:srgbClr val="FFFFFF"/>
                </a:solidFill>
                <a:latin typeface="Calibri" panose="020F0502020204030204"/>
                <a:cs typeface="Calibri" panose="020F0502020204030204"/>
              </a:rPr>
              <a:t>t</a:t>
            </a:r>
            <a:r>
              <a:rPr sz="1400" spc="-10" dirty="0">
                <a:solidFill>
                  <a:srgbClr val="FFFFFF"/>
                </a:solidFill>
                <a:latin typeface="Calibri" panose="020F0502020204030204"/>
                <a:cs typeface="Calibri" panose="020F0502020204030204"/>
              </a:rPr>
              <a:t>h</a:t>
            </a:r>
            <a:r>
              <a:rPr sz="1400" spc="-5" dirty="0">
                <a:solidFill>
                  <a:srgbClr val="FFFFFF"/>
                </a:solidFill>
                <a:latin typeface="Calibri" panose="020F0502020204030204"/>
                <a:cs typeface="Calibri" panose="020F0502020204030204"/>
              </a:rPr>
              <a:t>ods</a:t>
            </a:r>
            <a:endParaRPr sz="1400">
              <a:latin typeface="Calibri" panose="020F0502020204030204"/>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630" y="572135"/>
            <a:ext cx="8845550" cy="538480"/>
          </a:xfrm>
        </p:spPr>
        <p:txBody>
          <a:bodyPr wrap="square"/>
          <a:lstStyle/>
          <a:p>
            <a:r>
              <a:rPr lang="en-IN"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Students </a:t>
            </a:r>
            <a:r>
              <a:rPr spc="-1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Who </a:t>
            </a:r>
            <a:r>
              <a:rPr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Need the</a:t>
            </a:r>
            <a:r>
              <a:rPr spc="-6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Device</a:t>
            </a:r>
            <a:endParaRPr lang="en-US"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3" name="Subtitle 2"/>
          <p:cNvSpPr>
            <a:spLocks noGrp="1"/>
          </p:cNvSpPr>
          <p:nvPr>
            <p:ph type="subTitle" idx="4"/>
          </p:nvPr>
        </p:nvSpPr>
        <p:spPr>
          <a:xfrm>
            <a:off x="237109" y="1654831"/>
            <a:ext cx="8669781" cy="3982085"/>
          </a:xfrm>
        </p:spPr>
        <p:txBody>
          <a:bodyPr/>
          <a:lstStyle/>
          <a:p>
            <a:pPr marL="3098800" lvl="6" indent="-342900">
              <a:lnSpc>
                <a:spcPct val="100000"/>
              </a:lnSpc>
              <a:spcBef>
                <a:spcPts val="100"/>
              </a:spcBef>
              <a:buClr>
                <a:srgbClr val="B9D319"/>
              </a:buClr>
              <a:buSzPct val="120000"/>
              <a:buChar char="•"/>
              <a:tabLst>
                <a:tab pos="355600" algn="l"/>
              </a:tabLst>
            </a:pPr>
            <a:r>
              <a:rPr sz="2400" dirty="0">
                <a:latin typeface="Times New Roman" panose="02020603050405020304" charset="0"/>
                <a:cs typeface="Times New Roman" panose="02020603050405020304" charset="0"/>
                <a:sym typeface="+mn-ea"/>
              </a:rPr>
              <a:t>Reading</a:t>
            </a:r>
            <a:r>
              <a:rPr sz="2400" spc="-60" dirty="0">
                <a:latin typeface="Times New Roman" panose="02020603050405020304" charset="0"/>
                <a:cs typeface="Times New Roman" panose="02020603050405020304" charset="0"/>
                <a:sym typeface="+mn-ea"/>
              </a:rPr>
              <a:t> </a:t>
            </a:r>
            <a:r>
              <a:rPr sz="2400" spc="-5" dirty="0">
                <a:latin typeface="Times New Roman" panose="02020603050405020304" charset="0"/>
                <a:cs typeface="Times New Roman" panose="02020603050405020304" charset="0"/>
                <a:sym typeface="+mn-ea"/>
              </a:rPr>
              <a:t>Disabilities</a:t>
            </a:r>
            <a:endParaRPr sz="2400">
              <a:latin typeface="Times New Roman" panose="02020603050405020304" charset="0"/>
              <a:cs typeface="Times New Roman" panose="02020603050405020304" charset="0"/>
            </a:endParaRPr>
          </a:p>
          <a:p>
            <a:pPr marL="3098800" lvl="6" indent="-342900">
              <a:lnSpc>
                <a:spcPct val="100000"/>
              </a:lnSpc>
              <a:spcBef>
                <a:spcPts val="790"/>
              </a:spcBef>
              <a:buClr>
                <a:srgbClr val="B9D319"/>
              </a:buClr>
              <a:buSzPct val="120000"/>
              <a:buChar char="•"/>
              <a:tabLst>
                <a:tab pos="355600" algn="l"/>
              </a:tabLst>
            </a:pPr>
            <a:r>
              <a:rPr sz="2400" dirty="0">
                <a:latin typeface="Times New Roman" panose="02020603050405020304" charset="0"/>
                <a:cs typeface="Times New Roman" panose="02020603050405020304" charset="0"/>
                <a:sym typeface="+mn-ea"/>
              </a:rPr>
              <a:t>Hearing</a:t>
            </a:r>
            <a:r>
              <a:rPr sz="2400" spc="-15" dirty="0">
                <a:latin typeface="Times New Roman" panose="02020603050405020304" charset="0"/>
                <a:cs typeface="Times New Roman" panose="02020603050405020304" charset="0"/>
                <a:sym typeface="+mn-ea"/>
              </a:rPr>
              <a:t> </a:t>
            </a:r>
            <a:r>
              <a:rPr sz="2400" spc="-5" dirty="0">
                <a:latin typeface="Times New Roman" panose="02020603050405020304" charset="0"/>
                <a:cs typeface="Times New Roman" panose="02020603050405020304" charset="0"/>
                <a:sym typeface="+mn-ea"/>
              </a:rPr>
              <a:t>Impaired</a:t>
            </a:r>
            <a:endParaRPr sz="2400">
              <a:latin typeface="Times New Roman" panose="02020603050405020304" charset="0"/>
              <a:cs typeface="Times New Roman" panose="02020603050405020304" charset="0"/>
            </a:endParaRPr>
          </a:p>
          <a:p>
            <a:pPr marL="3098800" lvl="6" indent="-342900">
              <a:lnSpc>
                <a:spcPct val="100000"/>
              </a:lnSpc>
              <a:spcBef>
                <a:spcPts val="800"/>
              </a:spcBef>
              <a:buClr>
                <a:srgbClr val="B9D319"/>
              </a:buClr>
              <a:buSzPct val="120000"/>
              <a:buChar char="•"/>
              <a:tabLst>
                <a:tab pos="355600" algn="l"/>
              </a:tabLst>
            </a:pPr>
            <a:r>
              <a:rPr sz="2400" spc="-5" dirty="0">
                <a:latin typeface="Times New Roman" panose="02020603050405020304" charset="0"/>
                <a:cs typeface="Times New Roman" panose="02020603050405020304" charset="0"/>
                <a:sym typeface="+mn-ea"/>
              </a:rPr>
              <a:t>Vision</a:t>
            </a:r>
            <a:r>
              <a:rPr sz="2400" spc="-15" dirty="0">
                <a:latin typeface="Times New Roman" panose="02020603050405020304" charset="0"/>
                <a:cs typeface="Times New Roman" panose="02020603050405020304" charset="0"/>
                <a:sym typeface="+mn-ea"/>
              </a:rPr>
              <a:t> </a:t>
            </a:r>
            <a:r>
              <a:rPr sz="2400" dirty="0">
                <a:latin typeface="Times New Roman" panose="02020603050405020304" charset="0"/>
                <a:cs typeface="Times New Roman" panose="02020603050405020304" charset="0"/>
                <a:sym typeface="+mn-ea"/>
              </a:rPr>
              <a:t>Impaired</a:t>
            </a:r>
            <a:endParaRPr sz="2400">
              <a:latin typeface="Times New Roman" panose="02020603050405020304" charset="0"/>
              <a:cs typeface="Times New Roman" panose="02020603050405020304" charset="0"/>
            </a:endParaRPr>
          </a:p>
          <a:p>
            <a:pPr marL="3098800" lvl="6" indent="-342900">
              <a:lnSpc>
                <a:spcPct val="100000"/>
              </a:lnSpc>
              <a:spcBef>
                <a:spcPts val="800"/>
              </a:spcBef>
              <a:buClr>
                <a:srgbClr val="B9D319"/>
              </a:buClr>
              <a:buSzPct val="120000"/>
              <a:buChar char="•"/>
              <a:tabLst>
                <a:tab pos="355600" algn="l"/>
              </a:tabLst>
            </a:pPr>
            <a:r>
              <a:rPr sz="2400" spc="-5" dirty="0">
                <a:latin typeface="Times New Roman" panose="02020603050405020304" charset="0"/>
                <a:cs typeface="Times New Roman" panose="02020603050405020304" charset="0"/>
                <a:sym typeface="+mn-ea"/>
              </a:rPr>
              <a:t>Physically</a:t>
            </a:r>
            <a:r>
              <a:rPr sz="2400" spc="-75" dirty="0">
                <a:latin typeface="Times New Roman" panose="02020603050405020304" charset="0"/>
                <a:cs typeface="Times New Roman" panose="02020603050405020304" charset="0"/>
                <a:sym typeface="+mn-ea"/>
              </a:rPr>
              <a:t> </a:t>
            </a:r>
            <a:r>
              <a:rPr sz="2400" dirty="0">
                <a:latin typeface="Times New Roman" panose="02020603050405020304" charset="0"/>
                <a:cs typeface="Times New Roman" panose="02020603050405020304" charset="0"/>
                <a:sym typeface="+mn-ea"/>
              </a:rPr>
              <a:t>Impaired</a:t>
            </a:r>
            <a:endParaRPr sz="2400">
              <a:latin typeface="Times New Roman" panose="02020603050405020304" charset="0"/>
              <a:cs typeface="Times New Roman" panose="02020603050405020304" charset="0"/>
            </a:endParaRPr>
          </a:p>
          <a:p>
            <a:pPr marL="3098800" marR="229870" lvl="6" indent="-342900">
              <a:lnSpc>
                <a:spcPts val="3780"/>
              </a:lnSpc>
              <a:spcBef>
                <a:spcPts val="975"/>
              </a:spcBef>
              <a:buClr>
                <a:srgbClr val="B9D319"/>
              </a:buClr>
              <a:buSzPct val="120000"/>
              <a:buChar char="•"/>
              <a:tabLst>
                <a:tab pos="355600" algn="l"/>
              </a:tabLst>
            </a:pPr>
            <a:r>
              <a:rPr sz="2400" dirty="0">
                <a:latin typeface="Times New Roman" panose="02020603050405020304" charset="0"/>
                <a:cs typeface="Times New Roman" panose="02020603050405020304" charset="0"/>
                <a:sym typeface="+mn-ea"/>
              </a:rPr>
              <a:t>Regular</a:t>
            </a:r>
            <a:r>
              <a:rPr sz="2400" spc="-100" dirty="0">
                <a:latin typeface="Times New Roman" panose="02020603050405020304" charset="0"/>
                <a:cs typeface="Times New Roman" panose="02020603050405020304" charset="0"/>
                <a:sym typeface="+mn-ea"/>
              </a:rPr>
              <a:t> </a:t>
            </a:r>
            <a:r>
              <a:rPr sz="2400" dirty="0">
                <a:latin typeface="Times New Roman" panose="02020603050405020304" charset="0"/>
                <a:cs typeface="Times New Roman" panose="02020603050405020304" charset="0"/>
                <a:sym typeface="+mn-ea"/>
              </a:rPr>
              <a:t>Education  </a:t>
            </a:r>
            <a:r>
              <a:rPr sz="2400" spc="-5" dirty="0">
                <a:latin typeface="Times New Roman" panose="02020603050405020304" charset="0"/>
                <a:cs typeface="Times New Roman" panose="02020603050405020304" charset="0"/>
                <a:sym typeface="+mn-ea"/>
              </a:rPr>
              <a:t>Students</a:t>
            </a:r>
          </a:p>
          <a:p>
            <a:pPr marL="2755900" marR="229870" lvl="6" indent="0">
              <a:lnSpc>
                <a:spcPts val="3780"/>
              </a:lnSpc>
              <a:spcBef>
                <a:spcPts val="975"/>
              </a:spcBef>
              <a:buClr>
                <a:srgbClr val="B9D319"/>
              </a:buClr>
              <a:buSzPct val="120000"/>
              <a:buNone/>
              <a:tabLst>
                <a:tab pos="355600" algn="l"/>
              </a:tabLst>
            </a:pPr>
            <a:endParaRPr sz="2400">
              <a:latin typeface="Times New Roman" panose="02020603050405020304" charset="0"/>
              <a:cs typeface="Times New Roman" panose="02020603050405020304" charset="0"/>
            </a:endParaRPr>
          </a:p>
          <a:p>
            <a:pPr marL="2755900" marR="229870" lvl="6" indent="0">
              <a:lnSpc>
                <a:spcPts val="3780"/>
              </a:lnSpc>
              <a:spcBef>
                <a:spcPts val="975"/>
              </a:spcBef>
              <a:buClr>
                <a:srgbClr val="B9D319"/>
              </a:buClr>
              <a:buSzPct val="120000"/>
              <a:buNone/>
              <a:tabLst>
                <a:tab pos="355600" algn="l"/>
              </a:tabLst>
            </a:pPr>
            <a:endParaRPr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pic>
        <p:nvPicPr>
          <p:cNvPr id="4" name="Picture 3" descr="Text-to-speech"/>
          <p:cNvPicPr>
            <a:picLocks noChangeAspect="1"/>
          </p:cNvPicPr>
          <p:nvPr/>
        </p:nvPicPr>
        <p:blipFill>
          <a:blip r:embed="rId2"/>
          <a:stretch>
            <a:fillRect/>
          </a:stretch>
        </p:blipFill>
        <p:spPr>
          <a:xfrm>
            <a:off x="4928870" y="4663440"/>
            <a:ext cx="3812540" cy="2058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982" y="642315"/>
            <a:ext cx="8861805" cy="538480"/>
          </a:xfrm>
        </p:spPr>
        <p:txBody>
          <a:bodyPr/>
          <a:lstStyle/>
          <a:p>
            <a:r>
              <a:rPr lang="en-IN"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Positives</a:t>
            </a:r>
            <a:endParaRPr lang="en-US"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3" name="Subtitle 2"/>
          <p:cNvSpPr>
            <a:spLocks noGrp="1"/>
          </p:cNvSpPr>
          <p:nvPr>
            <p:ph type="subTitle" idx="4"/>
          </p:nvPr>
        </p:nvSpPr>
        <p:spPr>
          <a:xfrm>
            <a:off x="237109" y="2268241"/>
            <a:ext cx="8669781" cy="2981325"/>
          </a:xfrm>
        </p:spPr>
        <p:txBody>
          <a:bodyPr/>
          <a:lstStyle/>
          <a:p>
            <a:pPr marL="469900" marR="5080" indent="-457200">
              <a:lnSpc>
                <a:spcPts val="2770"/>
              </a:lnSpc>
              <a:spcBef>
                <a:spcPts val="485"/>
              </a:spcBef>
              <a:buClr>
                <a:srgbClr val="B9D319"/>
              </a:buClr>
              <a:buSzPct val="119000"/>
              <a:buFont typeface="Arial" panose="020B0604020202020204" pitchFamily="34" charset="0"/>
              <a:buChar char="•"/>
              <a:tabLst>
                <a:tab pos="354965" algn="l"/>
                <a:tab pos="355600" algn="l"/>
              </a:tabLst>
            </a:pPr>
            <a:r>
              <a:rPr sz="3200" spc="-7" baseline="1000" dirty="0">
                <a:ln/>
                <a:solidFill>
                  <a:schemeClr val="tx1"/>
                </a:solidFill>
                <a:effectLst/>
                <a:latin typeface="Times New Roman" panose="02020603050405020304" charset="0"/>
                <a:cs typeface="Times New Roman" panose="02020603050405020304" charset="0"/>
                <a:sym typeface="+mn-ea"/>
              </a:rPr>
              <a:t>Read </a:t>
            </a:r>
            <a:r>
              <a:rPr sz="3200" baseline="1000" dirty="0">
                <a:ln/>
                <a:solidFill>
                  <a:schemeClr val="tx1"/>
                </a:solidFill>
                <a:effectLst/>
                <a:latin typeface="Times New Roman" panose="02020603050405020304" charset="0"/>
                <a:cs typeface="Times New Roman" panose="02020603050405020304" charset="0"/>
                <a:sym typeface="+mn-ea"/>
              </a:rPr>
              <a:t>any </a:t>
            </a:r>
            <a:r>
              <a:rPr sz="3200" spc="-15" baseline="1000" dirty="0">
                <a:ln/>
                <a:solidFill>
                  <a:schemeClr val="tx1"/>
                </a:solidFill>
                <a:effectLst/>
                <a:latin typeface="Times New Roman" panose="02020603050405020304" charset="0"/>
                <a:cs typeface="Times New Roman" panose="02020603050405020304" charset="0"/>
                <a:sym typeface="+mn-ea"/>
              </a:rPr>
              <a:t>text </a:t>
            </a:r>
            <a:r>
              <a:rPr sz="3200" baseline="1000" dirty="0">
                <a:ln/>
                <a:solidFill>
                  <a:schemeClr val="tx1"/>
                </a:solidFill>
                <a:effectLst/>
                <a:latin typeface="Times New Roman" panose="02020603050405020304" charset="0"/>
                <a:cs typeface="Times New Roman" panose="02020603050405020304" charset="0"/>
                <a:sym typeface="+mn-ea"/>
              </a:rPr>
              <a:t>on </a:t>
            </a:r>
            <a:r>
              <a:rPr sz="3200" spc="-7" baseline="1000" dirty="0">
                <a:ln/>
                <a:solidFill>
                  <a:schemeClr val="tx1"/>
                </a:solidFill>
                <a:effectLst/>
                <a:latin typeface="Times New Roman" panose="02020603050405020304" charset="0"/>
                <a:cs typeface="Times New Roman" panose="02020603050405020304" charset="0"/>
                <a:sym typeface="+mn-ea"/>
              </a:rPr>
              <a:t>the</a:t>
            </a:r>
            <a:r>
              <a:rPr sz="3200" spc="-37" baseline="1000" dirty="0">
                <a:ln/>
                <a:solidFill>
                  <a:schemeClr val="tx1"/>
                </a:solidFill>
                <a:effectLst/>
                <a:latin typeface="Times New Roman" panose="02020603050405020304" charset="0"/>
                <a:cs typeface="Times New Roman" panose="02020603050405020304" charset="0"/>
                <a:sym typeface="+mn-ea"/>
              </a:rPr>
              <a:t> </a:t>
            </a:r>
            <a:r>
              <a:rPr sz="3200" baseline="1000" dirty="0">
                <a:ln/>
                <a:solidFill>
                  <a:schemeClr val="tx1"/>
                </a:solidFill>
                <a:effectLst/>
                <a:latin typeface="Times New Roman" panose="02020603050405020304" charset="0"/>
                <a:cs typeface="Times New Roman" panose="02020603050405020304" charset="0"/>
                <a:sym typeface="+mn-ea"/>
              </a:rPr>
              <a:t>computer</a:t>
            </a:r>
            <a:endParaRPr sz="2400" spc="-7" baseline="1000" dirty="0">
              <a:ln/>
              <a:solidFill>
                <a:schemeClr val="tx1"/>
              </a:solidFill>
              <a:effectLst/>
              <a:latin typeface="Times New Roman" panose="02020603050405020304" charset="0"/>
              <a:cs typeface="Times New Roman" panose="02020603050405020304" charset="0"/>
              <a:sym typeface="+mn-ea"/>
            </a:endParaRPr>
          </a:p>
          <a:p>
            <a:pPr marL="355600" marR="5080" indent="-342900">
              <a:lnSpc>
                <a:spcPts val="2770"/>
              </a:lnSpc>
              <a:spcBef>
                <a:spcPts val="485"/>
              </a:spcBef>
              <a:buClr>
                <a:srgbClr val="B9D319"/>
              </a:buClr>
              <a:buSzPct val="119000"/>
              <a:buFont typeface="Arial" panose="020B0604020202020204" pitchFamily="34" charset="0"/>
              <a:buChar char="•"/>
              <a:tabLst>
                <a:tab pos="354965" algn="l"/>
                <a:tab pos="355600" algn="l"/>
              </a:tabLst>
            </a:pPr>
            <a:r>
              <a:rPr sz="3200" spc="-7" baseline="1000" dirty="0">
                <a:ln/>
                <a:solidFill>
                  <a:schemeClr val="tx1"/>
                </a:solidFill>
                <a:effectLst/>
                <a:latin typeface="Times New Roman" panose="02020603050405020304" charset="0"/>
                <a:cs typeface="Times New Roman" panose="02020603050405020304" charset="0"/>
                <a:sym typeface="+mn-ea"/>
              </a:rPr>
              <a:t>Hard </a:t>
            </a:r>
            <a:r>
              <a:rPr sz="3200" baseline="1000" dirty="0">
                <a:ln/>
                <a:solidFill>
                  <a:schemeClr val="tx1"/>
                </a:solidFill>
                <a:effectLst/>
                <a:latin typeface="Times New Roman" panose="02020603050405020304" charset="0"/>
                <a:cs typeface="Times New Roman" panose="02020603050405020304" charset="0"/>
                <a:sym typeface="+mn-ea"/>
              </a:rPr>
              <a:t>copies of </a:t>
            </a:r>
            <a:r>
              <a:rPr sz="3200" spc="-15" baseline="1000" dirty="0">
                <a:ln/>
                <a:solidFill>
                  <a:schemeClr val="tx1"/>
                </a:solidFill>
                <a:effectLst/>
                <a:latin typeface="Times New Roman" panose="02020603050405020304" charset="0"/>
                <a:cs typeface="Times New Roman" panose="02020603050405020304" charset="0"/>
                <a:sym typeface="+mn-ea"/>
              </a:rPr>
              <a:t>texts </a:t>
            </a:r>
            <a:r>
              <a:rPr sz="3200" baseline="1000" dirty="0">
                <a:ln/>
                <a:solidFill>
                  <a:schemeClr val="tx1"/>
                </a:solidFill>
                <a:effectLst/>
                <a:latin typeface="Times New Roman" panose="02020603050405020304" charset="0"/>
                <a:cs typeface="Times New Roman" panose="02020603050405020304" charset="0"/>
                <a:sym typeface="+mn-ea"/>
              </a:rPr>
              <a:t>can </a:t>
            </a:r>
            <a:r>
              <a:rPr sz="3200" spc="7" baseline="1000" dirty="0">
                <a:ln/>
                <a:solidFill>
                  <a:schemeClr val="tx1"/>
                </a:solidFill>
                <a:effectLst/>
                <a:latin typeface="Times New Roman" panose="02020603050405020304" charset="0"/>
                <a:cs typeface="Times New Roman" panose="02020603050405020304" charset="0"/>
                <a:sym typeface="+mn-ea"/>
              </a:rPr>
              <a:t>be </a:t>
            </a:r>
            <a:r>
              <a:rPr sz="3200" baseline="1000" dirty="0">
                <a:ln/>
                <a:solidFill>
                  <a:schemeClr val="tx1"/>
                </a:solidFill>
                <a:effectLst/>
                <a:latin typeface="Times New Roman" panose="02020603050405020304" charset="0"/>
                <a:cs typeface="Times New Roman" panose="02020603050405020304" charset="0"/>
                <a:sym typeface="+mn-ea"/>
              </a:rPr>
              <a:t>scanned </a:t>
            </a:r>
            <a:r>
              <a:rPr sz="3200" spc="-7" baseline="1000" dirty="0">
                <a:ln/>
                <a:solidFill>
                  <a:schemeClr val="tx1"/>
                </a:solidFill>
                <a:effectLst/>
                <a:latin typeface="Times New Roman" panose="02020603050405020304" charset="0"/>
                <a:cs typeface="Times New Roman" panose="02020603050405020304" charset="0"/>
                <a:sym typeface="+mn-ea"/>
              </a:rPr>
              <a:t>into the</a:t>
            </a:r>
            <a:r>
              <a:rPr sz="2400" spc="-7" baseline="1000" dirty="0">
                <a:ln/>
                <a:solidFill>
                  <a:schemeClr val="tx1"/>
                </a:solidFill>
                <a:effectLst/>
                <a:latin typeface="Times New Roman" panose="02020603050405020304" charset="0"/>
                <a:cs typeface="Times New Roman" panose="02020603050405020304" charset="0"/>
                <a:sym typeface="+mn-ea"/>
              </a:rPr>
              <a:t> </a:t>
            </a:r>
            <a:r>
              <a:rPr sz="2400" spc="-5" dirty="0">
                <a:ln/>
                <a:solidFill>
                  <a:schemeClr val="tx1"/>
                </a:solidFill>
                <a:effectLst/>
                <a:latin typeface="Arial" panose="020B0604020202020204"/>
                <a:cs typeface="Arial" panose="020B0604020202020204"/>
                <a:sym typeface="+mn-ea"/>
              </a:rPr>
              <a:t> </a:t>
            </a:r>
            <a:r>
              <a:rPr sz="2400" dirty="0">
                <a:ln/>
                <a:solidFill>
                  <a:schemeClr val="tx1"/>
                </a:solidFill>
                <a:effectLst/>
                <a:latin typeface="Arial" panose="020B0604020202020204"/>
                <a:cs typeface="Arial" panose="020B0604020202020204"/>
                <a:sym typeface="+mn-ea"/>
              </a:rPr>
              <a:t>computer and saved as a </a:t>
            </a:r>
            <a:r>
              <a:rPr sz="2400" spc="-5" dirty="0">
                <a:ln/>
                <a:solidFill>
                  <a:schemeClr val="tx1"/>
                </a:solidFill>
                <a:effectLst/>
                <a:latin typeface="Arial" panose="020B0604020202020204"/>
                <a:cs typeface="Arial" panose="020B0604020202020204"/>
                <a:sym typeface="+mn-ea"/>
              </a:rPr>
              <a:t>PDF </a:t>
            </a:r>
            <a:r>
              <a:rPr sz="2400" dirty="0">
                <a:ln/>
                <a:solidFill>
                  <a:schemeClr val="tx1"/>
                </a:solidFill>
                <a:effectLst/>
                <a:latin typeface="Arial" panose="020B0604020202020204"/>
                <a:cs typeface="Arial" panose="020B0604020202020204"/>
                <a:sym typeface="+mn-ea"/>
              </a:rPr>
              <a:t>or </a:t>
            </a:r>
            <a:r>
              <a:rPr sz="2400" spc="-10" dirty="0">
                <a:ln/>
                <a:solidFill>
                  <a:schemeClr val="tx1"/>
                </a:solidFill>
                <a:effectLst/>
                <a:latin typeface="Arial" panose="020B0604020202020204"/>
                <a:cs typeface="Arial" panose="020B0604020202020204"/>
                <a:sym typeface="+mn-ea"/>
              </a:rPr>
              <a:t>Word</a:t>
            </a:r>
            <a:r>
              <a:rPr sz="2400" dirty="0">
                <a:ln/>
                <a:solidFill>
                  <a:schemeClr val="tx1"/>
                </a:solidFill>
                <a:effectLst/>
                <a:latin typeface="Arial" panose="020B0604020202020204"/>
                <a:cs typeface="Arial" panose="020B0604020202020204"/>
                <a:sym typeface="+mn-ea"/>
              </a:rPr>
              <a:t> Document.</a:t>
            </a:r>
            <a:endParaRPr sz="2400">
              <a:ln/>
              <a:solidFill>
                <a:schemeClr val="tx1"/>
              </a:solidFill>
              <a:effectLst/>
              <a:latin typeface="Arial" panose="020B0604020202020204"/>
              <a:cs typeface="Arial" panose="020B0604020202020204"/>
            </a:endParaRPr>
          </a:p>
          <a:p>
            <a:pPr marL="355600" marR="234950" indent="-342900">
              <a:lnSpc>
                <a:spcPct val="90000"/>
              </a:lnSpc>
              <a:spcBef>
                <a:spcPts val="660"/>
              </a:spcBef>
              <a:buClr>
                <a:srgbClr val="B9D319"/>
              </a:buClr>
              <a:buSzPct val="119000"/>
              <a:buFont typeface="Arial" panose="020B0604020202020204" pitchFamily="34" charset="0"/>
              <a:buChar char="•"/>
              <a:tabLst>
                <a:tab pos="354965" algn="l"/>
                <a:tab pos="355600" algn="l"/>
              </a:tabLst>
            </a:pPr>
            <a:r>
              <a:rPr sz="3200" baseline="1000" dirty="0">
                <a:ln/>
                <a:solidFill>
                  <a:schemeClr val="tx1"/>
                </a:solidFill>
                <a:effectLst/>
                <a:latin typeface="Times New Roman" panose="02020603050405020304" charset="0"/>
                <a:cs typeface="Times New Roman" panose="02020603050405020304" charset="0"/>
                <a:sym typeface="+mn-ea"/>
              </a:rPr>
              <a:t>The </a:t>
            </a:r>
            <a:r>
              <a:rPr sz="3200" spc="-15" baseline="1000" dirty="0">
                <a:ln/>
                <a:solidFill>
                  <a:schemeClr val="tx1"/>
                </a:solidFill>
                <a:effectLst/>
                <a:latin typeface="Times New Roman" panose="02020603050405020304" charset="0"/>
                <a:cs typeface="Times New Roman" panose="02020603050405020304" charset="0"/>
                <a:sym typeface="+mn-ea"/>
              </a:rPr>
              <a:t>text </a:t>
            </a:r>
            <a:r>
              <a:rPr sz="3200" spc="-7" baseline="1000" dirty="0">
                <a:ln/>
                <a:solidFill>
                  <a:schemeClr val="tx1"/>
                </a:solidFill>
                <a:effectLst/>
                <a:latin typeface="Times New Roman" panose="02020603050405020304" charset="0"/>
                <a:cs typeface="Times New Roman" panose="02020603050405020304" charset="0"/>
                <a:sym typeface="+mn-ea"/>
              </a:rPr>
              <a:t>to </a:t>
            </a:r>
            <a:r>
              <a:rPr sz="3200" baseline="1000" dirty="0">
                <a:ln/>
                <a:solidFill>
                  <a:schemeClr val="tx1"/>
                </a:solidFill>
                <a:effectLst/>
                <a:latin typeface="Times New Roman" panose="02020603050405020304" charset="0"/>
                <a:cs typeface="Times New Roman" panose="02020603050405020304" charset="0"/>
                <a:sym typeface="+mn-ea"/>
              </a:rPr>
              <a:t>speech reading can be recorded and</a:t>
            </a:r>
            <a:r>
              <a:rPr sz="2400" baseline="1000" dirty="0">
                <a:ln/>
                <a:solidFill>
                  <a:schemeClr val="tx1"/>
                </a:solidFill>
                <a:effectLst/>
                <a:latin typeface="Arial" panose="020B0604020202020204"/>
                <a:cs typeface="Arial" panose="020B0604020202020204"/>
                <a:sym typeface="+mn-ea"/>
              </a:rPr>
              <a:t> </a:t>
            </a:r>
            <a:r>
              <a:rPr sz="2400" dirty="0">
                <a:ln/>
                <a:solidFill>
                  <a:schemeClr val="tx1"/>
                </a:solidFill>
                <a:effectLst/>
                <a:latin typeface="Arial" panose="020B0604020202020204"/>
                <a:cs typeface="Arial" panose="020B0604020202020204"/>
                <a:sym typeface="+mn-ea"/>
              </a:rPr>
              <a:t> saved as a </a:t>
            </a:r>
            <a:r>
              <a:rPr sz="2400" spc="-10" dirty="0">
                <a:ln/>
                <a:solidFill>
                  <a:schemeClr val="tx1"/>
                </a:solidFill>
                <a:effectLst/>
                <a:latin typeface="Arial" panose="020B0604020202020204"/>
                <a:cs typeface="Arial" panose="020B0604020202020204"/>
                <a:sym typeface="+mn-ea"/>
              </a:rPr>
              <a:t>WAV </a:t>
            </a:r>
            <a:r>
              <a:rPr sz="2400" dirty="0">
                <a:ln/>
                <a:solidFill>
                  <a:schemeClr val="tx1"/>
                </a:solidFill>
                <a:effectLst/>
                <a:latin typeface="Arial" panose="020B0604020202020204"/>
                <a:cs typeface="Arial" panose="020B0604020202020204"/>
                <a:sym typeface="+mn-ea"/>
              </a:rPr>
              <a:t>or MP3 </a:t>
            </a:r>
            <a:r>
              <a:rPr sz="2400" spc="-5" dirty="0">
                <a:ln/>
                <a:solidFill>
                  <a:schemeClr val="tx1"/>
                </a:solidFill>
                <a:effectLst/>
                <a:latin typeface="Arial" panose="020B0604020202020204"/>
                <a:cs typeface="Arial" panose="020B0604020202020204"/>
                <a:sym typeface="+mn-ea"/>
              </a:rPr>
              <a:t>file, which </a:t>
            </a:r>
            <a:r>
              <a:rPr sz="2400" dirty="0">
                <a:ln/>
                <a:solidFill>
                  <a:schemeClr val="tx1"/>
                </a:solidFill>
                <a:effectLst/>
                <a:latin typeface="Arial" panose="020B0604020202020204"/>
                <a:cs typeface="Arial" panose="020B0604020202020204"/>
                <a:sym typeface="+mn-ea"/>
              </a:rPr>
              <a:t>gives the  students </a:t>
            </a:r>
            <a:r>
              <a:rPr sz="2400" spc="-5" dirty="0">
                <a:ln/>
                <a:solidFill>
                  <a:schemeClr val="tx1"/>
                </a:solidFill>
                <a:effectLst/>
                <a:latin typeface="Arial" panose="020B0604020202020204"/>
                <a:cs typeface="Arial" panose="020B0604020202020204"/>
                <a:sym typeface="+mn-ea"/>
              </a:rPr>
              <a:t>the opportunity to listen to it later in their  </a:t>
            </a:r>
            <a:r>
              <a:rPr sz="2400" dirty="0">
                <a:ln/>
                <a:solidFill>
                  <a:schemeClr val="tx1"/>
                </a:solidFill>
                <a:effectLst/>
                <a:latin typeface="Arial" panose="020B0604020202020204"/>
                <a:cs typeface="Arial" panose="020B0604020202020204"/>
                <a:sym typeface="+mn-ea"/>
              </a:rPr>
              <a:t>MP3 or </a:t>
            </a:r>
            <a:r>
              <a:rPr sz="2400" spc="-5" dirty="0">
                <a:ln/>
                <a:solidFill>
                  <a:schemeClr val="tx1"/>
                </a:solidFill>
                <a:effectLst/>
                <a:latin typeface="Arial" panose="020B0604020202020204"/>
                <a:cs typeface="Arial" panose="020B0604020202020204"/>
                <a:sym typeface="+mn-ea"/>
              </a:rPr>
              <a:t>CD</a:t>
            </a:r>
            <a:r>
              <a:rPr sz="2400" dirty="0">
                <a:ln/>
                <a:solidFill>
                  <a:schemeClr val="tx1"/>
                </a:solidFill>
                <a:effectLst/>
                <a:latin typeface="Arial" panose="020B0604020202020204"/>
                <a:cs typeface="Arial" panose="020B0604020202020204"/>
                <a:sym typeface="+mn-ea"/>
              </a:rPr>
              <a:t> </a:t>
            </a:r>
            <a:r>
              <a:rPr sz="2400" spc="-5" dirty="0">
                <a:ln/>
                <a:solidFill>
                  <a:schemeClr val="tx1"/>
                </a:solidFill>
                <a:effectLst/>
                <a:latin typeface="Arial" panose="020B0604020202020204"/>
                <a:cs typeface="Arial" panose="020B0604020202020204"/>
                <a:sym typeface="+mn-ea"/>
              </a:rPr>
              <a:t>players.</a:t>
            </a:r>
          </a:p>
          <a:p>
            <a:pPr marL="355600" marR="234950" indent="-342900">
              <a:lnSpc>
                <a:spcPct val="90000"/>
              </a:lnSpc>
              <a:spcBef>
                <a:spcPts val="660"/>
              </a:spcBef>
              <a:buClr>
                <a:srgbClr val="B9D319"/>
              </a:buClr>
              <a:buSzPct val="119000"/>
              <a:buFont typeface="Arial" panose="020B0604020202020204" pitchFamily="34" charset="0"/>
              <a:buChar char="•"/>
              <a:tabLst>
                <a:tab pos="354965" algn="l"/>
                <a:tab pos="355600" algn="l"/>
              </a:tabLst>
            </a:pPr>
            <a:endParaRPr lang="en-US" sz="2400" b="1">
              <a:ln/>
              <a:solidFill>
                <a:schemeClr val="tx1"/>
              </a:solidFill>
              <a:effectLst/>
              <a:latin typeface="Arial" panose="020B0604020202020204"/>
              <a:cs typeface="Arial" panose="020B0604020202020204"/>
            </a:endParaRPr>
          </a:p>
          <a:p>
            <a:pPr marL="4013200" marR="234950" lvl="8" indent="-342900">
              <a:lnSpc>
                <a:spcPct val="90000"/>
              </a:lnSpc>
              <a:spcBef>
                <a:spcPts val="660"/>
              </a:spcBef>
              <a:buClr>
                <a:srgbClr val="B9D319"/>
              </a:buClr>
              <a:buSzPct val="119000"/>
              <a:buFont typeface="Arial" panose="020B0604020202020204" pitchFamily="34" charset="0"/>
              <a:buChar char="•"/>
              <a:tabLst>
                <a:tab pos="354965" algn="l"/>
                <a:tab pos="355600" algn="l"/>
              </a:tabLst>
            </a:pPr>
            <a:endParaRPr lang="en-US" sz="1960" b="1">
              <a:ln/>
              <a:solidFill>
                <a:schemeClr val="tx1"/>
              </a:solidFill>
              <a:effectLst/>
              <a:latin typeface="Arial" panose="020B0604020202020204"/>
              <a:cs typeface="Arial" panose="020B0604020202020204"/>
            </a:endParaRPr>
          </a:p>
        </p:txBody>
      </p:sp>
      <p:pic>
        <p:nvPicPr>
          <p:cNvPr id="4" name="Picture 3" descr="Text-to-speech"/>
          <p:cNvPicPr>
            <a:picLocks noChangeAspect="1"/>
          </p:cNvPicPr>
          <p:nvPr/>
        </p:nvPicPr>
        <p:blipFill>
          <a:blip r:embed="rId2"/>
          <a:stretch>
            <a:fillRect/>
          </a:stretch>
        </p:blipFill>
        <p:spPr>
          <a:xfrm>
            <a:off x="4867275" y="4540885"/>
            <a:ext cx="3812540" cy="2058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7" name="object 5"/>
          <p:cNvSpPr txBox="1">
            <a:spLocks noGrp="1"/>
          </p:cNvSpPr>
          <p:nvPr/>
        </p:nvSpPr>
        <p:spPr>
          <a:xfrm>
            <a:off x="307340" y="865124"/>
            <a:ext cx="3740785" cy="696595"/>
          </a:xfrm>
          <a:prstGeom prst="rect">
            <a:avLst/>
          </a:prstGeom>
        </p:spPr>
        <p:txBody>
          <a:bodyPr vert="horz" wrap="square" lIns="0" tIns="13335" rIns="0" bIns="0" rtlCol="0">
            <a:spAutoFit/>
          </a:bodyPr>
          <a:lstStyle>
            <a:lvl1pPr>
              <a:defRPr sz="3600" b="1" i="0">
                <a:solidFill>
                  <a:srgbClr val="3E3E3E"/>
                </a:solidFill>
                <a:latin typeface="Calibri" panose="020F0502020204030204"/>
                <a:ea typeface="+mj-ea"/>
                <a:cs typeface="Calibri" panose="020F0502020204030204"/>
              </a:defRPr>
            </a:lvl1pPr>
          </a:lstStyle>
          <a:p>
            <a:pPr marL="12700">
              <a:lnSpc>
                <a:spcPct val="100000"/>
              </a:lnSpc>
              <a:spcBef>
                <a:spcPts val="105"/>
              </a:spcBef>
            </a:pPr>
            <a:r>
              <a:rPr sz="4400" spc="-5" dirty="0">
                <a:solidFill>
                  <a:schemeClr val="tx1"/>
                </a:solidFill>
                <a:effectLst>
                  <a:outerShdw blurRad="38100" dist="19050" dir="2700000" algn="tl" rotWithShape="0">
                    <a:schemeClr val="dk1">
                      <a:alpha val="40000"/>
                    </a:schemeClr>
                  </a:outerShdw>
                </a:effectLst>
              </a:rPr>
              <a:t>APPLICATIONS:-</a:t>
            </a:r>
          </a:p>
        </p:txBody>
      </p:sp>
      <p:sp>
        <p:nvSpPr>
          <p:cNvPr id="6" name="Content Placeholder 5"/>
          <p:cNvSpPr>
            <a:spLocks noGrp="1"/>
          </p:cNvSpPr>
          <p:nvPr>
            <p:ph sz="half" idx="3"/>
          </p:nvPr>
        </p:nvSpPr>
        <p:spPr/>
        <p:txBody>
          <a:bodyPr/>
          <a:lstStyle/>
          <a:p>
            <a:endParaRPr lang="en-US"/>
          </a:p>
        </p:txBody>
      </p:sp>
      <p:sp>
        <p:nvSpPr>
          <p:cNvPr id="8" name="object 6"/>
          <p:cNvSpPr txBox="1"/>
          <p:nvPr/>
        </p:nvSpPr>
        <p:spPr>
          <a:xfrm>
            <a:off x="707542" y="1770126"/>
            <a:ext cx="5457825" cy="2983865"/>
          </a:xfrm>
          <a:prstGeom prst="rect">
            <a:avLst/>
          </a:prstGeom>
        </p:spPr>
        <p:txBody>
          <a:bodyPr vert="horz" wrap="square" lIns="0" tIns="76835" rIns="0" bIns="0" rtlCol="0">
            <a:spAutoFit/>
          </a:bodyPr>
          <a:lstStyle/>
          <a:p>
            <a:pPr marL="355600" indent="-342900">
              <a:lnSpc>
                <a:spcPct val="100000"/>
              </a:lnSpc>
              <a:spcBef>
                <a:spcPts val="605"/>
              </a:spcBef>
              <a:buFont typeface="Arial" panose="020B0604020202020204" pitchFamily="34" charset="0"/>
              <a:buChar char="•"/>
              <a:tabLst>
                <a:tab pos="270510" algn="l"/>
              </a:tabLst>
            </a:pP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Speech synthesis </a:t>
            </a: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walking </a:t>
            </a: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device for</a:t>
            </a:r>
            <a:r>
              <a:rPr sz="2400" spc="-1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blind.</a:t>
            </a:r>
            <a:endPar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55600" indent="-342900">
              <a:lnSpc>
                <a:spcPct val="100000"/>
              </a:lnSpc>
              <a:spcBef>
                <a:spcPts val="505"/>
              </a:spcBef>
              <a:buFont typeface="Arial" panose="020B0604020202020204" pitchFamily="34" charset="0"/>
              <a:buChar char="•"/>
              <a:tabLst>
                <a:tab pos="270510" algn="l"/>
              </a:tabLst>
            </a:pP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Automatic reading </a:t>
            </a: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of </a:t>
            </a: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computer</a:t>
            </a:r>
            <a:r>
              <a:rPr sz="2400" spc="-114"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screen.</a:t>
            </a:r>
            <a:endPar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55600" indent="-342900">
              <a:lnSpc>
                <a:spcPct val="100000"/>
              </a:lnSpc>
              <a:spcBef>
                <a:spcPts val="505"/>
              </a:spcBef>
              <a:buFont typeface="Arial" panose="020B0604020202020204" pitchFamily="34" charset="0"/>
              <a:buChar char="•"/>
              <a:tabLst>
                <a:tab pos="270510" algn="l"/>
              </a:tabLst>
            </a:pP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Voice operating </a:t>
            </a: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mode in </a:t>
            </a: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smart</a:t>
            </a:r>
            <a:r>
              <a:rPr sz="2400" spc="-9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phones.</a:t>
            </a:r>
            <a:endPar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55600" indent="-342900">
              <a:lnSpc>
                <a:spcPct val="100000"/>
              </a:lnSpc>
              <a:spcBef>
                <a:spcPts val="490"/>
              </a:spcBef>
              <a:buFont typeface="Arial" panose="020B0604020202020204" pitchFamily="34" charset="0"/>
              <a:buChar char="•"/>
              <a:tabLst>
                <a:tab pos="270510" algn="l"/>
              </a:tabLst>
            </a:pP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Voice </a:t>
            </a: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controlled</a:t>
            </a:r>
            <a:r>
              <a:rPr sz="2400" spc="-1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vehicle.</a:t>
            </a:r>
            <a:endPar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55600" indent="-342900">
              <a:lnSpc>
                <a:spcPct val="100000"/>
              </a:lnSpc>
              <a:spcBef>
                <a:spcPts val="505"/>
              </a:spcBef>
              <a:buFont typeface="Arial" panose="020B0604020202020204" pitchFamily="34" charset="0"/>
              <a:buChar char="•"/>
              <a:tabLst>
                <a:tab pos="270510" algn="l"/>
              </a:tabLst>
            </a:pP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Railway</a:t>
            </a:r>
            <a:r>
              <a:rPr sz="2400" spc="-2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sz="2400" spc="-5"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announcement.</a:t>
            </a:r>
            <a:endPar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55600" indent="-342900">
              <a:lnSpc>
                <a:spcPct val="100000"/>
              </a:lnSpc>
              <a:spcBef>
                <a:spcPts val="505"/>
              </a:spcBef>
              <a:buFont typeface="Arial" panose="020B0604020202020204" pitchFamily="34" charset="0"/>
              <a:buChar char="•"/>
              <a:tabLst>
                <a:tab pos="270510" algn="l"/>
              </a:tabLst>
            </a:pP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Robotics.</a:t>
            </a:r>
            <a:r>
              <a:rPr sz="2400" spc="-3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etc</a:t>
            </a:r>
          </a:p>
        </p:txBody>
      </p:sp>
      <p:sp>
        <p:nvSpPr>
          <p:cNvPr id="9" name="object 7"/>
          <p:cNvSpPr/>
          <p:nvPr/>
        </p:nvSpPr>
        <p:spPr>
          <a:xfrm>
            <a:off x="5842634" y="552957"/>
            <a:ext cx="3144012" cy="1894331"/>
          </a:xfrm>
          <a:prstGeom prst="rect">
            <a:avLst/>
          </a:prstGeom>
          <a:blipFill>
            <a:blip r:embed="rId2" cstate="print"/>
            <a:stretch>
              <a:fillRect/>
            </a:stretch>
          </a:blipFill>
        </p:spPr>
        <p:txBody>
          <a:bodyPr wrap="square" lIns="0" tIns="0" rIns="0" bIns="0" rtlCol="0"/>
          <a:lstStyle/>
          <a:p>
            <a:endParaRPr/>
          </a:p>
        </p:txBody>
      </p:sp>
      <p:sp>
        <p:nvSpPr>
          <p:cNvPr id="10" name="object 8"/>
          <p:cNvSpPr/>
          <p:nvPr/>
        </p:nvSpPr>
        <p:spPr>
          <a:xfrm>
            <a:off x="5842634" y="2447289"/>
            <a:ext cx="3144012" cy="2026920"/>
          </a:xfrm>
          <a:prstGeom prst="rect">
            <a:avLst/>
          </a:prstGeom>
          <a:blipFill>
            <a:blip r:embed="rId3" cstate="print"/>
            <a:stretch>
              <a:fillRect/>
            </a:stretch>
          </a:blipFill>
        </p:spPr>
        <p:txBody>
          <a:bodyPr wrap="square" lIns="0" tIns="0" rIns="0" bIns="0" rtlCol="0"/>
          <a:lstStyle/>
          <a:p>
            <a:endParaRPr/>
          </a:p>
        </p:txBody>
      </p:sp>
      <p:sp>
        <p:nvSpPr>
          <p:cNvPr id="11"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3700"/>
              </a:lnSpc>
            </a:pPr>
            <a:endParaRPr sz="3600"/>
          </a:p>
        </p:txBody>
      </p:sp>
      <p:sp>
        <p:nvSpPr>
          <p:cNvPr id="12"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2380"/>
              </a:lnSpc>
            </a:pPr>
            <a:r>
              <a:rPr dirty="0"/>
              <a:t>6</a:t>
            </a:r>
          </a:p>
        </p:txBody>
      </p:sp>
      <p:pic>
        <p:nvPicPr>
          <p:cNvPr id="4" name="Content Placeholder 3" descr="Text-to-speech"/>
          <p:cNvPicPr>
            <a:picLocks noGrp="1" noChangeAspect="1"/>
          </p:cNvPicPr>
          <p:nvPr>
            <p:ph sz="half" idx="2"/>
          </p:nvPr>
        </p:nvPicPr>
        <p:blipFill>
          <a:blip r:embed="rId4"/>
          <a:stretch>
            <a:fillRect/>
          </a:stretch>
        </p:blipFill>
        <p:spPr>
          <a:xfrm>
            <a:off x="5315585" y="4699000"/>
            <a:ext cx="3670935" cy="1944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8" y="0"/>
            <a:ext cx="914559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04672" y="914400"/>
            <a:ext cx="7196328" cy="48006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521445" y="6555667"/>
            <a:ext cx="180340" cy="178435"/>
          </a:xfrm>
          <a:prstGeom prst="rect">
            <a:avLst/>
          </a:prstGeom>
        </p:spPr>
        <p:txBody>
          <a:bodyPr vert="horz" wrap="square" lIns="0" tIns="0" rIns="0" bIns="0" rtlCol="0">
            <a:spAutoFit/>
          </a:bodyPr>
          <a:lstStyle/>
          <a:p>
            <a:pPr marL="12700">
              <a:lnSpc>
                <a:spcPts val="1245"/>
              </a:lnSpc>
            </a:pPr>
            <a:r>
              <a:rPr sz="1200" spc="-5" dirty="0">
                <a:solidFill>
                  <a:srgbClr val="045C75"/>
                </a:solidFill>
                <a:latin typeface="Constantia" panose="02030602050306030303"/>
                <a:cs typeface="Constantia" panose="02030602050306030303"/>
              </a:rPr>
              <a:t>42</a:t>
            </a:r>
            <a:endParaRPr sz="1200">
              <a:latin typeface="Constantia" panose="02030602050306030303"/>
              <a:cs typeface="Constantia" panose="020306020503060303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322" y="300685"/>
            <a:ext cx="8861805" cy="1076960"/>
          </a:xfrm>
        </p:spPr>
        <p:txBody>
          <a:bodyPr/>
          <a:lstStyle/>
          <a:p>
            <a:r>
              <a:rPr lang="en-IN" b="0" i="1" dirty="0">
                <a:solidFill>
                  <a:srgbClr val="FF0000"/>
                </a:solidFill>
                <a:latin typeface="Times New Roman" panose="02020603050405020304"/>
                <a:cs typeface="Times New Roman" panose="02020603050405020304"/>
                <a:sym typeface="+mn-ea"/>
              </a:rPr>
              <a:t>				</a:t>
            </a:r>
            <a:r>
              <a:rPr b="0" i="1" spc="-80" dirty="0">
                <a:solidFill>
                  <a:srgbClr val="FF0000"/>
                </a:solidFill>
                <a:latin typeface="Times New Roman" panose="02020603050405020304"/>
                <a:cs typeface="Times New Roman" panose="02020603050405020304"/>
                <a:sym typeface="+mn-ea"/>
              </a:rPr>
              <a:t> </a:t>
            </a:r>
            <a:r>
              <a:rPr b="0" i="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Pytho</a:t>
            </a:r>
            <a:r>
              <a:rPr lang="en-IN" b="0" i="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n</a:t>
            </a:r>
            <a:br>
              <a:rPr>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br>
            <a:endParaRPr lang="en-US">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endParaRPr>
          </a:p>
        </p:txBody>
      </p:sp>
      <p:sp>
        <p:nvSpPr>
          <p:cNvPr id="3" name="Subtitle 2"/>
          <p:cNvSpPr>
            <a:spLocks noGrp="1"/>
          </p:cNvSpPr>
          <p:nvPr>
            <p:ph type="subTitle" idx="4"/>
          </p:nvPr>
        </p:nvSpPr>
        <p:spPr>
          <a:xfrm>
            <a:off x="167259" y="1812311"/>
            <a:ext cx="8669781" cy="3640455"/>
          </a:xfrm>
        </p:spPr>
        <p:txBody>
          <a:bodyPr/>
          <a:lstStyle/>
          <a:p>
            <a:pPr marL="355600" marR="5080" indent="-342900">
              <a:lnSpc>
                <a:spcPct val="100000"/>
              </a:lnSpc>
              <a:spcBef>
                <a:spcPts val="95"/>
              </a:spcBef>
              <a:buFont typeface="Arial" panose="020B0604020202020204"/>
              <a:buChar char="•"/>
              <a:tabLst>
                <a:tab pos="354965" algn="l"/>
                <a:tab pos="355600" algn="l"/>
              </a:tabLst>
            </a:pPr>
            <a:r>
              <a:rPr sz="2400" spc="-5" dirty="0">
                <a:solidFill>
                  <a:srgbClr val="2E2B1F"/>
                </a:solidFill>
                <a:latin typeface="Times New Roman" panose="02020603050405020304"/>
                <a:cs typeface="Times New Roman" panose="02020603050405020304"/>
                <a:sym typeface="+mn-ea"/>
              </a:rPr>
              <a:t>Python is a general </a:t>
            </a:r>
            <a:r>
              <a:rPr sz="2400" dirty="0">
                <a:solidFill>
                  <a:srgbClr val="2E2B1F"/>
                </a:solidFill>
                <a:latin typeface="Times New Roman" panose="02020603050405020304"/>
                <a:cs typeface="Times New Roman" panose="02020603050405020304"/>
                <a:sym typeface="+mn-ea"/>
              </a:rPr>
              <a:t>purpose programming language that </a:t>
            </a:r>
            <a:r>
              <a:rPr sz="2400" spc="5" dirty="0">
                <a:solidFill>
                  <a:srgbClr val="2E2B1F"/>
                </a:solidFill>
                <a:latin typeface="Times New Roman" panose="02020603050405020304"/>
                <a:cs typeface="Times New Roman" panose="02020603050405020304"/>
                <a:sym typeface="+mn-ea"/>
              </a:rPr>
              <a:t>is  </a:t>
            </a:r>
            <a:r>
              <a:rPr sz="2400" spc="-5" dirty="0">
                <a:solidFill>
                  <a:srgbClr val="2E2B1F"/>
                </a:solidFill>
                <a:latin typeface="Times New Roman" panose="02020603050405020304"/>
                <a:cs typeface="Times New Roman" panose="02020603050405020304"/>
                <a:sym typeface="+mn-ea"/>
              </a:rPr>
              <a:t>often applied in scripting</a:t>
            </a:r>
            <a:r>
              <a:rPr sz="2400" spc="10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roles.</a:t>
            </a:r>
            <a:endParaRPr sz="2400">
              <a:latin typeface="Times New Roman" panose="02020603050405020304"/>
              <a:cs typeface="Times New Roman" panose="02020603050405020304"/>
            </a:endParaRPr>
          </a:p>
          <a:p>
            <a:pPr marL="355600" marR="7620" indent="-342900">
              <a:lnSpc>
                <a:spcPct val="100000"/>
              </a:lnSpc>
              <a:spcBef>
                <a:spcPts val="600"/>
              </a:spcBef>
              <a:buFont typeface="Arial" panose="020B0604020202020204"/>
              <a:buChar char="•"/>
              <a:tabLst>
                <a:tab pos="354965" algn="l"/>
                <a:tab pos="355600" algn="l"/>
                <a:tab pos="907415" algn="l"/>
                <a:tab pos="1945005" algn="l"/>
                <a:tab pos="2295525" algn="l"/>
                <a:tab pos="4163695" algn="l"/>
                <a:tab pos="5450840" algn="l"/>
                <a:tab pos="5853430" algn="l"/>
                <a:tab pos="6540500" algn="l"/>
                <a:tab pos="6943090" algn="l"/>
              </a:tabLst>
            </a:pPr>
            <a:r>
              <a:rPr sz="2400" spc="-5" dirty="0">
                <a:solidFill>
                  <a:srgbClr val="2E2B1F"/>
                </a:solidFill>
                <a:latin typeface="Times New Roman" panose="02020603050405020304"/>
                <a:cs typeface="Times New Roman" panose="02020603050405020304"/>
                <a:sym typeface="+mn-ea"/>
              </a:rPr>
              <a:t>S</a:t>
            </a:r>
            <a:r>
              <a:rPr sz="2400" dirty="0">
                <a:solidFill>
                  <a:srgbClr val="2E2B1F"/>
                </a:solidFill>
                <a:latin typeface="Times New Roman" panose="02020603050405020304"/>
                <a:cs typeface="Times New Roman" panose="02020603050405020304"/>
                <a:sym typeface="+mn-ea"/>
              </a:rPr>
              <a:t>o</a:t>
            </a:r>
            <a:r>
              <a:rPr sz="2400" spc="-5" dirty="0">
                <a:solidFill>
                  <a:srgbClr val="2E2B1F"/>
                </a:solidFill>
                <a:latin typeface="Times New Roman" panose="02020603050405020304"/>
                <a:cs typeface="Times New Roman" panose="02020603050405020304"/>
                <a:sym typeface="+mn-ea"/>
              </a:rPr>
              <a:t>,</a:t>
            </a:r>
            <a:r>
              <a:rPr sz="240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Python</a:t>
            </a:r>
            <a:r>
              <a:rPr sz="240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is</a:t>
            </a:r>
            <a:r>
              <a:rPr sz="240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p</a:t>
            </a:r>
            <a:r>
              <a:rPr sz="2400" spc="-5" dirty="0">
                <a:solidFill>
                  <a:srgbClr val="2E2B1F"/>
                </a:solidFill>
                <a:latin typeface="Times New Roman" panose="02020603050405020304"/>
                <a:cs typeface="Times New Roman" panose="02020603050405020304"/>
                <a:sym typeface="+mn-ea"/>
              </a:rPr>
              <a:t>ro</a:t>
            </a:r>
            <a:r>
              <a:rPr sz="2400" dirty="0">
                <a:solidFill>
                  <a:srgbClr val="2E2B1F"/>
                </a:solidFill>
                <a:latin typeface="Times New Roman" panose="02020603050405020304"/>
                <a:cs typeface="Times New Roman" panose="02020603050405020304"/>
                <a:sym typeface="+mn-ea"/>
              </a:rPr>
              <a:t>g</a:t>
            </a:r>
            <a:r>
              <a:rPr sz="2400" spc="-5" dirty="0">
                <a:solidFill>
                  <a:srgbClr val="2E2B1F"/>
                </a:solidFill>
                <a:latin typeface="Times New Roman" panose="02020603050405020304"/>
                <a:cs typeface="Times New Roman" panose="02020603050405020304"/>
                <a:sym typeface="+mn-ea"/>
              </a:rPr>
              <a:t>ra</a:t>
            </a:r>
            <a:r>
              <a:rPr sz="2400" dirty="0">
                <a:solidFill>
                  <a:srgbClr val="2E2B1F"/>
                </a:solidFill>
                <a:latin typeface="Times New Roman" panose="02020603050405020304"/>
                <a:cs typeface="Times New Roman" panose="02020603050405020304"/>
                <a:sym typeface="+mn-ea"/>
              </a:rPr>
              <a:t>m</a:t>
            </a:r>
            <a:r>
              <a:rPr sz="2400" spc="-5" dirty="0">
                <a:solidFill>
                  <a:srgbClr val="2E2B1F"/>
                </a:solidFill>
                <a:latin typeface="Times New Roman" panose="02020603050405020304"/>
                <a:cs typeface="Times New Roman" panose="02020603050405020304"/>
                <a:sym typeface="+mn-ea"/>
              </a:rPr>
              <a:t>mi</a:t>
            </a:r>
            <a:r>
              <a:rPr sz="2400" spc="10" dirty="0">
                <a:solidFill>
                  <a:srgbClr val="2E2B1F"/>
                </a:solidFill>
                <a:latin typeface="Times New Roman" panose="02020603050405020304"/>
                <a:cs typeface="Times New Roman" panose="02020603050405020304"/>
                <a:sym typeface="+mn-ea"/>
              </a:rPr>
              <a:t>n</a:t>
            </a:r>
            <a:r>
              <a:rPr sz="2400" spc="-5" dirty="0">
                <a:solidFill>
                  <a:srgbClr val="2E2B1F"/>
                </a:solidFill>
                <a:latin typeface="Times New Roman" panose="02020603050405020304"/>
                <a:cs typeface="Times New Roman" panose="02020603050405020304"/>
                <a:sym typeface="+mn-ea"/>
              </a:rPr>
              <a:t>g</a:t>
            </a:r>
            <a:r>
              <a:rPr sz="240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l</a:t>
            </a:r>
            <a:r>
              <a:rPr sz="2400" spc="-5" dirty="0">
                <a:solidFill>
                  <a:srgbClr val="2E2B1F"/>
                </a:solidFill>
                <a:latin typeface="Times New Roman" panose="02020603050405020304"/>
                <a:cs typeface="Times New Roman" panose="02020603050405020304"/>
                <a:sym typeface="+mn-ea"/>
              </a:rPr>
              <a:t>a</a:t>
            </a:r>
            <a:r>
              <a:rPr sz="2400" dirty="0">
                <a:solidFill>
                  <a:srgbClr val="2E2B1F"/>
                </a:solidFill>
                <a:latin typeface="Times New Roman" panose="02020603050405020304"/>
                <a:cs typeface="Times New Roman" panose="02020603050405020304"/>
                <a:sym typeface="+mn-ea"/>
              </a:rPr>
              <a:t>n</a:t>
            </a:r>
            <a:r>
              <a:rPr sz="2400" spc="-5" dirty="0">
                <a:solidFill>
                  <a:srgbClr val="2E2B1F"/>
                </a:solidFill>
                <a:latin typeface="Times New Roman" panose="02020603050405020304"/>
                <a:cs typeface="Times New Roman" panose="02020603050405020304"/>
                <a:sym typeface="+mn-ea"/>
              </a:rPr>
              <a:t>gua</a:t>
            </a:r>
            <a:r>
              <a:rPr sz="2400" dirty="0">
                <a:solidFill>
                  <a:srgbClr val="2E2B1F"/>
                </a:solidFill>
                <a:latin typeface="Times New Roman" panose="02020603050405020304"/>
                <a:cs typeface="Times New Roman" panose="02020603050405020304"/>
                <a:sym typeface="+mn-ea"/>
              </a:rPr>
              <a:t>g</a:t>
            </a:r>
            <a:r>
              <a:rPr sz="2400" spc="-5" dirty="0">
                <a:solidFill>
                  <a:srgbClr val="2E2B1F"/>
                </a:solidFill>
                <a:latin typeface="Times New Roman" panose="02020603050405020304"/>
                <a:cs typeface="Times New Roman" panose="02020603050405020304"/>
                <a:sym typeface="+mn-ea"/>
              </a:rPr>
              <a:t>e</a:t>
            </a:r>
            <a:r>
              <a:rPr sz="2400" dirty="0">
                <a:solidFill>
                  <a:srgbClr val="2E2B1F"/>
                </a:solidFill>
                <a:latin typeface="Times New Roman" panose="02020603050405020304"/>
                <a:cs typeface="Times New Roman" panose="02020603050405020304"/>
                <a:sym typeface="+mn-ea"/>
              </a:rPr>
              <a:t>	</a:t>
            </a:r>
            <a:r>
              <a:rPr sz="2400" spc="-10" dirty="0">
                <a:solidFill>
                  <a:srgbClr val="2E2B1F"/>
                </a:solidFill>
                <a:latin typeface="Times New Roman" panose="02020603050405020304"/>
                <a:cs typeface="Times New Roman" panose="02020603050405020304"/>
                <a:sym typeface="+mn-ea"/>
              </a:rPr>
              <a:t>a</a:t>
            </a:r>
            <a:r>
              <a:rPr sz="2400" spc="-5" dirty="0">
                <a:solidFill>
                  <a:srgbClr val="2E2B1F"/>
                </a:solidFill>
                <a:latin typeface="Times New Roman" panose="02020603050405020304"/>
                <a:cs typeface="Times New Roman" panose="02020603050405020304"/>
                <a:sym typeface="+mn-ea"/>
              </a:rPr>
              <a:t>s</a:t>
            </a:r>
            <a:r>
              <a:rPr sz="2400" dirty="0">
                <a:solidFill>
                  <a:srgbClr val="2E2B1F"/>
                </a:solidFill>
                <a:latin typeface="Times New Roman" panose="02020603050405020304"/>
                <a:cs typeface="Times New Roman" panose="02020603050405020304"/>
                <a:sym typeface="+mn-ea"/>
              </a:rPr>
              <a:t>	w</a:t>
            </a:r>
            <a:r>
              <a:rPr sz="2400" spc="-5" dirty="0">
                <a:solidFill>
                  <a:srgbClr val="2E2B1F"/>
                </a:solidFill>
                <a:latin typeface="Times New Roman" panose="02020603050405020304"/>
                <a:cs typeface="Times New Roman" panose="02020603050405020304"/>
                <a:sym typeface="+mn-ea"/>
              </a:rPr>
              <a:t>ell</a:t>
            </a:r>
            <a:r>
              <a:rPr sz="2400" dirty="0">
                <a:solidFill>
                  <a:srgbClr val="2E2B1F"/>
                </a:solidFill>
                <a:latin typeface="Times New Roman" panose="02020603050405020304"/>
                <a:cs typeface="Times New Roman" panose="02020603050405020304"/>
                <a:sym typeface="+mn-ea"/>
              </a:rPr>
              <a:t>	</a:t>
            </a:r>
            <a:r>
              <a:rPr sz="2400" spc="-10" dirty="0">
                <a:solidFill>
                  <a:srgbClr val="2E2B1F"/>
                </a:solidFill>
                <a:latin typeface="Times New Roman" panose="02020603050405020304"/>
                <a:cs typeface="Times New Roman" panose="02020603050405020304"/>
                <a:sym typeface="+mn-ea"/>
              </a:rPr>
              <a:t>a</a:t>
            </a:r>
            <a:r>
              <a:rPr sz="2400" spc="-5" dirty="0">
                <a:solidFill>
                  <a:srgbClr val="2E2B1F"/>
                </a:solidFill>
                <a:latin typeface="Times New Roman" panose="02020603050405020304"/>
                <a:cs typeface="Times New Roman" panose="02020603050405020304"/>
                <a:sym typeface="+mn-ea"/>
              </a:rPr>
              <a:t>s</a:t>
            </a:r>
            <a:r>
              <a:rPr sz="240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s</a:t>
            </a:r>
            <a:r>
              <a:rPr sz="2400" dirty="0">
                <a:solidFill>
                  <a:srgbClr val="2E2B1F"/>
                </a:solidFill>
                <a:latin typeface="Times New Roman" panose="02020603050405020304"/>
                <a:cs typeface="Times New Roman" panose="02020603050405020304"/>
                <a:sym typeface="+mn-ea"/>
              </a:rPr>
              <a:t>c</a:t>
            </a:r>
            <a:r>
              <a:rPr sz="2400" spc="-5" dirty="0">
                <a:solidFill>
                  <a:srgbClr val="2E2B1F"/>
                </a:solidFill>
                <a:latin typeface="Times New Roman" panose="02020603050405020304"/>
                <a:cs typeface="Times New Roman" panose="02020603050405020304"/>
                <a:sym typeface="+mn-ea"/>
              </a:rPr>
              <a:t>r</a:t>
            </a:r>
            <a:r>
              <a:rPr sz="2400" dirty="0">
                <a:solidFill>
                  <a:srgbClr val="2E2B1F"/>
                </a:solidFill>
                <a:latin typeface="Times New Roman" panose="02020603050405020304"/>
                <a:cs typeface="Times New Roman" panose="02020603050405020304"/>
                <a:sym typeface="+mn-ea"/>
              </a:rPr>
              <a:t>i</a:t>
            </a:r>
            <a:r>
              <a:rPr sz="2400" spc="5" dirty="0">
                <a:solidFill>
                  <a:srgbClr val="2E2B1F"/>
                </a:solidFill>
                <a:latin typeface="Times New Roman" panose="02020603050405020304"/>
                <a:cs typeface="Times New Roman" panose="02020603050405020304"/>
                <a:sym typeface="+mn-ea"/>
              </a:rPr>
              <a:t>p</a:t>
            </a:r>
            <a:r>
              <a:rPr sz="2400" spc="-5" dirty="0">
                <a:solidFill>
                  <a:srgbClr val="2E2B1F"/>
                </a:solidFill>
                <a:latin typeface="Times New Roman" panose="02020603050405020304"/>
                <a:cs typeface="Times New Roman" panose="02020603050405020304"/>
                <a:sym typeface="+mn-ea"/>
              </a:rPr>
              <a:t>ting  language.</a:t>
            </a:r>
            <a:endParaRPr sz="2400">
              <a:latin typeface="Times New Roman" panose="02020603050405020304"/>
              <a:cs typeface="Times New Roman" panose="02020603050405020304"/>
            </a:endParaRPr>
          </a:p>
          <a:p>
            <a:pPr marL="355600" indent="-342900">
              <a:lnSpc>
                <a:spcPct val="100000"/>
              </a:lnSpc>
              <a:spcBef>
                <a:spcPts val="600"/>
              </a:spcBef>
              <a:buFont typeface="Arial" panose="020B0604020202020204"/>
              <a:buChar char="•"/>
              <a:tabLst>
                <a:tab pos="354965" algn="l"/>
                <a:tab pos="355600" algn="l"/>
              </a:tabLst>
            </a:pPr>
            <a:r>
              <a:rPr sz="2400" spc="-5" dirty="0">
                <a:solidFill>
                  <a:srgbClr val="2E2B1F"/>
                </a:solidFill>
                <a:latin typeface="Times New Roman" panose="02020603050405020304"/>
                <a:cs typeface="Times New Roman" panose="02020603050405020304"/>
                <a:sym typeface="+mn-ea"/>
              </a:rPr>
              <a:t>Python is also called as Interpreted</a:t>
            </a:r>
            <a:r>
              <a:rPr sz="2400" spc="15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language</a:t>
            </a:r>
          </a:p>
          <a:p>
            <a:pPr marL="355600" indent="-342900">
              <a:lnSpc>
                <a:spcPct val="100000"/>
              </a:lnSpc>
              <a:spcBef>
                <a:spcPts val="600"/>
              </a:spcBef>
              <a:buFont typeface="Arial" panose="020B0604020202020204"/>
              <a:buChar char="•"/>
              <a:tabLst>
                <a:tab pos="354965" algn="l"/>
                <a:tab pos="355600" algn="l"/>
              </a:tabLst>
            </a:pPr>
            <a:endParaRPr sz="2400" spc="-5" dirty="0">
              <a:solidFill>
                <a:srgbClr val="2E2B1F"/>
              </a:solidFill>
              <a:latin typeface="Times New Roman" panose="02020603050405020304"/>
              <a:cs typeface="Times New Roman" panose="02020603050405020304"/>
              <a:sym typeface="+mn-ea"/>
            </a:endParaRPr>
          </a:p>
          <a:p>
            <a:pPr marL="355600" indent="-342900">
              <a:lnSpc>
                <a:spcPct val="100000"/>
              </a:lnSpc>
              <a:spcBef>
                <a:spcPts val="600"/>
              </a:spcBef>
              <a:buFont typeface="Arial" panose="020B0604020202020204"/>
              <a:buChar char="•"/>
              <a:tabLst>
                <a:tab pos="354965" algn="l"/>
                <a:tab pos="355600" algn="l"/>
              </a:tabLst>
            </a:pPr>
            <a:endParaRPr sz="2400" spc="-5" dirty="0">
              <a:solidFill>
                <a:srgbClr val="2E2B1F"/>
              </a:solidFill>
              <a:latin typeface="Times New Roman" panose="02020603050405020304"/>
              <a:cs typeface="Times New Roman" panose="02020603050405020304"/>
              <a:sym typeface="+mn-ea"/>
            </a:endParaRPr>
          </a:p>
          <a:p>
            <a:pPr marL="4013200" lvl="8" indent="-342900">
              <a:lnSpc>
                <a:spcPct val="100000"/>
              </a:lnSpc>
              <a:spcBef>
                <a:spcPts val="600"/>
              </a:spcBef>
              <a:buFont typeface="Arial" panose="020B0604020202020204"/>
              <a:buChar char="•"/>
              <a:tabLst>
                <a:tab pos="354965" algn="l"/>
                <a:tab pos="355600" algn="l"/>
              </a:tabLst>
            </a:pPr>
            <a:endParaRPr sz="1960">
              <a:latin typeface="Times New Roman" panose="02020603050405020304"/>
              <a:cs typeface="Times New Roman" panose="02020603050405020304"/>
            </a:endParaRPr>
          </a:p>
          <a:p>
            <a:endParaRPr lang="en-US" sz="2400"/>
          </a:p>
        </p:txBody>
      </p:sp>
      <p:sp>
        <p:nvSpPr>
          <p:cNvPr id="4" name="object 4"/>
          <p:cNvSpPr/>
          <p:nvPr/>
        </p:nvSpPr>
        <p:spPr>
          <a:xfrm>
            <a:off x="6231763" y="4509515"/>
            <a:ext cx="2375916" cy="18714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97" y="396570"/>
            <a:ext cx="8861805" cy="1076960"/>
          </a:xfrm>
        </p:spPr>
        <p:txBody>
          <a:bodyPr/>
          <a:lstStyle/>
          <a:p>
            <a:r>
              <a:rPr lang="en-IN" b="0" i="1" spc="-5" dirty="0">
                <a:solidFill>
                  <a:srgbClr val="FF0000"/>
                </a:solidFill>
                <a:latin typeface="Times New Roman" panose="02020603050405020304"/>
                <a:cs typeface="Times New Roman" panose="02020603050405020304"/>
                <a:sym typeface="+mn-ea"/>
              </a:rPr>
              <a:t>			</a:t>
            </a:r>
            <a:r>
              <a:rPr b="0" i="1" spc="-5"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Why</a:t>
            </a:r>
            <a:r>
              <a:rPr b="0" i="1" spc="-95"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 </a:t>
            </a:r>
            <a:r>
              <a:rPr b="0" i="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Python</a:t>
            </a:r>
            <a:r>
              <a:rPr lang="en-IN" b="0" i="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a:t>
            </a:r>
            <a:br>
              <a:rPr lang="en-IN" b="0" i="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br>
            <a:endParaRPr lang="en-IN" b="0" i="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endParaRPr>
          </a:p>
        </p:txBody>
      </p:sp>
      <p:sp>
        <p:nvSpPr>
          <p:cNvPr id="3" name="Subtitle 2"/>
          <p:cNvSpPr>
            <a:spLocks noGrp="1"/>
          </p:cNvSpPr>
          <p:nvPr>
            <p:ph type="subTitle" idx="4"/>
          </p:nvPr>
        </p:nvSpPr>
        <p:spPr>
          <a:xfrm>
            <a:off x="474219" y="-457200"/>
            <a:ext cx="8669781" cy="4395470"/>
          </a:xfrm>
        </p:spPr>
        <p:txBody>
          <a:bodyPr/>
          <a:lstStyle/>
          <a:p>
            <a:pPr marL="12700" marR="271780">
              <a:lnSpc>
                <a:spcPct val="120000"/>
              </a:lnSpc>
              <a:spcBef>
                <a:spcPts val="100"/>
              </a:spcBef>
            </a:pPr>
            <a:r>
              <a:rPr sz="2400" spc="-5" dirty="0">
                <a:solidFill>
                  <a:srgbClr val="2E2B1F"/>
                </a:solidFill>
                <a:latin typeface="Times New Roman" panose="02020603050405020304"/>
                <a:cs typeface="Times New Roman" panose="02020603050405020304"/>
                <a:sym typeface="+mn-ea"/>
              </a:rPr>
              <a:t>The following </a:t>
            </a:r>
            <a:r>
              <a:rPr sz="2400" spc="-10" dirty="0">
                <a:solidFill>
                  <a:srgbClr val="2E2B1F"/>
                </a:solidFill>
                <a:latin typeface="Times New Roman" panose="02020603050405020304"/>
                <a:cs typeface="Times New Roman" panose="02020603050405020304"/>
                <a:sym typeface="+mn-ea"/>
              </a:rPr>
              <a:t>primary </a:t>
            </a:r>
            <a:r>
              <a:rPr sz="2400" spc="-5" dirty="0">
                <a:solidFill>
                  <a:srgbClr val="2E2B1F"/>
                </a:solidFill>
                <a:latin typeface="Times New Roman" panose="02020603050405020304"/>
                <a:cs typeface="Times New Roman" panose="02020603050405020304"/>
                <a:sym typeface="+mn-ea"/>
              </a:rPr>
              <a:t>factors cited by Python users  seem to be</a:t>
            </a:r>
            <a:r>
              <a:rPr sz="2400" spc="25"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these:</a:t>
            </a:r>
            <a:endParaRPr sz="2400">
              <a:latin typeface="Times New Roman" panose="02020603050405020304"/>
              <a:cs typeface="Times New Roman" panose="02020603050405020304"/>
            </a:endParaRPr>
          </a:p>
          <a:p>
            <a:pPr marL="355600" indent="-342900">
              <a:lnSpc>
                <a:spcPct val="100000"/>
              </a:lnSpc>
              <a:spcBef>
                <a:spcPts val="600"/>
              </a:spcBef>
              <a:buFont typeface="Arial" panose="020B0604020202020204"/>
              <a:buChar char="•"/>
              <a:tabLst>
                <a:tab pos="354965" algn="l"/>
                <a:tab pos="355600" algn="l"/>
              </a:tabLst>
            </a:pPr>
            <a:r>
              <a:rPr sz="2400" spc="-5" dirty="0">
                <a:effectLst/>
                <a:latin typeface="Times New Roman" panose="02020603050405020304"/>
                <a:cs typeface="Times New Roman" panose="02020603050405020304"/>
                <a:sym typeface="+mn-ea"/>
              </a:rPr>
              <a:t>Python is</a:t>
            </a:r>
            <a:r>
              <a:rPr sz="2400" spc="10" dirty="0">
                <a:effectLst/>
                <a:latin typeface="Times New Roman" panose="02020603050405020304"/>
                <a:cs typeface="Times New Roman" panose="02020603050405020304"/>
                <a:sym typeface="+mn-ea"/>
              </a:rPr>
              <a:t> </a:t>
            </a:r>
            <a:r>
              <a:rPr sz="2400" spc="-5" dirty="0">
                <a:effectLst/>
                <a:latin typeface="Times New Roman" panose="02020603050405020304"/>
                <a:cs typeface="Times New Roman" panose="02020603050405020304"/>
                <a:sym typeface="+mn-ea"/>
              </a:rPr>
              <a:t>object-oriented</a:t>
            </a:r>
            <a:endParaRPr sz="2400">
              <a:solidFill>
                <a:schemeClr val="tx1"/>
              </a:solidFill>
              <a:effectLst/>
              <a:latin typeface="Times New Roman" panose="02020603050405020304"/>
              <a:cs typeface="Times New Roman" panose="02020603050405020304"/>
            </a:endParaRPr>
          </a:p>
          <a:p>
            <a:pPr marL="355600" indent="-342900">
              <a:lnSpc>
                <a:spcPct val="100000"/>
              </a:lnSpc>
              <a:spcBef>
                <a:spcPts val="600"/>
              </a:spcBef>
              <a:buFont typeface="Arial" panose="020B0604020202020204"/>
              <a:buChar char="•"/>
              <a:tabLst>
                <a:tab pos="354965" algn="l"/>
                <a:tab pos="355600" algn="l"/>
              </a:tabLst>
            </a:pPr>
            <a:r>
              <a:rPr sz="2400" spc="-5" dirty="0">
                <a:effectLst/>
                <a:latin typeface="Times New Roman" panose="02020603050405020304"/>
                <a:cs typeface="Times New Roman" panose="02020603050405020304"/>
                <a:sym typeface="+mn-ea"/>
              </a:rPr>
              <a:t>It's free (open</a:t>
            </a:r>
            <a:r>
              <a:rPr sz="2400" spc="75" dirty="0">
                <a:effectLst/>
                <a:latin typeface="Times New Roman" panose="02020603050405020304"/>
                <a:cs typeface="Times New Roman" panose="02020603050405020304"/>
                <a:sym typeface="+mn-ea"/>
              </a:rPr>
              <a:t> </a:t>
            </a:r>
            <a:r>
              <a:rPr sz="2400" spc="-5" dirty="0">
                <a:effectLst/>
                <a:latin typeface="Times New Roman" panose="02020603050405020304"/>
                <a:cs typeface="Times New Roman" panose="02020603050405020304"/>
                <a:sym typeface="+mn-ea"/>
              </a:rPr>
              <a:t>source)</a:t>
            </a:r>
            <a:endParaRPr sz="2400" spc="-5" dirty="0">
              <a:solidFill>
                <a:schemeClr val="tx1"/>
              </a:solidFill>
              <a:effectLst/>
              <a:latin typeface="Times New Roman" panose="02020603050405020304"/>
              <a:cs typeface="Times New Roman" panose="02020603050405020304"/>
            </a:endParaRPr>
          </a:p>
          <a:p>
            <a:pPr marL="355600" indent="-342900">
              <a:lnSpc>
                <a:spcPct val="100000"/>
              </a:lnSpc>
              <a:spcBef>
                <a:spcPts val="600"/>
              </a:spcBef>
              <a:buFont typeface="Arial" panose="020B0604020202020204"/>
              <a:buChar char="•"/>
              <a:tabLst>
                <a:tab pos="354965" algn="l"/>
                <a:tab pos="355600" algn="l"/>
              </a:tabLst>
            </a:pPr>
            <a:r>
              <a:rPr sz="2400" spc="-5" dirty="0">
                <a:effectLst/>
                <a:latin typeface="Times New Roman" panose="02020603050405020304"/>
                <a:cs typeface="Times New Roman" panose="02020603050405020304"/>
                <a:sym typeface="+mn-ea"/>
              </a:rPr>
              <a:t>It's</a:t>
            </a:r>
            <a:r>
              <a:rPr sz="2400" dirty="0">
                <a:effectLst/>
                <a:latin typeface="Times New Roman" panose="02020603050405020304"/>
                <a:cs typeface="Times New Roman" panose="02020603050405020304"/>
                <a:sym typeface="+mn-ea"/>
              </a:rPr>
              <a:t> portable</a:t>
            </a:r>
            <a:endParaRPr sz="2400" spc="-5" dirty="0">
              <a:solidFill>
                <a:schemeClr val="tx1"/>
              </a:solidFill>
              <a:effectLst/>
              <a:latin typeface="Times New Roman" panose="02020603050405020304"/>
              <a:cs typeface="Times New Roman" panose="02020603050405020304"/>
              <a:sym typeface="+mn-ea"/>
            </a:endParaRPr>
          </a:p>
          <a:p>
            <a:pPr marL="355600" indent="-342900">
              <a:lnSpc>
                <a:spcPct val="100000"/>
              </a:lnSpc>
              <a:spcBef>
                <a:spcPts val="600"/>
              </a:spcBef>
              <a:buFont typeface="Arial" panose="020B0604020202020204"/>
              <a:buChar char="•"/>
              <a:tabLst>
                <a:tab pos="354965" algn="l"/>
                <a:tab pos="355600" algn="l"/>
              </a:tabLst>
            </a:pPr>
            <a:r>
              <a:rPr sz="2400" spc="-5" dirty="0">
                <a:effectLst/>
                <a:latin typeface="Times New Roman" panose="02020603050405020304"/>
                <a:cs typeface="Times New Roman" panose="02020603050405020304"/>
                <a:sym typeface="+mn-ea"/>
              </a:rPr>
              <a:t>It's </a:t>
            </a:r>
            <a:r>
              <a:rPr sz="2400" dirty="0">
                <a:effectLst/>
                <a:latin typeface="Times New Roman" panose="02020603050405020304"/>
                <a:cs typeface="Times New Roman" panose="02020603050405020304"/>
                <a:sym typeface="+mn-ea"/>
              </a:rPr>
              <a:t>powerful</a:t>
            </a:r>
          </a:p>
          <a:p>
            <a:pPr marL="355600" indent="-342900">
              <a:lnSpc>
                <a:spcPct val="100000"/>
              </a:lnSpc>
              <a:spcBef>
                <a:spcPts val="600"/>
              </a:spcBef>
              <a:buFont typeface="Arial" panose="020B0604020202020204"/>
              <a:buChar char="•"/>
              <a:tabLst>
                <a:tab pos="354965" algn="l"/>
                <a:tab pos="355600" algn="l"/>
              </a:tabLst>
            </a:pPr>
            <a:endParaRPr sz="2400" dirty="0">
              <a:solidFill>
                <a:schemeClr val="tx1"/>
              </a:solidFill>
              <a:effectLst/>
              <a:latin typeface="Times New Roman" panose="02020603050405020304"/>
              <a:cs typeface="Times New Roman" panose="02020603050405020304"/>
              <a:sym typeface="+mn-ea"/>
            </a:endParaRPr>
          </a:p>
          <a:p>
            <a:pPr marL="355600" indent="-342900">
              <a:lnSpc>
                <a:spcPct val="100000"/>
              </a:lnSpc>
              <a:spcBef>
                <a:spcPts val="600"/>
              </a:spcBef>
              <a:buFont typeface="Arial" panose="020B0604020202020204"/>
              <a:buChar char="•"/>
              <a:tabLst>
                <a:tab pos="354965" algn="l"/>
                <a:tab pos="355600" algn="l"/>
              </a:tabLst>
            </a:pPr>
            <a:endParaRPr sz="2400" dirty="0">
              <a:solidFill>
                <a:schemeClr val="tx1"/>
              </a:solidFill>
              <a:effectLst/>
              <a:latin typeface="Times New Roman" panose="02020603050405020304"/>
              <a:cs typeface="Times New Roman" panose="02020603050405020304"/>
              <a:sym typeface="+mn-ea"/>
            </a:endParaRPr>
          </a:p>
          <a:p>
            <a:pPr marL="12700" indent="0">
              <a:lnSpc>
                <a:spcPct val="100000"/>
              </a:lnSpc>
              <a:spcBef>
                <a:spcPts val="600"/>
              </a:spcBef>
              <a:buFont typeface="Arial" panose="020B0604020202020204"/>
              <a:buNone/>
              <a:tabLst>
                <a:tab pos="354965" algn="l"/>
                <a:tab pos="355600" algn="l"/>
              </a:tabLst>
            </a:pPr>
            <a:r>
              <a:rPr lang="en-IN" sz="24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a:t>
            </a:r>
            <a:endParaRPr sz="24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endParaRPr>
          </a:p>
          <a:p>
            <a:pPr marL="355600" marR="5080">
              <a:lnSpc>
                <a:spcPts val="3600"/>
              </a:lnSpc>
              <a:spcBef>
                <a:spcPts val="220"/>
              </a:spcBef>
            </a:pPr>
            <a:endParaRPr>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endParaRPr>
          </a:p>
          <a:p>
            <a:endParaRPr lang="en-US"/>
          </a:p>
        </p:txBody>
      </p:sp>
      <p:sp>
        <p:nvSpPr>
          <p:cNvPr id="4" name="object 4"/>
          <p:cNvSpPr/>
          <p:nvPr/>
        </p:nvSpPr>
        <p:spPr>
          <a:xfrm>
            <a:off x="5768975" y="3683761"/>
            <a:ext cx="2857500" cy="280873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057" y="265760"/>
            <a:ext cx="8861805" cy="1076960"/>
          </a:xfrm>
        </p:spPr>
        <p:txBody>
          <a:bodyPr/>
          <a:lstStyle/>
          <a:p>
            <a:r>
              <a:rPr lang="en-IN" b="0" i="1" spc="-5" dirty="0">
                <a:solidFill>
                  <a:srgbClr val="FF0000"/>
                </a:solidFill>
                <a:latin typeface="Times New Roman" panose="02020603050405020304"/>
                <a:cs typeface="Times New Roman" panose="02020603050405020304"/>
                <a:sym typeface="+mn-ea"/>
              </a:rPr>
              <a:t>	</a:t>
            </a:r>
            <a:r>
              <a:rPr b="0" i="1" spc="-5"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What can </a:t>
            </a:r>
            <a:r>
              <a:rPr lang="en-IN" b="0" i="1" spc="-5"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we</a:t>
            </a:r>
            <a:r>
              <a:rPr b="0" i="1" spc="-5"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 do with</a:t>
            </a:r>
            <a:r>
              <a:rPr b="0" i="1" spc="-10"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 </a:t>
            </a:r>
            <a:r>
              <a:rPr b="0" i="1" spc="-5"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Python…?</a:t>
            </a:r>
            <a:br>
              <a:rPr>
                <a:latin typeface="Times New Roman" panose="02020603050405020304"/>
                <a:cs typeface="Times New Roman" panose="02020603050405020304"/>
              </a:rPr>
            </a:br>
            <a:endParaRPr lang="en-US"/>
          </a:p>
        </p:txBody>
      </p:sp>
      <p:sp>
        <p:nvSpPr>
          <p:cNvPr id="3" name="Subtitle 2"/>
          <p:cNvSpPr>
            <a:spLocks noGrp="1"/>
          </p:cNvSpPr>
          <p:nvPr>
            <p:ph type="subTitle" idx="4"/>
          </p:nvPr>
        </p:nvSpPr>
        <p:spPr>
          <a:xfrm>
            <a:off x="1587119" y="1654196"/>
            <a:ext cx="8669781" cy="2560955"/>
          </a:xfrm>
        </p:spPr>
        <p:txBody>
          <a:bodyPr/>
          <a:lstStyle/>
          <a:p>
            <a:pPr marL="355600" indent="-342900">
              <a:lnSpc>
                <a:spcPct val="100000"/>
              </a:lnSpc>
              <a:spcBef>
                <a:spcPts val="775"/>
              </a:spcBef>
              <a:buClr>
                <a:srgbClr val="C00000"/>
              </a:buClr>
              <a:buFont typeface="Arial" panose="020B0604020202020204"/>
              <a:buChar char="•"/>
              <a:tabLst>
                <a:tab pos="354965" algn="l"/>
                <a:tab pos="355600" algn="l"/>
              </a:tabLst>
            </a:pPr>
            <a:r>
              <a:rPr sz="2400" spc="-5" dirty="0">
                <a:solidFill>
                  <a:srgbClr val="2E2B1F"/>
                </a:solidFill>
                <a:latin typeface="Times New Roman" panose="02020603050405020304"/>
                <a:cs typeface="Times New Roman" panose="02020603050405020304"/>
                <a:sym typeface="+mn-ea"/>
              </a:rPr>
              <a:t>System</a:t>
            </a:r>
            <a:r>
              <a:rPr sz="2400" spc="-2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programming</a:t>
            </a:r>
            <a:endParaRPr sz="2400">
              <a:latin typeface="Times New Roman" panose="02020603050405020304"/>
              <a:cs typeface="Times New Roman" panose="02020603050405020304"/>
            </a:endParaRPr>
          </a:p>
          <a:p>
            <a:pPr marL="355600" indent="-342900">
              <a:lnSpc>
                <a:spcPct val="100000"/>
              </a:lnSpc>
              <a:spcBef>
                <a:spcPts val="675"/>
              </a:spcBef>
              <a:buClr>
                <a:srgbClr val="C00000"/>
              </a:buClr>
              <a:buFont typeface="Arial" panose="020B0604020202020204"/>
              <a:buChar char="•"/>
              <a:tabLst>
                <a:tab pos="354965" algn="l"/>
                <a:tab pos="355600" algn="l"/>
              </a:tabLst>
            </a:pPr>
            <a:r>
              <a:rPr sz="2400" spc="-5" dirty="0">
                <a:solidFill>
                  <a:srgbClr val="2E2B1F"/>
                </a:solidFill>
                <a:latin typeface="Times New Roman" panose="02020603050405020304"/>
                <a:cs typeface="Times New Roman" panose="02020603050405020304"/>
                <a:sym typeface="+mn-ea"/>
              </a:rPr>
              <a:t>Graphical User Interface Programming</a:t>
            </a:r>
            <a:endParaRPr sz="2400">
              <a:latin typeface="Times New Roman" panose="02020603050405020304"/>
              <a:cs typeface="Times New Roman" panose="02020603050405020304"/>
            </a:endParaRPr>
          </a:p>
          <a:p>
            <a:pPr marL="355600" indent="-342900">
              <a:lnSpc>
                <a:spcPct val="100000"/>
              </a:lnSpc>
              <a:spcBef>
                <a:spcPts val="675"/>
              </a:spcBef>
              <a:buClr>
                <a:srgbClr val="C00000"/>
              </a:buClr>
              <a:buFont typeface="Arial" panose="020B0604020202020204"/>
              <a:buChar char="•"/>
              <a:tabLst>
                <a:tab pos="354965" algn="l"/>
                <a:tab pos="355600" algn="l"/>
              </a:tabLst>
            </a:pPr>
            <a:r>
              <a:rPr sz="2400" spc="-5" dirty="0">
                <a:solidFill>
                  <a:srgbClr val="2E2B1F"/>
                </a:solidFill>
                <a:latin typeface="Times New Roman" panose="02020603050405020304"/>
                <a:cs typeface="Times New Roman" panose="02020603050405020304"/>
                <a:sym typeface="+mn-ea"/>
              </a:rPr>
              <a:t>Internet</a:t>
            </a:r>
            <a:r>
              <a:rPr sz="2400" spc="-15" dirty="0">
                <a:solidFill>
                  <a:srgbClr val="2E2B1F"/>
                </a:solidFill>
                <a:latin typeface="Times New Roman" panose="02020603050405020304"/>
                <a:cs typeface="Times New Roman" panose="02020603050405020304"/>
                <a:sym typeface="+mn-ea"/>
              </a:rPr>
              <a:t> </a:t>
            </a:r>
            <a:r>
              <a:rPr sz="2400" dirty="0">
                <a:solidFill>
                  <a:srgbClr val="2E2B1F"/>
                </a:solidFill>
                <a:latin typeface="Times New Roman" panose="02020603050405020304"/>
                <a:cs typeface="Times New Roman" panose="02020603050405020304"/>
                <a:sym typeface="+mn-ea"/>
              </a:rPr>
              <a:t>Scripting</a:t>
            </a:r>
            <a:endParaRPr sz="2400">
              <a:latin typeface="Times New Roman" panose="02020603050405020304"/>
              <a:cs typeface="Times New Roman" panose="02020603050405020304"/>
            </a:endParaRPr>
          </a:p>
          <a:p>
            <a:pPr marL="355600" indent="-342900">
              <a:lnSpc>
                <a:spcPct val="100000"/>
              </a:lnSpc>
              <a:spcBef>
                <a:spcPts val="670"/>
              </a:spcBef>
              <a:buClr>
                <a:srgbClr val="C00000"/>
              </a:buClr>
              <a:buFont typeface="Arial" panose="020B0604020202020204"/>
              <a:buChar char="•"/>
              <a:tabLst>
                <a:tab pos="354965" algn="l"/>
                <a:tab pos="355600" algn="l"/>
              </a:tabLst>
            </a:pPr>
            <a:r>
              <a:rPr sz="2400" spc="-5" dirty="0">
                <a:solidFill>
                  <a:srgbClr val="2E2B1F"/>
                </a:solidFill>
                <a:latin typeface="Times New Roman" panose="02020603050405020304"/>
                <a:cs typeface="Times New Roman" panose="02020603050405020304"/>
                <a:sym typeface="+mn-ea"/>
              </a:rPr>
              <a:t>Database</a:t>
            </a:r>
            <a:r>
              <a:rPr sz="2400" spc="-1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Programming</a:t>
            </a:r>
            <a:endParaRPr sz="2400">
              <a:latin typeface="Times New Roman" panose="02020603050405020304"/>
              <a:cs typeface="Times New Roman" panose="02020603050405020304"/>
            </a:endParaRPr>
          </a:p>
          <a:p>
            <a:pPr marL="355600" indent="-342900">
              <a:lnSpc>
                <a:spcPct val="100000"/>
              </a:lnSpc>
              <a:spcBef>
                <a:spcPts val="670"/>
              </a:spcBef>
              <a:buClr>
                <a:srgbClr val="C00000"/>
              </a:buClr>
              <a:buFont typeface="Arial" panose="020B0604020202020204"/>
              <a:buChar char="•"/>
              <a:tabLst>
                <a:tab pos="354965" algn="l"/>
                <a:tab pos="355600" algn="l"/>
              </a:tabLst>
            </a:pPr>
            <a:r>
              <a:rPr sz="2400" spc="-5" dirty="0">
                <a:solidFill>
                  <a:srgbClr val="2E2B1F"/>
                </a:solidFill>
                <a:latin typeface="Times New Roman" panose="02020603050405020304"/>
                <a:cs typeface="Times New Roman" panose="02020603050405020304"/>
                <a:sym typeface="+mn-ea"/>
              </a:rPr>
              <a:t>Gaming, Images, XML , Robot </a:t>
            </a:r>
            <a:r>
              <a:rPr sz="2400" spc="-10" dirty="0">
                <a:solidFill>
                  <a:srgbClr val="2E2B1F"/>
                </a:solidFill>
                <a:latin typeface="Times New Roman" panose="02020603050405020304"/>
                <a:cs typeface="Times New Roman" panose="02020603050405020304"/>
                <a:sym typeface="+mn-ea"/>
              </a:rPr>
              <a:t>and</a:t>
            </a:r>
            <a:r>
              <a:rPr sz="2400" spc="-120" dirty="0">
                <a:solidFill>
                  <a:srgbClr val="2E2B1F"/>
                </a:solidFill>
                <a:latin typeface="Times New Roman" panose="02020603050405020304"/>
                <a:cs typeface="Times New Roman" panose="02020603050405020304"/>
                <a:sym typeface="+mn-ea"/>
              </a:rPr>
              <a:t> </a:t>
            </a:r>
            <a:r>
              <a:rPr sz="2400" spc="-5" dirty="0">
                <a:solidFill>
                  <a:srgbClr val="2E2B1F"/>
                </a:solidFill>
                <a:latin typeface="Times New Roman" panose="02020603050405020304"/>
                <a:cs typeface="Times New Roman" panose="02020603050405020304"/>
                <a:sym typeface="+mn-ea"/>
              </a:rPr>
              <a:t>more</a:t>
            </a:r>
            <a:endParaRPr sz="2400">
              <a:latin typeface="Times New Roman" panose="02020603050405020304"/>
              <a:cs typeface="Times New Roman" panose="02020603050405020304"/>
            </a:endParaRPr>
          </a:p>
          <a:p>
            <a:endParaRPr lang="en-US" sz="2400"/>
          </a:p>
        </p:txBody>
      </p:sp>
      <p:sp>
        <p:nvSpPr>
          <p:cNvPr id="4" name="object 4"/>
          <p:cNvSpPr/>
          <p:nvPr/>
        </p:nvSpPr>
        <p:spPr>
          <a:xfrm>
            <a:off x="5803900" y="3893946"/>
            <a:ext cx="2857500" cy="280873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207" y="616280"/>
            <a:ext cx="8861805" cy="538480"/>
          </a:xfrm>
        </p:spPr>
        <p:txBody>
          <a:bodyPr/>
          <a:lstStyle/>
          <a:p>
            <a:r>
              <a:rPr lang="en-IN" kern="1200">
                <a:ln/>
                <a:solidFill>
                  <a:schemeClr val="tx1"/>
                </a:solidFill>
                <a:effectLst>
                  <a:outerShdw blurRad="38100" dist="19050" dir="2700000" algn="tl" rotWithShape="0">
                    <a:schemeClr val="dk1">
                      <a:alpha val="40000"/>
                    </a:schemeClr>
                  </a:outerShdw>
                </a:effectLst>
                <a:latin typeface="Arial" panose="020B0604020202020204" pitchFamily="34" charset="0"/>
                <a:sym typeface="+mn-ea"/>
              </a:rPr>
              <a:t>			</a:t>
            </a:r>
            <a:r>
              <a:rPr i="1" kern="12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Machine Learning</a:t>
            </a:r>
            <a:endParaRPr lang="en-US" i="1" kern="12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3" name="Subtitle 2"/>
          <p:cNvSpPr>
            <a:spLocks noGrp="1"/>
          </p:cNvSpPr>
          <p:nvPr>
            <p:ph type="subTitle" idx="4"/>
          </p:nvPr>
        </p:nvSpPr>
        <p:spPr>
          <a:xfrm>
            <a:off x="1682369" y="1812311"/>
            <a:ext cx="8669781" cy="1846580"/>
          </a:xfrm>
        </p:spPr>
        <p:txBody>
          <a:bodyPr>
            <a:scene3d>
              <a:camera prst="orthographicFront"/>
              <a:lightRig rig="threePt" dir="t"/>
            </a:scene3d>
          </a:bodyPr>
          <a:lstStyle/>
          <a:p>
            <a:pPr marL="342900" indent="-342900">
              <a:buFont typeface="Arial" panose="020B0604020202020204" pitchFamily="34" charset="0"/>
              <a:buChar char="•"/>
            </a:pPr>
            <a:r>
              <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Automating automation</a:t>
            </a:r>
          </a:p>
          <a:p>
            <a:pPr marL="342900" indent="-342900">
              <a:buFont typeface="Arial" panose="020B0604020202020204" pitchFamily="34" charset="0"/>
              <a:buChar char="•"/>
            </a:pPr>
            <a:r>
              <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Getting computers to program themselves</a:t>
            </a:r>
          </a:p>
          <a:p>
            <a:pPr marL="342900" indent="-342900">
              <a:buFont typeface="Arial" panose="020B0604020202020204" pitchFamily="34" charset="0"/>
              <a:buChar char="•"/>
            </a:pPr>
            <a:r>
              <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Writing software is the bottleneck</a:t>
            </a:r>
          </a:p>
          <a:p>
            <a:pPr marL="342900" indent="-342900">
              <a:buFont typeface="Arial" panose="020B0604020202020204" pitchFamily="34" charset="0"/>
              <a:buChar char="•"/>
            </a:pPr>
            <a:r>
              <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Let the data do the work instead!</a:t>
            </a:r>
          </a:p>
          <a:p>
            <a:endParaRPr lang="en-US"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pic>
        <p:nvPicPr>
          <p:cNvPr id="4" name="Content Placeholder 3" descr="flat-machine-learning-logo-design-computer-science-technology-concept-artificial-intelligence-sign-isolated-vector-106385106"/>
          <p:cNvPicPr>
            <a:picLocks noGrp="1" noChangeAspect="1"/>
          </p:cNvPicPr>
          <p:nvPr>
            <p:ph sz="half" idx="2"/>
          </p:nvPr>
        </p:nvPicPr>
        <p:blipFill>
          <a:blip r:embed="rId2"/>
          <a:stretch>
            <a:fillRect/>
          </a:stretch>
        </p:blipFill>
        <p:spPr>
          <a:xfrm>
            <a:off x="5747385" y="4276725"/>
            <a:ext cx="2910205" cy="2180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35" y="431165"/>
            <a:ext cx="8862060" cy="1076960"/>
          </a:xfrm>
        </p:spPr>
        <p:txBody>
          <a:bodyPr wrap="square"/>
          <a:lstStyle/>
          <a:p>
            <a:r>
              <a:rPr lang="en-IN">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Types of Learning</a:t>
            </a:r>
            <a:br>
              <a:rPr b="1">
                <a:solidFill>
                  <a:schemeClr val="accent2"/>
                </a:solidFill>
              </a:rPr>
            </a:br>
            <a:endParaRPr lang="en-US"/>
          </a:p>
        </p:txBody>
      </p:sp>
      <p:sp>
        <p:nvSpPr>
          <p:cNvPr id="3" name="Subtitle 2"/>
          <p:cNvSpPr>
            <a:spLocks noGrp="1"/>
          </p:cNvSpPr>
          <p:nvPr>
            <p:ph type="subTitle" idx="4"/>
          </p:nvPr>
        </p:nvSpPr>
        <p:spPr>
          <a:xfrm>
            <a:off x="1024509" y="1383686"/>
            <a:ext cx="8669781" cy="4801235"/>
          </a:xfrm>
        </p:spPr>
        <p:txBody>
          <a:bodyPr/>
          <a:lstStyle/>
          <a:p>
            <a:endParaRPr sz="2400" b="1">
              <a:latin typeface="Times New Roman" panose="02020603050405020304" charset="0"/>
              <a:cs typeface="Times New Roman" panose="02020603050405020304" charset="0"/>
              <a:sym typeface="+mn-ea"/>
            </a:endParaRPr>
          </a:p>
          <a:p>
            <a:r>
              <a:rPr sz="2400" b="1">
                <a:latin typeface="Times New Roman" panose="02020603050405020304" charset="0"/>
                <a:cs typeface="Times New Roman" panose="02020603050405020304" charset="0"/>
                <a:sym typeface="+mn-ea"/>
              </a:rPr>
              <a:t>Supervised (inductive) learning</a:t>
            </a:r>
            <a:endParaRPr sz="2400" b="1">
              <a:latin typeface="Times New Roman" panose="02020603050405020304" charset="0"/>
              <a:cs typeface="Times New Roman" panose="02020603050405020304" charset="0"/>
            </a:endParaRPr>
          </a:p>
          <a:p>
            <a:pPr lvl="1"/>
            <a:r>
              <a:rPr sz="2400">
                <a:latin typeface="Times New Roman" panose="02020603050405020304" charset="0"/>
                <a:cs typeface="Times New Roman" panose="02020603050405020304" charset="0"/>
                <a:sym typeface="+mn-ea"/>
              </a:rPr>
              <a:t>Training data includes desired outputs</a:t>
            </a:r>
          </a:p>
          <a:p>
            <a:r>
              <a:rPr sz="2400" b="1">
                <a:latin typeface="Times New Roman" panose="02020603050405020304" charset="0"/>
                <a:cs typeface="Times New Roman" panose="02020603050405020304" charset="0"/>
                <a:sym typeface="+mn-ea"/>
              </a:rPr>
              <a:t>Unsupervised learning</a:t>
            </a:r>
            <a:endParaRPr sz="2400" b="1">
              <a:latin typeface="Times New Roman" panose="02020603050405020304" charset="0"/>
              <a:cs typeface="Times New Roman" panose="02020603050405020304" charset="0"/>
            </a:endParaRPr>
          </a:p>
          <a:p>
            <a:pPr lvl="1"/>
            <a:r>
              <a:rPr sz="2400">
                <a:latin typeface="Times New Roman" panose="02020603050405020304" charset="0"/>
                <a:cs typeface="Times New Roman" panose="02020603050405020304" charset="0"/>
                <a:sym typeface="+mn-ea"/>
              </a:rPr>
              <a:t>Training data does not include desired outputs</a:t>
            </a:r>
          </a:p>
          <a:p>
            <a:r>
              <a:rPr sz="2400" b="1">
                <a:latin typeface="Times New Roman" panose="02020603050405020304" charset="0"/>
                <a:cs typeface="Times New Roman" panose="02020603050405020304" charset="0"/>
                <a:sym typeface="+mn-ea"/>
              </a:rPr>
              <a:t>Semi-supervised learning</a:t>
            </a:r>
            <a:endParaRPr sz="2400" b="1">
              <a:latin typeface="Times New Roman" panose="02020603050405020304" charset="0"/>
              <a:cs typeface="Times New Roman" panose="02020603050405020304" charset="0"/>
            </a:endParaRPr>
          </a:p>
          <a:p>
            <a:pPr lvl="1"/>
            <a:r>
              <a:rPr sz="2400">
                <a:latin typeface="Times New Roman" panose="02020603050405020304" charset="0"/>
                <a:cs typeface="Times New Roman" panose="02020603050405020304" charset="0"/>
                <a:sym typeface="+mn-ea"/>
              </a:rPr>
              <a:t>Training data includes a few desired outputs</a:t>
            </a:r>
          </a:p>
          <a:p>
            <a:r>
              <a:rPr sz="2400" b="1">
                <a:latin typeface="Times New Roman" panose="02020603050405020304" charset="0"/>
                <a:cs typeface="Times New Roman" panose="02020603050405020304" charset="0"/>
                <a:sym typeface="+mn-ea"/>
              </a:rPr>
              <a:t>Reinforcement learning</a:t>
            </a:r>
            <a:endParaRPr sz="2400" b="1">
              <a:latin typeface="Times New Roman" panose="02020603050405020304" charset="0"/>
              <a:cs typeface="Times New Roman" panose="02020603050405020304" charset="0"/>
            </a:endParaRPr>
          </a:p>
          <a:p>
            <a:pPr lvl="1"/>
            <a:r>
              <a:rPr sz="2400">
                <a:latin typeface="Times New Roman" panose="02020603050405020304" charset="0"/>
                <a:cs typeface="Times New Roman" panose="02020603050405020304" charset="0"/>
                <a:sym typeface="+mn-ea"/>
              </a:rPr>
              <a:t>Rewards from sequence of actions</a:t>
            </a:r>
          </a:p>
          <a:p>
            <a:pPr lvl="1"/>
            <a:r>
              <a:rPr lang="en-IN" altLang="en-US" sz="2400">
                <a:latin typeface="Times New Roman" panose="02020603050405020304" charset="0"/>
                <a:cs typeface="Times New Roman" panose="02020603050405020304" charset="0"/>
                <a:sym typeface="+mn-ea"/>
              </a:rPr>
              <a:t>		</a:t>
            </a:r>
          </a:p>
          <a:p>
            <a:pPr lvl="1"/>
            <a:endParaRPr lang="en-US" sz="2400">
              <a:latin typeface="Times New Roman" panose="02020603050405020304" charset="0"/>
              <a:cs typeface="Times New Roman" panose="02020603050405020304" charset="0"/>
              <a:sym typeface="+mn-ea"/>
            </a:endParaRPr>
          </a:p>
          <a:p>
            <a:pPr lvl="1"/>
            <a:endParaRPr lang="en-US" sz="2400">
              <a:latin typeface="Times New Roman" panose="02020603050405020304" charset="0"/>
              <a:cs typeface="Times New Roman" panose="02020603050405020304" charset="0"/>
              <a:sym typeface="+mn-ea"/>
            </a:endParaRPr>
          </a:p>
          <a:p>
            <a:pPr lvl="1"/>
            <a:r>
              <a:rPr lang="en-IN" altLang="en-US" sz="2400">
                <a:latin typeface="Times New Roman" panose="02020603050405020304" charset="0"/>
                <a:cs typeface="Times New Roman" panose="02020603050405020304" charset="0"/>
                <a:sym typeface="+mn-ea"/>
              </a:rPr>
              <a:t>		</a:t>
            </a:r>
          </a:p>
        </p:txBody>
      </p:sp>
      <p:pic>
        <p:nvPicPr>
          <p:cNvPr id="4" name="Content Placeholder 3" descr="flat-machine-learning-logo-design-computer-science-technology-concept-artificial-intelligence-sign-isolated-vector-106385106"/>
          <p:cNvPicPr>
            <a:picLocks noGrp="1" noChangeAspect="1"/>
          </p:cNvPicPr>
          <p:nvPr>
            <p:ph sz="half" idx="2"/>
          </p:nvPr>
        </p:nvPicPr>
        <p:blipFill>
          <a:blip r:embed="rId2"/>
          <a:stretch>
            <a:fillRect/>
          </a:stretch>
        </p:blipFill>
        <p:spPr>
          <a:xfrm>
            <a:off x="5747385" y="4276725"/>
            <a:ext cx="2910205" cy="2180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77" y="606755"/>
            <a:ext cx="8861805" cy="1076960"/>
          </a:xfrm>
        </p:spPr>
        <p:txBody>
          <a:bodyPr/>
          <a:lstStyle/>
          <a:p>
            <a:r>
              <a:rPr lang="en-IN">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a:ln/>
                <a:solidFill>
                  <a:schemeClr val="tx1"/>
                </a:solidFill>
                <a:effectLst/>
                <a:latin typeface="Times New Roman" panose="02020603050405020304" charset="0"/>
                <a:cs typeface="Times New Roman" panose="02020603050405020304" charset="0"/>
                <a:sym typeface="+mn-ea"/>
              </a:rPr>
              <a:t>ML in a Nutshell</a:t>
            </a:r>
            <a:br>
              <a:rPr b="1">
                <a:solidFill>
                  <a:schemeClr val="accent2"/>
                </a:solidFill>
              </a:rPr>
            </a:br>
            <a:endParaRPr lang="en-US"/>
          </a:p>
        </p:txBody>
      </p:sp>
      <p:sp>
        <p:nvSpPr>
          <p:cNvPr id="3" name="Subtitle 2"/>
          <p:cNvSpPr>
            <a:spLocks noGrp="1"/>
          </p:cNvSpPr>
          <p:nvPr>
            <p:ph type="subTitle" idx="4"/>
          </p:nvPr>
        </p:nvSpPr>
        <p:spPr>
          <a:xfrm>
            <a:off x="753999" y="1969156"/>
            <a:ext cx="8669781" cy="3261995"/>
          </a:xfrm>
        </p:spPr>
        <p:txBody>
          <a:bodyPr/>
          <a:lstStyle/>
          <a:p>
            <a:pPr marL="342900" indent="-342900">
              <a:buFont typeface="Arial" panose="020B0604020202020204" pitchFamily="34" charset="0"/>
              <a:buChar char="•"/>
            </a:pPr>
            <a:r>
              <a:rPr sz="2400" b="1">
                <a:latin typeface="Times New Roman" panose="02020603050405020304" charset="0"/>
                <a:cs typeface="Times New Roman" panose="02020603050405020304" charset="0"/>
                <a:sym typeface="+mn-ea"/>
              </a:rPr>
              <a:t>Tens of thousands of machine learning algorithms</a:t>
            </a:r>
          </a:p>
          <a:p>
            <a:pPr marL="342900" indent="-342900">
              <a:buFont typeface="Arial" panose="020B0604020202020204" pitchFamily="34" charset="0"/>
              <a:buChar char="•"/>
            </a:pPr>
            <a:r>
              <a:rPr sz="2400" b="1">
                <a:latin typeface="Times New Roman" panose="02020603050405020304" charset="0"/>
                <a:cs typeface="Times New Roman" panose="02020603050405020304" charset="0"/>
                <a:sym typeface="+mn-ea"/>
              </a:rPr>
              <a:t>Hundreds new every year</a:t>
            </a:r>
          </a:p>
          <a:p>
            <a:pPr marL="342900" indent="-342900">
              <a:buFont typeface="Arial" panose="020B0604020202020204" pitchFamily="34" charset="0"/>
              <a:buChar char="•"/>
            </a:pPr>
            <a:r>
              <a:rPr sz="2400" b="1">
                <a:latin typeface="Times New Roman" panose="02020603050405020304" charset="0"/>
                <a:cs typeface="Times New Roman" panose="02020603050405020304" charset="0"/>
                <a:sym typeface="+mn-ea"/>
              </a:rPr>
              <a:t>Every machine learning algorithm has three components:</a:t>
            </a:r>
          </a:p>
          <a:p>
            <a:pPr lvl="1" indent="0">
              <a:buFont typeface="Arial" panose="020B0604020202020204" pitchFamily="34" charset="0"/>
              <a:buNone/>
            </a:pPr>
            <a:r>
              <a:rPr lang="en-IN" sz="2000" b="1">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Representation</a:t>
            </a:r>
            <a:endParaRPr sz="2000">
              <a:latin typeface="Times New Roman" panose="02020603050405020304" charset="0"/>
              <a:cs typeface="Times New Roman" panose="02020603050405020304" charset="0"/>
            </a:endParaRPr>
          </a:p>
          <a:p>
            <a:pPr lvl="1" indent="0">
              <a:buFont typeface="Arial" panose="020B0604020202020204" pitchFamily="34" charset="0"/>
              <a:buNone/>
            </a:pPr>
            <a:r>
              <a:rPr lang="en-IN"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Evaluation</a:t>
            </a:r>
            <a:endParaRPr sz="2000">
              <a:latin typeface="Times New Roman" panose="02020603050405020304" charset="0"/>
              <a:cs typeface="Times New Roman" panose="02020603050405020304" charset="0"/>
            </a:endParaRPr>
          </a:p>
          <a:p>
            <a:pPr lvl="1" indent="0">
              <a:buFont typeface="Arial" panose="020B0604020202020204" pitchFamily="34" charset="0"/>
              <a:buNone/>
            </a:pPr>
            <a:r>
              <a:rPr lang="en-IN"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Optimization</a:t>
            </a:r>
            <a:endParaRPr sz="2000">
              <a:latin typeface="Times New Roman" panose="02020603050405020304" charset="0"/>
              <a:cs typeface="Times New Roman" panose="02020603050405020304" charset="0"/>
            </a:endParaRPr>
          </a:p>
          <a:p>
            <a:pPr marL="342900" indent="-342900"/>
            <a:endParaRPr lang="en-US" sz="2000">
              <a:latin typeface="Times New Roman" panose="02020603050405020304" charset="0"/>
              <a:cs typeface="Times New Roman" panose="02020603050405020304" charset="0"/>
            </a:endParaRPr>
          </a:p>
          <a:p>
            <a:pPr marL="342900" indent="-342900"/>
            <a:endParaRPr lang="en-US" sz="2000">
              <a:latin typeface="Times New Roman" panose="02020603050405020304" charset="0"/>
              <a:cs typeface="Times New Roman" panose="02020603050405020304" charset="0"/>
            </a:endParaRPr>
          </a:p>
          <a:p>
            <a:pPr marL="342900" indent="-342900"/>
            <a:endParaRPr lang="en-US" sz="2000">
              <a:latin typeface="Times New Roman" panose="02020603050405020304" charset="0"/>
              <a:cs typeface="Times New Roman" panose="02020603050405020304" charset="0"/>
            </a:endParaRPr>
          </a:p>
          <a:p>
            <a:pPr marL="342900" indent="-342900"/>
            <a:r>
              <a:rPr lang="en-IN" altLang="en-US" sz="2000">
                <a:latin typeface="Times New Roman" panose="02020603050405020304" charset="0"/>
                <a:cs typeface="Times New Roman" panose="02020603050405020304" charset="0"/>
              </a:rPr>
              <a:t>						</a:t>
            </a:r>
          </a:p>
        </p:txBody>
      </p:sp>
      <p:pic>
        <p:nvPicPr>
          <p:cNvPr id="4" name="Content Placeholder 3" descr="flat-machine-learning-logo-design-computer-science-technology-concept-artificial-intelligence-sign-isolated-vector-106385106"/>
          <p:cNvPicPr>
            <a:picLocks noGrp="1" noChangeAspect="1"/>
          </p:cNvPicPr>
          <p:nvPr>
            <p:ph sz="half" idx="2"/>
          </p:nvPr>
        </p:nvPicPr>
        <p:blipFill>
          <a:blip r:embed="rId2"/>
          <a:stretch>
            <a:fillRect/>
          </a:stretch>
        </p:blipFill>
        <p:spPr>
          <a:xfrm>
            <a:off x="5642610" y="4145915"/>
            <a:ext cx="2910205" cy="21805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97" y="432130"/>
            <a:ext cx="8861805" cy="1076960"/>
          </a:xfrm>
        </p:spPr>
        <p:txBody>
          <a:bodyPr/>
          <a:lstStyle/>
          <a:p>
            <a:r>
              <a:rPr lang="en-IN">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Sample Applications</a:t>
            </a:r>
            <a:br>
              <a:rPr b="1">
                <a:solidFill>
                  <a:schemeClr val="accent2"/>
                </a:solidFill>
              </a:rPr>
            </a:br>
            <a:endParaRPr lang="en-US"/>
          </a:p>
        </p:txBody>
      </p:sp>
      <p:sp>
        <p:nvSpPr>
          <p:cNvPr id="3" name="Subtitle 2"/>
          <p:cNvSpPr>
            <a:spLocks noGrp="1"/>
          </p:cNvSpPr>
          <p:nvPr>
            <p:ph type="subTitle" idx="4"/>
          </p:nvPr>
        </p:nvSpPr>
        <p:spPr>
          <a:xfrm>
            <a:off x="2024634" y="1614191"/>
            <a:ext cx="8669781" cy="4641850"/>
          </a:xfrm>
        </p:spPr>
        <p:txBody>
          <a:bodyPr/>
          <a:lstStyle/>
          <a:p>
            <a:pPr indent="0">
              <a:lnSpc>
                <a:spcPct val="80000"/>
              </a:lnSpc>
              <a:buFont typeface="Arial" panose="020B0604020202020204" pitchFamily="34" charset="0"/>
              <a:buNone/>
            </a:pPr>
            <a:r>
              <a:rPr lang="en-IN"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endParaRPr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Web search </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Computational biology</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Finance</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E-commerce</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Space exploration</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Robotics</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Information extraction</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Social networks</a:t>
            </a:r>
            <a:endPar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nSpc>
                <a:spcPct val="80000"/>
              </a:lnSpc>
              <a:buFont typeface="Arial" panose="020B0604020202020204" pitchFamily="34" charset="0"/>
              <a:buChar char="•"/>
            </a:pPr>
            <a:r>
              <a:rPr sz="2400">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Debugging</a:t>
            </a:r>
            <a:endParaRPr>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r>
              <a:rPr lang="en-IN" altLang="en-US">
                <a:effectLst>
                  <a:outerShdw blurRad="38100" dist="38100" dir="2700000" algn="tl">
                    <a:srgbClr val="000000">
                      <a:alpha val="43137"/>
                    </a:srgbClr>
                  </a:outerShdw>
                </a:effectLst>
              </a:rPr>
              <a:t>					</a:t>
            </a:r>
            <a:endParaRPr 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r>
              <a:rPr lang="en-IN" altLang="en-US">
                <a:effectLst>
                  <a:outerShdw blurRad="38100" dist="38100" dir="2700000" algn="tl">
                    <a:srgbClr val="000000">
                      <a:alpha val="43137"/>
                    </a:srgbClr>
                  </a:outerShdw>
                </a:effectLst>
              </a:rPr>
              <a:t>			</a:t>
            </a:r>
          </a:p>
        </p:txBody>
      </p:sp>
      <p:pic>
        <p:nvPicPr>
          <p:cNvPr id="4" name="Content Placeholder 3" descr="flat-machine-learning-logo-design-computer-science-technology-concept-artificial-intelligence-sign-isolated-vector-106385106"/>
          <p:cNvPicPr>
            <a:picLocks noGrp="1" noChangeAspect="1"/>
          </p:cNvPicPr>
          <p:nvPr>
            <p:ph sz="half" idx="2"/>
          </p:nvPr>
        </p:nvPicPr>
        <p:blipFill>
          <a:blip r:embed="rId2"/>
          <a:stretch>
            <a:fillRect/>
          </a:stretch>
        </p:blipFill>
        <p:spPr>
          <a:xfrm>
            <a:off x="5642610" y="4145915"/>
            <a:ext cx="2910205" cy="2180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462" y="221310"/>
            <a:ext cx="8861805" cy="15312390"/>
          </a:xfrm>
        </p:spPr>
        <p:txBody>
          <a:bodyPr/>
          <a:lstStyle/>
          <a:p>
            <a:r>
              <a:rPr lang="en-IN" dirty="0">
                <a:sym typeface="+mn-ea"/>
              </a:rPr>
              <a:t>		  </a:t>
            </a:r>
            <a:r>
              <a:rPr lang="en-IN" dirty="0">
                <a:solidFill>
                  <a:schemeClr val="tx1">
                    <a:lumMod val="95000"/>
                    <a:lumOff val="5000"/>
                  </a:schemeClr>
                </a:solidFill>
                <a:sym typeface="+mn-ea"/>
              </a:rPr>
              <a:t>Road Ahead Technologies</a:t>
            </a:r>
            <a:br>
              <a:rPr lang="en-IN" dirty="0">
                <a:solidFill>
                  <a:schemeClr val="tx1">
                    <a:lumMod val="95000"/>
                    <a:lumOff val="5000"/>
                  </a:schemeClr>
                </a:solidFill>
                <a:sym typeface="+mn-ea"/>
              </a:rPr>
            </a:br>
            <a:br>
              <a:rPr lang="en-IN" dirty="0">
                <a:sym typeface="+mn-ea"/>
              </a:rPr>
            </a:br>
            <a:r>
              <a:rPr lang="en-US" sz="2000" dirty="0">
                <a:latin typeface="Times New Roman" panose="02020603050405020304" charset="0"/>
                <a:cs typeface="Times New Roman" panose="02020603050405020304" charset="0"/>
                <a:sym typeface="+mn-ea"/>
              </a:rPr>
              <a:t>Road Ahead Technologies (I) Pvt. Ltd. incorporated in 2004 is an ISO 9001:2008 certified organization that operates through well-defined systems and procedures. We have been relentlessly endeavoring to provide end to end solutions to the Information Technology Industry with our expertise developed through the profound experience we continue contributing in training, consulting and Software Development Services, all over Rajasthan.</a:t>
            </a:r>
            <a:br>
              <a:rPr lang="en-US" sz="2000" dirty="0">
                <a:latin typeface="Times New Roman" panose="02020603050405020304" charset="0"/>
                <a:cs typeface="Times New Roman" panose="02020603050405020304" charset="0"/>
                <a:sym typeface="+mn-ea"/>
              </a:rPr>
            </a:br>
            <a:br>
              <a:rPr lang="en-US" sz="2000" dirty="0">
                <a:latin typeface="Times New Roman" panose="02020603050405020304" charset="0"/>
                <a:cs typeface="Times New Roman" panose="02020603050405020304" charset="0"/>
                <a:sym typeface="+mn-ea"/>
              </a:rPr>
            </a:br>
            <a:r>
              <a:rPr lang="en-US" sz="2000" dirty="0">
                <a:latin typeface="Times New Roman" panose="02020603050405020304" charset="0"/>
                <a:cs typeface="Times New Roman" panose="02020603050405020304" charset="0"/>
                <a:sym typeface="+mn-ea"/>
              </a:rPr>
              <a:t>It provides information and resources on IT education, training, development and services for everyone involved in the sector - from students to educators and employers to employees. RAT through its strategic alliances with global leaders like Oracle formulates the link between individuals and agencies with IT skills, opportunities, and solutions.</a:t>
            </a:r>
            <a:br>
              <a:rPr lang="en-US" sz="2000" dirty="0">
                <a:latin typeface="Times New Roman" panose="02020603050405020304" charset="0"/>
                <a:cs typeface="Times New Roman" panose="02020603050405020304" charset="0"/>
                <a:sym typeface="+mn-ea"/>
              </a:rPr>
            </a:br>
            <a:br>
              <a:rPr lang="en-IN" sz="2000" dirty="0">
                <a:latin typeface="Times New Roman" panose="02020603050405020304" charset="0"/>
                <a:cs typeface="Times New Roman" panose="02020603050405020304" charset="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sym typeface="+mn-ea"/>
              </a:rPr>
            </a:br>
            <a:br>
              <a:rPr lang="en-IN" dirty="0"/>
            </a:br>
            <a:endParaRPr lang="en-US"/>
          </a:p>
        </p:txBody>
      </p:sp>
      <p:sp>
        <p:nvSpPr>
          <p:cNvPr id="3" name="Subtitle 2"/>
          <p:cNvSpPr>
            <a:spLocks noGrp="1"/>
          </p:cNvSpPr>
          <p:nvPr>
            <p:ph type="subTitle" idx="4"/>
          </p:nvPr>
        </p:nvSpPr>
        <p:spPr>
          <a:xfrm>
            <a:off x="237109" y="5026681"/>
            <a:ext cx="8669781" cy="338455"/>
          </a:xfrm>
        </p:spPr>
        <p:txBody>
          <a:bodyPr/>
          <a:lstStyle/>
          <a:p>
            <a:r>
              <a:rPr lang="en-IN" altLang="en-US"/>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7498" y="4809964"/>
            <a:ext cx="3121981" cy="1814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257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439</Words>
  <Application>Microsoft Office PowerPoint</Application>
  <PresentationFormat>On-screen Show (4:3)</PresentationFormat>
  <Paragraphs>139</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Constantia</vt:lpstr>
      <vt:lpstr>Courier New</vt:lpstr>
      <vt:lpstr>Segoe UI Symbol</vt:lpstr>
      <vt:lpstr>Times New Roman</vt:lpstr>
      <vt:lpstr>Office Theme</vt:lpstr>
      <vt:lpstr>PowerPoint Presentation</vt:lpstr>
      <vt:lpstr>     Python </vt:lpstr>
      <vt:lpstr>   Why Python...? </vt:lpstr>
      <vt:lpstr> What can we do with Python…? </vt:lpstr>
      <vt:lpstr>   Machine Learning</vt:lpstr>
      <vt:lpstr>   Types of Learning </vt:lpstr>
      <vt:lpstr>   ML in a Nutshell </vt:lpstr>
      <vt:lpstr>  Sample Applications </vt:lpstr>
      <vt:lpstr>    Road Ahead Technologies  Road Ahead Technologies (I) Pvt. Ltd. incorporated in 2004 is an ISO 9001:2008 certified organization that operates through well-defined systems and procedures. We have been relentlessly endeavoring to provide end to end solutions to the Information Technology Industry with our expertise developed through the profound experience we continue contributing in training, consulting and Software Development Services, all over Rajasthan.  It provides information and resources on IT education, training, development and services for everyone involved in the sector - from students to educators and employers to employees. RAT through its strategic alliances with global leaders like Oracle formulates the link between individuals and agencies with IT skills, opportunities, and solutions.                    </vt:lpstr>
      <vt:lpstr>             Things I liked about Road Ahead Technologies         1. I learn how they communicate with the other person’s                           2. Good learning environment.                          3. Teaches were always ready to clear doubt.                          4. Sprit of Teamwork              </vt:lpstr>
      <vt:lpstr>  “Text To Speech Converter”</vt:lpstr>
      <vt:lpstr>  Working principle:- </vt:lpstr>
      <vt:lpstr>     Architecture of TTS systems:-</vt:lpstr>
      <vt:lpstr>  Students Who Need the Device</vt:lpstr>
      <vt:lpstr>    Positives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
  <cp:lastModifiedBy>Gaurav Goyal</cp:lastModifiedBy>
  <cp:revision>19</cp:revision>
  <dcterms:created xsi:type="dcterms:W3CDTF">2019-07-23T17:48:00Z</dcterms:created>
  <dcterms:modified xsi:type="dcterms:W3CDTF">2019-08-04T07:11:43Z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2016-04-03T00:00:00Z</vt:filetime>
  </property>
  <property fmtid="{D5CDD505-2E9C-101B-9397-08002B2CF9AE}" pid="3" name="Creator">
    <vt:lpwstr>Microsoft® PowerPoint® 2013</vt:lpwstr>
  </property>
  <property fmtid="{D5CDD505-2E9C-101B-9397-08002B2CF9AE}" pid="4" name="LastSaved">
    <vt:filetime>2019-07-23T00:00:00Z</vt:filetime>
  </property>
  <property fmtid="{D5CDD505-2E9C-101B-9397-08002B2CF9AE}" pid="5" name="KSOProductBuildVer">
    <vt:lpwstr>1033-10.2.0.7516</vt:lpwstr>
  </property>
</Properties>
</file>