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5" r:id="rId2"/>
    <p:sldId id="282" r:id="rId3"/>
    <p:sldId id="290" r:id="rId4"/>
    <p:sldId id="289" r:id="rId5"/>
    <p:sldId id="292" r:id="rId6"/>
    <p:sldId id="293" r:id="rId7"/>
    <p:sldId id="294" r:id="rId8"/>
    <p:sldId id="295" r:id="rId9"/>
    <p:sldId id="287" r:id="rId10"/>
    <p:sldId id="296" r:id="rId11"/>
  </p:sldIdLst>
  <p:sldSz cx="9144000" cy="6858000" type="screen4x3"/>
  <p:notesSz cx="6781800" cy="99187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CC"/>
    <a:srgbClr val="FFCC66"/>
    <a:srgbClr val="FFFF00"/>
    <a:srgbClr val="000099"/>
    <a:srgbClr val="000066"/>
    <a:srgbClr val="33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202" y="-11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DAB3F19E-DE68-4F97-B344-99B90FEB8D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88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3418207B-9A4A-4CD9-A211-E567BBD99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78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90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307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329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89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897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897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89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500C5-CFB2-40B5-B23D-64E064ADD74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56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500C5-CFB2-40B5-B23D-64E064ADD74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5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advClick="0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advClick="0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advClick="0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95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61925" y="6524625"/>
            <a:ext cx="4029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ko-KR" altLang="en-US" sz="1400" dirty="0" smtClean="0">
                <a:solidFill>
                  <a:schemeClr val="accent2"/>
                </a:solidFill>
                <a:ea typeface="HY헤드라인M" pitchFamily="18" charset="-127"/>
              </a:rPr>
              <a:t>제</a:t>
            </a:r>
            <a:r>
              <a:rPr lang="en-US" altLang="ko-KR" sz="1400" dirty="0" smtClean="0">
                <a:solidFill>
                  <a:schemeClr val="accent2"/>
                </a:solidFill>
                <a:ea typeface="HY헤드라인M" pitchFamily="18" charset="-127"/>
              </a:rPr>
              <a:t>7</a:t>
            </a:r>
            <a:r>
              <a:rPr lang="ko-KR" altLang="en-US" sz="1400" dirty="0" smtClean="0">
                <a:solidFill>
                  <a:schemeClr val="accent2"/>
                </a:solidFill>
                <a:ea typeface="HY헤드라인M" pitchFamily="18" charset="-127"/>
              </a:rPr>
              <a:t>회 </a:t>
            </a:r>
            <a:r>
              <a:rPr lang="ko-KR" altLang="en-US" sz="1400" dirty="0">
                <a:solidFill>
                  <a:schemeClr val="accent2"/>
                </a:solidFill>
                <a:ea typeface="HY헤드라인M" pitchFamily="18" charset="-127"/>
              </a:rPr>
              <a:t>소프트웨어 경진대회</a:t>
            </a:r>
          </a:p>
        </p:txBody>
      </p:sp>
      <p:pic>
        <p:nvPicPr>
          <p:cNvPr id="1040" name="Picture 16" descr="국영문_좌우조합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64288" y="6537325"/>
            <a:ext cx="1520825" cy="333375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</p:spPr>
      </p:pic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124700" y="6499225"/>
            <a:ext cx="20129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ko-KR" altLang="en-US" sz="1400">
                <a:solidFill>
                  <a:schemeClr val="accent2"/>
                </a:solidFill>
                <a:ea typeface="HY헤드라인M" pitchFamily="18" charset="-127"/>
              </a:rPr>
              <a:t>정보통신학부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400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2016 Smart IT World </a:t>
            </a:r>
            <a:br>
              <a:rPr lang="en-US" altLang="ko-KR" sz="40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ko-KR" altLang="en-US" sz="40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경진대회 출품작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5096"/>
            <a:ext cx="6400800" cy="8382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0033CC"/>
                </a:solidFill>
              </a:rPr>
              <a:t>정보보호학과 고윤호</a:t>
            </a:r>
            <a:endParaRPr lang="en-US" altLang="ko-KR" b="1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ko-KR" altLang="en-US" b="1" dirty="0" smtClean="0">
                <a:solidFill>
                  <a:srgbClr val="0033CC"/>
                </a:solidFill>
              </a:rPr>
              <a:t>정보보호학과 </a:t>
            </a:r>
            <a:r>
              <a:rPr lang="ko-KR" altLang="en-US" b="1" dirty="0" err="1" smtClean="0">
                <a:solidFill>
                  <a:srgbClr val="0033CC"/>
                </a:solidFill>
              </a:rPr>
              <a:t>성연복</a:t>
            </a:r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2667000"/>
            <a:ext cx="9134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7200" dirty="0" err="1" smtClean="0">
                <a:solidFill>
                  <a:srgbClr val="0033CC"/>
                </a:solidFill>
                <a:ea typeface="HY헤드라인M" pitchFamily="18" charset="-127"/>
              </a:rPr>
              <a:t>파이썬을</a:t>
            </a:r>
            <a:r>
              <a:rPr lang="ko-KR" altLang="en-US" sz="7200" dirty="0" smtClean="0">
                <a:solidFill>
                  <a:srgbClr val="0033CC"/>
                </a:solidFill>
                <a:ea typeface="HY헤드라인M" pitchFamily="18" charset="-127"/>
              </a:rPr>
              <a:t> 이용한 </a:t>
            </a:r>
            <a:endParaRPr lang="en-US" altLang="ko-KR" sz="7200" dirty="0" smtClean="0">
              <a:solidFill>
                <a:srgbClr val="0033CC"/>
              </a:solidFill>
              <a:ea typeface="HY헤드라인M" pitchFamily="18" charset="-127"/>
            </a:endParaRPr>
          </a:p>
          <a:p>
            <a:pPr>
              <a:defRPr/>
            </a:pPr>
            <a:r>
              <a:rPr lang="en-US" altLang="ko-KR" sz="7200" dirty="0" err="1" smtClean="0">
                <a:solidFill>
                  <a:srgbClr val="0033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Cflat</a:t>
            </a:r>
            <a:r>
              <a:rPr lang="en-US" altLang="ko-KR" sz="7200" dirty="0" smtClean="0">
                <a:solidFill>
                  <a:srgbClr val="0033CC"/>
                </a:solidFill>
                <a:ea typeface="HY헤드라인M" pitchFamily="18" charset="-127"/>
              </a:rPr>
              <a:t> </a:t>
            </a:r>
            <a:r>
              <a:rPr lang="ko-KR" altLang="en-US" sz="7200" dirty="0" smtClean="0">
                <a:solidFill>
                  <a:srgbClr val="0033CC"/>
                </a:solidFill>
                <a:ea typeface="HY헤드라인M" pitchFamily="18" charset="-127"/>
              </a:rPr>
              <a:t>컴파일러</a:t>
            </a:r>
            <a:endParaRPr lang="en-US" altLang="ko-KR" sz="7200" dirty="0" smtClean="0">
              <a:solidFill>
                <a:srgbClr val="0033CC"/>
              </a:solidFill>
              <a:ea typeface="HY헤드라인M" pitchFamily="18" charset="-127"/>
            </a:endParaRPr>
          </a:p>
          <a:p>
            <a:pPr>
              <a:defRPr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출품분야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응용소프트웨어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0" y="2066925"/>
            <a:ext cx="9144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0" y="508476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0" y="5170488"/>
            <a:ext cx="9144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81100" y="3027363"/>
            <a:ext cx="67818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4400" b="1" dirty="0">
                <a:latin typeface="MD아트체" pitchFamily="18" charset="-127"/>
                <a:ea typeface="MD아트체" pitchFamily="18" charset="-127"/>
                <a:sym typeface="Webdings" pitchFamily="18" charset="2"/>
              </a:rPr>
              <a:t> </a:t>
            </a:r>
            <a:r>
              <a:rPr lang="ko-KR" altLang="en-US" sz="4400" b="1" dirty="0">
                <a:latin typeface="MD아트체" pitchFamily="18" charset="-127"/>
                <a:ea typeface="MD아트체" pitchFamily="18" charset="-127"/>
                <a:sym typeface="Webdings" pitchFamily="18" charset="2"/>
              </a:rPr>
              <a:t>감사합니다</a:t>
            </a:r>
            <a:r>
              <a:rPr lang="en-US" altLang="ko-KR" sz="4400" b="1" dirty="0">
                <a:latin typeface="MD아트체" pitchFamily="18" charset="-127"/>
                <a:ea typeface="MD아트체" pitchFamily="18" charset="-127"/>
                <a:sym typeface="Webdings" pitchFamily="18" charset="2"/>
              </a:rPr>
              <a:t>.</a:t>
            </a:r>
            <a:endParaRPr lang="en-US" altLang="ko-KR" sz="4400" b="1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17730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발 표 순 서</a:t>
            </a: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구성도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구현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환경</a:t>
            </a:r>
          </a:p>
          <a:p>
            <a:pPr lvl="1" algn="l"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수준성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평가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기능 및 성능</a:t>
            </a:r>
          </a:p>
          <a:p>
            <a:pPr lvl="1" algn="l"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기술성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창의성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평가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대상 </a:t>
            </a:r>
            <a:r>
              <a:rPr lang="ko-KR" altLang="en-US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작품의 적용분야 </a:t>
            </a:r>
            <a:r>
              <a:rPr lang="en-US" altLang="ko-KR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기대효과</a:t>
            </a:r>
          </a:p>
          <a:p>
            <a:pPr lvl="1" algn="l"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사업성 평가</a:t>
            </a:r>
            <a:r>
              <a:rPr lang="en-US" altLang="ko-KR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시연</a:t>
            </a:r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>
              <a:buClr>
                <a:srgbClr val="FF6600"/>
              </a:buClr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사진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실제시연준비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논문실적</a:t>
            </a:r>
            <a:endParaRPr lang="ko-KR" altLang="en-US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개요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6600"/>
              </a:buClr>
            </a:pPr>
            <a:r>
              <a:rPr lang="en-US" altLang="ko-KR" sz="3200" dirty="0" smtClean="0">
                <a:solidFill>
                  <a:srgbClr val="FF99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Antlr4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문법을 제작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제작한 문법을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상속 받아서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Visitor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토큰을 컴파일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인터프린팅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위해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617735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구성도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23528" y="2112662"/>
            <a:ext cx="1980000" cy="72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CFlat.g4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887924" y="1788586"/>
            <a:ext cx="1368152" cy="13681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Antlr4.jar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156176" y="1412776"/>
            <a:ext cx="2232248" cy="20882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CFlatLexer.py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CFlatParser.py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CFlatVisitor.py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Cflat.tokens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3984758"/>
            <a:ext cx="1980000" cy="72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CFlat.py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229200"/>
            <a:ext cx="1980000" cy="72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IDE.pyw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282300" y="3989140"/>
            <a:ext cx="1980000" cy="72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MyVisitor.py</a:t>
            </a:r>
          </a:p>
        </p:txBody>
      </p:sp>
      <p:cxnSp>
        <p:nvCxnSpPr>
          <p:cNvPr id="10" name="직선 화살표 연결선 9"/>
          <p:cNvCxnSpPr>
            <a:stCxn id="2" idx="3"/>
            <a:endCxn id="3" idx="2"/>
          </p:cNvCxnSpPr>
          <p:nvPr/>
        </p:nvCxnSpPr>
        <p:spPr bwMode="auto">
          <a:xfrm>
            <a:off x="2303528" y="2472662"/>
            <a:ext cx="158439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직선 화살표 연결선 11"/>
          <p:cNvCxnSpPr>
            <a:stCxn id="3" idx="6"/>
            <a:endCxn id="4" idx="1"/>
          </p:cNvCxnSpPr>
          <p:nvPr/>
        </p:nvCxnSpPr>
        <p:spPr bwMode="auto">
          <a:xfrm flipV="1">
            <a:off x="5256076" y="2456892"/>
            <a:ext cx="900100" cy="1577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" name="직선 화살표 연결선 13"/>
          <p:cNvCxnSpPr>
            <a:stCxn id="9" idx="1"/>
            <a:endCxn id="7" idx="3"/>
          </p:cNvCxnSpPr>
          <p:nvPr/>
        </p:nvCxnSpPr>
        <p:spPr bwMode="auto">
          <a:xfrm flipH="1" flipV="1">
            <a:off x="2303528" y="4344758"/>
            <a:ext cx="3978772" cy="438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6" name="직선 화살표 연결선 15"/>
          <p:cNvCxnSpPr>
            <a:stCxn id="4" idx="2"/>
            <a:endCxn id="9" idx="0"/>
          </p:cNvCxnSpPr>
          <p:nvPr/>
        </p:nvCxnSpPr>
        <p:spPr bwMode="auto">
          <a:xfrm>
            <a:off x="7272300" y="3501008"/>
            <a:ext cx="0" cy="48813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8" name="직선 화살표 연결선 27"/>
          <p:cNvCxnSpPr>
            <a:stCxn id="7" idx="2"/>
            <a:endCxn id="8" idx="0"/>
          </p:cNvCxnSpPr>
          <p:nvPr/>
        </p:nvCxnSpPr>
        <p:spPr bwMode="auto">
          <a:xfrm>
            <a:off x="1313528" y="4704758"/>
            <a:ext cx="0" cy="52444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3" name="직선 화살표 연결선 32"/>
          <p:cNvCxnSpPr>
            <a:stCxn id="4" idx="2"/>
            <a:endCxn id="7" idx="3"/>
          </p:cNvCxnSpPr>
          <p:nvPr/>
        </p:nvCxnSpPr>
        <p:spPr bwMode="auto">
          <a:xfrm flipH="1">
            <a:off x="2303528" y="3501008"/>
            <a:ext cx="4968772" cy="84375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69743895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구현 환경 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393444"/>
            <a:ext cx="7536331" cy="328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l">
              <a:lnSpc>
                <a:spcPct val="1500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OS</a:t>
            </a:r>
          </a:p>
          <a:p>
            <a:pPr marL="742950" indent="-742950" algn="l">
              <a:lnSpc>
                <a:spcPct val="1500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3.5.2</a:t>
            </a:r>
          </a:p>
          <a:p>
            <a:pPr marL="742950" indent="-742950" algn="l">
              <a:lnSpc>
                <a:spcPct val="1500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Eclipse</a:t>
            </a:r>
          </a:p>
          <a:p>
            <a:pPr marL="742950" indent="-742950" algn="l">
              <a:lnSpc>
                <a:spcPct val="1500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Antlr4 4.5.3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51798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내용 및 기능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6600"/>
              </a:buClr>
            </a:pPr>
            <a:r>
              <a:rPr lang="en-US" altLang="ko-KR" sz="3200" dirty="0">
                <a:solidFill>
                  <a:srgbClr val="FF99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3200" dirty="0" smtClean="0">
                <a:solidFill>
                  <a:srgbClr val="FF99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작품 내용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기능 및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성능</a:t>
            </a:r>
            <a:endParaRPr lang="ko-KR" altLang="en-US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739231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300" dirty="0" smtClean="0"/>
              <a:t>Compiler</a:t>
            </a:r>
            <a:r>
              <a:rPr lang="ko-KR" altLang="en-US" sz="2300" dirty="0"/>
              <a:t> </a:t>
            </a:r>
            <a:r>
              <a:rPr lang="ko-KR" altLang="en-US" sz="2300" dirty="0" smtClean="0"/>
              <a:t>작동과 달리  </a:t>
            </a:r>
            <a:r>
              <a:rPr lang="ko-KR" altLang="en-US" sz="2300" dirty="0"/>
              <a:t>본 프로젝트 기계어 변환 과정에서 </a:t>
            </a:r>
            <a:r>
              <a:rPr lang="ko-KR" altLang="en-US" sz="2300" dirty="0" smtClean="0"/>
              <a:t>어려움이 </a:t>
            </a:r>
            <a:r>
              <a:rPr lang="ko-KR" altLang="en-US" sz="2300" dirty="0"/>
              <a:t>있어 </a:t>
            </a:r>
            <a:r>
              <a:rPr lang="en-US" altLang="ko-KR" sz="2300" dirty="0"/>
              <a:t>Parser</a:t>
            </a:r>
            <a:r>
              <a:rPr lang="ko-KR" altLang="en-US" sz="2300" dirty="0"/>
              <a:t>에서 생성된 </a:t>
            </a:r>
            <a:r>
              <a:rPr lang="en-US" altLang="ko-KR" sz="2300" dirty="0"/>
              <a:t>AST</a:t>
            </a:r>
            <a:r>
              <a:rPr lang="ko-KR" altLang="en-US" sz="2300" dirty="0"/>
              <a:t>를 </a:t>
            </a:r>
            <a:r>
              <a:rPr lang="en-US" altLang="ko-KR" sz="2300" dirty="0"/>
              <a:t>Python </a:t>
            </a:r>
            <a:r>
              <a:rPr lang="ko-KR" altLang="en-US" sz="2300" dirty="0"/>
              <a:t>문법으로 매칭시켜 </a:t>
            </a:r>
            <a:r>
              <a:rPr lang="en-US" altLang="ko-KR" sz="2300" dirty="0"/>
              <a:t>Python</a:t>
            </a:r>
            <a:r>
              <a:rPr lang="ko-KR" altLang="en-US" sz="2300" dirty="0"/>
              <a:t>내부에서 구동하게 제작되었다</a:t>
            </a:r>
            <a:r>
              <a:rPr lang="en-US" altLang="ko-KR" sz="2300" dirty="0"/>
              <a:t>. </a:t>
            </a:r>
            <a:r>
              <a:rPr lang="ko-KR" altLang="en-US" sz="2300" dirty="0"/>
              <a:t>그 외의 기능을 일반 컴파일러에서 동작하는 </a:t>
            </a:r>
            <a:r>
              <a:rPr lang="en-US" altLang="ko-KR" sz="2300" dirty="0" err="1"/>
              <a:t>Lexer</a:t>
            </a:r>
            <a:r>
              <a:rPr lang="ko-KR" altLang="en-US" sz="2300" dirty="0"/>
              <a:t>와 </a:t>
            </a:r>
            <a:r>
              <a:rPr lang="en-US" altLang="ko-KR" sz="2300" dirty="0" smtClean="0"/>
              <a:t>Parser</a:t>
            </a:r>
            <a:r>
              <a:rPr lang="ko-KR" altLang="en-US" sz="2300" dirty="0" smtClean="0"/>
              <a:t>의 </a:t>
            </a:r>
            <a:r>
              <a:rPr lang="ko-KR" altLang="en-US" sz="2300" dirty="0"/>
              <a:t>기능과 동일하다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65191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적용분</a:t>
            </a:r>
            <a:r>
              <a:rPr lang="ko-KR" altLang="en-US" sz="40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야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6600"/>
              </a:buClr>
            </a:pPr>
            <a:r>
              <a:rPr lang="en-US" altLang="ko-KR" sz="3200" dirty="0" smtClean="0">
                <a:solidFill>
                  <a:srgbClr val="FF99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적용분야 </a:t>
            </a:r>
            <a:endParaRPr lang="ko-KR" altLang="en-US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7392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6600"/>
              </a:buClr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 기초 교육과정에 신설 된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수업이 신설 됨에 따라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쉽게 배울 수 있는 언어의 컴파일러의 필요가 대두되었다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l">
              <a:buClr>
                <a:srgbClr val="FF6600"/>
              </a:buClr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FF6600"/>
              </a:buClr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Subset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Cflat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컴파일러를 제작함으로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쉬운 언어의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접근성을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높이고자 하였다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4994828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기대효</a:t>
            </a:r>
            <a:r>
              <a:rPr lang="ko-KR" altLang="en-US" sz="40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과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6600"/>
              </a:buClr>
            </a:pPr>
            <a:r>
              <a:rPr lang="en-US" altLang="ko-KR" sz="3200" dirty="0">
                <a:solidFill>
                  <a:srgbClr val="FF99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3200" dirty="0" smtClean="0">
                <a:solidFill>
                  <a:srgbClr val="FF99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직관적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대중적 구조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가볍고 빠른 실행속도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즉각적인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응답성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문법의 유연성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654221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작품시연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MD아트체"/>
        <a:ea typeface="MD아트체"/>
        <a:cs typeface=""/>
      </a:majorFont>
      <a:minorFont>
        <a:latin typeface="MD아트체"/>
        <a:ea typeface="MD아트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HY중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HY중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293</Words>
  <Application>Microsoft Office PowerPoint</Application>
  <PresentationFormat>화면 슬라이드 쇼(4:3)</PresentationFormat>
  <Paragraphs>73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2016 Smart IT World  경진대회 출품작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국가보안기술연구소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백창현</dc:creator>
  <cp:lastModifiedBy>bon202</cp:lastModifiedBy>
  <cp:revision>182</cp:revision>
  <cp:lastPrinted>2001-09-01T01:30:57Z</cp:lastPrinted>
  <dcterms:created xsi:type="dcterms:W3CDTF">2001-08-29T04:43:18Z</dcterms:created>
  <dcterms:modified xsi:type="dcterms:W3CDTF">2016-11-22T06:47:18Z</dcterms:modified>
</cp:coreProperties>
</file>