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7"/>
  </p:notesMasterIdLst>
  <p:sldIdLst>
    <p:sldId id="256" r:id="rId4"/>
    <p:sldId id="257" r:id="rId5"/>
    <p:sldId id="259" r:id="rId6"/>
    <p:sldId id="272" r:id="rId7"/>
    <p:sldId id="270" r:id="rId8"/>
    <p:sldId id="268" r:id="rId9"/>
    <p:sldId id="273" r:id="rId10"/>
    <p:sldId id="261" r:id="rId11"/>
    <p:sldId id="267" r:id="rId12"/>
    <p:sldId id="274" r:id="rId13"/>
    <p:sldId id="265" r:id="rId14"/>
    <p:sldId id="264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37" autoAdjust="0"/>
  </p:normalViewPr>
  <p:slideViewPr>
    <p:cSldViewPr snapToGrid="0">
      <p:cViewPr varScale="1">
        <p:scale>
          <a:sx n="77" d="100"/>
          <a:sy n="77" d="100"/>
        </p:scale>
        <p:origin x="122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3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3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3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3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35B4141-DF75-44E4-BD93-0A8C6488331A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7C9178DF-427E-4E4D-9853-8E921274461E}" type="slidenum">
              <a:rPr lang="en-US" sz="1200">
                <a:solidFill>
                  <a:srgbClr val="000000"/>
                </a:solidFill>
                <a:latin typeface="Arial"/>
              </a:rPr>
              <a:t>1</a:t>
            </a:fld>
            <a:endParaRPr/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5E4FF2E6-7315-45E4-AC5E-10667A06EF1D}" type="slidenum">
              <a:rPr lang="en-US" sz="1200">
                <a:solidFill>
                  <a:srgbClr val="000000"/>
                </a:solidFill>
                <a:latin typeface="Arial"/>
              </a:rPr>
              <a:t>2</a:t>
            </a:fld>
            <a:endParaRPr/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45" name="Resim 44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6" name="Resim 45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87" name="Resim 86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8" name="Resim 87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30" name="Resim 129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31" name="Resim 130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stomShape 1"/>
          <p:cNvSpPr/>
          <p:nvPr/>
        </p:nvSpPr>
        <p:spPr>
          <a:xfrm>
            <a:off x="0" y="6477120"/>
            <a:ext cx="9142920" cy="379800"/>
          </a:xfrm>
          <a:prstGeom prst="rect">
            <a:avLst/>
          </a:prstGeom>
          <a:solidFill>
            <a:srgbClr val="3C8C93"/>
          </a:solidFill>
          <a:ln w="9360">
            <a:solidFill>
              <a:srgbClr val="000000"/>
            </a:solidFill>
            <a:miter/>
          </a:ln>
        </p:spPr>
      </p:sp>
      <p:sp>
        <p:nvSpPr>
          <p:cNvPr id="14" name="CustomShape 2"/>
          <p:cNvSpPr/>
          <p:nvPr/>
        </p:nvSpPr>
        <p:spPr>
          <a:xfrm>
            <a:off x="0" y="10440"/>
            <a:ext cx="9142920" cy="761040"/>
          </a:xfrm>
          <a:prstGeom prst="rect">
            <a:avLst/>
          </a:prstGeom>
          <a:gradFill>
            <a:gsLst>
              <a:gs pos="0">
                <a:srgbClr val="4597A0"/>
              </a:gs>
              <a:gs pos="100000">
                <a:srgbClr val="72BFC5"/>
              </a:gs>
            </a:gsLst>
            <a:lin ang="0"/>
          </a:gradFill>
          <a:ln w="9360">
            <a:solidFill>
              <a:srgbClr val="000000"/>
            </a:solidFill>
            <a:miter/>
          </a:ln>
        </p:spPr>
      </p:sp>
      <p:sp>
        <p:nvSpPr>
          <p:cNvPr id="2" name="CustomShape 3"/>
          <p:cNvSpPr/>
          <p:nvPr/>
        </p:nvSpPr>
        <p:spPr>
          <a:xfrm>
            <a:off x="1447920" y="6536520"/>
            <a:ext cx="3123000" cy="272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b="1">
                <a:solidFill>
                  <a:srgbClr val="FFFFFF"/>
                </a:solidFill>
                <a:latin typeface="Arial"/>
                <a:ea typeface="바탕"/>
              </a:rPr>
              <a:t>GTÜ - Bilgisayar Mühendisliği Bölümü</a:t>
            </a:r>
            <a:endParaRPr/>
          </a:p>
        </p:txBody>
      </p:sp>
      <p:pic>
        <p:nvPicPr>
          <p:cNvPr id="3" name="Picture 15"/>
          <p:cNvPicPr/>
          <p:nvPr/>
        </p:nvPicPr>
        <p:blipFill>
          <a:blip r:embed="rId14"/>
          <a:stretch>
            <a:fillRect/>
          </a:stretch>
        </p:blipFill>
        <p:spPr>
          <a:xfrm>
            <a:off x="81720" y="5867280"/>
            <a:ext cx="983880" cy="983880"/>
          </a:xfrm>
          <a:prstGeom prst="rect">
            <a:avLst/>
          </a:prstGeom>
          <a:ln>
            <a:noFill/>
          </a:ln>
        </p:spPr>
      </p:pic>
      <p:pic>
        <p:nvPicPr>
          <p:cNvPr id="4" name="Picture 16"/>
          <p:cNvPicPr/>
          <p:nvPr/>
        </p:nvPicPr>
        <p:blipFill>
          <a:blip r:embed="rId15"/>
          <a:stretch>
            <a:fillRect/>
          </a:stretch>
        </p:blipFill>
        <p:spPr>
          <a:xfrm>
            <a:off x="8001000" y="43920"/>
            <a:ext cx="1108800" cy="694080"/>
          </a:xfrm>
          <a:prstGeom prst="rect">
            <a:avLst/>
          </a:prstGeom>
          <a:ln>
            <a:noFill/>
          </a:ln>
        </p:spPr>
      </p:pic>
      <p:sp>
        <p:nvSpPr>
          <p:cNvPr id="5" name="CustomShape 4"/>
          <p:cNvSpPr/>
          <p:nvPr/>
        </p:nvSpPr>
        <p:spPr>
          <a:xfrm>
            <a:off x="4572000" y="6528960"/>
            <a:ext cx="3123000" cy="272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b="1">
                <a:solidFill>
                  <a:srgbClr val="FFFFFF"/>
                </a:solidFill>
                <a:latin typeface="Arial"/>
                <a:ea typeface="바탕"/>
              </a:rPr>
              <a:t>BİL 495/496 Bitirme Projesi </a:t>
            </a:r>
            <a:endParaRPr/>
          </a:p>
        </p:txBody>
      </p:sp>
      <p:sp>
        <p:nvSpPr>
          <p:cNvPr id="6" name="CustomShape 5"/>
          <p:cNvSpPr/>
          <p:nvPr/>
        </p:nvSpPr>
        <p:spPr>
          <a:xfrm>
            <a:off x="5943600" y="200160"/>
            <a:ext cx="2742120" cy="24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000" b="1">
                <a:solidFill>
                  <a:srgbClr val="FFFFCC"/>
                </a:solidFill>
                <a:latin typeface="Tahoma"/>
              </a:rPr>
              <a:t>Bilgisayar Mühendisliği Bölümü</a:t>
            </a:r>
            <a:endParaRPr/>
          </a:p>
        </p:txBody>
      </p:sp>
      <p:sp>
        <p:nvSpPr>
          <p:cNvPr id="7" name="CustomShape 6"/>
          <p:cNvSpPr/>
          <p:nvPr/>
        </p:nvSpPr>
        <p:spPr>
          <a:xfrm>
            <a:off x="0" y="10440"/>
            <a:ext cx="9142920" cy="761040"/>
          </a:xfrm>
          <a:prstGeom prst="rect">
            <a:avLst/>
          </a:prstGeom>
          <a:gradFill>
            <a:gsLst>
              <a:gs pos="0">
                <a:srgbClr val="72BFC5"/>
              </a:gs>
              <a:gs pos="100000">
                <a:srgbClr val="4597A0"/>
              </a:gs>
            </a:gsLst>
            <a:lin ang="0"/>
          </a:gradFill>
          <a:ln w="9360">
            <a:solidFill>
              <a:srgbClr val="000000"/>
            </a:solidFill>
            <a:miter/>
          </a:ln>
        </p:spPr>
      </p:sp>
      <p:sp>
        <p:nvSpPr>
          <p:cNvPr id="8" name="CustomShape 7"/>
          <p:cNvSpPr/>
          <p:nvPr/>
        </p:nvSpPr>
        <p:spPr>
          <a:xfrm>
            <a:off x="0" y="6477120"/>
            <a:ext cx="9142920" cy="379800"/>
          </a:xfrm>
          <a:prstGeom prst="rect">
            <a:avLst/>
          </a:prstGeom>
          <a:solidFill>
            <a:srgbClr val="3C8C93"/>
          </a:solidFill>
          <a:ln w="9360">
            <a:solidFill>
              <a:srgbClr val="000000"/>
            </a:solidFill>
            <a:miter/>
          </a:ln>
        </p:spPr>
      </p:sp>
      <p:pic>
        <p:nvPicPr>
          <p:cNvPr id="9" name="Picture 15"/>
          <p:cNvPicPr/>
          <p:nvPr/>
        </p:nvPicPr>
        <p:blipFill>
          <a:blip r:embed="rId14"/>
          <a:stretch>
            <a:fillRect/>
          </a:stretch>
        </p:blipFill>
        <p:spPr>
          <a:xfrm>
            <a:off x="152280" y="5715000"/>
            <a:ext cx="1141920" cy="1141920"/>
          </a:xfrm>
          <a:prstGeom prst="rect">
            <a:avLst/>
          </a:prstGeom>
          <a:ln>
            <a:noFill/>
          </a:ln>
        </p:spPr>
      </p:pic>
      <p:pic>
        <p:nvPicPr>
          <p:cNvPr id="10" name="Picture 16"/>
          <p:cNvPicPr/>
          <p:nvPr/>
        </p:nvPicPr>
        <p:blipFill>
          <a:blip r:embed="rId16"/>
          <a:stretch>
            <a:fillRect/>
          </a:stretch>
        </p:blipFill>
        <p:spPr>
          <a:xfrm>
            <a:off x="3276720" y="179640"/>
            <a:ext cx="2785680" cy="1743840"/>
          </a:xfrm>
          <a:prstGeom prst="rect">
            <a:avLst/>
          </a:prstGeom>
          <a:ln>
            <a:noFill/>
          </a:ln>
        </p:spPr>
      </p:pic>
      <p:sp>
        <p:nvSpPr>
          <p:cNvPr id="11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2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0" y="6477120"/>
            <a:ext cx="9142920" cy="379800"/>
          </a:xfrm>
          <a:prstGeom prst="rect">
            <a:avLst/>
          </a:prstGeom>
          <a:solidFill>
            <a:srgbClr val="3C8C93"/>
          </a:solidFill>
          <a:ln w="9360">
            <a:solidFill>
              <a:srgbClr val="000000"/>
            </a:solidFill>
            <a:miter/>
          </a:ln>
        </p:spPr>
      </p:sp>
      <p:sp>
        <p:nvSpPr>
          <p:cNvPr id="48" name="CustomShape 2"/>
          <p:cNvSpPr/>
          <p:nvPr/>
        </p:nvSpPr>
        <p:spPr>
          <a:xfrm>
            <a:off x="0" y="10440"/>
            <a:ext cx="9142920" cy="761040"/>
          </a:xfrm>
          <a:prstGeom prst="rect">
            <a:avLst/>
          </a:prstGeom>
          <a:gradFill>
            <a:gsLst>
              <a:gs pos="0">
                <a:srgbClr val="4597A0"/>
              </a:gs>
              <a:gs pos="100000">
                <a:srgbClr val="72BFC5"/>
              </a:gs>
            </a:gsLst>
            <a:lin ang="0"/>
          </a:gradFill>
          <a:ln w="9360">
            <a:solidFill>
              <a:srgbClr val="000000"/>
            </a:solidFill>
            <a:miter/>
          </a:ln>
        </p:spPr>
      </p:sp>
      <p:sp>
        <p:nvSpPr>
          <p:cNvPr id="49" name="CustomShape 3"/>
          <p:cNvSpPr/>
          <p:nvPr/>
        </p:nvSpPr>
        <p:spPr>
          <a:xfrm>
            <a:off x="1447920" y="6536520"/>
            <a:ext cx="3123000" cy="272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b="1">
                <a:solidFill>
                  <a:srgbClr val="FFFFFF"/>
                </a:solidFill>
                <a:latin typeface="Arial"/>
                <a:ea typeface="바탕"/>
              </a:rPr>
              <a:t>GTÜ - Bilgisayar Mühendisliği Bölümü</a:t>
            </a:r>
            <a:endParaRPr/>
          </a:p>
        </p:txBody>
      </p:sp>
      <p:pic>
        <p:nvPicPr>
          <p:cNvPr id="50" name="Picture 15"/>
          <p:cNvPicPr/>
          <p:nvPr/>
        </p:nvPicPr>
        <p:blipFill>
          <a:blip r:embed="rId14"/>
          <a:stretch>
            <a:fillRect/>
          </a:stretch>
        </p:blipFill>
        <p:spPr>
          <a:xfrm>
            <a:off x="81720" y="5867280"/>
            <a:ext cx="983880" cy="983880"/>
          </a:xfrm>
          <a:prstGeom prst="rect">
            <a:avLst/>
          </a:prstGeom>
          <a:ln>
            <a:noFill/>
          </a:ln>
        </p:spPr>
      </p:pic>
      <p:pic>
        <p:nvPicPr>
          <p:cNvPr id="51" name="Picture 16"/>
          <p:cNvPicPr/>
          <p:nvPr/>
        </p:nvPicPr>
        <p:blipFill>
          <a:blip r:embed="rId15"/>
          <a:stretch>
            <a:fillRect/>
          </a:stretch>
        </p:blipFill>
        <p:spPr>
          <a:xfrm>
            <a:off x="8001000" y="43920"/>
            <a:ext cx="1108800" cy="694080"/>
          </a:xfrm>
          <a:prstGeom prst="rect">
            <a:avLst/>
          </a:prstGeom>
          <a:ln>
            <a:noFill/>
          </a:ln>
        </p:spPr>
      </p:pic>
      <p:sp>
        <p:nvSpPr>
          <p:cNvPr id="52" name="CustomShape 4"/>
          <p:cNvSpPr/>
          <p:nvPr/>
        </p:nvSpPr>
        <p:spPr>
          <a:xfrm>
            <a:off x="4572000" y="6528960"/>
            <a:ext cx="3123000" cy="272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b="1">
                <a:solidFill>
                  <a:srgbClr val="FFFFFF"/>
                </a:solidFill>
                <a:latin typeface="Arial"/>
                <a:ea typeface="바탕"/>
              </a:rPr>
              <a:t>BİL 495/496 Bitirme Projesi </a:t>
            </a:r>
            <a:endParaRPr/>
          </a:p>
        </p:txBody>
      </p:sp>
      <p:sp>
        <p:nvSpPr>
          <p:cNvPr id="53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54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0" y="6477120"/>
            <a:ext cx="9143640" cy="380520"/>
          </a:xfrm>
          <a:prstGeom prst="rect">
            <a:avLst/>
          </a:prstGeom>
          <a:solidFill>
            <a:srgbClr val="3C8C93"/>
          </a:solidFill>
          <a:ln w="9360">
            <a:solidFill>
              <a:srgbClr val="000000"/>
            </a:solidFill>
            <a:miter/>
          </a:ln>
        </p:spPr>
      </p:sp>
      <p:sp>
        <p:nvSpPr>
          <p:cNvPr id="90" name="CustomShape 2"/>
          <p:cNvSpPr/>
          <p:nvPr/>
        </p:nvSpPr>
        <p:spPr>
          <a:xfrm>
            <a:off x="0" y="10440"/>
            <a:ext cx="9143640" cy="761760"/>
          </a:xfrm>
          <a:prstGeom prst="rect">
            <a:avLst/>
          </a:prstGeom>
          <a:gradFill>
            <a:gsLst>
              <a:gs pos="0">
                <a:srgbClr val="4597A0"/>
              </a:gs>
              <a:gs pos="100000">
                <a:srgbClr val="72BFC5"/>
              </a:gs>
            </a:gsLst>
            <a:lin ang="0"/>
          </a:gradFill>
          <a:ln w="9360">
            <a:solidFill>
              <a:srgbClr val="000000"/>
            </a:solidFill>
            <a:miter/>
          </a:ln>
        </p:spPr>
      </p:sp>
      <p:sp>
        <p:nvSpPr>
          <p:cNvPr id="91" name="CustomShape 3"/>
          <p:cNvSpPr/>
          <p:nvPr/>
        </p:nvSpPr>
        <p:spPr>
          <a:xfrm>
            <a:off x="1447920" y="6536520"/>
            <a:ext cx="3123720" cy="27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b="1">
                <a:solidFill>
                  <a:srgbClr val="FFFFFF"/>
                </a:solidFill>
                <a:latin typeface="Arial"/>
                <a:ea typeface="바탕"/>
              </a:rPr>
              <a:t>GTÜ - Bilgisayar Mühendisliği Bölümü</a:t>
            </a:r>
            <a:endParaRPr/>
          </a:p>
        </p:txBody>
      </p:sp>
      <p:pic>
        <p:nvPicPr>
          <p:cNvPr id="92" name="Picture 15"/>
          <p:cNvPicPr/>
          <p:nvPr/>
        </p:nvPicPr>
        <p:blipFill>
          <a:blip r:embed="rId14"/>
          <a:stretch>
            <a:fillRect/>
          </a:stretch>
        </p:blipFill>
        <p:spPr>
          <a:xfrm>
            <a:off x="81720" y="5867280"/>
            <a:ext cx="984600" cy="984600"/>
          </a:xfrm>
          <a:prstGeom prst="rect">
            <a:avLst/>
          </a:prstGeom>
          <a:ln>
            <a:noFill/>
          </a:ln>
        </p:spPr>
      </p:pic>
      <p:pic>
        <p:nvPicPr>
          <p:cNvPr id="93" name="Picture 16"/>
          <p:cNvPicPr/>
          <p:nvPr/>
        </p:nvPicPr>
        <p:blipFill>
          <a:blip r:embed="rId15"/>
          <a:stretch>
            <a:fillRect/>
          </a:stretch>
        </p:blipFill>
        <p:spPr>
          <a:xfrm>
            <a:off x="8001000" y="43920"/>
            <a:ext cx="1109520" cy="694800"/>
          </a:xfrm>
          <a:prstGeom prst="rect">
            <a:avLst/>
          </a:prstGeom>
          <a:ln>
            <a:noFill/>
          </a:ln>
        </p:spPr>
      </p:pic>
      <p:sp>
        <p:nvSpPr>
          <p:cNvPr id="94" name="CustomShape 4"/>
          <p:cNvSpPr/>
          <p:nvPr/>
        </p:nvSpPr>
        <p:spPr>
          <a:xfrm>
            <a:off x="4572000" y="6528960"/>
            <a:ext cx="3123720" cy="27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b="1">
                <a:solidFill>
                  <a:srgbClr val="FFFFFF"/>
                </a:solidFill>
                <a:latin typeface="Arial"/>
                <a:ea typeface="바탕"/>
              </a:rPr>
              <a:t>BİL 495/496 Bitirme Projesi </a:t>
            </a:r>
            <a:endParaRPr/>
          </a:p>
        </p:txBody>
      </p:sp>
      <p:sp>
        <p:nvSpPr>
          <p:cNvPr id="95" name="PlaceHolder 5"/>
          <p:cNvSpPr>
            <a:spLocks noGrp="1"/>
          </p:cNvSpPr>
          <p:nvPr>
            <p:ph type="title"/>
          </p:nvPr>
        </p:nvSpPr>
        <p:spPr>
          <a:xfrm>
            <a:off x="152280" y="106200"/>
            <a:ext cx="7848360" cy="5792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tr-TR" sz="4400">
                <a:solidFill>
                  <a:srgbClr val="FFFFFF"/>
                </a:solidFill>
                <a:latin typeface="Arial"/>
              </a:rPr>
              <a:t>Click to edit the title text formatAsıl başlık stili için tıklatın</a:t>
            </a:r>
            <a:endParaRPr/>
          </a:p>
        </p:txBody>
      </p:sp>
      <p:sp>
        <p:nvSpPr>
          <p:cNvPr id="96" name="PlaceHolder 6"/>
          <p:cNvSpPr>
            <a:spLocks noGrp="1"/>
          </p:cNvSpPr>
          <p:nvPr>
            <p:ph type="body"/>
          </p:nvPr>
        </p:nvSpPr>
        <p:spPr>
          <a:xfrm>
            <a:off x="152280" y="914400"/>
            <a:ext cx="7391160" cy="540972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tr-TR" sz="2600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tr-TR" sz="2600">
                <a:solidFill>
                  <a:srgbClr val="000000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tr-TR" sz="2600">
                <a:solidFill>
                  <a:srgbClr val="000000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tr-TR" sz="2600">
                <a:solidFill>
                  <a:srgbClr val="000000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tr-TR" sz="2600">
                <a:solidFill>
                  <a:srgbClr val="000000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tr-TR" sz="2600">
                <a:solidFill>
                  <a:srgbClr val="000000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tr-TR" sz="2600">
                <a:solidFill>
                  <a:srgbClr val="000000"/>
                </a:solidFill>
                <a:latin typeface="Arial"/>
              </a:rPr>
              <a:t>Seventh Outline LevelAsıl metin stillerini düzenlemek için tıklatın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tr-TR" sz="2200">
                <a:solidFill>
                  <a:srgbClr val="000000"/>
                </a:solidFill>
                <a:latin typeface="Arial"/>
              </a:rPr>
              <a:t>İkinci düzey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tr-TR" sz="2000">
                <a:solidFill>
                  <a:srgbClr val="000000"/>
                </a:solidFill>
                <a:latin typeface="Arial"/>
              </a:rPr>
              <a:t>Üçüncü düzey</a:t>
            </a:r>
            <a:endParaRPr/>
          </a:p>
          <a:p>
            <a:pPr lvl="3">
              <a:lnSpc>
                <a:spcPct val="100000"/>
              </a:lnSpc>
              <a:buFont typeface="StarSymbol"/>
              <a:buChar char=""/>
            </a:pPr>
            <a:r>
              <a:rPr lang="tr-TR" sz="2000">
                <a:solidFill>
                  <a:srgbClr val="000000"/>
                </a:solidFill>
                <a:latin typeface="Arial"/>
              </a:rPr>
              <a:t>Dördüncü düzey</a:t>
            </a:r>
            <a:endParaRPr/>
          </a:p>
          <a:p>
            <a:pPr lvl="4">
              <a:lnSpc>
                <a:spcPct val="100000"/>
              </a:lnSpc>
              <a:buFont typeface="StarSymbol"/>
              <a:buChar char="»"/>
            </a:pPr>
            <a:r>
              <a:rPr lang="tr-TR" sz="2000">
                <a:solidFill>
                  <a:srgbClr val="000000"/>
                </a:solidFill>
                <a:latin typeface="Arial"/>
              </a:rPr>
              <a:t>Beşinci düzey</a:t>
            </a:r>
            <a:endParaRPr/>
          </a:p>
        </p:txBody>
      </p:sp>
      <p:sp>
        <p:nvSpPr>
          <p:cNvPr id="97" name="PlaceHolder 7"/>
          <p:cNvSpPr>
            <a:spLocks noGrp="1"/>
          </p:cNvSpPr>
          <p:nvPr>
            <p:ph type="sldNum"/>
          </p:nvPr>
        </p:nvSpPr>
        <p:spPr>
          <a:xfrm>
            <a:off x="8534520" y="6553080"/>
            <a:ext cx="456840" cy="759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AB13561D-4B82-4A15-97A9-D363675C74B6}" type="slidenum">
              <a:rPr lang="en-US" sz="1000">
                <a:solidFill>
                  <a:srgbClr val="FFFFE5"/>
                </a:solidFill>
                <a:latin typeface="Arial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author_page.cfm?id=81470650311&amp;coll=DL&amp;dl=ACM&amp;trk=0" TargetMode="External"/><Relationship Id="rId2" Type="http://schemas.openxmlformats.org/officeDocument/2006/relationships/hyperlink" Target="https://www.acm.org/sigchi/chi2001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dl.acm.org/author_page.cfm?id=81100635611&amp;coll=DL&amp;dl=ACM&amp;trk=0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152280" y="2209680"/>
            <a:ext cx="8762040" cy="1522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000000"/>
                </a:solidFill>
                <a:latin typeface="Arial"/>
              </a:rPr>
              <a:t>Real Time Word Recognition</a:t>
            </a:r>
            <a:endParaRPr sz="4400" dirty="0"/>
          </a:p>
        </p:txBody>
      </p:sp>
      <p:sp>
        <p:nvSpPr>
          <p:cNvPr id="138" name="CustomShape 2"/>
          <p:cNvSpPr/>
          <p:nvPr/>
        </p:nvSpPr>
        <p:spPr>
          <a:xfrm>
            <a:off x="1463040" y="3566160"/>
            <a:ext cx="6399720" cy="267788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80000"/>
              </a:lnSpc>
            </a:pPr>
            <a:endParaRPr dirty="0"/>
          </a:p>
          <a:p>
            <a:pPr algn="ctr">
              <a:lnSpc>
                <a:spcPct val="80000"/>
              </a:lnSpc>
            </a:pPr>
            <a:r>
              <a:rPr lang="en-US" sz="2000" b="1" dirty="0">
                <a:solidFill>
                  <a:srgbClr val="000000"/>
                </a:solidFill>
                <a:latin typeface="Arial"/>
              </a:rPr>
              <a:t>BIL496 </a:t>
            </a:r>
            <a:r>
              <a:rPr lang="en-US" sz="2000" b="1" dirty="0" err="1">
                <a:solidFill>
                  <a:srgbClr val="000000"/>
                </a:solidFill>
                <a:latin typeface="Arial"/>
              </a:rPr>
              <a:t>Bitirme</a:t>
            </a:r>
            <a:r>
              <a:rPr lang="en-US" sz="2000" b="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Arial"/>
              </a:rPr>
              <a:t>Projesi</a:t>
            </a:r>
            <a:endParaRPr dirty="0"/>
          </a:p>
          <a:p>
            <a:pPr algn="ctr">
              <a:lnSpc>
                <a:spcPct val="80000"/>
              </a:lnSpc>
            </a:pPr>
            <a:endParaRPr dirty="0"/>
          </a:p>
          <a:p>
            <a:pPr algn="ctr">
              <a:lnSpc>
                <a:spcPct val="80000"/>
              </a:lnSpc>
            </a:pPr>
            <a:endParaRPr dirty="0"/>
          </a:p>
          <a:p>
            <a:pPr algn="ctr">
              <a:lnSpc>
                <a:spcPct val="80000"/>
              </a:lnSpc>
            </a:pPr>
            <a:r>
              <a:rPr lang="en-US" sz="2000" b="1" dirty="0">
                <a:solidFill>
                  <a:srgbClr val="000000"/>
                </a:solidFill>
                <a:latin typeface="Arial"/>
              </a:rPr>
              <a:t>Gözde DOĞAN</a:t>
            </a:r>
            <a:endParaRPr dirty="0"/>
          </a:p>
          <a:p>
            <a:pPr algn="ctr">
              <a:lnSpc>
                <a:spcPct val="80000"/>
              </a:lnSpc>
            </a:pPr>
            <a:r>
              <a:rPr lang="en-US" sz="2000" b="1" dirty="0">
                <a:solidFill>
                  <a:srgbClr val="000000"/>
                </a:solidFill>
                <a:latin typeface="Arial"/>
              </a:rPr>
              <a:t>131044019</a:t>
            </a:r>
            <a:endParaRPr dirty="0"/>
          </a:p>
          <a:p>
            <a:pPr algn="ctr">
              <a:lnSpc>
                <a:spcPct val="80000"/>
              </a:lnSpc>
            </a:pPr>
            <a:endParaRPr dirty="0"/>
          </a:p>
          <a:p>
            <a:pPr algn="ctr">
              <a:lnSpc>
                <a:spcPct val="80000"/>
              </a:lnSpc>
            </a:pPr>
            <a:endParaRPr dirty="0"/>
          </a:p>
          <a:p>
            <a:pPr algn="ctr">
              <a:lnSpc>
                <a:spcPct val="80000"/>
              </a:lnSpc>
            </a:pPr>
            <a:r>
              <a:rPr lang="en-US" sz="2000" b="1" dirty="0" err="1">
                <a:solidFill>
                  <a:srgbClr val="000000"/>
                </a:solidFill>
                <a:latin typeface="Arial"/>
              </a:rPr>
              <a:t>Proje</a:t>
            </a:r>
            <a:r>
              <a:rPr lang="en-US" sz="2000" b="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Arial"/>
              </a:rPr>
              <a:t>Danışmanı</a:t>
            </a:r>
            <a:r>
              <a:rPr lang="en-US" sz="2000" b="1" dirty="0">
                <a:solidFill>
                  <a:srgbClr val="000000"/>
                </a:solidFill>
                <a:latin typeface="Arial"/>
              </a:rPr>
              <a:t>: DR. </a:t>
            </a:r>
            <a:r>
              <a:rPr lang="en-US" sz="2000" b="1" dirty="0" err="1">
                <a:solidFill>
                  <a:srgbClr val="000000"/>
                </a:solidFill>
                <a:latin typeface="Arial"/>
              </a:rPr>
              <a:t>Uraz</a:t>
            </a:r>
            <a:r>
              <a:rPr lang="en-US" sz="2000" b="1" dirty="0">
                <a:solidFill>
                  <a:srgbClr val="000000"/>
                </a:solidFill>
                <a:latin typeface="Arial"/>
              </a:rPr>
              <a:t> Cengiz TÜRKER</a:t>
            </a:r>
          </a:p>
          <a:p>
            <a:pPr algn="ctr">
              <a:lnSpc>
                <a:spcPct val="150000"/>
              </a:lnSpc>
            </a:pPr>
            <a:r>
              <a:rPr lang="en-US" sz="1600" b="1" dirty="0" err="1">
                <a:solidFill>
                  <a:srgbClr val="000000"/>
                </a:solidFill>
                <a:latin typeface="Arial"/>
              </a:rPr>
              <a:t>Ekim</a:t>
            </a:r>
            <a:r>
              <a:rPr lang="en-US" sz="1600" b="1" dirty="0">
                <a:solidFill>
                  <a:srgbClr val="000000"/>
                </a:solidFill>
                <a:latin typeface="Arial"/>
              </a:rPr>
              <a:t>, 2019</a:t>
            </a: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3">
            <a:extLst>
              <a:ext uri="{FF2B5EF4-FFF2-40B4-BE49-F238E27FC236}">
                <a16:creationId xmlns:a16="http://schemas.microsoft.com/office/drawing/2014/main" id="{EA17C6B6-C02A-402F-8436-684766EA6CDB}"/>
              </a:ext>
            </a:extLst>
          </p:cNvPr>
          <p:cNvSpPr/>
          <p:nvPr/>
        </p:nvSpPr>
        <p:spPr>
          <a:xfrm>
            <a:off x="640080" y="1188720"/>
            <a:ext cx="7847640" cy="457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2400" dirty="0"/>
              <a:t>Speech recognition </a:t>
            </a:r>
            <a:r>
              <a:rPr lang="en-US" sz="2400" dirty="0" err="1"/>
              <a:t>için</a:t>
            </a:r>
            <a:r>
              <a:rPr lang="en-US" sz="2400" dirty="0"/>
              <a:t>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Hidden Markov Model (HMM)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Dynamic Time Warping (DTW)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Neural Networks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End-to-end automatic speech recognition</a:t>
            </a:r>
          </a:p>
          <a:p>
            <a:pPr>
              <a:lnSpc>
                <a:spcPct val="150000"/>
              </a:lnSpc>
            </a:pPr>
            <a:r>
              <a:rPr lang="en-US" sz="2400" dirty="0" err="1"/>
              <a:t>modelleri</a:t>
            </a:r>
            <a:r>
              <a:rPr lang="en-US" sz="2400" dirty="0"/>
              <a:t> </a:t>
            </a:r>
            <a:r>
              <a:rPr lang="en-US" sz="2400" dirty="0" err="1"/>
              <a:t>mevcut</a:t>
            </a:r>
            <a:r>
              <a:rPr lang="en-US" sz="2400" dirty="0"/>
              <a:t>.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816735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8534520" y="6553080"/>
            <a:ext cx="456120" cy="75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297A5729-B4C7-4076-8ED7-FAB73BADDA8E}" type="slidenum">
              <a:rPr lang="en-US" sz="1000">
                <a:solidFill>
                  <a:srgbClr val="FFFFE5"/>
                </a:solidFill>
                <a:latin typeface="Arial"/>
              </a:rPr>
              <a:t>11</a:t>
            </a:fld>
            <a:endParaRPr/>
          </a:p>
        </p:txBody>
      </p:sp>
      <p:sp>
        <p:nvSpPr>
          <p:cNvPr id="189" name="CustomShape 2"/>
          <p:cNvSpPr/>
          <p:nvPr/>
        </p:nvSpPr>
        <p:spPr>
          <a:xfrm>
            <a:off x="152280" y="106200"/>
            <a:ext cx="7847640" cy="57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>
                <a:solidFill>
                  <a:srgbClr val="FFFFFF"/>
                </a:solidFill>
                <a:latin typeface="Arial"/>
              </a:rPr>
              <a:t>Başarı Kriterleri    </a:t>
            </a:r>
            <a:endParaRPr/>
          </a:p>
        </p:txBody>
      </p:sp>
      <p:sp>
        <p:nvSpPr>
          <p:cNvPr id="190" name="CustomShape 3"/>
          <p:cNvSpPr/>
          <p:nvPr/>
        </p:nvSpPr>
        <p:spPr>
          <a:xfrm>
            <a:off x="640080" y="1188720"/>
            <a:ext cx="7847640" cy="457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%90 kelime </a:t>
            </a:r>
            <a:r>
              <a:rPr lang="en-US" sz="2400" dirty="0" err="1"/>
              <a:t>yakalama</a:t>
            </a:r>
            <a:r>
              <a:rPr lang="en-US" sz="2400" dirty="0"/>
              <a:t> </a:t>
            </a:r>
            <a:r>
              <a:rPr lang="en-US" sz="2400" dirty="0" err="1"/>
              <a:t>başarısı</a:t>
            </a:r>
            <a:endParaRPr lang="en-US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az</a:t>
            </a:r>
            <a:r>
              <a:rPr lang="en-US" sz="2400" dirty="0"/>
              <a:t> 2 </a:t>
            </a:r>
            <a:r>
              <a:rPr lang="en-US" sz="2400" dirty="0" err="1"/>
              <a:t>farklı</a:t>
            </a:r>
            <a:r>
              <a:rPr lang="en-US" sz="2400" dirty="0"/>
              <a:t> Algoritmanın </a:t>
            </a:r>
            <a:r>
              <a:rPr lang="en-US" sz="2400" dirty="0" err="1"/>
              <a:t>uygulanması</a:t>
            </a:r>
            <a:endParaRPr lang="en-US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az</a:t>
            </a:r>
            <a:r>
              <a:rPr lang="en-US" sz="2400" dirty="0"/>
              <a:t> 2,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çok</a:t>
            </a:r>
            <a:r>
              <a:rPr lang="en-US" sz="2400" dirty="0"/>
              <a:t> 4 </a:t>
            </a:r>
            <a:r>
              <a:rPr lang="en-US" sz="2400" dirty="0" err="1"/>
              <a:t>kişilik</a:t>
            </a:r>
            <a:r>
              <a:rPr lang="en-US" sz="2400" dirty="0"/>
              <a:t> </a:t>
            </a:r>
            <a:r>
              <a:rPr lang="en-US" sz="2400" dirty="0" err="1"/>
              <a:t>ortamda</a:t>
            </a:r>
            <a:r>
              <a:rPr lang="en-US" sz="2400" dirty="0"/>
              <a:t> </a:t>
            </a:r>
            <a:r>
              <a:rPr lang="en-US" sz="2400" dirty="0" err="1"/>
              <a:t>uygulamanın</a:t>
            </a:r>
            <a:r>
              <a:rPr lang="en-US" sz="2400" dirty="0"/>
              <a:t> </a:t>
            </a:r>
            <a:r>
              <a:rPr lang="en-US" sz="2400" dirty="0" err="1"/>
              <a:t>çalışabiliyor</a:t>
            </a:r>
            <a:r>
              <a:rPr lang="en-US" sz="2400" dirty="0"/>
              <a:t> </a:t>
            </a:r>
            <a:r>
              <a:rPr lang="en-US" sz="2400" dirty="0" err="1"/>
              <a:t>olması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152280" y="106200"/>
            <a:ext cx="7848360" cy="5792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tr-TR" sz="4400">
                <a:solidFill>
                  <a:srgbClr val="FFFFFF"/>
                </a:solidFill>
                <a:latin typeface="Arial"/>
              </a:rPr>
              <a:t>Çalışma Takvimi</a:t>
            </a:r>
            <a:endParaRPr/>
          </a:p>
        </p:txBody>
      </p:sp>
      <p:sp>
        <p:nvSpPr>
          <p:cNvPr id="178" name="TextShape 2"/>
          <p:cNvSpPr txBox="1"/>
          <p:nvPr/>
        </p:nvSpPr>
        <p:spPr>
          <a:xfrm>
            <a:off x="8534520" y="6553080"/>
            <a:ext cx="456840" cy="759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86B27992-3982-4FE5-B029-D8BF57F1E0EA}" type="slidenum">
              <a:rPr lang="en-US" sz="1000">
                <a:solidFill>
                  <a:srgbClr val="FFFFE5"/>
                </a:solidFill>
                <a:latin typeface="Arial"/>
              </a:rPr>
              <a:t>12</a:t>
            </a:fld>
            <a:endParaRPr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F6AD8535-DCCB-4649-B861-EA7FD132F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2" y="704469"/>
            <a:ext cx="9113378" cy="59643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8534520" y="6553080"/>
            <a:ext cx="456120" cy="75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7A17BD23-1672-42F1-9A3F-4F24E81F4136}" type="slidenum">
              <a:rPr lang="en-US" sz="1000">
                <a:solidFill>
                  <a:srgbClr val="FFFFE5"/>
                </a:solidFill>
                <a:latin typeface="Arial"/>
              </a:rPr>
              <a:t>13</a:t>
            </a:fld>
            <a:endParaRPr/>
          </a:p>
        </p:txBody>
      </p:sp>
      <p:sp>
        <p:nvSpPr>
          <p:cNvPr id="192" name="CustomShape 2"/>
          <p:cNvSpPr/>
          <p:nvPr/>
        </p:nvSpPr>
        <p:spPr>
          <a:xfrm>
            <a:off x="152280" y="106200"/>
            <a:ext cx="7847640" cy="57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>
                <a:solidFill>
                  <a:srgbClr val="FFFFFF"/>
                </a:solidFill>
                <a:latin typeface="Arial"/>
              </a:rPr>
              <a:t>Kaynaklar</a:t>
            </a:r>
            <a:endParaRPr/>
          </a:p>
        </p:txBody>
      </p:sp>
      <p:sp>
        <p:nvSpPr>
          <p:cNvPr id="193" name="CustomShape 3"/>
          <p:cNvSpPr/>
          <p:nvPr/>
        </p:nvSpPr>
        <p:spPr>
          <a:xfrm>
            <a:off x="640440" y="1189080"/>
            <a:ext cx="7863120" cy="4937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"Are you There Margaret? It's me, Margaret": Speech Recognition as a Mirror. Christine Flounders, New York University, </a:t>
            </a:r>
            <a:r>
              <a:rPr lang="en-US" dirty="0">
                <a:hlinkClick r:id="rId2" tooltip="Conference Websit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CHI EA '01</a:t>
            </a:r>
            <a:r>
              <a:rPr lang="en-US" dirty="0"/>
              <a:t> CHI '01 Extended Abstracts on Human Factors in Computing Systems Pages 459-460, March 31 - April 05, 2001 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Continuous Malayalam speech recognition using Hidden Markov Models, </a:t>
            </a:r>
            <a:r>
              <a:rPr lang="en-US" dirty="0">
                <a:hlinkClick r:id="rId3" tooltip="Author Profile Pag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Anuj Mohamed</a:t>
            </a:r>
            <a:r>
              <a:rPr lang="en-US" dirty="0"/>
              <a:t>, </a:t>
            </a:r>
            <a:r>
              <a:rPr lang="en-US" dirty="0">
                <a:hlinkClick r:id="rId4" tooltip="Author Profile Pag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K. N. Ramachandran Nair</a:t>
            </a:r>
            <a:r>
              <a:rPr lang="en-US" dirty="0"/>
              <a:t>,  India — September 16 - 17, 2010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Isolated Spoken Marathi Words Recognition using HMM, Sai Sawant, Mangesh Deshpande, Electronics &amp; Telecommunication Engineering, Vishwakarma Institute of Technology, Pune, India, 2018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err="1"/>
              <a:t>Otomatik</a:t>
            </a:r>
            <a:r>
              <a:rPr lang="en-US" dirty="0"/>
              <a:t> Ses </a:t>
            </a:r>
            <a:r>
              <a:rPr lang="en-US" dirty="0" err="1"/>
              <a:t>Tanıma</a:t>
            </a:r>
            <a:r>
              <a:rPr lang="en-US" dirty="0"/>
              <a:t>: </a:t>
            </a:r>
            <a:r>
              <a:rPr lang="en-US" dirty="0" err="1"/>
              <a:t>Türkçe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Genel</a:t>
            </a:r>
            <a:r>
              <a:rPr lang="en-US" dirty="0"/>
              <a:t> </a:t>
            </a:r>
            <a:r>
              <a:rPr lang="en-US" dirty="0" err="1"/>
              <a:t>Dağarcıklı</a:t>
            </a:r>
            <a:r>
              <a:rPr lang="en-US" dirty="0"/>
              <a:t> </a:t>
            </a:r>
            <a:r>
              <a:rPr lang="en-US" dirty="0" err="1"/>
              <a:t>Akustik</a:t>
            </a:r>
            <a:br>
              <a:rPr lang="en-US" dirty="0"/>
            </a:br>
            <a:r>
              <a:rPr lang="en-US" dirty="0"/>
              <a:t>Model </a:t>
            </a:r>
            <a:r>
              <a:rPr lang="en-US" dirty="0" err="1"/>
              <a:t>Oluşturulması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Test Edilmesi</a:t>
            </a:r>
            <a:br>
              <a:rPr lang="en-US" dirty="0"/>
            </a:br>
            <a:r>
              <a:rPr lang="en-US" dirty="0"/>
              <a:t>Can </a:t>
            </a:r>
            <a:r>
              <a:rPr lang="en-US" dirty="0" err="1"/>
              <a:t>Özbey</a:t>
            </a:r>
            <a:r>
              <a:rPr lang="en-US" dirty="0"/>
              <a:t>, Salih Bayar, İdea </a:t>
            </a:r>
            <a:r>
              <a:rPr lang="en-US" dirty="0" err="1"/>
              <a:t>Teknoloji</a:t>
            </a:r>
            <a:r>
              <a:rPr lang="en-US" dirty="0"/>
              <a:t> </a:t>
            </a:r>
            <a:r>
              <a:rPr lang="en-US" dirty="0" err="1"/>
              <a:t>Çözümleri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-Ge </a:t>
            </a:r>
            <a:r>
              <a:rPr lang="en-US" dirty="0" err="1"/>
              <a:t>Merkezi</a:t>
            </a:r>
            <a:r>
              <a:rPr lang="en-US" dirty="0"/>
              <a:t>, </a:t>
            </a:r>
            <a:r>
              <a:rPr lang="en-US" dirty="0" err="1"/>
              <a:t>Boğaziçi</a:t>
            </a:r>
            <a:r>
              <a:rPr lang="en-US" dirty="0"/>
              <a:t> </a:t>
            </a:r>
            <a:r>
              <a:rPr lang="en-US" dirty="0" err="1"/>
              <a:t>Üniversitesi</a:t>
            </a:r>
            <a:r>
              <a:rPr lang="en-US" dirty="0"/>
              <a:t>, İstanbul</a:t>
            </a:r>
            <a:br>
              <a:rPr lang="en-US" dirty="0"/>
            </a:br>
            <a:endParaRPr lang="en-US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US" sz="16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8534520" y="6553080"/>
            <a:ext cx="456120" cy="75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9D26D7CE-61C7-4350-92B6-5B6F3FF3E2DD}" type="slidenum">
              <a:rPr lang="en-US" sz="1000">
                <a:solidFill>
                  <a:srgbClr val="FFFFE5"/>
                </a:solidFill>
                <a:latin typeface="Arial"/>
              </a:rPr>
              <a:t>2</a:t>
            </a:fld>
            <a:endParaRPr/>
          </a:p>
        </p:txBody>
      </p:sp>
      <p:sp>
        <p:nvSpPr>
          <p:cNvPr id="140" name="CustomShape 2"/>
          <p:cNvSpPr/>
          <p:nvPr/>
        </p:nvSpPr>
        <p:spPr>
          <a:xfrm>
            <a:off x="488880" y="1280160"/>
            <a:ext cx="7466400" cy="4647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2900" indent="-342900">
              <a:lnSpc>
                <a:spcPct val="150000"/>
              </a:lnSpc>
              <a:buSzPct val="4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Projenin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Tanımı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lnSpc>
                <a:spcPct val="150000"/>
              </a:lnSpc>
              <a:buSzPct val="4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Proje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Tasarım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Planı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lnSpc>
                <a:spcPct val="150000"/>
              </a:lnSpc>
              <a:buSzPct val="45000"/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00"/>
                </a:solidFill>
                <a:latin typeface="Arial"/>
              </a:rPr>
              <a:t>Başarı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Kriterleri</a:t>
            </a:r>
            <a:endParaRPr dirty="0"/>
          </a:p>
          <a:p>
            <a:pPr marL="342900" indent="-342900">
              <a:lnSpc>
                <a:spcPct val="150000"/>
              </a:lnSpc>
              <a:buSzPct val="45000"/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00"/>
                </a:solidFill>
                <a:latin typeface="Arial"/>
              </a:rPr>
              <a:t>Çalışma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Takvimi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lnSpc>
                <a:spcPct val="150000"/>
              </a:lnSpc>
              <a:buSzPct val="45000"/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00"/>
                </a:solidFill>
                <a:latin typeface="Arial"/>
              </a:rPr>
              <a:t>Kaynaklar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</a:t>
            </a:r>
            <a:endParaRPr dirty="0"/>
          </a:p>
        </p:txBody>
      </p:sp>
      <p:sp>
        <p:nvSpPr>
          <p:cNvPr id="141" name="CustomShape 3"/>
          <p:cNvSpPr/>
          <p:nvPr/>
        </p:nvSpPr>
        <p:spPr>
          <a:xfrm>
            <a:off x="152280" y="106200"/>
            <a:ext cx="7847640" cy="57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>
                <a:solidFill>
                  <a:srgbClr val="FFFFFF"/>
                </a:solidFill>
                <a:latin typeface="Arial"/>
              </a:rPr>
              <a:t>İçerik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8534520" y="6553080"/>
            <a:ext cx="456120" cy="75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E1639EEF-E904-4B5A-A9A2-ED0BB3B4C516}" type="slidenum">
              <a:rPr lang="en-US" sz="1000">
                <a:solidFill>
                  <a:srgbClr val="FFFFE5"/>
                </a:solidFill>
                <a:latin typeface="Arial"/>
              </a:rPr>
              <a:t>3</a:t>
            </a:fld>
            <a:endParaRPr/>
          </a:p>
        </p:txBody>
      </p:sp>
      <p:sp>
        <p:nvSpPr>
          <p:cNvPr id="145" name="CustomShape 2"/>
          <p:cNvSpPr/>
          <p:nvPr/>
        </p:nvSpPr>
        <p:spPr>
          <a:xfrm>
            <a:off x="152280" y="106200"/>
            <a:ext cx="7847640" cy="57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>
                <a:solidFill>
                  <a:srgbClr val="FFFFFF"/>
                </a:solidFill>
                <a:latin typeface="Arial"/>
              </a:rPr>
              <a:t>Proje Şeması ve Tanımı</a:t>
            </a:r>
            <a:endParaRPr/>
          </a:p>
        </p:txBody>
      </p:sp>
      <p:sp>
        <p:nvSpPr>
          <p:cNvPr id="146" name="CustomShape 3"/>
          <p:cNvSpPr/>
          <p:nvPr/>
        </p:nvSpPr>
        <p:spPr>
          <a:xfrm>
            <a:off x="4648320" y="1371600"/>
            <a:ext cx="4494600" cy="3427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</p:txBody>
      </p:sp>
      <p:sp>
        <p:nvSpPr>
          <p:cNvPr id="147" name="CustomShape 4"/>
          <p:cNvSpPr/>
          <p:nvPr/>
        </p:nvSpPr>
        <p:spPr>
          <a:xfrm>
            <a:off x="304920" y="4724280"/>
            <a:ext cx="4418640" cy="1141920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CustomShape 5"/>
          <p:cNvSpPr/>
          <p:nvPr/>
        </p:nvSpPr>
        <p:spPr>
          <a:xfrm>
            <a:off x="6583680" y="1188720"/>
            <a:ext cx="1949760" cy="4906440"/>
          </a:xfrm>
          <a:prstGeom prst="rect">
            <a:avLst/>
          </a:prstGeom>
          <a:noFill/>
          <a:ln>
            <a:noFill/>
          </a:ln>
        </p:spPr>
      </p:sp>
      <p:sp>
        <p:nvSpPr>
          <p:cNvPr id="149" name="CustomShape 6"/>
          <p:cNvSpPr/>
          <p:nvPr/>
        </p:nvSpPr>
        <p:spPr>
          <a:xfrm>
            <a:off x="991440" y="4289285"/>
            <a:ext cx="7388472" cy="157691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latin typeface="Arial"/>
              </a:rPr>
              <a:t>Proje </a:t>
            </a:r>
            <a:r>
              <a:rPr lang="en-US" sz="2400" b="1" dirty="0" err="1">
                <a:solidFill>
                  <a:srgbClr val="000000"/>
                </a:solidFill>
                <a:latin typeface="Arial"/>
              </a:rPr>
              <a:t>Tanımı</a:t>
            </a:r>
            <a:r>
              <a:rPr lang="en-US" sz="2400" b="1" dirty="0">
                <a:solidFill>
                  <a:srgbClr val="000000"/>
                </a:solidFill>
                <a:latin typeface="Arial"/>
              </a:rPr>
              <a:t>: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Konuşma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sırasında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geçen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kelimelerin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istenilen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listede yer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alıp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almadığı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incelenecek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.</a:t>
            </a:r>
            <a:endParaRPr dirty="0"/>
          </a:p>
          <a:p>
            <a:pPr>
              <a:lnSpc>
                <a:spcPct val="150000"/>
              </a:lnSpc>
            </a:pPr>
            <a:endParaRPr dirty="0"/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 </a:t>
            </a:r>
            <a:endParaRPr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C6F9E4E9-C5E5-48FF-9749-D705A165F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017" y="1465784"/>
            <a:ext cx="5157663" cy="21398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3">
            <a:extLst>
              <a:ext uri="{FF2B5EF4-FFF2-40B4-BE49-F238E27FC236}">
                <a16:creationId xmlns:a16="http://schemas.microsoft.com/office/drawing/2014/main" id="{F6D98744-2E81-4445-90F4-1607BBB3D4D0}"/>
              </a:ext>
            </a:extLst>
          </p:cNvPr>
          <p:cNvSpPr/>
          <p:nvPr/>
        </p:nvSpPr>
        <p:spPr>
          <a:xfrm>
            <a:off x="640080" y="1188720"/>
            <a:ext cx="7847640" cy="457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2400" dirty="0"/>
              <a:t>Speech recognition </a:t>
            </a:r>
            <a:r>
              <a:rPr lang="en-US" sz="2400" dirty="0" err="1"/>
              <a:t>konuşulan</a:t>
            </a:r>
            <a:r>
              <a:rPr lang="en-US" sz="2400" dirty="0"/>
              <a:t> </a:t>
            </a:r>
            <a:r>
              <a:rPr lang="en-US" sz="2400" dirty="0" err="1"/>
              <a:t>dilin</a:t>
            </a:r>
            <a:r>
              <a:rPr lang="en-US" sz="2400" dirty="0"/>
              <a:t> </a:t>
            </a:r>
            <a:r>
              <a:rPr lang="en-US" sz="2400" dirty="0" err="1"/>
              <a:t>ilgili</a:t>
            </a:r>
            <a:r>
              <a:rPr lang="en-US" sz="2400" dirty="0"/>
              <a:t> </a:t>
            </a:r>
            <a:r>
              <a:rPr lang="en-US" sz="2400" dirty="0" err="1"/>
              <a:t>metin</a:t>
            </a:r>
            <a:r>
              <a:rPr lang="en-US" sz="2400" dirty="0"/>
              <a:t> </a:t>
            </a:r>
            <a:r>
              <a:rPr lang="en-US" sz="2400" dirty="0" err="1"/>
              <a:t>biçimine</a:t>
            </a:r>
            <a:r>
              <a:rPr lang="en-US" sz="2400" dirty="0"/>
              <a:t> </a:t>
            </a:r>
            <a:r>
              <a:rPr lang="en-US" sz="2400" dirty="0" err="1"/>
              <a:t>bilgisayar</a:t>
            </a:r>
            <a:r>
              <a:rPr lang="en-US" sz="2400" dirty="0"/>
              <a:t> </a:t>
            </a:r>
            <a:r>
              <a:rPr lang="en-US" sz="2400" dirty="0" err="1"/>
              <a:t>destekli</a:t>
            </a:r>
            <a:r>
              <a:rPr lang="en-US" sz="2400" dirty="0"/>
              <a:t> </a:t>
            </a:r>
            <a:r>
              <a:rPr lang="en-US" sz="2400" dirty="0" err="1"/>
              <a:t>dönüştürülmesidir</a:t>
            </a:r>
            <a:r>
              <a:rPr lang="en-US" sz="2400" dirty="0"/>
              <a:t>. </a:t>
            </a:r>
          </a:p>
          <a:p>
            <a:pPr>
              <a:lnSpc>
                <a:spcPct val="150000"/>
              </a:lnSpc>
            </a:pPr>
            <a:r>
              <a:rPr lang="en-US" sz="2400" dirty="0" err="1"/>
              <a:t>Konuşulan</a:t>
            </a:r>
            <a:r>
              <a:rPr lang="en-US" sz="2400" dirty="0"/>
              <a:t> </a:t>
            </a:r>
            <a:r>
              <a:rPr lang="en-US" sz="2400" dirty="0" err="1"/>
              <a:t>kelimeleri</a:t>
            </a:r>
            <a:r>
              <a:rPr lang="en-US" sz="2400" dirty="0"/>
              <a:t> </a:t>
            </a:r>
            <a:r>
              <a:rPr lang="en-US" sz="2400" dirty="0" err="1"/>
              <a:t>veya</a:t>
            </a:r>
            <a:r>
              <a:rPr lang="en-US" sz="2400" dirty="0"/>
              <a:t> </a:t>
            </a:r>
            <a:r>
              <a:rPr lang="en-US" sz="2400" dirty="0" err="1"/>
              <a:t>cümleleri</a:t>
            </a:r>
            <a:r>
              <a:rPr lang="en-US" sz="2400" dirty="0"/>
              <a:t> </a:t>
            </a:r>
            <a:r>
              <a:rPr lang="en-US" sz="2400" dirty="0" err="1"/>
              <a:t>tanımlamak</a:t>
            </a:r>
            <a:r>
              <a:rPr lang="en-US" sz="2400" dirty="0"/>
              <a:t> </a:t>
            </a:r>
            <a:r>
              <a:rPr lang="en-US" sz="2400" dirty="0" err="1"/>
              <a:t>için</a:t>
            </a:r>
            <a:r>
              <a:rPr lang="en-US" sz="2400" dirty="0"/>
              <a:t> </a:t>
            </a:r>
            <a:r>
              <a:rPr lang="en-US" sz="2400" dirty="0" err="1"/>
              <a:t>kullanılır</a:t>
            </a:r>
            <a:r>
              <a:rPr lang="en-US" sz="2400" dirty="0"/>
              <a:t>. 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680035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3">
            <a:extLst>
              <a:ext uri="{FF2B5EF4-FFF2-40B4-BE49-F238E27FC236}">
                <a16:creationId xmlns:a16="http://schemas.microsoft.com/office/drawing/2014/main" id="{9DEE84E2-C969-4398-97B5-043F13DBC906}"/>
              </a:ext>
            </a:extLst>
          </p:cNvPr>
          <p:cNvSpPr/>
          <p:nvPr/>
        </p:nvSpPr>
        <p:spPr>
          <a:xfrm>
            <a:off x="640080" y="1188720"/>
            <a:ext cx="7847640" cy="457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2400" dirty="0"/>
              <a:t>Speech recognition </a:t>
            </a:r>
            <a:r>
              <a:rPr lang="en-US" sz="2400" dirty="0" err="1"/>
              <a:t>sistemleri</a:t>
            </a:r>
            <a:r>
              <a:rPr lang="en-US" sz="2400" dirty="0"/>
              <a:t>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Okuma-</a:t>
            </a:r>
            <a:r>
              <a:rPr lang="en-US" sz="2400" dirty="0" err="1"/>
              <a:t>yazma</a:t>
            </a:r>
            <a:r>
              <a:rPr lang="en-US" sz="2400" dirty="0"/>
              <a:t> </a:t>
            </a:r>
            <a:r>
              <a:rPr lang="en-US" sz="2400" dirty="0" err="1"/>
              <a:t>zorluğu</a:t>
            </a:r>
            <a:r>
              <a:rPr lang="en-US" sz="2400" dirty="0"/>
              <a:t> </a:t>
            </a:r>
            <a:r>
              <a:rPr lang="en-US" sz="2400" dirty="0" err="1"/>
              <a:t>çeken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Öğrenme</a:t>
            </a:r>
            <a:r>
              <a:rPr lang="en-US" sz="2400" dirty="0"/>
              <a:t> </a:t>
            </a:r>
            <a:r>
              <a:rPr lang="en-US" sz="2400" dirty="0" err="1"/>
              <a:t>güçlüğü</a:t>
            </a:r>
            <a:r>
              <a:rPr lang="en-US" sz="2400" dirty="0"/>
              <a:t> </a:t>
            </a:r>
            <a:r>
              <a:rPr lang="en-US" sz="2400" dirty="0" err="1"/>
              <a:t>çeken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Görüşün</a:t>
            </a:r>
            <a:r>
              <a:rPr lang="en-US" sz="2400" dirty="0"/>
              <a:t> </a:t>
            </a:r>
            <a:r>
              <a:rPr lang="en-US" sz="2400" dirty="0" err="1"/>
              <a:t>azaldığı</a:t>
            </a:r>
            <a:r>
              <a:rPr lang="en-US" sz="2400" dirty="0"/>
              <a:t> </a:t>
            </a:r>
            <a:r>
              <a:rPr lang="en-US" sz="2400" dirty="0" err="1"/>
              <a:t>kişiler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err="1"/>
              <a:t>için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arayüz</a:t>
            </a:r>
            <a:r>
              <a:rPr lang="en-US" sz="2400" dirty="0"/>
              <a:t> </a:t>
            </a:r>
            <a:r>
              <a:rPr lang="en-US" sz="2400" dirty="0" err="1"/>
              <a:t>görevi</a:t>
            </a:r>
            <a:r>
              <a:rPr lang="en-US" sz="2400" dirty="0"/>
              <a:t> </a:t>
            </a:r>
            <a:r>
              <a:rPr lang="en-US" sz="2400" dirty="0" err="1"/>
              <a:t>görür</a:t>
            </a:r>
            <a:r>
              <a:rPr lang="en-US" sz="2400" dirty="0"/>
              <a:t>.</a:t>
            </a:r>
          </a:p>
          <a:p>
            <a:pPr>
              <a:lnSpc>
                <a:spcPct val="150000"/>
              </a:lnSpc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228065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8534520" y="6553080"/>
            <a:ext cx="456120" cy="75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297A5729-B4C7-4076-8ED7-FAB73BADDA8E}" type="slidenum">
              <a:rPr lang="en-US" sz="1000">
                <a:solidFill>
                  <a:srgbClr val="FFFFE5"/>
                </a:solidFill>
                <a:latin typeface="Arial"/>
              </a:rPr>
              <a:t>6</a:t>
            </a:fld>
            <a:endParaRPr/>
          </a:p>
        </p:txBody>
      </p:sp>
      <p:sp>
        <p:nvSpPr>
          <p:cNvPr id="190" name="CustomShape 3"/>
          <p:cNvSpPr/>
          <p:nvPr/>
        </p:nvSpPr>
        <p:spPr>
          <a:xfrm>
            <a:off x="640080" y="1188720"/>
            <a:ext cx="7847640" cy="50868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2400" dirty="0"/>
              <a:t>Speech recognition;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In-car systems (Araba </a:t>
            </a:r>
            <a:r>
              <a:rPr lang="en-US" sz="2400" dirty="0" err="1"/>
              <a:t>içi</a:t>
            </a:r>
            <a:r>
              <a:rPr lang="en-US" sz="2400" dirty="0"/>
              <a:t> </a:t>
            </a:r>
            <a:r>
              <a:rPr lang="en-US" sz="2400" dirty="0" err="1"/>
              <a:t>sitemler</a:t>
            </a:r>
            <a:r>
              <a:rPr lang="en-US" sz="2400" dirty="0"/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Sağlık</a:t>
            </a:r>
            <a:r>
              <a:rPr lang="en-US" sz="2400" dirty="0"/>
              <a:t> </a:t>
            </a:r>
            <a:r>
              <a:rPr lang="en-US" sz="2400" dirty="0" err="1"/>
              <a:t>hizmeti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Askeri</a:t>
            </a:r>
            <a:r>
              <a:rPr lang="en-US" sz="2400" dirty="0"/>
              <a:t> </a:t>
            </a:r>
            <a:r>
              <a:rPr lang="en-US" sz="2400" dirty="0" err="1"/>
              <a:t>alanlarda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Eğitim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Telefon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Günlük</a:t>
            </a:r>
            <a:r>
              <a:rPr lang="en-US" sz="2400" dirty="0"/>
              <a:t> </a:t>
            </a:r>
            <a:r>
              <a:rPr lang="en-US" sz="2400" dirty="0" err="1"/>
              <a:t>yaşam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Engelli</a:t>
            </a:r>
            <a:r>
              <a:rPr lang="en-US" sz="2400" dirty="0"/>
              <a:t> </a:t>
            </a:r>
            <a:r>
              <a:rPr lang="en-US" sz="2400" dirty="0" err="1"/>
              <a:t>insanlar</a:t>
            </a:r>
            <a:r>
              <a:rPr lang="en-US" sz="2400" dirty="0"/>
              <a:t> </a:t>
            </a:r>
            <a:r>
              <a:rPr lang="en-US" sz="2400" dirty="0" err="1"/>
              <a:t>için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err="1"/>
              <a:t>kullanılmaktadır</a:t>
            </a:r>
            <a:r>
              <a:rPr lang="en-US" sz="2400" dirty="0"/>
              <a:t>.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0211001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3">
            <a:extLst>
              <a:ext uri="{FF2B5EF4-FFF2-40B4-BE49-F238E27FC236}">
                <a16:creationId xmlns:a16="http://schemas.microsoft.com/office/drawing/2014/main" id="{1708F2FE-439F-4411-B806-3513EC5EE26E}"/>
              </a:ext>
            </a:extLst>
          </p:cNvPr>
          <p:cNvSpPr/>
          <p:nvPr/>
        </p:nvSpPr>
        <p:spPr>
          <a:xfrm>
            <a:off x="640080" y="1188720"/>
            <a:ext cx="7847640" cy="457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2400" dirty="0"/>
              <a:t>Speech recognition </a:t>
            </a:r>
            <a:r>
              <a:rPr lang="en-US" sz="2400" dirty="0" err="1"/>
              <a:t>uygulanırken</a:t>
            </a:r>
            <a:r>
              <a:rPr lang="en-US" sz="2400" dirty="0"/>
              <a:t>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Arka</a:t>
            </a:r>
            <a:r>
              <a:rPr lang="en-US" sz="2400" dirty="0"/>
              <a:t> plan </a:t>
            </a:r>
            <a:r>
              <a:rPr lang="en-US" sz="2400" dirty="0" err="1"/>
              <a:t>gürültüsü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Farklı</a:t>
            </a:r>
            <a:r>
              <a:rPr lang="en-US" sz="2400" dirty="0"/>
              <a:t> </a:t>
            </a:r>
            <a:r>
              <a:rPr lang="en-US" sz="2400" dirty="0" err="1"/>
              <a:t>konuşmacıların</a:t>
            </a:r>
            <a:r>
              <a:rPr lang="en-US" sz="2400" dirty="0"/>
              <a:t> </a:t>
            </a:r>
            <a:r>
              <a:rPr lang="en-US" sz="2400" dirty="0" err="1"/>
              <a:t>telaffuzundaki</a:t>
            </a:r>
            <a:r>
              <a:rPr lang="en-US" sz="2400" dirty="0"/>
              <a:t> </a:t>
            </a:r>
            <a:r>
              <a:rPr lang="en-US" sz="2400" dirty="0" err="1"/>
              <a:t>değişkenlik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Konuşma</a:t>
            </a:r>
            <a:r>
              <a:rPr lang="en-US" sz="2400" dirty="0"/>
              <a:t> </a:t>
            </a:r>
            <a:r>
              <a:rPr lang="en-US" sz="2400" dirty="0" err="1"/>
              <a:t>sinyalinin</a:t>
            </a:r>
            <a:r>
              <a:rPr lang="en-US" sz="2400" dirty="0"/>
              <a:t> </a:t>
            </a:r>
            <a:r>
              <a:rPr lang="en-US" sz="2400" dirty="0" err="1"/>
              <a:t>sürekli</a:t>
            </a:r>
            <a:r>
              <a:rPr lang="en-US" sz="2400" dirty="0"/>
              <a:t> </a:t>
            </a:r>
            <a:r>
              <a:rPr lang="en-US" sz="2400" dirty="0" err="1"/>
              <a:t>değişen</a:t>
            </a:r>
            <a:r>
              <a:rPr lang="en-US" sz="2400" dirty="0"/>
              <a:t> </a:t>
            </a:r>
            <a:r>
              <a:rPr lang="en-US" sz="2400" dirty="0" err="1"/>
              <a:t>niteliği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err="1"/>
              <a:t>gibi</a:t>
            </a:r>
            <a:r>
              <a:rPr lang="en-US" sz="2400" dirty="0"/>
              <a:t> </a:t>
            </a:r>
            <a:r>
              <a:rPr lang="en-US" sz="2400" dirty="0" err="1"/>
              <a:t>bazı</a:t>
            </a:r>
            <a:r>
              <a:rPr lang="en-US" sz="2400" dirty="0"/>
              <a:t> </a:t>
            </a:r>
            <a:r>
              <a:rPr lang="en-US" sz="2400" dirty="0" err="1"/>
              <a:t>zorluklar</a:t>
            </a:r>
            <a:r>
              <a:rPr lang="en-US" sz="2400" dirty="0"/>
              <a:t> ile </a:t>
            </a:r>
            <a:r>
              <a:rPr lang="en-US" sz="2400" dirty="0" err="1"/>
              <a:t>karşılaşılır</a:t>
            </a:r>
            <a:r>
              <a:rPr lang="en-US" sz="2400" dirty="0"/>
              <a:t>.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4227355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2"/>
          <p:cNvSpPr txBox="1"/>
          <p:nvPr/>
        </p:nvSpPr>
        <p:spPr>
          <a:xfrm>
            <a:off x="152280" y="106200"/>
            <a:ext cx="8762760" cy="5792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tr-TR" sz="4000">
                <a:solidFill>
                  <a:srgbClr val="FFFFFF"/>
                </a:solidFill>
                <a:latin typeface="Arial"/>
              </a:rPr>
              <a:t>Proje Tasarım Planı</a:t>
            </a:r>
            <a:endParaRPr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A7D1CD3C-109C-43D7-AC03-E9DD6834C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2090"/>
            <a:ext cx="9228284" cy="27738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09570753-D638-43A9-85D9-4FEB831AE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0" y="737812"/>
            <a:ext cx="9030960" cy="538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859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1487</TotalTime>
  <Words>225</Words>
  <Application>Microsoft Office PowerPoint</Application>
  <PresentationFormat>Ekran Gösterisi (4:3)</PresentationFormat>
  <Paragraphs>67</Paragraphs>
  <Slides>13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3</vt:i4>
      </vt:variant>
      <vt:variant>
        <vt:lpstr>Slayt Başlıkları</vt:lpstr>
      </vt:variant>
      <vt:variant>
        <vt:i4>13</vt:i4>
      </vt:variant>
    </vt:vector>
  </HeadingPairs>
  <TitlesOfParts>
    <vt:vector size="20" baseType="lpstr">
      <vt:lpstr>Arial</vt:lpstr>
      <vt:lpstr>StarSymbol</vt:lpstr>
      <vt:lpstr>Tahoma</vt:lpstr>
      <vt:lpstr>Times New Roman</vt:lpstr>
      <vt:lpstr>Office Theme</vt:lpstr>
      <vt:lpstr>Office Theme</vt:lpstr>
      <vt:lpstr>Office Theme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cp:lastModifiedBy>Gözde DOĞAN</cp:lastModifiedBy>
  <cp:revision>13</cp:revision>
  <dcterms:modified xsi:type="dcterms:W3CDTF">2019-10-08T23:57:12Z</dcterms:modified>
</cp:coreProperties>
</file>