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9" r:id="rId6"/>
    <p:sldId id="267" r:id="rId7"/>
    <p:sldId id="268" r:id="rId8"/>
    <p:sldId id="269" r:id="rId9"/>
    <p:sldId id="270" r:id="rId10"/>
    <p:sldId id="272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37" autoAdjust="0"/>
  </p:normalViewPr>
  <p:slideViewPr>
    <p:cSldViewPr snapToGrid="0">
      <p:cViewPr varScale="1">
        <p:scale>
          <a:sx n="77" d="100"/>
          <a:sy n="77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5B4141-DF75-44E4-BD93-0A8C6488331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C9178DF-427E-4E4D-9853-8E921274461E}" type="slidenum">
              <a:rPr lang="en-US" sz="1200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E4FF2E6-7315-45E4-AC5E-10667A06EF1D}" type="slidenum">
              <a:rPr lang="en-US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Resim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Resim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Resim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Resim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Resim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120" cy="2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8" name="CustomShape 7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pic>
        <p:nvPicPr>
          <p:cNvPr id="9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571500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3276720" y="179640"/>
            <a:ext cx="2785680" cy="17438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49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50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91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92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93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Click to edit the title text formatAsıl başlık stili için tıklatın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tr-TR" sz="2200">
                <a:solidFill>
                  <a:srgbClr val="000000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tr-TR" sz="2000">
                <a:solidFill>
                  <a:srgbClr val="000000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tr-TR" sz="2000">
                <a:solidFill>
                  <a:srgbClr val="000000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tr-TR" sz="2000">
                <a:solidFill>
                  <a:srgbClr val="000000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B13561D-4B82-4A15-97A9-D363675C74B6}" type="slidenum">
              <a:rPr lang="en-US" sz="1000">
                <a:solidFill>
                  <a:srgbClr val="FFFFE5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zeroo.org/index.php?q=aHR0cHM6Ly9lbi53aWtpcGVkaWEub3JnL3dpa2kvQWNvdXN0aWNfbW9kZWw" TargetMode="External"/><Relationship Id="rId2" Type="http://schemas.openxmlformats.org/officeDocument/2006/relationships/hyperlink" Target="https://www.acm.org/sigchi/chi2001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2280" y="2209680"/>
            <a:ext cx="8762040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Real Time Word Recognition</a:t>
            </a:r>
            <a:endParaRPr sz="4400" dirty="0"/>
          </a:p>
        </p:txBody>
      </p:sp>
      <p:sp>
        <p:nvSpPr>
          <p:cNvPr id="138" name="CustomShape 2"/>
          <p:cNvSpPr/>
          <p:nvPr/>
        </p:nvSpPr>
        <p:spPr>
          <a:xfrm>
            <a:off x="1463040" y="3566160"/>
            <a:ext cx="6399720" cy="26778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BIL496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Bitirme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Projesi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Gözde DOĞAN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131044019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Danışmanı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: DR.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Uraz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Cengiz TÜRKER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Arial"/>
              </a:rPr>
              <a:t>Kasım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, 2019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Çalışma Takvimi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6B27992-3982-4FE5-B029-D8BF57F1E0EA}" type="slidenum">
              <a:rPr lang="en-US" sz="1000">
                <a:solidFill>
                  <a:srgbClr val="FFFFE5"/>
                </a:solidFill>
                <a:latin typeface="Arial"/>
              </a:rPr>
              <a:t>10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6AD8535-DCCB-4649-B861-EA7FD132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" y="704469"/>
            <a:ext cx="9113378" cy="596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A17BD23-1672-42F1-9A3F-4F24E81F4136}" type="slidenum">
              <a:rPr lang="en-US" sz="1000">
                <a:solidFill>
                  <a:srgbClr val="FFFFE5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Kaynaklar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50729" y="960480"/>
            <a:ext cx="8442541" cy="493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"Are you There Margaret? It's me, Margaret": Speech Recognition as a Mirror. Christine Flounders, New York University, </a:t>
            </a:r>
            <a:r>
              <a:rPr lang="en-US" dirty="0"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 EA '01</a:t>
            </a:r>
            <a:r>
              <a:rPr lang="en-US" dirty="0"/>
              <a:t> CHI '01 Extended Abstracts on Human Factors in Computing Systems Pages 459-460, March 31 - April 05, 2001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Continuous Malayalam speech recognition using Hidden Markov Models, Anuj Mohamed, K.N. Ramachandran Nair, India, September 16 - 17, 2010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Isolated Spoken Marathi Words Recognition using HMM, Electronics &amp; Telecommunication Engineering, Sai Sawant, Mangesh Deshpande, Vishwakarma Institute of Technology, Pune, India, 2018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Otomatik</a:t>
            </a:r>
            <a:r>
              <a:rPr lang="en-US" dirty="0"/>
              <a:t> Ses </a:t>
            </a:r>
            <a:r>
              <a:rPr lang="en-US" dirty="0" err="1"/>
              <a:t>Tanıma</a:t>
            </a:r>
            <a:r>
              <a:rPr lang="en-US" dirty="0"/>
              <a:t>: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Dağarcıklı</a:t>
            </a:r>
            <a:r>
              <a:rPr lang="en-US" dirty="0"/>
              <a:t> </a:t>
            </a:r>
            <a:r>
              <a:rPr lang="en-US" dirty="0" err="1"/>
              <a:t>Akustik</a:t>
            </a:r>
            <a:r>
              <a:rPr lang="en-US" dirty="0"/>
              <a:t> Model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, Can </a:t>
            </a:r>
            <a:r>
              <a:rPr lang="en-US" dirty="0" err="1"/>
              <a:t>Özbey</a:t>
            </a:r>
            <a:r>
              <a:rPr lang="en-US" dirty="0"/>
              <a:t>, Salih Bayar, İdea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-Ge </a:t>
            </a:r>
            <a:r>
              <a:rPr lang="en-US" dirty="0" err="1"/>
              <a:t>Merkezi</a:t>
            </a:r>
            <a:r>
              <a:rPr lang="en-US" dirty="0"/>
              <a:t>, </a:t>
            </a:r>
            <a:r>
              <a:rPr lang="en-US" dirty="0" err="1"/>
              <a:t>Boğaziçi</a:t>
            </a:r>
            <a:r>
              <a:rPr lang="en-US" dirty="0"/>
              <a:t> </a:t>
            </a:r>
            <a:r>
              <a:rPr lang="en-US" dirty="0" err="1"/>
              <a:t>Üniversitesi</a:t>
            </a:r>
            <a:r>
              <a:rPr lang="en-US" dirty="0"/>
              <a:t>, İstanbul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Analizine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Bir </a:t>
            </a:r>
            <a:r>
              <a:rPr lang="en-US" dirty="0" err="1"/>
              <a:t>Bakış</a:t>
            </a:r>
            <a:r>
              <a:rPr lang="en-US" dirty="0"/>
              <a:t>, Zafer </a:t>
            </a:r>
            <a:r>
              <a:rPr lang="en-US" dirty="0" err="1"/>
              <a:t>Cömert</a:t>
            </a:r>
            <a:r>
              <a:rPr lang="en-US" dirty="0"/>
              <a:t>, 2015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hlinkClick r:id="rId3"/>
              </a:rPr>
              <a:t>https://www.wikizeroo.org/index.php?q=aHR0cHM6Ly9lbi53aWtpcGVkaWEub3JnL3dpa2kvQWNvdXN0aWNfbW9kZWw</a:t>
            </a:r>
            <a:r>
              <a:rPr lang="en-US" dirty="0"/>
              <a:t> [Ziyaret Tarihi: 28 Ekim 2019]</a:t>
            </a:r>
            <a:br>
              <a:rPr lang="en-US" dirty="0"/>
            </a:b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D26D7CE-61C7-4350-92B6-5B6F3FF3E2DD}" type="slidenum">
              <a:rPr lang="en-US" sz="1000">
                <a:solidFill>
                  <a:srgbClr val="FFFFE5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88880" y="1280160"/>
            <a:ext cx="7466400" cy="464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Projenin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Tanımı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Tasarım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Planı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PCA (Principle Component Analysis)</a:t>
            </a: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Başarı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Kriterleri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Çalışma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Takvimi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Kaynaklar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İçerik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639EEF-E904-4B5A-A9A2-ED0BB3B4C516}" type="slidenum">
              <a:rPr lang="en-US" sz="1000">
                <a:solidFill>
                  <a:srgbClr val="FFFFE5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Proje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Şeması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ve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Tanımı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4648320" y="1371600"/>
            <a:ext cx="4494600" cy="34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4920" y="4724280"/>
            <a:ext cx="441864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5"/>
          <p:cNvSpPr/>
          <p:nvPr/>
        </p:nvSpPr>
        <p:spPr>
          <a:xfrm>
            <a:off x="6583680" y="1188720"/>
            <a:ext cx="1949760" cy="49064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801445" y="3862260"/>
            <a:ext cx="7388472" cy="22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Konuşma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sırasında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geçen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ile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verilen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listede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ortak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doğru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şekilde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tanınması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F9E4E9-C5E5-48FF-9749-D705A1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49" y="1535026"/>
            <a:ext cx="5157663" cy="213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D82D27EF-97A5-4674-94C4-CA0B9EB95AE7}"/>
              </a:ext>
            </a:extLst>
          </p:cNvPr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dirty="0">
                <a:solidFill>
                  <a:srgbClr val="FFFFFF"/>
                </a:solidFill>
                <a:latin typeface="Arial"/>
              </a:rPr>
              <a:t>Proje Tasarım Planı</a:t>
            </a:r>
            <a:endParaRPr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6941FB1-B165-4BE9-A115-D8B7D2FC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89" y="1194875"/>
            <a:ext cx="9544978" cy="48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>
            <a:extLst>
              <a:ext uri="{FF2B5EF4-FFF2-40B4-BE49-F238E27FC236}">
                <a16:creationId xmlns:a16="http://schemas.microsoft.com/office/drawing/2014/main" id="{699D735A-2219-44E2-8051-7E0669582A02}"/>
              </a:ext>
            </a:extLst>
          </p:cNvPr>
          <p:cNvSpPr/>
          <p:nvPr/>
        </p:nvSpPr>
        <p:spPr>
          <a:xfrm>
            <a:off x="588613" y="1106533"/>
            <a:ext cx="7966774" cy="49936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C++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Netbeans</a:t>
            </a:r>
            <a:r>
              <a:rPr lang="en-US" sz="2400" dirty="0">
                <a:solidFill>
                  <a:srgbClr val="000000"/>
                </a:solidFill>
              </a:rPr>
              <a:t> 8.2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Konuşma </a:t>
            </a:r>
            <a:r>
              <a:rPr lang="en-US" sz="2400" dirty="0" err="1">
                <a:solidFill>
                  <a:srgbClr val="000000"/>
                </a:solidFill>
              </a:rPr>
              <a:t>dili</a:t>
            </a:r>
            <a:r>
              <a:rPr lang="en-US" sz="2400" dirty="0">
                <a:solidFill>
                  <a:srgbClr val="000000"/>
                </a:solidFill>
              </a:rPr>
              <a:t> olarak </a:t>
            </a:r>
            <a:r>
              <a:rPr lang="en-US" sz="2400" dirty="0" err="1">
                <a:solidFill>
                  <a:srgbClr val="000000"/>
                </a:solidFill>
              </a:rPr>
              <a:t>ingilizce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PCA (Principle Component Analysis) </a:t>
            </a:r>
            <a:r>
              <a:rPr lang="en-US" sz="2400" dirty="0" err="1">
                <a:solidFill>
                  <a:srgbClr val="000000"/>
                </a:solidFill>
              </a:rPr>
              <a:t>algoritması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4FB6D3C-2D24-4213-BFCF-12BAF7585128}"/>
              </a:ext>
            </a:extLst>
          </p:cNvPr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Gereksinimler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1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>
            <a:extLst>
              <a:ext uri="{FF2B5EF4-FFF2-40B4-BE49-F238E27FC236}">
                <a16:creationId xmlns:a16="http://schemas.microsoft.com/office/drawing/2014/main" id="{D84C5BBC-E714-4F16-BA01-676E991E3F6F}"/>
              </a:ext>
            </a:extLst>
          </p:cNvPr>
          <p:cNvSpPr/>
          <p:nvPr/>
        </p:nvSpPr>
        <p:spPr>
          <a:xfrm>
            <a:off x="638827" y="1094007"/>
            <a:ext cx="7841293" cy="44675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azaltmada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kullanılan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istatiksel bir algoritmadır.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Makine öğrenmesi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yöntemlerinden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Supervised(Gözetimli) öğrenme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algoritmalarındandır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Veri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kaybını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minimalize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ederek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veriyi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sıkıştırır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PCA’ya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göre çok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boyutlu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anlam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çıkarabilmek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için doğru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açıdan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bakılması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gerekmektedir. Bu nedenle PCA bu doğru açıyı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bulur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0664EC6-13E7-431C-9126-F22A1A1F3833}"/>
              </a:ext>
            </a:extLst>
          </p:cNvPr>
          <p:cNvSpPr/>
          <p:nvPr/>
        </p:nvSpPr>
        <p:spPr>
          <a:xfrm>
            <a:off x="152279" y="106200"/>
            <a:ext cx="8590887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Arial"/>
              </a:rPr>
              <a:t>Principle Component Analysis (PCA)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7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5ACC838-AA2A-4EAC-B9F5-7D5EA76AE985}"/>
              </a:ext>
            </a:extLst>
          </p:cNvPr>
          <p:cNvSpPr/>
          <p:nvPr/>
        </p:nvSpPr>
        <p:spPr>
          <a:xfrm>
            <a:off x="626300" y="1201082"/>
            <a:ext cx="8317283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PCA doğru açıyı </a:t>
            </a:r>
            <a:r>
              <a:rPr lang="en-US" sz="2400" dirty="0" err="1">
                <a:solidFill>
                  <a:srgbClr val="000000"/>
                </a:solidFill>
              </a:rPr>
              <a:t>bulabilmek</a:t>
            </a:r>
            <a:r>
              <a:rPr lang="en-US" sz="2400" dirty="0">
                <a:solidFill>
                  <a:srgbClr val="000000"/>
                </a:solidFill>
              </a:rPr>
              <a:t> için </a:t>
            </a:r>
            <a:r>
              <a:rPr lang="en-US" sz="2400" dirty="0" err="1">
                <a:solidFill>
                  <a:srgbClr val="000000"/>
                </a:solidFill>
              </a:rPr>
              <a:t>verileri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uygun</a:t>
            </a:r>
            <a:r>
              <a:rPr lang="en-US" sz="2400" dirty="0">
                <a:solidFill>
                  <a:srgbClr val="000000"/>
                </a:solidFill>
              </a:rPr>
              <a:t> bir </a:t>
            </a:r>
            <a:r>
              <a:rPr lang="en-US" sz="2400" dirty="0" err="1">
                <a:solidFill>
                  <a:srgbClr val="000000"/>
                </a:solidFill>
              </a:rPr>
              <a:t>koordinat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sistemine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yerleştirerek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inceler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Eksenler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orjinal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verilere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büyük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varyans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değerine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sahip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yönler</a:t>
            </a:r>
            <a:r>
              <a:rPr lang="en-US" sz="2400" dirty="0">
                <a:solidFill>
                  <a:srgbClr val="000000"/>
                </a:solidFill>
              </a:rPr>
              <a:t> olarak </a:t>
            </a:r>
            <a:r>
              <a:rPr lang="en-US" sz="2400" dirty="0" err="1">
                <a:solidFill>
                  <a:srgbClr val="000000"/>
                </a:solidFill>
              </a:rPr>
              <a:t>seçilir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Koordinat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eksenleri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temel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bileşenlerdir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CA2AA5-2111-4582-B133-5E981905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9" y="0"/>
            <a:ext cx="9421318" cy="41664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882F7B-BA28-4E13-9EBC-374850A1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0" y="4321479"/>
            <a:ext cx="3647929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7A5729-B4C7-4076-8ED7-FAB73BADDA8E}" type="slidenum">
              <a:rPr lang="en-US" sz="1000">
                <a:solidFill>
                  <a:srgbClr val="FFFFE5"/>
                </a:solidFill>
                <a:latin typeface="Arial"/>
              </a:rPr>
              <a:t>9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Başarı Kriterleri    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%90 kelime </a:t>
            </a:r>
            <a:r>
              <a:rPr lang="en-US" sz="2400" dirty="0" err="1"/>
              <a:t>yakalama</a:t>
            </a:r>
            <a:r>
              <a:rPr lang="en-US" sz="2400" dirty="0"/>
              <a:t> </a:t>
            </a:r>
            <a:r>
              <a:rPr lang="en-US" sz="2400" dirty="0" err="1"/>
              <a:t>başarısı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 </a:t>
            </a:r>
            <a:r>
              <a:rPr lang="en-US" sz="2400" dirty="0" err="1"/>
              <a:t>farklı</a:t>
            </a:r>
            <a:r>
              <a:rPr lang="en-US" sz="2400" dirty="0"/>
              <a:t> Algoritmanın </a:t>
            </a:r>
            <a:r>
              <a:rPr lang="en-US" sz="2400" dirty="0" err="1"/>
              <a:t>uygulanması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(İlk machine learning </a:t>
            </a:r>
            <a:r>
              <a:rPr lang="en-US" sz="2400" dirty="0" err="1"/>
              <a:t>algoritması</a:t>
            </a:r>
            <a:r>
              <a:rPr lang="en-US" sz="2400" dirty="0"/>
              <a:t> PCA)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4 </a:t>
            </a:r>
            <a:r>
              <a:rPr lang="en-US" sz="2400" dirty="0" err="1"/>
              <a:t>kişilik</a:t>
            </a:r>
            <a:r>
              <a:rPr lang="en-US" sz="2400" dirty="0"/>
              <a:t> </a:t>
            </a:r>
            <a:r>
              <a:rPr lang="en-US" sz="2400" dirty="0" err="1"/>
              <a:t>ortamda</a:t>
            </a:r>
            <a:r>
              <a:rPr lang="en-US" sz="2400" dirty="0"/>
              <a:t> </a:t>
            </a:r>
            <a:r>
              <a:rPr lang="en-US" sz="2400" dirty="0" err="1"/>
              <a:t>uygulamanın</a:t>
            </a:r>
            <a:r>
              <a:rPr lang="en-US" sz="2400" dirty="0"/>
              <a:t> </a:t>
            </a:r>
            <a:r>
              <a:rPr lang="en-US" sz="2400" dirty="0" err="1"/>
              <a:t>çalışabiliyor</a:t>
            </a:r>
            <a:r>
              <a:rPr lang="en-US" sz="2400" dirty="0"/>
              <a:t> </a:t>
            </a:r>
            <a:r>
              <a:rPr lang="en-US" sz="2400" dirty="0" err="1"/>
              <a:t>olması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233</Words>
  <Application>Microsoft Office PowerPoint</Application>
  <PresentationFormat>Ekran Gösterisi (4:3)</PresentationFormat>
  <Paragraphs>63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StarSymbol</vt:lpstr>
      <vt:lpstr>Tahoma</vt:lpstr>
      <vt:lpstr>Times New Roman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Gözde DOĞAN</cp:lastModifiedBy>
  <cp:revision>31</cp:revision>
  <dcterms:modified xsi:type="dcterms:W3CDTF">2019-11-05T20:45:18Z</dcterms:modified>
</cp:coreProperties>
</file>