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5"/>
  </p:notesMasterIdLst>
  <p:sldIdLst>
    <p:sldId id="256" r:id="rId4"/>
    <p:sldId id="257" r:id="rId5"/>
    <p:sldId id="259" r:id="rId6"/>
    <p:sldId id="267" r:id="rId7"/>
    <p:sldId id="273" r:id="rId8"/>
    <p:sldId id="269" r:id="rId9"/>
    <p:sldId id="270" r:id="rId10"/>
    <p:sldId id="272" r:id="rId11"/>
    <p:sldId id="265" r:id="rId12"/>
    <p:sldId id="264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37" autoAdjust="0"/>
  </p:normalViewPr>
  <p:slideViewPr>
    <p:cSldViewPr snapToGrid="0">
      <p:cViewPr varScale="1">
        <p:scale>
          <a:sx n="77" d="100"/>
          <a:sy n="77" d="100"/>
        </p:scale>
        <p:origin x="12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3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35B4141-DF75-44E4-BD93-0A8C6488331A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7C9178DF-427E-4E4D-9853-8E921274461E}" type="slidenum">
              <a:rPr lang="en-US" sz="1200">
                <a:solidFill>
                  <a:srgbClr val="000000"/>
                </a:solidFill>
                <a:latin typeface="Arial"/>
              </a:rPr>
              <a:t>1</a:t>
            </a:fld>
            <a:endParaRPr/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5E4FF2E6-7315-45E4-AC5E-10667A06EF1D}" type="slidenum">
              <a:rPr lang="en-US" sz="1200">
                <a:solidFill>
                  <a:srgbClr val="000000"/>
                </a:solidFill>
                <a:latin typeface="Arial"/>
              </a:rPr>
              <a:t>2</a:t>
            </a:fld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5" name="Resim 4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6" name="Resim 4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7" name="Resim 8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8" name="Resim 8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30" name="Resim 12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31" name="Resim 13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stomShape 1"/>
          <p:cNvSpPr/>
          <p:nvPr/>
        </p:nvSpPr>
        <p:spPr>
          <a:xfrm>
            <a:off x="0" y="6477120"/>
            <a:ext cx="9142920" cy="379800"/>
          </a:xfrm>
          <a:prstGeom prst="rect">
            <a:avLst/>
          </a:prstGeom>
          <a:solidFill>
            <a:srgbClr val="3C8C93"/>
          </a:solidFill>
          <a:ln w="9360">
            <a:solidFill>
              <a:srgbClr val="000000"/>
            </a:solidFill>
            <a:miter/>
          </a:ln>
        </p:spPr>
      </p:sp>
      <p:sp>
        <p:nvSpPr>
          <p:cNvPr id="14" name="CustomShape 2"/>
          <p:cNvSpPr/>
          <p:nvPr/>
        </p:nvSpPr>
        <p:spPr>
          <a:xfrm>
            <a:off x="0" y="10440"/>
            <a:ext cx="9142920" cy="761040"/>
          </a:xfrm>
          <a:prstGeom prst="rect">
            <a:avLst/>
          </a:prstGeom>
          <a:gradFill>
            <a:gsLst>
              <a:gs pos="0">
                <a:srgbClr val="4597A0"/>
              </a:gs>
              <a:gs pos="100000">
                <a:srgbClr val="72BFC5"/>
              </a:gs>
            </a:gsLst>
            <a:lin ang="0"/>
          </a:gradFill>
          <a:ln w="9360">
            <a:solidFill>
              <a:srgbClr val="000000"/>
            </a:solidFill>
            <a:miter/>
          </a:ln>
        </p:spPr>
      </p:sp>
      <p:sp>
        <p:nvSpPr>
          <p:cNvPr id="2" name="CustomShape 3"/>
          <p:cNvSpPr/>
          <p:nvPr/>
        </p:nvSpPr>
        <p:spPr>
          <a:xfrm>
            <a:off x="1447920" y="6536520"/>
            <a:ext cx="3123000" cy="272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>
                <a:solidFill>
                  <a:srgbClr val="FFFFFF"/>
                </a:solidFill>
                <a:latin typeface="Arial"/>
                <a:ea typeface="바탕"/>
              </a:rPr>
              <a:t>GTÜ - Bilgisayar Mühendisliği Bölümü</a:t>
            </a:r>
            <a:endParaRPr/>
          </a:p>
        </p:txBody>
      </p:sp>
      <p:pic>
        <p:nvPicPr>
          <p:cNvPr id="3" name="Picture 15"/>
          <p:cNvPicPr/>
          <p:nvPr/>
        </p:nvPicPr>
        <p:blipFill>
          <a:blip r:embed="rId14"/>
          <a:stretch>
            <a:fillRect/>
          </a:stretch>
        </p:blipFill>
        <p:spPr>
          <a:xfrm>
            <a:off x="81720" y="5867280"/>
            <a:ext cx="983880" cy="983880"/>
          </a:xfrm>
          <a:prstGeom prst="rect">
            <a:avLst/>
          </a:prstGeom>
          <a:ln>
            <a:noFill/>
          </a:ln>
        </p:spPr>
      </p:pic>
      <p:pic>
        <p:nvPicPr>
          <p:cNvPr id="4" name="Picture 16"/>
          <p:cNvPicPr/>
          <p:nvPr/>
        </p:nvPicPr>
        <p:blipFill>
          <a:blip r:embed="rId15"/>
          <a:stretch>
            <a:fillRect/>
          </a:stretch>
        </p:blipFill>
        <p:spPr>
          <a:xfrm>
            <a:off x="8001000" y="43920"/>
            <a:ext cx="1108800" cy="694080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4572000" y="6528960"/>
            <a:ext cx="3123000" cy="272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>
                <a:solidFill>
                  <a:srgbClr val="FFFFFF"/>
                </a:solidFill>
                <a:latin typeface="Arial"/>
                <a:ea typeface="바탕"/>
              </a:rPr>
              <a:t>BİL 495/496 Bitirme Projesi </a:t>
            </a:r>
            <a:endParaRPr/>
          </a:p>
        </p:txBody>
      </p:sp>
      <p:sp>
        <p:nvSpPr>
          <p:cNvPr id="6" name="CustomShape 5"/>
          <p:cNvSpPr/>
          <p:nvPr/>
        </p:nvSpPr>
        <p:spPr>
          <a:xfrm>
            <a:off x="5943600" y="200160"/>
            <a:ext cx="2742120" cy="2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000" b="1">
                <a:solidFill>
                  <a:srgbClr val="FFFFCC"/>
                </a:solidFill>
                <a:latin typeface="Tahoma"/>
              </a:rPr>
              <a:t>Bilgisayar Mühendisliği Bölümü</a:t>
            </a:r>
            <a:endParaRPr/>
          </a:p>
        </p:txBody>
      </p:sp>
      <p:sp>
        <p:nvSpPr>
          <p:cNvPr id="7" name="CustomShape 6"/>
          <p:cNvSpPr/>
          <p:nvPr/>
        </p:nvSpPr>
        <p:spPr>
          <a:xfrm>
            <a:off x="0" y="10440"/>
            <a:ext cx="9142920" cy="761040"/>
          </a:xfrm>
          <a:prstGeom prst="rect">
            <a:avLst/>
          </a:prstGeom>
          <a:gradFill>
            <a:gsLst>
              <a:gs pos="0">
                <a:srgbClr val="72BFC5"/>
              </a:gs>
              <a:gs pos="100000">
                <a:srgbClr val="4597A0"/>
              </a:gs>
            </a:gsLst>
            <a:lin ang="0"/>
          </a:gradFill>
          <a:ln w="9360">
            <a:solidFill>
              <a:srgbClr val="000000"/>
            </a:solidFill>
            <a:miter/>
          </a:ln>
        </p:spPr>
      </p:sp>
      <p:sp>
        <p:nvSpPr>
          <p:cNvPr id="8" name="CustomShape 7"/>
          <p:cNvSpPr/>
          <p:nvPr/>
        </p:nvSpPr>
        <p:spPr>
          <a:xfrm>
            <a:off x="0" y="6477120"/>
            <a:ext cx="9142920" cy="379800"/>
          </a:xfrm>
          <a:prstGeom prst="rect">
            <a:avLst/>
          </a:prstGeom>
          <a:solidFill>
            <a:srgbClr val="3C8C93"/>
          </a:solidFill>
          <a:ln w="9360">
            <a:solidFill>
              <a:srgbClr val="000000"/>
            </a:solidFill>
            <a:miter/>
          </a:ln>
        </p:spPr>
      </p:sp>
      <p:pic>
        <p:nvPicPr>
          <p:cNvPr id="9" name="Picture 15"/>
          <p:cNvPicPr/>
          <p:nvPr/>
        </p:nvPicPr>
        <p:blipFill>
          <a:blip r:embed="rId14"/>
          <a:stretch>
            <a:fillRect/>
          </a:stretch>
        </p:blipFill>
        <p:spPr>
          <a:xfrm>
            <a:off x="152280" y="5715000"/>
            <a:ext cx="1141920" cy="1141920"/>
          </a:xfrm>
          <a:prstGeom prst="rect">
            <a:avLst/>
          </a:prstGeom>
          <a:ln>
            <a:noFill/>
          </a:ln>
        </p:spPr>
      </p:pic>
      <p:pic>
        <p:nvPicPr>
          <p:cNvPr id="10" name="Picture 16"/>
          <p:cNvPicPr/>
          <p:nvPr/>
        </p:nvPicPr>
        <p:blipFill>
          <a:blip r:embed="rId16"/>
          <a:stretch>
            <a:fillRect/>
          </a:stretch>
        </p:blipFill>
        <p:spPr>
          <a:xfrm>
            <a:off x="3276720" y="179640"/>
            <a:ext cx="2785680" cy="1743840"/>
          </a:xfrm>
          <a:prstGeom prst="rect">
            <a:avLst/>
          </a:prstGeom>
          <a:ln>
            <a:noFill/>
          </a:ln>
        </p:spPr>
      </p:pic>
      <p:sp>
        <p:nvSpPr>
          <p:cNvPr id="11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2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477120"/>
            <a:ext cx="9142920" cy="379800"/>
          </a:xfrm>
          <a:prstGeom prst="rect">
            <a:avLst/>
          </a:prstGeom>
          <a:solidFill>
            <a:srgbClr val="3C8C93"/>
          </a:solidFill>
          <a:ln w="9360">
            <a:solidFill>
              <a:srgbClr val="000000"/>
            </a:solidFill>
            <a:miter/>
          </a:ln>
        </p:spPr>
      </p:sp>
      <p:sp>
        <p:nvSpPr>
          <p:cNvPr id="48" name="CustomShape 2"/>
          <p:cNvSpPr/>
          <p:nvPr/>
        </p:nvSpPr>
        <p:spPr>
          <a:xfrm>
            <a:off x="0" y="10440"/>
            <a:ext cx="9142920" cy="761040"/>
          </a:xfrm>
          <a:prstGeom prst="rect">
            <a:avLst/>
          </a:prstGeom>
          <a:gradFill>
            <a:gsLst>
              <a:gs pos="0">
                <a:srgbClr val="4597A0"/>
              </a:gs>
              <a:gs pos="100000">
                <a:srgbClr val="72BFC5"/>
              </a:gs>
            </a:gsLst>
            <a:lin ang="0"/>
          </a:gradFill>
          <a:ln w="9360">
            <a:solidFill>
              <a:srgbClr val="000000"/>
            </a:solidFill>
            <a:miter/>
          </a:ln>
        </p:spPr>
      </p:sp>
      <p:sp>
        <p:nvSpPr>
          <p:cNvPr id="49" name="CustomShape 3"/>
          <p:cNvSpPr/>
          <p:nvPr/>
        </p:nvSpPr>
        <p:spPr>
          <a:xfrm>
            <a:off x="1447920" y="6536520"/>
            <a:ext cx="3123000" cy="272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>
                <a:solidFill>
                  <a:srgbClr val="FFFFFF"/>
                </a:solidFill>
                <a:latin typeface="Arial"/>
                <a:ea typeface="바탕"/>
              </a:rPr>
              <a:t>GTÜ - Bilgisayar Mühendisliği Bölümü</a:t>
            </a:r>
            <a:endParaRPr/>
          </a:p>
        </p:txBody>
      </p:sp>
      <p:pic>
        <p:nvPicPr>
          <p:cNvPr id="50" name="Picture 15"/>
          <p:cNvPicPr/>
          <p:nvPr/>
        </p:nvPicPr>
        <p:blipFill>
          <a:blip r:embed="rId14"/>
          <a:stretch>
            <a:fillRect/>
          </a:stretch>
        </p:blipFill>
        <p:spPr>
          <a:xfrm>
            <a:off x="81720" y="5867280"/>
            <a:ext cx="983880" cy="983880"/>
          </a:xfrm>
          <a:prstGeom prst="rect">
            <a:avLst/>
          </a:prstGeom>
          <a:ln>
            <a:noFill/>
          </a:ln>
        </p:spPr>
      </p:pic>
      <p:pic>
        <p:nvPicPr>
          <p:cNvPr id="51" name="Picture 16"/>
          <p:cNvPicPr/>
          <p:nvPr/>
        </p:nvPicPr>
        <p:blipFill>
          <a:blip r:embed="rId15"/>
          <a:stretch>
            <a:fillRect/>
          </a:stretch>
        </p:blipFill>
        <p:spPr>
          <a:xfrm>
            <a:off x="8001000" y="43920"/>
            <a:ext cx="1108800" cy="694080"/>
          </a:xfrm>
          <a:prstGeom prst="rect">
            <a:avLst/>
          </a:prstGeom>
          <a:ln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4572000" y="6528960"/>
            <a:ext cx="3123000" cy="272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>
                <a:solidFill>
                  <a:srgbClr val="FFFFFF"/>
                </a:solidFill>
                <a:latin typeface="Arial"/>
                <a:ea typeface="바탕"/>
              </a:rPr>
              <a:t>BİL 495/496 Bitirme Projesi </a:t>
            </a:r>
            <a:endParaRPr/>
          </a:p>
        </p:txBody>
      </p:sp>
      <p:sp>
        <p:nvSpPr>
          <p:cNvPr id="53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6477120"/>
            <a:ext cx="9143640" cy="380520"/>
          </a:xfrm>
          <a:prstGeom prst="rect">
            <a:avLst/>
          </a:prstGeom>
          <a:solidFill>
            <a:srgbClr val="3C8C93"/>
          </a:solidFill>
          <a:ln w="9360">
            <a:solidFill>
              <a:srgbClr val="000000"/>
            </a:solidFill>
            <a:miter/>
          </a:ln>
        </p:spPr>
      </p:sp>
      <p:sp>
        <p:nvSpPr>
          <p:cNvPr id="90" name="CustomShape 2"/>
          <p:cNvSpPr/>
          <p:nvPr/>
        </p:nvSpPr>
        <p:spPr>
          <a:xfrm>
            <a:off x="0" y="10440"/>
            <a:ext cx="9143640" cy="761760"/>
          </a:xfrm>
          <a:prstGeom prst="rect">
            <a:avLst/>
          </a:prstGeom>
          <a:gradFill>
            <a:gsLst>
              <a:gs pos="0">
                <a:srgbClr val="4597A0"/>
              </a:gs>
              <a:gs pos="100000">
                <a:srgbClr val="72BFC5"/>
              </a:gs>
            </a:gsLst>
            <a:lin ang="0"/>
          </a:gradFill>
          <a:ln w="9360">
            <a:solidFill>
              <a:srgbClr val="000000"/>
            </a:solidFill>
            <a:miter/>
          </a:ln>
        </p:spPr>
      </p:sp>
      <p:sp>
        <p:nvSpPr>
          <p:cNvPr id="91" name="CustomShape 3"/>
          <p:cNvSpPr/>
          <p:nvPr/>
        </p:nvSpPr>
        <p:spPr>
          <a:xfrm>
            <a:off x="1447920" y="6536520"/>
            <a:ext cx="312372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>
                <a:solidFill>
                  <a:srgbClr val="FFFFFF"/>
                </a:solidFill>
                <a:latin typeface="Arial"/>
                <a:ea typeface="바탕"/>
              </a:rPr>
              <a:t>GTÜ - Bilgisayar Mühendisliği Bölümü</a:t>
            </a:r>
            <a:endParaRPr/>
          </a:p>
        </p:txBody>
      </p:sp>
      <p:pic>
        <p:nvPicPr>
          <p:cNvPr id="92" name="Picture 15"/>
          <p:cNvPicPr/>
          <p:nvPr/>
        </p:nvPicPr>
        <p:blipFill>
          <a:blip r:embed="rId14"/>
          <a:stretch>
            <a:fillRect/>
          </a:stretch>
        </p:blipFill>
        <p:spPr>
          <a:xfrm>
            <a:off x="81720" y="5867280"/>
            <a:ext cx="984600" cy="984600"/>
          </a:xfrm>
          <a:prstGeom prst="rect">
            <a:avLst/>
          </a:prstGeom>
          <a:ln>
            <a:noFill/>
          </a:ln>
        </p:spPr>
      </p:pic>
      <p:pic>
        <p:nvPicPr>
          <p:cNvPr id="93" name="Picture 16"/>
          <p:cNvPicPr/>
          <p:nvPr/>
        </p:nvPicPr>
        <p:blipFill>
          <a:blip r:embed="rId15"/>
          <a:stretch>
            <a:fillRect/>
          </a:stretch>
        </p:blipFill>
        <p:spPr>
          <a:xfrm>
            <a:off x="8001000" y="43920"/>
            <a:ext cx="1109520" cy="694800"/>
          </a:xfrm>
          <a:prstGeom prst="rect">
            <a:avLst/>
          </a:prstGeom>
          <a:ln>
            <a:noFill/>
          </a:ln>
        </p:spPr>
      </p:pic>
      <p:sp>
        <p:nvSpPr>
          <p:cNvPr id="94" name="CustomShape 4"/>
          <p:cNvSpPr/>
          <p:nvPr/>
        </p:nvSpPr>
        <p:spPr>
          <a:xfrm>
            <a:off x="4572000" y="6528960"/>
            <a:ext cx="312372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>
                <a:solidFill>
                  <a:srgbClr val="FFFFFF"/>
                </a:solidFill>
                <a:latin typeface="Arial"/>
                <a:ea typeface="바탕"/>
              </a:rPr>
              <a:t>BİL 495/496 Bitirme Projesi </a:t>
            </a:r>
            <a:endParaRPr/>
          </a:p>
        </p:txBody>
      </p:sp>
      <p:sp>
        <p:nvSpPr>
          <p:cNvPr id="95" name="PlaceHolder 5"/>
          <p:cNvSpPr>
            <a:spLocks noGrp="1"/>
          </p:cNvSpPr>
          <p:nvPr>
            <p:ph type="title"/>
          </p:nvPr>
        </p:nvSpPr>
        <p:spPr>
          <a:xfrm>
            <a:off x="152280" y="106200"/>
            <a:ext cx="7848360" cy="5792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tr-TR" sz="4400">
                <a:solidFill>
                  <a:srgbClr val="FFFFFF"/>
                </a:solidFill>
                <a:latin typeface="Arial"/>
              </a:rPr>
              <a:t>Click to edit the title text formatAsıl başlık stili için tıklatın</a:t>
            </a:r>
            <a:endParaRPr/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152280" y="914400"/>
            <a:ext cx="7391160" cy="540972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tr-TR" sz="26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tr-TR" sz="26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tr-TR" sz="26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tr-TR" sz="26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tr-TR" sz="26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tr-TR" sz="26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tr-TR" sz="2600">
                <a:solidFill>
                  <a:srgbClr val="000000"/>
                </a:solidFill>
                <a:latin typeface="Arial"/>
              </a:rPr>
              <a:t>Seventh Outline LevelAsıl metin stillerini düzenlemek için tıklatın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tr-TR" sz="2200">
                <a:solidFill>
                  <a:srgbClr val="000000"/>
                </a:solidFill>
                <a:latin typeface="Arial"/>
              </a:rPr>
              <a:t>İkinci düzey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tr-TR" sz="2000">
                <a:solidFill>
                  <a:srgbClr val="000000"/>
                </a:solidFill>
                <a:latin typeface="Arial"/>
              </a:rPr>
              <a:t>Üçüncü düzey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tr-TR" sz="2000">
                <a:solidFill>
                  <a:srgbClr val="000000"/>
                </a:solidFill>
                <a:latin typeface="Arial"/>
              </a:rPr>
              <a:t>Dördüncü düzey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tr-TR" sz="2000">
                <a:solidFill>
                  <a:srgbClr val="000000"/>
                </a:solidFill>
                <a:latin typeface="Arial"/>
              </a:rPr>
              <a:t>Beşinci düzey</a:t>
            </a:r>
            <a:endParaRPr/>
          </a:p>
        </p:txBody>
      </p:sp>
      <p:sp>
        <p:nvSpPr>
          <p:cNvPr id="97" name="PlaceHolder 7"/>
          <p:cNvSpPr>
            <a:spLocks noGrp="1"/>
          </p:cNvSpPr>
          <p:nvPr>
            <p:ph type="sldNum"/>
          </p:nvPr>
        </p:nvSpPr>
        <p:spPr>
          <a:xfrm>
            <a:off x="8534520" y="6553080"/>
            <a:ext cx="456840" cy="75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AB13561D-4B82-4A15-97A9-D363675C74B6}" type="slidenum">
              <a:rPr lang="en-US" sz="1000">
                <a:solidFill>
                  <a:srgbClr val="FFFFE5"/>
                </a:solidFill>
                <a:latin typeface="Arial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zeroo.org/index.php?q=aHR0cHM6Ly9lbi53aWtpcGVkaWEub3JnL3dpa2kvQWNvdXN0aWNfbW9kZWw" TargetMode="External"/><Relationship Id="rId2" Type="http://schemas.openxmlformats.org/officeDocument/2006/relationships/hyperlink" Target="https://www.acm.org/sigchi/chi2001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52280" y="2209680"/>
            <a:ext cx="8762040" cy="1522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Arial"/>
              </a:rPr>
              <a:t>Real Time Word Recognition</a:t>
            </a:r>
            <a:endParaRPr sz="4400" dirty="0"/>
          </a:p>
        </p:txBody>
      </p:sp>
      <p:sp>
        <p:nvSpPr>
          <p:cNvPr id="138" name="CustomShape 2"/>
          <p:cNvSpPr/>
          <p:nvPr/>
        </p:nvSpPr>
        <p:spPr>
          <a:xfrm>
            <a:off x="1463040" y="3566160"/>
            <a:ext cx="6399720" cy="267788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80000"/>
              </a:lnSpc>
            </a:pPr>
            <a:endParaRPr dirty="0"/>
          </a:p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rgbClr val="000000"/>
                </a:solidFill>
                <a:latin typeface="Arial"/>
              </a:rPr>
              <a:t>BIL496 </a:t>
            </a:r>
            <a:r>
              <a:rPr lang="en-US" sz="2000" b="1" dirty="0" err="1">
                <a:solidFill>
                  <a:srgbClr val="000000"/>
                </a:solidFill>
                <a:latin typeface="Arial"/>
              </a:rPr>
              <a:t>Bitirme</a:t>
            </a:r>
            <a:r>
              <a:rPr lang="en-US" sz="2000" b="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/>
              </a:rPr>
              <a:t>Projesi</a:t>
            </a:r>
            <a:endParaRPr dirty="0"/>
          </a:p>
          <a:p>
            <a:pPr algn="ctr">
              <a:lnSpc>
                <a:spcPct val="80000"/>
              </a:lnSpc>
            </a:pPr>
            <a:endParaRPr dirty="0"/>
          </a:p>
          <a:p>
            <a:pPr algn="ctr">
              <a:lnSpc>
                <a:spcPct val="80000"/>
              </a:lnSpc>
            </a:pPr>
            <a:endParaRPr dirty="0"/>
          </a:p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rgbClr val="000000"/>
                </a:solidFill>
                <a:latin typeface="Arial"/>
              </a:rPr>
              <a:t>Gözde DOĞAN</a:t>
            </a:r>
            <a:endParaRPr dirty="0"/>
          </a:p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rgbClr val="000000"/>
                </a:solidFill>
                <a:latin typeface="Arial"/>
              </a:rPr>
              <a:t>131044019</a:t>
            </a:r>
            <a:endParaRPr dirty="0"/>
          </a:p>
          <a:p>
            <a:pPr algn="ctr">
              <a:lnSpc>
                <a:spcPct val="80000"/>
              </a:lnSpc>
            </a:pPr>
            <a:endParaRPr dirty="0"/>
          </a:p>
          <a:p>
            <a:pPr algn="ctr">
              <a:lnSpc>
                <a:spcPct val="80000"/>
              </a:lnSpc>
            </a:pPr>
            <a:endParaRPr dirty="0"/>
          </a:p>
          <a:p>
            <a:pPr algn="ctr">
              <a:lnSpc>
                <a:spcPct val="80000"/>
              </a:lnSpc>
            </a:pPr>
            <a:r>
              <a:rPr lang="en-US" sz="2000" b="1" dirty="0" err="1">
                <a:solidFill>
                  <a:srgbClr val="000000"/>
                </a:solidFill>
                <a:latin typeface="Arial"/>
              </a:rPr>
              <a:t>Proje</a:t>
            </a:r>
            <a:r>
              <a:rPr lang="en-US" sz="2000" b="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/>
              </a:rPr>
              <a:t>Danışmanı</a:t>
            </a:r>
            <a:r>
              <a:rPr lang="en-US" sz="2000" b="1" dirty="0">
                <a:solidFill>
                  <a:srgbClr val="000000"/>
                </a:solidFill>
                <a:latin typeface="Arial"/>
              </a:rPr>
              <a:t>: DR. </a:t>
            </a:r>
            <a:r>
              <a:rPr lang="en-US" sz="2000" b="1" dirty="0" err="1">
                <a:solidFill>
                  <a:srgbClr val="000000"/>
                </a:solidFill>
                <a:latin typeface="Arial"/>
              </a:rPr>
              <a:t>Uraz</a:t>
            </a:r>
            <a:r>
              <a:rPr lang="en-US" sz="2000" b="1" dirty="0">
                <a:solidFill>
                  <a:srgbClr val="000000"/>
                </a:solidFill>
                <a:latin typeface="Arial"/>
              </a:rPr>
              <a:t> Cengiz TÜRKER</a:t>
            </a:r>
          </a:p>
          <a:p>
            <a:pPr algn="ctr">
              <a:lnSpc>
                <a:spcPct val="150000"/>
              </a:lnSpc>
            </a:pPr>
            <a:r>
              <a:rPr lang="en-US" sz="1600" b="1" dirty="0" err="1">
                <a:solidFill>
                  <a:srgbClr val="000000"/>
                </a:solidFill>
                <a:latin typeface="Arial"/>
              </a:rPr>
              <a:t>Ocak</a:t>
            </a:r>
            <a:r>
              <a:rPr lang="en-US" sz="1600" b="1" dirty="0">
                <a:solidFill>
                  <a:srgbClr val="000000"/>
                </a:solidFill>
                <a:latin typeface="Arial"/>
              </a:rPr>
              <a:t>, 2019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52280" y="106200"/>
            <a:ext cx="7848360" cy="5792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tr-TR" sz="4400">
                <a:solidFill>
                  <a:srgbClr val="FFFFFF"/>
                </a:solidFill>
                <a:latin typeface="Arial"/>
              </a:rPr>
              <a:t>Çalışma Takvimi</a:t>
            </a:r>
            <a:endParaRPr/>
          </a:p>
        </p:txBody>
      </p:sp>
      <p:sp>
        <p:nvSpPr>
          <p:cNvPr id="178" name="TextShape 2"/>
          <p:cNvSpPr txBox="1"/>
          <p:nvPr/>
        </p:nvSpPr>
        <p:spPr>
          <a:xfrm>
            <a:off x="8534520" y="6553080"/>
            <a:ext cx="456840" cy="75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86B27992-3982-4FE5-B029-D8BF57F1E0EA}" type="slidenum">
              <a:rPr lang="en-US" sz="1000">
                <a:solidFill>
                  <a:srgbClr val="FFFFE5"/>
                </a:solidFill>
                <a:latin typeface="Arial"/>
              </a:rPr>
              <a:t>10</a:t>
            </a:fld>
            <a:endParaRPr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F6AD8535-DCCB-4649-B861-EA7FD132F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" y="704469"/>
            <a:ext cx="9113378" cy="59643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8534520" y="6553080"/>
            <a:ext cx="456120" cy="75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7A17BD23-1672-42F1-9A3F-4F24E81F4136}" type="slidenum">
              <a:rPr lang="en-US" sz="1000">
                <a:solidFill>
                  <a:srgbClr val="FFFFE5"/>
                </a:solidFill>
                <a:latin typeface="Arial"/>
              </a:rPr>
              <a:t>11</a:t>
            </a:fld>
            <a:endParaRPr/>
          </a:p>
        </p:txBody>
      </p:sp>
      <p:sp>
        <p:nvSpPr>
          <p:cNvPr id="192" name="CustomShape 2"/>
          <p:cNvSpPr/>
          <p:nvPr/>
        </p:nvSpPr>
        <p:spPr>
          <a:xfrm>
            <a:off x="152280" y="106200"/>
            <a:ext cx="7847640" cy="57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FFFFFF"/>
                </a:solidFill>
                <a:latin typeface="Arial"/>
              </a:rPr>
              <a:t>Kaynaklar</a:t>
            </a:r>
            <a:endParaRPr/>
          </a:p>
        </p:txBody>
      </p:sp>
      <p:sp>
        <p:nvSpPr>
          <p:cNvPr id="193" name="CustomShape 3"/>
          <p:cNvSpPr/>
          <p:nvPr/>
        </p:nvSpPr>
        <p:spPr>
          <a:xfrm>
            <a:off x="350729" y="960480"/>
            <a:ext cx="8442541" cy="4937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"Are you There Margaret? It's me, Margaret": Speech Recognition as a Mirror. Christine Flounders, New York University, </a:t>
            </a:r>
            <a:r>
              <a:rPr lang="en-US" sz="2000" dirty="0">
                <a:hlinkClick r:id="rId2" tooltip="Conference Websit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CHI EA '01</a:t>
            </a:r>
            <a:r>
              <a:rPr lang="en-US" sz="2000" dirty="0"/>
              <a:t> CHI '01 Extended Abstracts on Human Factors in Computing Systems Pages 459-460, March 31 - April 05, 2001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Continuous Malayalam speech recognition using Hidden Markov Models, Anuj Mohamed, K.N. Ramachandran Nair, India, September 16 - 17, 2010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Isolated Spoken Marathi Words Recognition using HMM, Electronics &amp; Telecommunication Engineering, Sai Sawant, Mangesh Deshpande, Vishwakarma Institute of Technology, Pune, India, 2018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 err="1"/>
              <a:t>Otomatik</a:t>
            </a:r>
            <a:r>
              <a:rPr lang="en-US" sz="2000" dirty="0"/>
              <a:t> Ses </a:t>
            </a:r>
            <a:r>
              <a:rPr lang="en-US" sz="2000" dirty="0" err="1"/>
              <a:t>Tanıma</a:t>
            </a:r>
            <a:r>
              <a:rPr lang="en-US" sz="2000" dirty="0"/>
              <a:t>: </a:t>
            </a:r>
            <a:r>
              <a:rPr lang="en-US" sz="2000" dirty="0" err="1"/>
              <a:t>Türkçe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/>
              <a:t>Genel</a:t>
            </a:r>
            <a:r>
              <a:rPr lang="en-US" sz="2000" dirty="0"/>
              <a:t> </a:t>
            </a:r>
            <a:r>
              <a:rPr lang="en-US" sz="2000" dirty="0" err="1"/>
              <a:t>Dağarcıklı</a:t>
            </a:r>
            <a:r>
              <a:rPr lang="en-US" sz="2000" dirty="0"/>
              <a:t> </a:t>
            </a:r>
            <a:r>
              <a:rPr lang="en-US" sz="2000" dirty="0" err="1"/>
              <a:t>Akustik</a:t>
            </a:r>
            <a:r>
              <a:rPr lang="en-US" sz="2000" dirty="0"/>
              <a:t> Model </a:t>
            </a:r>
            <a:r>
              <a:rPr lang="en-US" sz="2000" dirty="0" err="1"/>
              <a:t>Oluşturulması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Test </a:t>
            </a:r>
            <a:r>
              <a:rPr lang="en-US" sz="2000" dirty="0" err="1"/>
              <a:t>Edilmesi</a:t>
            </a:r>
            <a:r>
              <a:rPr lang="en-US" sz="2000" dirty="0"/>
              <a:t>, Can </a:t>
            </a:r>
            <a:r>
              <a:rPr lang="en-US" sz="2000" dirty="0" err="1"/>
              <a:t>Özbey</a:t>
            </a:r>
            <a:r>
              <a:rPr lang="en-US" sz="2000" dirty="0"/>
              <a:t>, Salih Bayar, İdea </a:t>
            </a:r>
            <a:r>
              <a:rPr lang="en-US" sz="2000" dirty="0" err="1"/>
              <a:t>Teknoloji</a:t>
            </a:r>
            <a:r>
              <a:rPr lang="en-US" sz="2000" dirty="0"/>
              <a:t> </a:t>
            </a:r>
            <a:r>
              <a:rPr lang="en-US" sz="2000" dirty="0" err="1"/>
              <a:t>Çözümleri</a:t>
            </a:r>
            <a:r>
              <a:rPr lang="en-US" sz="2000" dirty="0"/>
              <a:t> </a:t>
            </a:r>
            <a:r>
              <a:rPr lang="en-US" sz="2000" dirty="0" err="1"/>
              <a:t>Ar</a:t>
            </a:r>
            <a:r>
              <a:rPr lang="en-US" sz="2000" dirty="0"/>
              <a:t>-Ge </a:t>
            </a:r>
            <a:r>
              <a:rPr lang="en-US" sz="2000" dirty="0" err="1"/>
              <a:t>Merkezi</a:t>
            </a:r>
            <a:r>
              <a:rPr lang="en-US" sz="2000" dirty="0"/>
              <a:t>, </a:t>
            </a:r>
            <a:r>
              <a:rPr lang="en-US" sz="2000" dirty="0" err="1"/>
              <a:t>Boğaziçi</a:t>
            </a:r>
            <a:r>
              <a:rPr lang="en-US" sz="2000" dirty="0"/>
              <a:t> </a:t>
            </a:r>
            <a:r>
              <a:rPr lang="en-US" sz="2000" dirty="0" err="1"/>
              <a:t>Üniversitesi</a:t>
            </a:r>
            <a:r>
              <a:rPr lang="en-US" sz="2000" dirty="0"/>
              <a:t>, İstanbul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 err="1"/>
              <a:t>Temel</a:t>
            </a:r>
            <a:r>
              <a:rPr lang="en-US" sz="2000" dirty="0"/>
              <a:t> </a:t>
            </a:r>
            <a:r>
              <a:rPr lang="en-US" sz="2000" dirty="0" err="1"/>
              <a:t>Bileşenler</a:t>
            </a:r>
            <a:r>
              <a:rPr lang="en-US" sz="2000" dirty="0"/>
              <a:t> </a:t>
            </a:r>
            <a:r>
              <a:rPr lang="en-US" sz="2000" dirty="0" err="1"/>
              <a:t>Analizine</a:t>
            </a:r>
            <a:r>
              <a:rPr lang="en-US" sz="2000" dirty="0"/>
              <a:t> </a:t>
            </a:r>
            <a:r>
              <a:rPr lang="en-US" sz="2000" dirty="0" err="1"/>
              <a:t>Genel</a:t>
            </a:r>
            <a:r>
              <a:rPr lang="en-US" sz="2000" dirty="0"/>
              <a:t> Bir </a:t>
            </a:r>
            <a:r>
              <a:rPr lang="en-US" sz="2000" dirty="0" err="1"/>
              <a:t>Bakış</a:t>
            </a:r>
            <a:r>
              <a:rPr lang="en-US" sz="2000" dirty="0"/>
              <a:t>, Zafer </a:t>
            </a:r>
            <a:r>
              <a:rPr lang="en-US" sz="2000" dirty="0" err="1"/>
              <a:t>Cömert</a:t>
            </a:r>
            <a:r>
              <a:rPr lang="en-US" sz="2000" dirty="0"/>
              <a:t>, 2015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hlinkClick r:id="rId3"/>
              </a:rPr>
              <a:t>https://www.wikizeroo.org/index.php?q=aHR0cHM6Ly9lbi53aWtpcGVkaWEub3JnL3dpa2kvQWNvdXN0aWNfbW9kZWw</a:t>
            </a:r>
            <a:r>
              <a:rPr lang="en-US" sz="2000" dirty="0"/>
              <a:t> [Ziyaret Tarihi: 28 Ekim 2019]</a:t>
            </a:r>
            <a:br>
              <a:rPr lang="en-US" dirty="0"/>
            </a:b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sz="16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534520" y="6553080"/>
            <a:ext cx="456120" cy="75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9D26D7CE-61C7-4350-92B6-5B6F3FF3E2DD}" type="slidenum">
              <a:rPr lang="en-US" sz="1000">
                <a:solidFill>
                  <a:srgbClr val="FFFFE5"/>
                </a:solidFill>
                <a:latin typeface="Arial"/>
              </a:rPr>
              <a:t>2</a:t>
            </a:fld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488880" y="1280160"/>
            <a:ext cx="7466400" cy="4647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5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Projenin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Tanımı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5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Proje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Tasarım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Planı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5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PCA (Principle Component Analysis)</a:t>
            </a:r>
          </a:p>
          <a:p>
            <a:pPr marL="342900" indent="-342900">
              <a:lnSpc>
                <a:spcPct val="15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Başarı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Kriterleri</a:t>
            </a:r>
            <a:endParaRPr dirty="0"/>
          </a:p>
          <a:p>
            <a:pPr marL="342900" indent="-342900">
              <a:lnSpc>
                <a:spcPct val="15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Arial"/>
              </a:rPr>
              <a:t>Çalışma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Takvimi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5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Arial"/>
              </a:rPr>
              <a:t>Kaynaklar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endParaRPr dirty="0"/>
          </a:p>
        </p:txBody>
      </p:sp>
      <p:sp>
        <p:nvSpPr>
          <p:cNvPr id="141" name="CustomShape 3"/>
          <p:cNvSpPr/>
          <p:nvPr/>
        </p:nvSpPr>
        <p:spPr>
          <a:xfrm>
            <a:off x="152280" y="106200"/>
            <a:ext cx="7847640" cy="57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FFFFFF"/>
                </a:solidFill>
                <a:latin typeface="Arial"/>
              </a:rPr>
              <a:t>İçerik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534520" y="6553080"/>
            <a:ext cx="456120" cy="75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E1639EEF-E904-4B5A-A9A2-ED0BB3B4C516}" type="slidenum">
              <a:rPr lang="en-US" sz="1000">
                <a:solidFill>
                  <a:srgbClr val="FFFFE5"/>
                </a:solidFill>
                <a:latin typeface="Arial"/>
              </a:rPr>
              <a:t>3</a:t>
            </a:fld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152280" y="106200"/>
            <a:ext cx="7847640" cy="57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dirty="0" err="1">
                <a:solidFill>
                  <a:srgbClr val="FFFFFF"/>
                </a:solidFill>
                <a:latin typeface="Arial"/>
              </a:rPr>
              <a:t>Proje</a:t>
            </a:r>
            <a:r>
              <a:rPr lang="en-US" sz="40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Arial"/>
              </a:rPr>
              <a:t>Şeması</a:t>
            </a:r>
            <a:r>
              <a:rPr lang="en-US" sz="40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Arial"/>
              </a:rPr>
              <a:t>ve</a:t>
            </a:r>
            <a:r>
              <a:rPr lang="en-US" sz="40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Arial"/>
              </a:rPr>
              <a:t>Tanımı</a:t>
            </a:r>
            <a:endParaRPr dirty="0"/>
          </a:p>
        </p:txBody>
      </p:sp>
      <p:sp>
        <p:nvSpPr>
          <p:cNvPr id="146" name="CustomShape 3"/>
          <p:cNvSpPr/>
          <p:nvPr/>
        </p:nvSpPr>
        <p:spPr>
          <a:xfrm>
            <a:off x="4648320" y="1371600"/>
            <a:ext cx="4494600" cy="342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147" name="CustomShape 4"/>
          <p:cNvSpPr/>
          <p:nvPr/>
        </p:nvSpPr>
        <p:spPr>
          <a:xfrm>
            <a:off x="304920" y="4724280"/>
            <a:ext cx="4418640" cy="114192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CustomShape 5"/>
          <p:cNvSpPr/>
          <p:nvPr/>
        </p:nvSpPr>
        <p:spPr>
          <a:xfrm>
            <a:off x="6583680" y="1188720"/>
            <a:ext cx="1949760" cy="4906440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CustomShape 6"/>
          <p:cNvSpPr/>
          <p:nvPr/>
        </p:nvSpPr>
        <p:spPr>
          <a:xfrm>
            <a:off x="801445" y="3862260"/>
            <a:ext cx="7388472" cy="2240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Arial"/>
              </a:rPr>
              <a:t>Konuşma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sırasında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geçen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kelimeler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ile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verilen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listede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yer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alan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kelimelerden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ortak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olan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kelimelerin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doğru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şekilde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tanınması</a:t>
            </a:r>
            <a:endParaRPr dirty="0"/>
          </a:p>
          <a:p>
            <a:pPr>
              <a:lnSpc>
                <a:spcPct val="150000"/>
              </a:lnSpc>
            </a:pPr>
            <a:endParaRPr dirty="0"/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endParaRPr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C6F9E4E9-C5E5-48FF-9749-D705A165F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849" y="1535026"/>
            <a:ext cx="5157663" cy="21398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2">
            <a:extLst>
              <a:ext uri="{FF2B5EF4-FFF2-40B4-BE49-F238E27FC236}">
                <a16:creationId xmlns:a16="http://schemas.microsoft.com/office/drawing/2014/main" id="{D82D27EF-97A5-4674-94C4-CA0B9EB95AE7}"/>
              </a:ext>
            </a:extLst>
          </p:cNvPr>
          <p:cNvSpPr txBox="1"/>
          <p:nvPr/>
        </p:nvSpPr>
        <p:spPr>
          <a:xfrm>
            <a:off x="152280" y="106200"/>
            <a:ext cx="8762760" cy="5792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tr-TR" sz="4000" dirty="0">
                <a:solidFill>
                  <a:srgbClr val="FFFFFF"/>
                </a:solidFill>
                <a:latin typeface="Arial"/>
              </a:rPr>
              <a:t>Proje Tasarım Planı</a:t>
            </a:r>
            <a:endParaRPr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6941FB1-B165-4BE9-A115-D8B7D2FC2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89" y="1194875"/>
            <a:ext cx="9544978" cy="483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5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3">
            <a:extLst>
              <a:ext uri="{FF2B5EF4-FFF2-40B4-BE49-F238E27FC236}">
                <a16:creationId xmlns:a16="http://schemas.microsoft.com/office/drawing/2014/main" id="{F6D98744-2E81-4445-90F4-1607BBB3D4D0}"/>
              </a:ext>
            </a:extLst>
          </p:cNvPr>
          <p:cNvSpPr/>
          <p:nvPr/>
        </p:nvSpPr>
        <p:spPr>
          <a:xfrm>
            <a:off x="640080" y="1188720"/>
            <a:ext cx="7847640" cy="45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400" dirty="0"/>
              <a:t>Speech recognition </a:t>
            </a:r>
            <a:r>
              <a:rPr lang="en-US" sz="2400" dirty="0" err="1"/>
              <a:t>konuşulan</a:t>
            </a:r>
            <a:r>
              <a:rPr lang="en-US" sz="2400" dirty="0"/>
              <a:t> </a:t>
            </a:r>
            <a:r>
              <a:rPr lang="en-US" sz="2400" dirty="0" err="1"/>
              <a:t>dilin</a:t>
            </a:r>
            <a:r>
              <a:rPr lang="en-US" sz="2400" dirty="0"/>
              <a:t> </a:t>
            </a:r>
            <a:r>
              <a:rPr lang="en-US" sz="2400" dirty="0" err="1"/>
              <a:t>ilgili</a:t>
            </a:r>
            <a:r>
              <a:rPr lang="en-US" sz="2400" dirty="0"/>
              <a:t> </a:t>
            </a:r>
            <a:r>
              <a:rPr lang="en-US" sz="2400" dirty="0" err="1"/>
              <a:t>metin</a:t>
            </a:r>
            <a:r>
              <a:rPr lang="en-US" sz="2400" dirty="0"/>
              <a:t> </a:t>
            </a:r>
            <a:r>
              <a:rPr lang="en-US" sz="2400" dirty="0" err="1"/>
              <a:t>biçimine</a:t>
            </a:r>
            <a:r>
              <a:rPr lang="en-US" sz="2400" dirty="0"/>
              <a:t> </a:t>
            </a:r>
            <a:r>
              <a:rPr lang="en-US" sz="2400" dirty="0" err="1"/>
              <a:t>bilgisayar</a:t>
            </a:r>
            <a:r>
              <a:rPr lang="en-US" sz="2400" dirty="0"/>
              <a:t> </a:t>
            </a:r>
            <a:r>
              <a:rPr lang="en-US" sz="2400" dirty="0" err="1"/>
              <a:t>destekli</a:t>
            </a:r>
            <a:r>
              <a:rPr lang="en-US" sz="2400" dirty="0"/>
              <a:t> </a:t>
            </a:r>
            <a:r>
              <a:rPr lang="en-US" sz="2400" dirty="0" err="1"/>
              <a:t>dönüştürülmesidir</a:t>
            </a:r>
            <a:r>
              <a:rPr lang="en-US" sz="2400" dirty="0"/>
              <a:t>. 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Konuşulan</a:t>
            </a:r>
            <a:r>
              <a:rPr lang="en-US" sz="2400" dirty="0"/>
              <a:t> </a:t>
            </a:r>
            <a:r>
              <a:rPr lang="en-US" sz="2400" dirty="0" err="1"/>
              <a:t>kelimeleri</a:t>
            </a:r>
            <a:r>
              <a:rPr lang="en-US" sz="2400" dirty="0"/>
              <a:t> </a:t>
            </a:r>
            <a:r>
              <a:rPr lang="en-US" sz="2400" dirty="0" err="1"/>
              <a:t>veya</a:t>
            </a:r>
            <a:r>
              <a:rPr lang="en-US" sz="2400" dirty="0"/>
              <a:t> </a:t>
            </a:r>
            <a:r>
              <a:rPr lang="en-US" sz="2400" dirty="0" err="1"/>
              <a:t>cümleleri</a:t>
            </a:r>
            <a:r>
              <a:rPr lang="en-US" sz="2400" dirty="0"/>
              <a:t> </a:t>
            </a:r>
            <a:r>
              <a:rPr lang="en-US" sz="2400" dirty="0" err="1"/>
              <a:t>tanımlamak</a:t>
            </a:r>
            <a:r>
              <a:rPr lang="en-US" sz="2400" dirty="0"/>
              <a:t> </a:t>
            </a:r>
            <a:r>
              <a:rPr lang="en-US" sz="2400" dirty="0" err="1"/>
              <a:t>için</a:t>
            </a:r>
            <a:r>
              <a:rPr lang="en-US" sz="2400" dirty="0"/>
              <a:t> </a:t>
            </a:r>
            <a:r>
              <a:rPr lang="en-US" sz="2400" dirty="0" err="1"/>
              <a:t>kullanılır</a:t>
            </a:r>
            <a:r>
              <a:rPr lang="en-US" sz="2400" dirty="0"/>
              <a:t>. 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8003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6">
            <a:extLst>
              <a:ext uri="{FF2B5EF4-FFF2-40B4-BE49-F238E27FC236}">
                <a16:creationId xmlns:a16="http://schemas.microsoft.com/office/drawing/2014/main" id="{D84C5BBC-E714-4F16-BA01-676E991E3F6F}"/>
              </a:ext>
            </a:extLst>
          </p:cNvPr>
          <p:cNvSpPr/>
          <p:nvPr/>
        </p:nvSpPr>
        <p:spPr>
          <a:xfrm>
            <a:off x="638827" y="1094007"/>
            <a:ext cx="7841293" cy="446754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Arial"/>
              </a:rPr>
              <a:t>Boyut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azaltmada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kullanılan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istatiksel bir algoritmadır.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Makine öğrenmesi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yöntemlerinden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Supervised(Gözetimli) öğrenme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algoritmalarındandır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Veri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kaybını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minimalize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ederek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veriyi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sıkıştırır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Arial"/>
              </a:rPr>
              <a:t>PCA’ya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göre çok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boyutlu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veriden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anlam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çıkarabilmek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için doğru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açıdan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bakılması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gerekmektedir. Bu nedenle PCA bu doğru açıyı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bulur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>
              <a:lnSpc>
                <a:spcPct val="150000"/>
              </a:lnSpc>
            </a:pPr>
            <a:endParaRPr dirty="0"/>
          </a:p>
          <a:p>
            <a:pPr>
              <a:lnSpc>
                <a:spcPct val="150000"/>
              </a:lnSpc>
            </a:pPr>
            <a:endParaRPr dirty="0"/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endParaRPr dirty="0"/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D0664EC6-13E7-431C-9126-F22A1A1F3833}"/>
              </a:ext>
            </a:extLst>
          </p:cNvPr>
          <p:cNvSpPr/>
          <p:nvPr/>
        </p:nvSpPr>
        <p:spPr>
          <a:xfrm>
            <a:off x="152279" y="106200"/>
            <a:ext cx="8590887" cy="57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latin typeface="Arial"/>
              </a:rPr>
              <a:t>Principle Component Analysis (PCA)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673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85ACC838-AA2A-4EAC-B9F5-7D5EA76AE985}"/>
              </a:ext>
            </a:extLst>
          </p:cNvPr>
          <p:cNvSpPr/>
          <p:nvPr/>
        </p:nvSpPr>
        <p:spPr>
          <a:xfrm>
            <a:off x="626300" y="1201082"/>
            <a:ext cx="8317283" cy="4455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PCA doğru açıyı </a:t>
            </a:r>
            <a:r>
              <a:rPr lang="en-US" sz="2400" dirty="0" err="1">
                <a:solidFill>
                  <a:srgbClr val="000000"/>
                </a:solidFill>
              </a:rPr>
              <a:t>bulabilmek</a:t>
            </a:r>
            <a:r>
              <a:rPr lang="en-US" sz="2400" dirty="0">
                <a:solidFill>
                  <a:srgbClr val="000000"/>
                </a:solidFill>
              </a:rPr>
              <a:t> için </a:t>
            </a:r>
            <a:r>
              <a:rPr lang="en-US" sz="2400" dirty="0" err="1">
                <a:solidFill>
                  <a:srgbClr val="000000"/>
                </a:solidFill>
              </a:rPr>
              <a:t>verileri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uygun</a:t>
            </a:r>
            <a:r>
              <a:rPr lang="en-US" sz="2400" dirty="0">
                <a:solidFill>
                  <a:srgbClr val="000000"/>
                </a:solidFill>
              </a:rPr>
              <a:t> bir </a:t>
            </a:r>
            <a:r>
              <a:rPr lang="en-US" sz="2400" dirty="0" err="1">
                <a:solidFill>
                  <a:srgbClr val="000000"/>
                </a:solidFill>
              </a:rPr>
              <a:t>koordinat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sistemine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yerleştirerek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inceler</a:t>
            </a:r>
            <a:r>
              <a:rPr lang="en-US" sz="2400" dirty="0">
                <a:solidFill>
                  <a:srgbClr val="000000"/>
                </a:solidFill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Eksenler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orjinal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verilere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dik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en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büyük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varyans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değerine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sahip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yönler</a:t>
            </a:r>
            <a:r>
              <a:rPr lang="en-US" sz="2400" dirty="0">
                <a:solidFill>
                  <a:srgbClr val="000000"/>
                </a:solidFill>
              </a:rPr>
              <a:t> olarak </a:t>
            </a:r>
            <a:r>
              <a:rPr lang="en-US" sz="2400" dirty="0" err="1">
                <a:solidFill>
                  <a:srgbClr val="000000"/>
                </a:solidFill>
              </a:rPr>
              <a:t>seçilir</a:t>
            </a:r>
            <a:r>
              <a:rPr lang="en-US" sz="2400" dirty="0">
                <a:solidFill>
                  <a:srgbClr val="000000"/>
                </a:solidFill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Koordinat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sistemi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eksenleri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temel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bileşenlerdir</a:t>
            </a:r>
            <a:r>
              <a:rPr lang="en-US" sz="2400" dirty="0">
                <a:solidFill>
                  <a:srgbClr val="000000"/>
                </a:solidFill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338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26CA2AA5-2111-4582-B133-5E981905B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659" y="0"/>
            <a:ext cx="9421318" cy="416644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F882F7B-BA28-4E13-9EBC-374850A1C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367" y="4166446"/>
            <a:ext cx="3647929" cy="253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70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8534520" y="6553080"/>
            <a:ext cx="456120" cy="75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297A5729-B4C7-4076-8ED7-FAB73BADDA8E}" type="slidenum">
              <a:rPr lang="en-US" sz="1000">
                <a:solidFill>
                  <a:srgbClr val="FFFFE5"/>
                </a:solidFill>
                <a:latin typeface="Arial"/>
              </a:rPr>
              <a:t>9</a:t>
            </a:fld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152280" y="106200"/>
            <a:ext cx="7847640" cy="57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FFFFFF"/>
                </a:solidFill>
                <a:latin typeface="Arial"/>
              </a:rPr>
              <a:t>Başarı Kriterleri    </a:t>
            </a:r>
            <a:endParaRPr/>
          </a:p>
        </p:txBody>
      </p:sp>
      <p:sp>
        <p:nvSpPr>
          <p:cNvPr id="190" name="CustomShape 3"/>
          <p:cNvSpPr/>
          <p:nvPr/>
        </p:nvSpPr>
        <p:spPr>
          <a:xfrm>
            <a:off x="640080" y="1188720"/>
            <a:ext cx="7847640" cy="45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%90 kelime </a:t>
            </a:r>
            <a:r>
              <a:rPr lang="en-US" sz="2400" dirty="0" err="1"/>
              <a:t>yakalama</a:t>
            </a:r>
            <a:r>
              <a:rPr lang="en-US" sz="2400" dirty="0"/>
              <a:t> </a:t>
            </a:r>
            <a:r>
              <a:rPr lang="en-US" sz="2400" dirty="0" err="1"/>
              <a:t>başarısı</a:t>
            </a:r>
            <a:r>
              <a:rPr lang="en-US" sz="2400" dirty="0"/>
              <a:t> En az 2 </a:t>
            </a:r>
            <a:r>
              <a:rPr lang="en-US" sz="2400" dirty="0" err="1"/>
              <a:t>farklı</a:t>
            </a:r>
            <a:r>
              <a:rPr lang="en-US" sz="2400" dirty="0"/>
              <a:t> Algoritmanın </a:t>
            </a:r>
            <a:r>
              <a:rPr lang="en-US" sz="2400" dirty="0" err="1"/>
              <a:t>uygulanması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    (Tek machine learning algoritması PCA </a:t>
            </a:r>
            <a:r>
              <a:rPr lang="en-US" sz="2400" dirty="0" err="1"/>
              <a:t>uygulanmıştır</a:t>
            </a:r>
            <a:r>
              <a:rPr lang="en-US" sz="24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En az 2, en çok 4 kişilik </a:t>
            </a:r>
            <a:r>
              <a:rPr lang="en-US" sz="2400" dirty="0" err="1"/>
              <a:t>ortamda</a:t>
            </a:r>
            <a:r>
              <a:rPr lang="en-US" sz="2400" dirty="0"/>
              <a:t> </a:t>
            </a:r>
            <a:r>
              <a:rPr lang="en-US" sz="2400" dirty="0" err="1"/>
              <a:t>uygulamanın</a:t>
            </a:r>
            <a:r>
              <a:rPr lang="en-US" sz="2400" dirty="0"/>
              <a:t> </a:t>
            </a:r>
            <a:r>
              <a:rPr lang="en-US" sz="2400" dirty="0" err="1"/>
              <a:t>çalışabiliyor</a:t>
            </a:r>
            <a:r>
              <a:rPr lang="en-US" sz="2400" dirty="0"/>
              <a:t> olması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2101</TotalTime>
  <Words>236</Words>
  <Application>Microsoft Office PowerPoint</Application>
  <PresentationFormat>Ekran Gösterisi (4:3)</PresentationFormat>
  <Paragraphs>56</Paragraphs>
  <Slides>11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3</vt:i4>
      </vt:variant>
      <vt:variant>
        <vt:lpstr>Slayt Başlıkları</vt:lpstr>
      </vt:variant>
      <vt:variant>
        <vt:i4>11</vt:i4>
      </vt:variant>
    </vt:vector>
  </HeadingPairs>
  <TitlesOfParts>
    <vt:vector size="18" baseType="lpstr">
      <vt:lpstr>Arial</vt:lpstr>
      <vt:lpstr>StarSymbol</vt:lpstr>
      <vt:lpstr>Tahoma</vt:lpstr>
      <vt:lpstr>Times New Roman</vt:lpstr>
      <vt:lpstr>Office Theme</vt:lpstr>
      <vt:lpstr>Office Theme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cp:lastModifiedBy>Gözde DOĞAN</cp:lastModifiedBy>
  <cp:revision>40</cp:revision>
  <dcterms:modified xsi:type="dcterms:W3CDTF">2020-01-14T23:21:24Z</dcterms:modified>
</cp:coreProperties>
</file>