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66" r:id="rId5"/>
    <p:sldId id="265" r:id="rId6"/>
    <p:sldId id="264" r:id="rId7"/>
    <p:sldId id="263" r:id="rId8"/>
    <p:sldId id="267" r:id="rId9"/>
    <p:sldId id="273" r:id="rId10"/>
    <p:sldId id="272" r:id="rId11"/>
    <p:sldId id="268" r:id="rId12"/>
    <p:sldId id="271" r:id="rId13"/>
    <p:sldId id="274" r:id="rId14"/>
    <p:sldId id="270" r:id="rId15"/>
    <p:sldId id="269" r:id="rId16"/>
    <p:sldId id="282" r:id="rId17"/>
    <p:sldId id="281" r:id="rId18"/>
    <p:sldId id="280" r:id="rId19"/>
    <p:sldId id="275" r:id="rId20"/>
    <p:sldId id="276" r:id="rId21"/>
    <p:sldId id="277" r:id="rId22"/>
    <p:sldId id="278" r:id="rId23"/>
    <p:sldId id="284" r:id="rId24"/>
    <p:sldId id="286" r:id="rId25"/>
    <p:sldId id="285" r:id="rId26"/>
    <p:sldId id="283" r:id="rId27"/>
    <p:sldId id="279" r:id="rId28"/>
    <p:sldId id="293" r:id="rId29"/>
    <p:sldId id="295" r:id="rId30"/>
    <p:sldId id="294" r:id="rId31"/>
    <p:sldId id="292" r:id="rId32"/>
    <p:sldId id="291" r:id="rId33"/>
    <p:sldId id="290" r:id="rId34"/>
    <p:sldId id="301" r:id="rId35"/>
    <p:sldId id="300" r:id="rId36"/>
    <p:sldId id="299" r:id="rId37"/>
    <p:sldId id="298" r:id="rId38"/>
    <p:sldId id="297" r:id="rId39"/>
    <p:sldId id="287" r:id="rId40"/>
    <p:sldId id="28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90" d="100"/>
          <a:sy n="90" d="100"/>
        </p:scale>
        <p:origin x="-30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6.01.2021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81366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92210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470872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760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61011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9596CDD-DABF-4C76-9A1F-A521F1C498E8}" type="datetimeFigureOut">
              <a:rPr lang="tr-TR" smtClean="0"/>
              <a:t>6.01.2021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419300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9596CDD-DABF-4C76-9A1F-A521F1C498E8}" type="datetimeFigureOut">
              <a:rPr lang="tr-TR" smtClean="0"/>
              <a:t>6.01.2021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85206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6.01.2021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29030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6.01.2021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94559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6.01.2021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30535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9596CDD-DABF-4C76-9A1F-A521F1C498E8}" type="datetimeFigureOut">
              <a:rPr lang="tr-TR" smtClean="0"/>
              <a:t>6.01.2021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67442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0696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9596CDD-DABF-4C76-9A1F-A521F1C498E8}" type="datetimeFigureOut">
              <a:rPr lang="tr-TR" smtClean="0"/>
              <a:t>6.01.2021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2040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9596CDD-DABF-4C76-9A1F-A521F1C498E8}" type="datetimeFigureOut">
              <a:rPr lang="tr-TR" smtClean="0"/>
              <a:t>6.01.2021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4106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6CDD-DABF-4C76-9A1F-A521F1C498E8}" type="datetimeFigureOut">
              <a:rPr lang="tr-TR" smtClean="0"/>
              <a:t>6.01.2021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24958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82254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6.01.2021</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3366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9596CDD-DABF-4C76-9A1F-A521F1C498E8}" type="datetimeFigureOut">
              <a:rPr lang="tr-TR" smtClean="0"/>
              <a:t>6.01.2021</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F69D3F-EF2B-4F8E-8988-D32A7FE896FA}" type="slidenum">
              <a:rPr lang="tr-TR" smtClean="0"/>
              <a:t>‹#›</a:t>
            </a:fld>
            <a:endParaRPr lang="tr-TR"/>
          </a:p>
        </p:txBody>
      </p:sp>
    </p:spTree>
    <p:extLst>
      <p:ext uri="{BB962C8B-B14F-4D97-AF65-F5344CB8AC3E}">
        <p14:creationId xmlns:p14="http://schemas.microsoft.com/office/powerpoint/2010/main" val="3624036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C74ADFC-FAB5-4DED-A1DA-4450C1E707FF}"/>
              </a:ext>
            </a:extLst>
          </p:cNvPr>
          <p:cNvPicPr>
            <a:picLocks noChangeAspect="1"/>
          </p:cNvPicPr>
          <p:nvPr/>
        </p:nvPicPr>
        <p:blipFill rotWithShape="1">
          <a:blip r:embed="rId3">
            <a:duotone>
              <a:prstClr val="black"/>
              <a:schemeClr val="bg1">
                <a:tint val="45000"/>
                <a:satMod val="400000"/>
              </a:schemeClr>
            </a:duotone>
            <a:alphaModFix amt="25000"/>
          </a:blip>
          <a:srcRect b="6250"/>
          <a:stretch/>
        </p:blipFill>
        <p:spPr>
          <a:xfrm>
            <a:off x="20" y="10"/>
            <a:ext cx="12191980" cy="6857990"/>
          </a:xfrm>
          <a:prstGeom prst="rect">
            <a:avLst/>
          </a:prstGeom>
        </p:spPr>
      </p:pic>
      <p:sp>
        <p:nvSpPr>
          <p:cNvPr id="2" name="Başlık 1">
            <a:extLst>
              <a:ext uri="{FF2B5EF4-FFF2-40B4-BE49-F238E27FC236}">
                <a16:creationId xmlns:a16="http://schemas.microsoft.com/office/drawing/2014/main" xmlns="" id="{F5578D48-79EF-42E2-A489-FC320DF062A0}"/>
              </a:ext>
            </a:extLst>
          </p:cNvPr>
          <p:cNvSpPr>
            <a:spLocks noGrp="1"/>
          </p:cNvSpPr>
          <p:nvPr>
            <p:ph type="ctrTitle"/>
          </p:nvPr>
        </p:nvSpPr>
        <p:spPr/>
        <p:txBody>
          <a:bodyPr>
            <a:normAutofit/>
          </a:bodyPr>
          <a:lstStyle/>
          <a:p>
            <a:r>
              <a:rPr lang="tr-TR" dirty="0"/>
              <a:t>Planlama ve </a:t>
            </a:r>
            <a:r>
              <a:rPr lang="tr-TR" dirty="0" err="1" smtClean="0"/>
              <a:t>Yönetİm</a:t>
            </a:r>
            <a:r>
              <a:rPr lang="tr-TR" dirty="0" smtClean="0"/>
              <a:t> </a:t>
            </a:r>
            <a:r>
              <a:rPr lang="tr-TR" dirty="0" err="1" smtClean="0"/>
              <a:t>StandartlarI</a:t>
            </a:r>
            <a:r>
              <a:rPr lang="tr-TR" dirty="0" smtClean="0"/>
              <a:t>: </a:t>
            </a:r>
            <a:r>
              <a:rPr lang="tr-TR" dirty="0"/>
              <a:t>10207 ve 1058</a:t>
            </a:r>
          </a:p>
        </p:txBody>
      </p:sp>
      <p:sp>
        <p:nvSpPr>
          <p:cNvPr id="3" name="Alt Başlık 2">
            <a:extLst>
              <a:ext uri="{FF2B5EF4-FFF2-40B4-BE49-F238E27FC236}">
                <a16:creationId xmlns:a16="http://schemas.microsoft.com/office/drawing/2014/main" xmlns="" id="{51DC0011-13B7-4A96-BECB-F22845047CC9}"/>
              </a:ext>
            </a:extLst>
          </p:cNvPr>
          <p:cNvSpPr>
            <a:spLocks noGrp="1"/>
          </p:cNvSpPr>
          <p:nvPr>
            <p:ph type="subTitle" idx="1"/>
          </p:nvPr>
        </p:nvSpPr>
        <p:spPr/>
        <p:txBody>
          <a:bodyPr>
            <a:normAutofit/>
          </a:bodyPr>
          <a:lstStyle/>
          <a:p>
            <a:r>
              <a:rPr lang="tr-TR" dirty="0"/>
              <a:t> 170201018-Büşra ERKAN</a:t>
            </a:r>
          </a:p>
          <a:p>
            <a:r>
              <a:rPr lang="tr-TR" dirty="0"/>
              <a:t> 170201005-Gözde ÖRGÜ</a:t>
            </a:r>
          </a:p>
        </p:txBody>
      </p:sp>
    </p:spTree>
    <p:extLst>
      <p:ext uri="{BB962C8B-B14F-4D97-AF65-F5344CB8AC3E}">
        <p14:creationId xmlns:p14="http://schemas.microsoft.com/office/powerpoint/2010/main" val="259653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Temel yaşam döngüsü </a:t>
            </a:r>
            <a:r>
              <a:rPr lang="tr-TR"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0" indent="0" algn="just">
              <a:buNone/>
            </a:pPr>
            <a:r>
              <a:rPr lang="tr-TR" sz="2400" dirty="0"/>
              <a:t>2.Sağlama-Temin</a:t>
            </a:r>
          </a:p>
          <a:p>
            <a:pPr algn="just"/>
            <a:r>
              <a:rPr lang="tr-TR" dirty="0"/>
              <a:t>Sağlama,  sağlayıcının faaliyetlerini tanımlar. </a:t>
            </a:r>
          </a:p>
          <a:p>
            <a:pPr algn="just"/>
            <a:r>
              <a:rPr lang="tr-TR" dirty="0"/>
              <a:t>Aşamaları şunlardır: Hazırlık, cevap hazırlama, sözleşme, planlama, uygulama ve kontrol, gözden geçirme ve değerlendirme, teslimat ve tamamlama.</a:t>
            </a:r>
          </a:p>
          <a:p>
            <a:pPr algn="just"/>
            <a:r>
              <a:rPr lang="tr-TR" dirty="0"/>
              <a:t>Satın alma ve satış süreçleri için 10207 standardında ayrı ayrı planlar hazırlanması önerilmiştir. </a:t>
            </a:r>
          </a:p>
        </p:txBody>
      </p:sp>
    </p:spTree>
    <p:extLst>
      <p:ext uri="{BB962C8B-B14F-4D97-AF65-F5344CB8AC3E}">
        <p14:creationId xmlns:p14="http://schemas.microsoft.com/office/powerpoint/2010/main" val="392837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2.Sağlama-temin</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lnSpcReduction="10000"/>
          </a:bodyPr>
          <a:lstStyle/>
          <a:p>
            <a:pPr algn="just"/>
            <a:r>
              <a:rPr lang="tr-TR" dirty="0"/>
              <a:t>Sağlayıcı alıcının şartnamesindeki gereksinimleri kendi kurumsal politikalarına göre değerlendirir.</a:t>
            </a:r>
          </a:p>
          <a:p>
            <a:pPr algn="just"/>
            <a:r>
              <a:rPr lang="tr-TR" dirty="0"/>
              <a:t> Sağlayıcı tarafından hazırlanan genel yazılım geliştirme planı, alıcının sorumluluklarını kurumsal yapıyı ve gözden geçirme şekillerini içerecek şekilde ayrıntılı belirtmelidir.</a:t>
            </a:r>
          </a:p>
          <a:p>
            <a:pPr algn="just"/>
            <a:r>
              <a:rPr lang="tr-TR" dirty="0"/>
              <a:t>Planda belirtilen gözden geçirmeler ile satıcıya bazı imkanlar tanınır. Alıcının da bu imkanlardan faydalanması sağlanmalıdır. </a:t>
            </a:r>
          </a:p>
          <a:p>
            <a:pPr algn="just"/>
            <a:r>
              <a:rPr lang="tr-TR" dirty="0"/>
              <a:t>Alt yüklenici kullanılıyorsa her biri için sadece kendi yapacakları çalışmaları içeren ayrı bir plan hazırlanır.</a:t>
            </a:r>
          </a:p>
          <a:p>
            <a:pPr algn="just"/>
            <a:endParaRPr lang="tr-TR" dirty="0"/>
          </a:p>
        </p:txBody>
      </p:sp>
    </p:spTree>
    <p:extLst>
      <p:ext uri="{BB962C8B-B14F-4D97-AF65-F5344CB8AC3E}">
        <p14:creationId xmlns:p14="http://schemas.microsoft.com/office/powerpoint/2010/main" val="243763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Temel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a:xfrm>
            <a:off x="913794" y="3213651"/>
            <a:ext cx="10353762" cy="3034749"/>
          </a:xfrm>
        </p:spPr>
        <p:txBody>
          <a:bodyPr numCol="2">
            <a:normAutofit/>
          </a:bodyPr>
          <a:lstStyle/>
          <a:p>
            <a:pPr marL="800100" lvl="1" indent="-342900">
              <a:buFont typeface="+mj-lt"/>
              <a:buAutoNum type="arabicPeriod"/>
            </a:pPr>
            <a:r>
              <a:rPr lang="tr-TR" dirty="0"/>
              <a:t>Süreç gerçekleştirme		</a:t>
            </a:r>
          </a:p>
          <a:p>
            <a:pPr marL="800100" lvl="1" indent="-342900">
              <a:buFont typeface="+mj-lt"/>
              <a:buAutoNum type="arabicPeriod"/>
            </a:pPr>
            <a:r>
              <a:rPr lang="tr-TR" dirty="0"/>
              <a:t>Sistem ihtiyaç analizi</a:t>
            </a:r>
          </a:p>
          <a:p>
            <a:pPr marL="800100" lvl="1" indent="-342900">
              <a:buFont typeface="+mj-lt"/>
              <a:buAutoNum type="arabicPeriod"/>
            </a:pPr>
            <a:r>
              <a:rPr lang="tr-TR" dirty="0"/>
              <a:t>Sistem mimari tasarımı</a:t>
            </a:r>
          </a:p>
          <a:p>
            <a:pPr marL="800100" lvl="1" indent="-342900">
              <a:buFont typeface="+mj-lt"/>
              <a:buAutoNum type="arabicPeriod"/>
            </a:pPr>
            <a:r>
              <a:rPr lang="tr-TR" dirty="0"/>
              <a:t>Yazılım ihtiyaç analizi</a:t>
            </a:r>
          </a:p>
          <a:p>
            <a:pPr marL="800100" lvl="1" indent="-342900">
              <a:buFont typeface="+mj-lt"/>
              <a:buAutoNum type="arabicPeriod"/>
            </a:pPr>
            <a:r>
              <a:rPr lang="tr-TR" dirty="0"/>
              <a:t>Yazılım mimari tasarımı</a:t>
            </a:r>
          </a:p>
          <a:p>
            <a:pPr marL="800100" lvl="1" indent="-342900">
              <a:buFont typeface="+mj-lt"/>
              <a:buAutoNum type="arabicPeriod"/>
            </a:pPr>
            <a:r>
              <a:rPr lang="tr-TR" dirty="0"/>
              <a:t>Yazılım ayrıntılı tasarımı</a:t>
            </a:r>
          </a:p>
          <a:p>
            <a:pPr marL="800100" lvl="1" indent="-342900">
              <a:buFont typeface="+mj-lt"/>
              <a:buAutoNum type="arabicPeriod"/>
            </a:pPr>
            <a:r>
              <a:rPr lang="tr-TR" dirty="0"/>
              <a:t>Yazılım kodlama ve test	</a:t>
            </a:r>
          </a:p>
          <a:p>
            <a:pPr marL="800100" lvl="1" indent="-342900">
              <a:buFont typeface="+mj-lt"/>
              <a:buAutoNum type="arabicPeriod"/>
            </a:pPr>
            <a:r>
              <a:rPr lang="tr-TR" dirty="0"/>
              <a:t>Yazılım bütünleştirme</a:t>
            </a:r>
          </a:p>
          <a:p>
            <a:pPr marL="800100" lvl="1" indent="-342900">
              <a:buFont typeface="+mj-lt"/>
              <a:buAutoNum type="arabicPeriod"/>
            </a:pPr>
            <a:r>
              <a:rPr lang="tr-TR" dirty="0"/>
              <a:t>Yazılım yeterlilik (</a:t>
            </a:r>
            <a:r>
              <a:rPr lang="tr-TR" dirty="0" err="1"/>
              <a:t>qualification</a:t>
            </a:r>
            <a:r>
              <a:rPr lang="tr-TR" dirty="0"/>
              <a:t>) testi</a:t>
            </a:r>
          </a:p>
          <a:p>
            <a:pPr marL="800100" lvl="1" indent="-342900">
              <a:buFont typeface="+mj-lt"/>
              <a:buAutoNum type="arabicPeriod"/>
            </a:pPr>
            <a:r>
              <a:rPr lang="tr-TR" dirty="0"/>
              <a:t>Sistem entegrasyonu</a:t>
            </a:r>
          </a:p>
          <a:p>
            <a:pPr marL="800100" lvl="1" indent="-342900">
              <a:buFont typeface="+mj-lt"/>
              <a:buAutoNum type="arabicPeriod"/>
            </a:pPr>
            <a:r>
              <a:rPr lang="tr-TR" dirty="0"/>
              <a:t>Sistem yeterlilik testi</a:t>
            </a:r>
          </a:p>
          <a:p>
            <a:pPr marL="800100" lvl="1" indent="-342900">
              <a:buFont typeface="+mj-lt"/>
              <a:buAutoNum type="arabicPeriod"/>
            </a:pPr>
            <a:r>
              <a:rPr lang="tr-TR" dirty="0"/>
              <a:t>Yazılım kurulumu</a:t>
            </a:r>
          </a:p>
          <a:p>
            <a:pPr marL="800100" lvl="1" indent="-342900">
              <a:buFont typeface="+mj-lt"/>
              <a:buAutoNum type="arabicPeriod"/>
            </a:pPr>
            <a:r>
              <a:rPr lang="tr-TR" dirty="0"/>
              <a:t>Yazılım kabul desteği</a:t>
            </a:r>
          </a:p>
          <a:p>
            <a:pPr marL="0" indent="0">
              <a:buNone/>
            </a:pPr>
            <a:endParaRPr lang="tr-TR" dirty="0"/>
          </a:p>
        </p:txBody>
      </p:sp>
      <p:sp>
        <p:nvSpPr>
          <p:cNvPr id="4" name="Metin kutusu 3">
            <a:extLst>
              <a:ext uri="{FF2B5EF4-FFF2-40B4-BE49-F238E27FC236}">
                <a16:creationId xmlns:a16="http://schemas.microsoft.com/office/drawing/2014/main" xmlns="" id="{4A1E7E06-CBDE-42B8-8FB7-1A9E97571256}"/>
              </a:ext>
            </a:extLst>
          </p:cNvPr>
          <p:cNvSpPr txBox="1"/>
          <p:nvPr/>
        </p:nvSpPr>
        <p:spPr>
          <a:xfrm>
            <a:off x="913794" y="1887330"/>
            <a:ext cx="9860222" cy="1354217"/>
          </a:xfrm>
          <a:prstGeom prst="rect">
            <a:avLst/>
          </a:prstGeom>
          <a:noFill/>
        </p:spPr>
        <p:txBody>
          <a:bodyPr wrap="square" rtlCol="0">
            <a:spAutoFit/>
          </a:bodyPr>
          <a:lstStyle/>
          <a:p>
            <a:r>
              <a:rPr lang="tr-TR" sz="2400" dirty="0"/>
              <a:t>3.Geliştirme</a:t>
            </a:r>
          </a:p>
          <a:p>
            <a:endParaRPr lang="tr-TR" dirty="0"/>
          </a:p>
          <a:p>
            <a:pPr marL="285750" indent="-285750">
              <a:buFont typeface="Arial" panose="020B0604020202020204" pitchFamily="34" charset="0"/>
              <a:buChar char="•"/>
            </a:pPr>
            <a:r>
              <a:rPr lang="tr-TR" sz="2000" dirty="0"/>
              <a:t>Yazılım ürününü tasarlayan ve geliştiren kurumun çalışmalarını tanımlar. </a:t>
            </a:r>
          </a:p>
          <a:p>
            <a:pPr marL="285750" indent="-285750">
              <a:buFont typeface="Arial" panose="020B0604020202020204" pitchFamily="34" charset="0"/>
              <a:buChar char="•"/>
            </a:pPr>
            <a:r>
              <a:rPr lang="tr-TR" sz="2000" dirty="0"/>
              <a:t>Yazılım geliştirme sürecinin izlenmesi için önerilen faaliyetler şunlardır:</a:t>
            </a:r>
          </a:p>
        </p:txBody>
      </p:sp>
    </p:spTree>
    <p:extLst>
      <p:ext uri="{BB962C8B-B14F-4D97-AF65-F5344CB8AC3E}">
        <p14:creationId xmlns:p14="http://schemas.microsoft.com/office/powerpoint/2010/main" val="15475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3.Geliştirme</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Sistemin tümüyle ilgili ihtiyaçlar çok hızlı değiştiğinden kalite karakteristiklerini içeren bir ihtiyaç analizi yapılmalıdır. Kalite karakteristiklerin ISO/1EC 9126 standardı yardımıyla içerdiği  bazı konular:</a:t>
            </a:r>
          </a:p>
          <a:p>
            <a:pPr lvl="1">
              <a:buFont typeface="Wingdings" panose="05000000000000000000" pitchFamily="2" charset="2"/>
              <a:buChar char="Ø"/>
            </a:pPr>
            <a:r>
              <a:rPr lang="tr-TR" dirty="0"/>
              <a:t>Yazılım bileşenlerine yönelik harici ara yüzlerin kalitesi</a:t>
            </a:r>
          </a:p>
          <a:p>
            <a:pPr lvl="1">
              <a:buFont typeface="Wingdings" panose="05000000000000000000" pitchFamily="2" charset="2"/>
              <a:buChar char="Ø"/>
            </a:pPr>
            <a:r>
              <a:rPr lang="tr-TR" dirty="0"/>
              <a:t>Yeterlilik şartları</a:t>
            </a:r>
          </a:p>
          <a:p>
            <a:pPr lvl="1">
              <a:buFont typeface="Wingdings" panose="05000000000000000000" pitchFamily="2" charset="2"/>
              <a:buChar char="Ø"/>
            </a:pPr>
            <a:r>
              <a:rPr lang="tr-TR" dirty="0"/>
              <a:t>Kullanıcı belgeleri</a:t>
            </a:r>
          </a:p>
          <a:p>
            <a:pPr lvl="1">
              <a:buFont typeface="Wingdings" panose="05000000000000000000" pitchFamily="2" charset="2"/>
              <a:buChar char="Ø"/>
            </a:pPr>
            <a:r>
              <a:rPr lang="tr-TR" dirty="0"/>
              <a:t>Kullanıcı çalışma, işleri yürütme ve bakım ihtiyaçları</a:t>
            </a:r>
          </a:p>
          <a:p>
            <a:pPr lvl="1">
              <a:buFont typeface="Wingdings" panose="05000000000000000000" pitchFamily="2" charset="2"/>
              <a:buChar char="Ø"/>
            </a:pPr>
            <a:r>
              <a:rPr lang="tr-TR" dirty="0"/>
              <a:t>Veri tanımlar ve </a:t>
            </a:r>
            <a:r>
              <a:rPr lang="tr-TR" dirty="0" err="1"/>
              <a:t>veritabanı</a:t>
            </a:r>
            <a:r>
              <a:rPr lang="tr-TR" dirty="0"/>
              <a:t> gereksinimleri</a:t>
            </a:r>
          </a:p>
          <a:p>
            <a:pPr lvl="1">
              <a:buFont typeface="Wingdings" panose="05000000000000000000" pitchFamily="2" charset="2"/>
              <a:buChar char="Ø"/>
            </a:pPr>
            <a:r>
              <a:rPr lang="tr-TR" dirty="0"/>
              <a:t>Teslim edilen yazılımın çalışma ve bakım ortamına, kurulum ve kabulü</a:t>
            </a:r>
          </a:p>
          <a:p>
            <a:pPr lvl="1">
              <a:buFont typeface="Wingdings" panose="05000000000000000000" pitchFamily="2" charset="2"/>
              <a:buChar char="Ø"/>
            </a:pPr>
            <a:endParaRPr lang="tr-TR" dirty="0"/>
          </a:p>
          <a:p>
            <a:endParaRPr lang="tr-TR" dirty="0"/>
          </a:p>
        </p:txBody>
      </p:sp>
    </p:spTree>
    <p:extLst>
      <p:ext uri="{BB962C8B-B14F-4D97-AF65-F5344CB8AC3E}">
        <p14:creationId xmlns:p14="http://schemas.microsoft.com/office/powerpoint/2010/main" val="386998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lnSpcReduction="10000"/>
          </a:bodyPr>
          <a:lstStyle/>
          <a:p>
            <a:pPr marL="0" indent="0" algn="just">
              <a:buNone/>
            </a:pPr>
            <a:r>
              <a:rPr lang="tr-TR" sz="2400" dirty="0"/>
              <a:t>4.İşletme</a:t>
            </a:r>
          </a:p>
          <a:p>
            <a:pPr algn="just"/>
            <a:r>
              <a:rPr lang="tr-TR" dirty="0"/>
              <a:t>Bilgisayar sistemine çalışma ortamında hizmet veren operatör kurumun faaliyetleri işletme olarak tanımlanır.</a:t>
            </a:r>
          </a:p>
          <a:p>
            <a:pPr algn="just"/>
            <a:r>
              <a:rPr lang="tr-TR" dirty="0"/>
              <a:t>Son kullanıcı için program çalıştıran operatörleri kullanan sistemler için geçerlidir.</a:t>
            </a:r>
          </a:p>
          <a:p>
            <a:pPr algn="just"/>
            <a:r>
              <a:rPr lang="tr-TR" dirty="0"/>
              <a:t>Bazı rutin işleri yaparak ve son kullanıcıya işletme desteği vererek yazılımın işlemesini sağlar. </a:t>
            </a:r>
          </a:p>
          <a:p>
            <a:pPr algn="just"/>
            <a:r>
              <a:rPr lang="tr-TR" dirty="0"/>
              <a:t>PMI ve CMMI doğrudan işletme sürecini adreslemez.</a:t>
            </a:r>
          </a:p>
          <a:p>
            <a:pPr algn="just"/>
            <a:r>
              <a:rPr lang="tr-TR" dirty="0"/>
              <a:t>İşletme faaliyetleri planlanmalı ve plana göre yürütülmelidir.</a:t>
            </a:r>
          </a:p>
        </p:txBody>
      </p:sp>
    </p:spTree>
    <p:extLst>
      <p:ext uri="{BB962C8B-B14F-4D97-AF65-F5344CB8AC3E}">
        <p14:creationId xmlns:p14="http://schemas.microsoft.com/office/powerpoint/2010/main" val="60945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5.Bakım</a:t>
            </a:r>
          </a:p>
          <a:p>
            <a:pPr algn="just"/>
            <a:r>
              <a:rPr lang="tr-TR" dirty="0"/>
              <a:t>Yazılımı güncel ve işletime uygun tutma, farklı bir ortama taşıma ve devreden çıkarma gibi hizmetleri veren kurumun faaliyetleri bakım olarak tanımlanır.</a:t>
            </a:r>
          </a:p>
          <a:p>
            <a:pPr algn="just"/>
            <a:r>
              <a:rPr lang="tr-TR" dirty="0"/>
              <a:t>İlgili belgelerde değişiklik yapılırken mevcut yazılımı bütünlüğünü korumak amaçlanır.</a:t>
            </a:r>
          </a:p>
          <a:p>
            <a:pPr algn="just"/>
            <a:r>
              <a:rPr lang="tr-TR" dirty="0"/>
              <a:t>Bakım sürecinde çıkan değişiklikleri gerçekleştirmek için geliştirme sürecine girilir.</a:t>
            </a:r>
          </a:p>
          <a:p>
            <a:pPr algn="just"/>
            <a:r>
              <a:rPr lang="tr-TR" dirty="0"/>
              <a:t>Bakım sorumlusunun görevi, değişiklik için gerekli test planını sağlama ve yapılanları test etmektir.</a:t>
            </a:r>
          </a:p>
          <a:p>
            <a:pPr algn="just"/>
            <a:endParaRPr lang="tr-TR" dirty="0"/>
          </a:p>
          <a:p>
            <a:pPr marL="0" indent="0" algn="just">
              <a:buNone/>
            </a:pPr>
            <a:endParaRPr lang="tr-TR" dirty="0"/>
          </a:p>
        </p:txBody>
      </p:sp>
    </p:spTree>
    <p:extLst>
      <p:ext uri="{BB962C8B-B14F-4D97-AF65-F5344CB8AC3E}">
        <p14:creationId xmlns:p14="http://schemas.microsoft.com/office/powerpoint/2010/main" val="166953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0" indent="0" algn="just">
              <a:buNone/>
            </a:pPr>
            <a:r>
              <a:rPr lang="tr-TR" sz="2400" dirty="0"/>
              <a:t>1.Belgeleme</a:t>
            </a:r>
          </a:p>
          <a:p>
            <a:pPr algn="just"/>
            <a:r>
              <a:rPr lang="tr-TR" dirty="0"/>
              <a:t>Belgeleme, yaşam döngüsü sürecinde, üretilen bilgilerin nasıl saklanacağını tanımlar. </a:t>
            </a:r>
          </a:p>
          <a:p>
            <a:pPr algn="just"/>
            <a:r>
              <a:rPr lang="tr-TR" dirty="0"/>
              <a:t>Belgeleme sürecini oluşturan aşamalar şu şekildedir : planlama, tasarım, geliştirme, üretme, değiştirme, dağıtım ve bakım. </a:t>
            </a:r>
          </a:p>
          <a:p>
            <a:pPr algn="just"/>
            <a:r>
              <a:rPr lang="tr-TR" dirty="0"/>
              <a:t>Belgeleri tanımlayan bir planda, belgeyle ilgili başlık, tür, amaç, hedef kullanıcılar, belge üzerindeki işlemlerle ilgili yönetmelik ve sorumluluklar, ara ve son sürümlerin zamanlaması bulunmalıdır.</a:t>
            </a:r>
          </a:p>
        </p:txBody>
      </p:sp>
    </p:spTree>
    <p:extLst>
      <p:ext uri="{BB962C8B-B14F-4D97-AF65-F5344CB8AC3E}">
        <p14:creationId xmlns:p14="http://schemas.microsoft.com/office/powerpoint/2010/main" val="14469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1.belgeleme</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Belgeler, otomatik belge hazırlayan araçlar kullanılarak belgeleme standardına uygun olarak tasarlanır.</a:t>
            </a:r>
          </a:p>
          <a:p>
            <a:pPr algn="just"/>
            <a:r>
              <a:rPr lang="tr-TR" dirty="0"/>
              <a:t>Belgeler plana uygun şekilde üretilir veya sağlanır. </a:t>
            </a:r>
          </a:p>
          <a:p>
            <a:pPr algn="just"/>
            <a:r>
              <a:rPr lang="tr-TR" dirty="0"/>
              <a:t>Belge saklanırken kayıt yaşam döngüsüne (</a:t>
            </a:r>
            <a:r>
              <a:rPr lang="tr-TR" dirty="0" err="1"/>
              <a:t>retention</a:t>
            </a:r>
            <a:r>
              <a:rPr lang="tr-TR" dirty="0"/>
              <a:t>), güvenlik, bakım ve yedekleme gereksinimlerine göre hareket edilmelidir. </a:t>
            </a:r>
          </a:p>
        </p:txBody>
      </p:sp>
    </p:spTree>
    <p:extLst>
      <p:ext uri="{BB962C8B-B14F-4D97-AF65-F5344CB8AC3E}">
        <p14:creationId xmlns:p14="http://schemas.microsoft.com/office/powerpoint/2010/main" val="69872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2.Konfigürasyon Yönetimi</a:t>
            </a:r>
          </a:p>
          <a:p>
            <a:pPr algn="just"/>
            <a:r>
              <a:rPr lang="tr-TR" dirty="0"/>
              <a:t>Konfigürasyon Yönetimi aşağıdaki amaçları sağlamak için yazılım yaşam döngüsü üzerine yönetici ve teknik yöntemler uygulamaktadır:</a:t>
            </a:r>
          </a:p>
          <a:p>
            <a:pPr lvl="1" algn="just">
              <a:buFont typeface="Wingdings" panose="05000000000000000000" pitchFamily="2" charset="2"/>
              <a:buChar char="Ø"/>
            </a:pPr>
            <a:r>
              <a:rPr lang="tr-TR" dirty="0"/>
              <a:t>Yazılım bileşenlerini saptamak, tanımlamak ve taban hattı oluşturmak,</a:t>
            </a:r>
          </a:p>
          <a:p>
            <a:pPr lvl="1" algn="just">
              <a:buFont typeface="Wingdings" panose="05000000000000000000" pitchFamily="2" charset="2"/>
              <a:buChar char="Ø"/>
            </a:pPr>
            <a:r>
              <a:rPr lang="tr-TR" dirty="0"/>
              <a:t>Bileşenlerin değişimini ve sürümünü kontrol etmek,</a:t>
            </a:r>
          </a:p>
          <a:p>
            <a:pPr lvl="1" algn="just">
              <a:buFont typeface="Wingdings" panose="05000000000000000000" pitchFamily="2" charset="2"/>
              <a:buChar char="Ø"/>
            </a:pPr>
            <a:r>
              <a:rPr lang="tr-TR" dirty="0"/>
              <a:t>Bileşenin  değişim isteğinin durumunu kayıt altına almak ve raporlamak,</a:t>
            </a:r>
          </a:p>
          <a:p>
            <a:pPr lvl="1" algn="just">
              <a:buFont typeface="Wingdings" panose="05000000000000000000" pitchFamily="2" charset="2"/>
              <a:buChar char="Ø"/>
            </a:pPr>
            <a:r>
              <a:rPr lang="tr-TR" dirty="0"/>
              <a:t>Bileşenlerin bütünlüğünü, tutarlılığını ve doğruluğunu güvenceye almak, </a:t>
            </a:r>
          </a:p>
          <a:p>
            <a:pPr lvl="1" algn="just">
              <a:buFont typeface="Wingdings" panose="05000000000000000000" pitchFamily="2" charset="2"/>
              <a:buChar char="Ø"/>
            </a:pPr>
            <a:r>
              <a:rPr lang="tr-TR" dirty="0"/>
              <a:t>Bileşenlerin depolanmasını, işlemesini ve teslimatını kontrol etmek.</a:t>
            </a:r>
          </a:p>
        </p:txBody>
      </p:sp>
    </p:spTree>
    <p:extLst>
      <p:ext uri="{BB962C8B-B14F-4D97-AF65-F5344CB8AC3E}">
        <p14:creationId xmlns:p14="http://schemas.microsoft.com/office/powerpoint/2010/main" val="312029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sz="3600" dirty="0"/>
              <a:t>2.Konfigürasyon Yönetimi</a:t>
            </a:r>
            <a:br>
              <a:rPr lang="tr-TR" sz="3600" dirty="0"/>
            </a:b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Değişim yönetimi, 10207 standardında konfigürasyon yönetimi konfigürasyon kontrol başlığı altında ele alınmıştır.</a:t>
            </a:r>
          </a:p>
          <a:p>
            <a:pPr algn="just"/>
            <a:r>
              <a:rPr lang="tr-TR" dirty="0"/>
              <a:t> Burada gerçekleşen işlemler şunlardır: değişik isteklerini tespit ve kaydetme, analiz ve değerlendirme, onay veya ret, gerçekleştirme, doğrulama ve değişen bileşenleri devreye alma.</a:t>
            </a:r>
          </a:p>
        </p:txBody>
      </p:sp>
    </p:spTree>
    <p:extLst>
      <p:ext uri="{BB962C8B-B14F-4D97-AF65-F5344CB8AC3E}">
        <p14:creationId xmlns:p14="http://schemas.microsoft.com/office/powerpoint/2010/main" val="79801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1995 yılında yayınlanan IEEE/EIA 10207, yazılım süreç yönetimiyle ilgili IEEE/EIA tarafından geliştirilen bir üst standarttır.</a:t>
            </a:r>
          </a:p>
          <a:p>
            <a:pPr algn="just"/>
            <a:r>
              <a:rPr lang="tr-TR" dirty="0"/>
              <a:t>Bu standart iyi tanımlanmış bir terminoloji kullanarak yazılım yaşam döngüsü için bir altyapı oluşturur.</a:t>
            </a:r>
          </a:p>
          <a:p>
            <a:pPr algn="just"/>
            <a:r>
              <a:rPr lang="tr-TR" dirty="0"/>
              <a:t>Üç alt kısma sahiptir: 10207.0, 10207.1, 10207.2</a:t>
            </a:r>
          </a:p>
        </p:txBody>
      </p:sp>
    </p:spTree>
    <p:extLst>
      <p:ext uri="{BB962C8B-B14F-4D97-AF65-F5344CB8AC3E}">
        <p14:creationId xmlns:p14="http://schemas.microsoft.com/office/powerpoint/2010/main" val="289798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3.Kalite Güvencesi</a:t>
            </a:r>
          </a:p>
          <a:p>
            <a:pPr algn="just"/>
            <a:r>
              <a:rPr lang="tr-TR" dirty="0"/>
              <a:t>Kalite güvencesi proje yaşam döngüsü içerisindeki yazılım süreç ve ürünlerinin, belirtilen özel şartlara uygun geliştirildiğini ve oluşturulan plana bağlı kaldıklarını, güvence altına alma sürecidir. </a:t>
            </a:r>
          </a:p>
          <a:p>
            <a:pPr algn="just"/>
            <a:r>
              <a:rPr lang="tr-TR" dirty="0"/>
              <a:t>Kalite güvence süreci süreç ve ürün kalite delillerinin, sağlayıcı veya alıcının yönetim kademelerine gösterilip gösterilmeyeceğini belirler. </a:t>
            </a:r>
          </a:p>
          <a:p>
            <a:pPr algn="just"/>
            <a:r>
              <a:rPr lang="tr-TR" dirty="0"/>
              <a:t> Süreç dahili veya harici olarak yürütülebilir</a:t>
            </a:r>
            <a:r>
              <a:rPr lang="tr-TR" sz="2400" dirty="0"/>
              <a:t>.</a:t>
            </a:r>
          </a:p>
          <a:p>
            <a:pPr algn="just"/>
            <a:endParaRPr lang="tr-TR" sz="2400" dirty="0"/>
          </a:p>
          <a:p>
            <a:pPr marL="0" indent="0" algn="just">
              <a:buNone/>
            </a:pPr>
            <a:endParaRPr lang="tr-TR" dirty="0"/>
          </a:p>
        </p:txBody>
      </p:sp>
    </p:spTree>
    <p:extLst>
      <p:ext uri="{BB962C8B-B14F-4D97-AF65-F5344CB8AC3E}">
        <p14:creationId xmlns:p14="http://schemas.microsoft.com/office/powerpoint/2010/main" val="374436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3.Kalite güvencesi</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algn="just"/>
            <a:r>
              <a:rPr lang="tr-TR" dirty="0"/>
              <a:t>Standart yöntem ve yönetmelikler, diğer paydaşlarla birlikte yapılacak gözden geçirme ve koordinasyon faaliyetleri, kaliteyle ilgili kayıtların saklanması ve yönetimiyle ilgili yönetmelikler, kaynak kullanım ve zamanlamalar, doğrulama ve onaylama gibi kalite güvence işlemleri kalite güvence planında bulunmalıdır.</a:t>
            </a:r>
          </a:p>
          <a:p>
            <a:pPr algn="just"/>
            <a:r>
              <a:rPr lang="tr-TR" dirty="0"/>
              <a:t>Kalite güvencesi diğer süreçlerle koordineli çalışarak gereksiz değerlendirmeler olmasını engeller ve ilişkili süreçlerdeki çakışan raporların çözümlenmesini sağlar. </a:t>
            </a:r>
          </a:p>
        </p:txBody>
      </p:sp>
    </p:spTree>
    <p:extLst>
      <p:ext uri="{BB962C8B-B14F-4D97-AF65-F5344CB8AC3E}">
        <p14:creationId xmlns:p14="http://schemas.microsoft.com/office/powerpoint/2010/main" val="4156721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err="1" smtClean="0"/>
              <a:t>Destekleyİcİ</a:t>
            </a:r>
            <a:r>
              <a:rPr lang="tr-TR" dirty="0" smtClean="0"/>
              <a:t> </a:t>
            </a:r>
            <a:r>
              <a:rPr lang="tr-TR" dirty="0"/>
              <a:t>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4.Doğrulama</a:t>
            </a:r>
          </a:p>
          <a:p>
            <a:pPr algn="just"/>
            <a:r>
              <a:rPr lang="tr-TR" dirty="0"/>
              <a:t>Doğrulama süreci, bir işlemin çıktısı olan yazılım ürününün, o işlem için önceki işlemler tarafından belirlenen gereksinimleri yerine getirip getirmediğini belirleyen süreçtir.</a:t>
            </a:r>
          </a:p>
          <a:p>
            <a:pPr algn="just"/>
            <a:r>
              <a:rPr lang="tr-TR" dirty="0"/>
              <a:t>Sağlama ve geliştirme süreçleri tarafından kullanılır.</a:t>
            </a:r>
          </a:p>
          <a:p>
            <a:pPr algn="just"/>
            <a:r>
              <a:rPr lang="tr-TR" dirty="0"/>
              <a:t>Analiz, gözden geçirme ve test süreçleri doğrulama süreçleridir.</a:t>
            </a:r>
          </a:p>
          <a:p>
            <a:pPr algn="just"/>
            <a:r>
              <a:rPr lang="tr-TR" dirty="0"/>
              <a:t>Kalite güvencesi gibi doğrulama belgesi de bağımsız yürütülmelidir.</a:t>
            </a:r>
          </a:p>
          <a:p>
            <a:pPr algn="just"/>
            <a:endParaRPr lang="tr-TR" sz="2400" b="1" dirty="0"/>
          </a:p>
        </p:txBody>
      </p:sp>
    </p:spTree>
    <p:extLst>
      <p:ext uri="{BB962C8B-B14F-4D97-AF65-F5344CB8AC3E}">
        <p14:creationId xmlns:p14="http://schemas.microsoft.com/office/powerpoint/2010/main" val="309493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err="1" smtClean="0"/>
              <a:t>Destekleyİcİ</a:t>
            </a:r>
            <a:r>
              <a:rPr lang="tr-TR" dirty="0" smtClean="0"/>
              <a:t> </a:t>
            </a:r>
            <a:r>
              <a:rPr lang="tr-TR" dirty="0"/>
              <a:t>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5.Onaylama</a:t>
            </a:r>
          </a:p>
          <a:p>
            <a:pPr algn="just"/>
            <a:r>
              <a:rPr lang="tr-TR" dirty="0"/>
              <a:t>İhtiyaçlar ve son ürünün planlanan kullanım amacını yerine getirip getirmediğini kontrol eden süreçtir.</a:t>
            </a:r>
          </a:p>
          <a:p>
            <a:pPr algn="just"/>
            <a:r>
              <a:rPr lang="tr-TR" dirty="0"/>
              <a:t>Onaylama süreci de kalite güvencesi gibi bağımsız yürütülmelidir.</a:t>
            </a:r>
          </a:p>
        </p:txBody>
      </p:sp>
    </p:spTree>
    <p:extLst>
      <p:ext uri="{BB962C8B-B14F-4D97-AF65-F5344CB8AC3E}">
        <p14:creationId xmlns:p14="http://schemas.microsoft.com/office/powerpoint/2010/main" val="425675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5.onaylama</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Süreci aşağıdaki işlemleri içerecek şekilde planlanmalıdır:</a:t>
            </a:r>
          </a:p>
          <a:p>
            <a:pPr lvl="1" algn="just">
              <a:buFont typeface="Wingdings" panose="05000000000000000000" pitchFamily="2" charset="2"/>
              <a:buChar char="Ø"/>
            </a:pPr>
            <a:r>
              <a:rPr lang="tr-TR" dirty="0"/>
              <a:t>Yükleme, sınır ve tek değer giriş testleri yapmak,</a:t>
            </a:r>
          </a:p>
          <a:p>
            <a:pPr lvl="1" algn="just">
              <a:buFont typeface="Wingdings" panose="05000000000000000000" pitchFamily="2" charset="2"/>
              <a:buChar char="Ø"/>
            </a:pPr>
            <a:r>
              <a:rPr lang="tr-TR" dirty="0"/>
              <a:t>Yazılımın hatayı yalıtma ve etkisini en küçük dairede sınırlama yeteneğini doğrulamak, hangi durumlarda operatör yardımı gerektiğini belirlemek,</a:t>
            </a:r>
          </a:p>
          <a:p>
            <a:pPr lvl="1" algn="just">
              <a:buFont typeface="Wingdings" panose="05000000000000000000" pitchFamily="2" charset="2"/>
              <a:buChar char="Ø"/>
            </a:pPr>
            <a:r>
              <a:rPr lang="tr-TR" dirty="0"/>
              <a:t>Geliştirilen yazılım kullanılarak belli işlemlerin yapılıp yapılamadığını, kullanıcı temsilcisiyle birlikte incelemek,</a:t>
            </a:r>
          </a:p>
          <a:p>
            <a:pPr lvl="1" algn="just">
              <a:buFont typeface="Wingdings" panose="05000000000000000000" pitchFamily="2" charset="2"/>
              <a:buChar char="Ø"/>
            </a:pPr>
            <a:r>
              <a:rPr lang="tr-TR" dirty="0"/>
              <a:t>Yazılımın genel amacına uygun çalışıp çalışmadığını belirlemek ve hedeflenen ortamın çeşitli alanlarında yazılımı test etmek</a:t>
            </a:r>
            <a:r>
              <a:rPr lang="tr-TR" sz="2000" dirty="0"/>
              <a:t>.</a:t>
            </a:r>
          </a:p>
          <a:p>
            <a:pPr marL="457200" lvl="1" indent="0" algn="just">
              <a:buNone/>
            </a:pPr>
            <a:endParaRPr lang="tr-TR" dirty="0"/>
          </a:p>
          <a:p>
            <a:pPr algn="just"/>
            <a:endParaRPr lang="tr-TR" dirty="0"/>
          </a:p>
        </p:txBody>
      </p:sp>
    </p:spTree>
    <p:extLst>
      <p:ext uri="{BB962C8B-B14F-4D97-AF65-F5344CB8AC3E}">
        <p14:creationId xmlns:p14="http://schemas.microsoft.com/office/powerpoint/2010/main" val="3891883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err="1" smtClean="0"/>
              <a:t>Destekleyİci</a:t>
            </a:r>
            <a:r>
              <a:rPr lang="tr-TR" dirty="0" smtClean="0"/>
              <a:t> </a:t>
            </a:r>
            <a:r>
              <a:rPr lang="tr-TR" dirty="0"/>
              <a:t>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6.Ortak Gözden Geçirme</a:t>
            </a:r>
          </a:p>
          <a:p>
            <a:pPr algn="just"/>
            <a:r>
              <a:rPr lang="tr-TR" dirty="0"/>
              <a:t>Ortak gözden geçirme süreci, projedeki işlemlerin durumu ve ürünlerin uygunluğunu değerlendirir.</a:t>
            </a:r>
          </a:p>
          <a:p>
            <a:pPr algn="just"/>
            <a:r>
              <a:rPr lang="tr-TR" dirty="0"/>
              <a:t>Gözden geçirilen ve gözden geçiren olmak üzere iki sorumlu vardır.</a:t>
            </a:r>
          </a:p>
          <a:p>
            <a:pPr algn="just"/>
            <a:r>
              <a:rPr lang="tr-TR" dirty="0"/>
              <a:t>Süreç yürütülürken projenin durumu, seçimler, teknik anlaşmalar ve riskler konusunda üst yönetimin bilgilendirilmesine dikkat edilmelidir.</a:t>
            </a:r>
          </a:p>
          <a:p>
            <a:pPr algn="just"/>
            <a:r>
              <a:rPr lang="tr-TR" dirty="0"/>
              <a:t>Yazılımın bütünlüğünü, plana uygunluğu ve sonraki aşamaya geçmeye hazır olunup olunmadığını kontrol eder.</a:t>
            </a:r>
          </a:p>
        </p:txBody>
      </p:sp>
    </p:spTree>
    <p:extLst>
      <p:ext uri="{BB962C8B-B14F-4D97-AF65-F5344CB8AC3E}">
        <p14:creationId xmlns:p14="http://schemas.microsoft.com/office/powerpoint/2010/main" val="2393958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err="1" smtClean="0"/>
              <a:t>Destekleyİc</a:t>
            </a:r>
            <a:r>
              <a:rPr lang="tr-TR" dirty="0" err="1" smtClean="0"/>
              <a:t>İ</a:t>
            </a:r>
            <a:r>
              <a:rPr lang="tr-TR" dirty="0" smtClean="0"/>
              <a:t> </a:t>
            </a:r>
            <a:r>
              <a:rPr lang="tr-TR" dirty="0" smtClean="0"/>
              <a:t>süreçler</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7.Denetim</a:t>
            </a:r>
            <a:endParaRPr lang="tr-TR" dirty="0"/>
          </a:p>
          <a:p>
            <a:pPr algn="just"/>
            <a:r>
              <a:rPr lang="tr-TR" dirty="0"/>
              <a:t>Denetim sürecinde  ihtiyaç, plan ve sözleşme arasındaki uyum belirlenir.</a:t>
            </a:r>
          </a:p>
          <a:p>
            <a:pPr algn="just"/>
            <a:r>
              <a:rPr lang="tr-TR" dirty="0"/>
              <a:t>Bir plana bağlı olarak denetleyen ve denetlenen şeklinde iki ekiple gerçekleştirilir.</a:t>
            </a:r>
          </a:p>
          <a:p>
            <a:pPr algn="just"/>
            <a:r>
              <a:rPr lang="tr-TR" dirty="0"/>
              <a:t>Sözleşmedeki geliştirilen yazılım, kod, test verisi, kullanıcı belge ve yapılan işlemlerin sözleşmede belirlenmiş standart ve planlara uygunluğu denetlenmelidir.</a:t>
            </a:r>
          </a:p>
          <a:p>
            <a:pPr marL="0" indent="0" algn="just">
              <a:buNone/>
            </a:pPr>
            <a:endParaRPr lang="tr-TR" dirty="0"/>
          </a:p>
        </p:txBody>
      </p:sp>
    </p:spTree>
    <p:extLst>
      <p:ext uri="{BB962C8B-B14F-4D97-AF65-F5344CB8AC3E}">
        <p14:creationId xmlns:p14="http://schemas.microsoft.com/office/powerpoint/2010/main" val="11203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err="1" smtClean="0"/>
              <a:t>Destekleyİcİ</a:t>
            </a:r>
            <a:r>
              <a:rPr lang="tr-TR" dirty="0" smtClean="0"/>
              <a:t> </a:t>
            </a:r>
            <a:r>
              <a:rPr lang="tr-TR" dirty="0"/>
              <a:t>süreçler</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fontScale="92500" lnSpcReduction="20000"/>
          </a:bodyPr>
          <a:lstStyle/>
          <a:p>
            <a:pPr marL="0" indent="0" algn="just">
              <a:buNone/>
            </a:pPr>
            <a:r>
              <a:rPr lang="tr-TR" sz="2600" dirty="0"/>
              <a:t>8.Problem Çözümleme</a:t>
            </a:r>
          </a:p>
          <a:p>
            <a:pPr algn="just"/>
            <a:r>
              <a:rPr lang="tr-TR" sz="2200" dirty="0"/>
              <a:t>Problem çözümleme süreci geliştirme, sağlama, alım gibi süreçleri gerçekleştirirken karşılaşılan hataları analiz eder ve ortadan kaldırır.</a:t>
            </a:r>
          </a:p>
          <a:p>
            <a:pPr algn="just"/>
            <a:r>
              <a:rPr lang="tr-TR" sz="2200" dirty="0"/>
              <a:t>Süreçteki işlemler şunlardır:</a:t>
            </a:r>
          </a:p>
          <a:p>
            <a:pPr lvl="1" algn="just">
              <a:buFont typeface="Wingdings" panose="05000000000000000000" pitchFamily="2" charset="2"/>
              <a:buChar char="Ø"/>
            </a:pPr>
            <a:r>
              <a:rPr lang="tr-TR" sz="1900" dirty="0"/>
              <a:t>Kapalı döngü şeklinde sürece giren tüm problemleri tespit etme, ilgililere bildirme, mümkünse ortadan kaldırma, problemi çözümleme, süreci izleme,</a:t>
            </a:r>
          </a:p>
          <a:p>
            <a:pPr lvl="1" algn="just">
              <a:buFont typeface="Wingdings" panose="05000000000000000000" pitchFamily="2" charset="2"/>
              <a:buChar char="Ø"/>
            </a:pPr>
            <a:r>
              <a:rPr lang="tr-TR" sz="1900" dirty="0"/>
              <a:t>Problemleri sınıflama ve öncelik belirleme,</a:t>
            </a:r>
          </a:p>
          <a:p>
            <a:pPr lvl="1" algn="just">
              <a:buFont typeface="Wingdings" panose="05000000000000000000" pitchFamily="2" charset="2"/>
              <a:buChar char="Ø"/>
            </a:pPr>
            <a:r>
              <a:rPr lang="tr-TR" sz="1900" dirty="0"/>
              <a:t>Hata eğilim analizleri ve raporlanması,</a:t>
            </a:r>
          </a:p>
          <a:p>
            <a:pPr lvl="1" algn="just">
              <a:buFont typeface="Wingdings" panose="05000000000000000000" pitchFamily="2" charset="2"/>
              <a:buChar char="Ø"/>
            </a:pPr>
            <a:r>
              <a:rPr lang="tr-TR" sz="1900" dirty="0"/>
              <a:t>Problem çözümünü belirlemek, yazılımda gerekli değişikliklerin doğru şekilde yapılmasını ve yeni hata oluşumunu değerlendirme.</a:t>
            </a:r>
          </a:p>
          <a:p>
            <a:pPr lvl="1" algn="just"/>
            <a:endParaRPr lang="tr-TR" dirty="0"/>
          </a:p>
        </p:txBody>
      </p:sp>
    </p:spTree>
    <p:extLst>
      <p:ext uri="{BB962C8B-B14F-4D97-AF65-F5344CB8AC3E}">
        <p14:creationId xmlns:p14="http://schemas.microsoft.com/office/powerpoint/2010/main" val="3344093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Kurumsal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lnSpcReduction="10000"/>
          </a:bodyPr>
          <a:lstStyle/>
          <a:p>
            <a:pPr marL="0" indent="0" algn="just">
              <a:buNone/>
            </a:pPr>
            <a:r>
              <a:rPr lang="tr-TR" sz="2400" dirty="0"/>
              <a:t>1.Yönetim</a:t>
            </a:r>
          </a:p>
          <a:p>
            <a:pPr algn="just"/>
            <a:r>
              <a:rPr lang="tr-TR" dirty="0"/>
              <a:t>Yönetim, kendisiyle ilgili süreçleri yönetmesi gereken herhangi bir ekip tarafından kullanılan işlem ve görevleri içeren süreçtir.</a:t>
            </a:r>
          </a:p>
          <a:p>
            <a:pPr algn="just"/>
            <a:r>
              <a:rPr lang="tr-TR" dirty="0"/>
              <a:t>Başlangıç ve kapsam belirleme, planlama, uygulama ve kontrol, gözden geçirme ve değerlendirme, kapatma proje yönetimi için önerilen işlemlerdir.</a:t>
            </a:r>
          </a:p>
          <a:p>
            <a:pPr algn="just"/>
            <a:r>
              <a:rPr lang="tr-TR" dirty="0"/>
              <a:t>Bu işlemlerin en kapsamlısı planlamadır.</a:t>
            </a:r>
          </a:p>
          <a:p>
            <a:pPr algn="just"/>
            <a:r>
              <a:rPr lang="tr-TR" dirty="0"/>
              <a:t> Plan; gerekli kaynaklar, görev dağılımı, görev ve süreçle ilgili riskler, kalite kontrol ölçüleri, süreci gerçekleştirme maliyeti, sağlanacak çevre ve altyapı gizi bazı bilgileri içermelidir.</a:t>
            </a:r>
          </a:p>
        </p:txBody>
      </p:sp>
    </p:spTree>
    <p:extLst>
      <p:ext uri="{BB962C8B-B14F-4D97-AF65-F5344CB8AC3E}">
        <p14:creationId xmlns:p14="http://schemas.microsoft.com/office/powerpoint/2010/main" val="1449323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Kurumsal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2.Altyapı</a:t>
            </a:r>
          </a:p>
          <a:p>
            <a:pPr algn="just"/>
            <a:r>
              <a:rPr lang="tr-TR" dirty="0"/>
              <a:t>Altyapı sürecinde diğer süreçler için gereken altyapı oluşturulur ve sürdürülür.</a:t>
            </a:r>
          </a:p>
          <a:p>
            <a:pPr algn="just"/>
            <a:r>
              <a:rPr lang="tr-TR" dirty="0"/>
              <a:t>Geliştirme, çalıştırma ve bakım işlemlerinin başarılı bir şekilde yürütülmesi için gerekli olan donanımı, yazılımı, tekniği ve standartları sağlar.</a:t>
            </a:r>
          </a:p>
        </p:txBody>
      </p:sp>
    </p:spTree>
    <p:extLst>
      <p:ext uri="{BB962C8B-B14F-4D97-AF65-F5344CB8AC3E}">
        <p14:creationId xmlns:p14="http://schemas.microsoft.com/office/powerpoint/2010/main" val="2952182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10207.0</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10207.0 (Yazılım Yaşam Döngüsü Süreçleri)  standardı açıklayan temel belgedir.</a:t>
            </a:r>
          </a:p>
          <a:p>
            <a:pPr algn="just"/>
            <a:r>
              <a:rPr lang="tr-TR" dirty="0"/>
              <a:t>6 ek bulunur:</a:t>
            </a:r>
          </a:p>
          <a:p>
            <a:pPr lvl="1" algn="just">
              <a:buFont typeface="Wingdings" panose="05000000000000000000" pitchFamily="2" charset="2"/>
              <a:buChar char="Ø"/>
            </a:pPr>
            <a:r>
              <a:rPr lang="tr-TR" dirty="0"/>
              <a:t>Temel Kavramlar</a:t>
            </a:r>
          </a:p>
          <a:p>
            <a:pPr lvl="1" algn="just">
              <a:buFont typeface="Wingdings" panose="05000000000000000000" pitchFamily="2" charset="2"/>
              <a:buChar char="Ø"/>
            </a:pPr>
            <a:r>
              <a:rPr lang="tr-TR" dirty="0"/>
              <a:t>Uyumluluk</a:t>
            </a:r>
          </a:p>
          <a:p>
            <a:pPr lvl="1" algn="just">
              <a:buFont typeface="Wingdings" panose="05000000000000000000" pitchFamily="2" charset="2"/>
              <a:buChar char="Ø"/>
            </a:pPr>
            <a:r>
              <a:rPr lang="tr-TR" dirty="0"/>
              <a:t>Yaşam Döngüsü Süreç Hedefleri</a:t>
            </a:r>
          </a:p>
          <a:p>
            <a:pPr lvl="1" algn="just">
              <a:buFont typeface="Wingdings" panose="05000000000000000000" pitchFamily="2" charset="2"/>
              <a:buChar char="Ø"/>
            </a:pPr>
            <a:r>
              <a:rPr lang="tr-TR" dirty="0"/>
              <a:t>İlişkiler ve Yanlış Doğru Cetveli</a:t>
            </a:r>
          </a:p>
          <a:p>
            <a:pPr lvl="1" algn="just">
              <a:buFont typeface="Wingdings" panose="05000000000000000000" pitchFamily="2" charset="2"/>
              <a:buChar char="Ø"/>
            </a:pPr>
            <a:r>
              <a:rPr lang="tr-TR" dirty="0"/>
              <a:t>Standardın Farklı Süreçlere Nasıl Uyarlanabileceğiyle İlgili Ek Açıklamalar  </a:t>
            </a:r>
          </a:p>
        </p:txBody>
      </p:sp>
    </p:spTree>
    <p:extLst>
      <p:ext uri="{BB962C8B-B14F-4D97-AF65-F5344CB8AC3E}">
        <p14:creationId xmlns:p14="http://schemas.microsoft.com/office/powerpoint/2010/main" val="3390700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Kurumsal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marL="0" indent="0" algn="just">
              <a:buNone/>
            </a:pPr>
            <a:r>
              <a:rPr lang="tr-TR" sz="2400" dirty="0"/>
              <a:t>3.İyileştirme</a:t>
            </a:r>
          </a:p>
          <a:p>
            <a:pPr algn="just"/>
            <a:r>
              <a:rPr lang="tr-TR" dirty="0"/>
              <a:t>İyileştirme süreci, bir yazılım yaşam döngüsü sürecini oluşturma, değerlendirme, ölçme, kontrol ve iyileştirme işlemleri için yürütülür. Aşamaları şunlardır:</a:t>
            </a:r>
          </a:p>
          <a:p>
            <a:pPr lvl="1" algn="just">
              <a:buFont typeface="Wingdings" panose="05000000000000000000" pitchFamily="2" charset="2"/>
              <a:buChar char="Ø"/>
            </a:pPr>
            <a:r>
              <a:rPr lang="tr-TR" dirty="0"/>
              <a:t>Süreci İnşa:  Yazılım süreçlerine uygulanacak kurumsal süreç paketleri oluşturur, belgeler ve nasıl kontrol edileceklerini belirler.</a:t>
            </a:r>
          </a:p>
          <a:p>
            <a:pPr lvl="1" algn="just">
              <a:buFont typeface="Wingdings" panose="05000000000000000000" pitchFamily="2" charset="2"/>
              <a:buChar char="Ø"/>
            </a:pPr>
            <a:r>
              <a:rPr lang="tr-TR" dirty="0"/>
              <a:t>Süreci Değerlendirme:  Değerlenme şekli belirlenir, belgelenir ve gözden geçirilir.</a:t>
            </a:r>
          </a:p>
          <a:p>
            <a:pPr lvl="1" algn="just">
              <a:buFont typeface="Wingdings" panose="05000000000000000000" pitchFamily="2" charset="2"/>
              <a:buChar char="Ø"/>
            </a:pPr>
            <a:r>
              <a:rPr lang="tr-TR" dirty="0"/>
              <a:t>Süreci İyileştirme:  İyileştirmeler değerlendirilir ve belgeler buna göre düzenlenir. Süreçlerin kuvvetli-zayıf yönleri toplanan verilere göre analiz edilir ve kalite için yapılan harcamalar kaydedilir.</a:t>
            </a:r>
          </a:p>
        </p:txBody>
      </p:sp>
    </p:spTree>
    <p:extLst>
      <p:ext uri="{BB962C8B-B14F-4D97-AF65-F5344CB8AC3E}">
        <p14:creationId xmlns:p14="http://schemas.microsoft.com/office/powerpoint/2010/main" val="1565483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Kurumsal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0" indent="0" algn="just">
              <a:buNone/>
            </a:pPr>
            <a:r>
              <a:rPr lang="tr-TR" sz="2400" dirty="0"/>
              <a:t>4.Eğitim</a:t>
            </a:r>
          </a:p>
          <a:p>
            <a:pPr algn="just"/>
            <a:r>
              <a:rPr lang="tr-TR" dirty="0"/>
              <a:t>Eğitim süreci eğitimli personel sağlama ve sürdürme sürecidir.</a:t>
            </a:r>
          </a:p>
          <a:p>
            <a:pPr algn="just"/>
            <a:r>
              <a:rPr lang="tr-TR" dirty="0"/>
              <a:t>Eğitim ihtiyaçlarının paydaşlarla görüşüldüğü bir eğitim süreci oluşturulur. </a:t>
            </a:r>
          </a:p>
          <a:p>
            <a:pPr algn="just"/>
            <a:r>
              <a:rPr lang="tr-TR" dirty="0"/>
              <a:t>Süreçte kişiler için gerekli eğitim türleri ve seviyeleri belirlenerek planlanır.</a:t>
            </a:r>
          </a:p>
          <a:p>
            <a:pPr algn="just"/>
            <a:r>
              <a:rPr lang="tr-TR" dirty="0"/>
              <a:t>Eğitim gerçekleştiğinde yapılanlar kaydedilir ve değerlendirilir.</a:t>
            </a:r>
          </a:p>
        </p:txBody>
      </p:sp>
    </p:spTree>
    <p:extLst>
      <p:ext uri="{BB962C8B-B14F-4D97-AF65-F5344CB8AC3E}">
        <p14:creationId xmlns:p14="http://schemas.microsoft.com/office/powerpoint/2010/main" val="1860432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Kuruma uyarlama </a:t>
            </a:r>
            <a:r>
              <a:rPr lang="tr-TR" dirty="0" err="1" smtClean="0"/>
              <a:t>sürecİ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algn="just"/>
            <a:r>
              <a:rPr lang="tr-TR" dirty="0"/>
              <a:t>Uyarlama sürecinde, milletlerarası standartları kuruma uyarlama için yapılması gereken temel işlemler tanımlanır.</a:t>
            </a:r>
          </a:p>
          <a:p>
            <a:pPr algn="just"/>
            <a:r>
              <a:rPr lang="tr-TR" dirty="0"/>
              <a:t>Kuruma göre düzenlemelerin nasıl yapılacağı 10207 içerisinde anlatılmaktadır.</a:t>
            </a:r>
          </a:p>
          <a:p>
            <a:pPr algn="just"/>
            <a:r>
              <a:rPr lang="tr-TR" dirty="0"/>
              <a:t>Bu süreçte ilk olarak uyarlama yapacak kurumun iş sahasına uygun düzenlemeler önerilir. </a:t>
            </a:r>
          </a:p>
          <a:p>
            <a:pPr algn="just"/>
            <a:r>
              <a:rPr lang="tr-TR" dirty="0"/>
              <a:t>Daha sonra projeye özel düzenlemeler yapılır.</a:t>
            </a:r>
          </a:p>
          <a:p>
            <a:pPr algn="just"/>
            <a:r>
              <a:rPr lang="tr-TR" dirty="0"/>
              <a:t>Sonrasında standarttaki hükümlerin nasıl uygulanacağı sözleşmeye göre yorumlanır.</a:t>
            </a:r>
          </a:p>
        </p:txBody>
      </p:sp>
    </p:spTree>
    <p:extLst>
      <p:ext uri="{BB962C8B-B14F-4D97-AF65-F5344CB8AC3E}">
        <p14:creationId xmlns:p14="http://schemas.microsoft.com/office/powerpoint/2010/main" val="3068161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IEEE 1058, yazılım proje planın içeriğini ve şeklini belirlemeyi hedefleyen resmi bir standarttır.</a:t>
            </a:r>
          </a:p>
          <a:p>
            <a:pPr algn="just"/>
            <a:r>
              <a:rPr lang="tr-TR" dirty="0"/>
              <a:t> Her yazılım proje yönetim planında olması gereken özellikleri açıklar. </a:t>
            </a:r>
          </a:p>
          <a:p>
            <a:pPr algn="just"/>
            <a:r>
              <a:rPr lang="tr-TR" dirty="0"/>
              <a:t>Giriş ve projeyi açıklama olarak iki kısmı bulunur.</a:t>
            </a:r>
          </a:p>
          <a:p>
            <a:pPr algn="just"/>
            <a:r>
              <a:rPr lang="tr-TR" dirty="0"/>
              <a:t>Giriş kısmında başlık, imza, değişim tarihçesi, önsöz, şekil ve tablo listesi sayfaları vardır. </a:t>
            </a:r>
          </a:p>
        </p:txBody>
      </p:sp>
    </p:spTree>
    <p:extLst>
      <p:ext uri="{BB962C8B-B14F-4D97-AF65-F5344CB8AC3E}">
        <p14:creationId xmlns:p14="http://schemas.microsoft.com/office/powerpoint/2010/main" val="1629725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a:bodyPr>
          <a:lstStyle/>
          <a:p>
            <a:pPr algn="just"/>
            <a:r>
              <a:rPr lang="tr-TR" dirty="0"/>
              <a:t>Proje açıklama kısmında bulunanlar şunlardır:</a:t>
            </a:r>
          </a:p>
          <a:p>
            <a:pPr marL="457200" indent="-457200" algn="just">
              <a:buFont typeface="+mj-lt"/>
              <a:buAutoNum type="arabicPeriod"/>
            </a:pPr>
            <a:r>
              <a:rPr lang="tr-TR" dirty="0"/>
              <a:t>Genel Bakış:  Bu kısımda proje özeti, varsayımlar, projenin çıktıları ve zaman- maliyet özetleri bulunur.</a:t>
            </a:r>
          </a:p>
          <a:p>
            <a:pPr marL="0" indent="0" algn="just">
              <a:buNone/>
            </a:pPr>
            <a:r>
              <a:rPr lang="tr-TR" sz="1800" dirty="0"/>
              <a:t>	1.1 Proje Özeti: Projenin ve ürünün amaç, hedef ve kapsam gibi 	     	       	       	       konularında özel bilgi vermek için kullanılır. </a:t>
            </a:r>
          </a:p>
          <a:p>
            <a:pPr marL="1371600" lvl="3" indent="0" algn="just">
              <a:buNone/>
            </a:pPr>
            <a:r>
              <a:rPr lang="tr-TR" sz="1600" dirty="0"/>
              <a:t>1.1.1 Amaç, hedef ve kapsam</a:t>
            </a:r>
          </a:p>
          <a:p>
            <a:pPr marL="1371600" lvl="3" indent="0" algn="just">
              <a:buNone/>
            </a:pPr>
            <a:r>
              <a:rPr lang="tr-TR" sz="1600" dirty="0"/>
              <a:t>1.1.2 Hedef ve varsayımlar</a:t>
            </a:r>
          </a:p>
          <a:p>
            <a:pPr marL="1371600" lvl="3" indent="0" algn="just">
              <a:buNone/>
            </a:pPr>
            <a:r>
              <a:rPr lang="tr-TR" sz="1600" dirty="0"/>
              <a:t>1.1.3 Teslimatlar</a:t>
            </a:r>
          </a:p>
          <a:p>
            <a:pPr marL="1371600" lvl="3" indent="0" algn="just">
              <a:buNone/>
            </a:pPr>
            <a:r>
              <a:rPr lang="tr-TR" sz="1600" dirty="0"/>
              <a:t>1.1.4 Zamanlama ve bütçe özeti</a:t>
            </a:r>
            <a:r>
              <a:rPr lang="tr-TR" dirty="0"/>
              <a:t>	       	</a:t>
            </a:r>
          </a:p>
        </p:txBody>
      </p:sp>
    </p:spTree>
    <p:extLst>
      <p:ext uri="{BB962C8B-B14F-4D97-AF65-F5344CB8AC3E}">
        <p14:creationId xmlns:p14="http://schemas.microsoft.com/office/powerpoint/2010/main" val="1917716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0" indent="0" algn="just">
              <a:buNone/>
            </a:pPr>
            <a:r>
              <a:rPr lang="tr-TR" dirty="0"/>
              <a:t>	</a:t>
            </a:r>
            <a:r>
              <a:rPr lang="tr-TR" sz="1800" dirty="0"/>
              <a:t>1.2 Planın Gelişimi: Yazılım proje planının programlı veya programsız 	 	  	          	      değişimlerini belirtir. </a:t>
            </a:r>
          </a:p>
          <a:p>
            <a:pPr marL="457200" indent="-457200" algn="just">
              <a:buFont typeface="+mj-lt"/>
              <a:buAutoNum type="arabicPeriod" startAt="2"/>
            </a:pPr>
            <a:r>
              <a:rPr lang="tr-TR" dirty="0"/>
              <a:t>Referanslar: Proje planından referans edilen diğer belge ve kaynakların listesi referanslar kısmında bulunur. </a:t>
            </a:r>
          </a:p>
          <a:p>
            <a:pPr marL="457200" indent="-457200" algn="just">
              <a:buFont typeface="+mj-lt"/>
              <a:buAutoNum type="arabicPeriod" startAt="2"/>
            </a:pPr>
            <a:r>
              <a:rPr lang="tr-TR" dirty="0"/>
              <a:t>Tanımlar: Planda açıkça anlaşılması gereken terim ve kısaltmalar tanımlanır veya açıklayıcı referanslar sağlanır.</a:t>
            </a:r>
          </a:p>
          <a:p>
            <a:pPr marL="0" indent="0">
              <a:buNone/>
            </a:pPr>
            <a:endParaRPr lang="tr-TR" dirty="0"/>
          </a:p>
        </p:txBody>
      </p:sp>
    </p:spTree>
    <p:extLst>
      <p:ext uri="{BB962C8B-B14F-4D97-AF65-F5344CB8AC3E}">
        <p14:creationId xmlns:p14="http://schemas.microsoft.com/office/powerpoint/2010/main" val="1733777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457200" indent="-457200" algn="just">
              <a:buFont typeface="+mj-lt"/>
              <a:buAutoNum type="arabicPeriod" startAt="4"/>
            </a:pPr>
            <a:r>
              <a:rPr lang="tr-TR" dirty="0"/>
              <a:t>Proje Organizasyonu: Bu kısım, proje haricindeki kurumsal yapılarla proje arasında ara yüzleri belirler, projenin iç organizasyon yapısı, rol ve sorumluluklarını tanımlar. </a:t>
            </a:r>
          </a:p>
          <a:p>
            <a:pPr marL="0" indent="0" algn="just">
              <a:buNone/>
            </a:pPr>
            <a:r>
              <a:rPr lang="tr-TR" dirty="0"/>
              <a:t>	</a:t>
            </a:r>
            <a:r>
              <a:rPr lang="tr-TR" sz="1800" dirty="0"/>
              <a:t>4.1 Harici Ara Yüzler: Proje ve harici kurumlar arasındaki kurumsal sınır 	  	      	       tanımlarıdır.</a:t>
            </a:r>
          </a:p>
          <a:p>
            <a:pPr marL="0" indent="0" algn="just">
              <a:buNone/>
            </a:pPr>
            <a:r>
              <a:rPr lang="tr-TR" sz="1800" dirty="0"/>
              <a:t>	4.2 İç Ara Yüzler: Proje ekibinin içyapısının nasıl oluşturulacağını açıklar. </a:t>
            </a:r>
          </a:p>
          <a:p>
            <a:pPr marL="0" indent="0" algn="just">
              <a:buNone/>
            </a:pPr>
            <a:r>
              <a:rPr lang="tr-TR" sz="1800" dirty="0"/>
              <a:t>	4.3 Rol ve Sorumluluklar: Rol-sorumluluk matrisiyle temel işlerin yapısını ve bu 	      	      işlerden kurum içinde hangi biriminin sorumlu olduğunu açıklar.</a:t>
            </a:r>
          </a:p>
          <a:p>
            <a:pPr marL="0" indent="0" algn="just">
              <a:buNone/>
            </a:pPr>
            <a:endParaRPr lang="tr-TR" dirty="0"/>
          </a:p>
        </p:txBody>
      </p:sp>
    </p:spTree>
    <p:extLst>
      <p:ext uri="{BB962C8B-B14F-4D97-AF65-F5344CB8AC3E}">
        <p14:creationId xmlns:p14="http://schemas.microsoft.com/office/powerpoint/2010/main" val="2649655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457200" indent="-457200" algn="just">
              <a:buFont typeface="+mj-lt"/>
              <a:buAutoNum type="arabicPeriod" startAt="5"/>
            </a:pPr>
            <a:r>
              <a:rPr lang="tr-TR" dirty="0"/>
              <a:t>Yönetim Süreçleriyle İlgili Planlar: Proje yönetim süreci belirlenir. 1058 standardında başlangıç planı kısmında önerilen proje tahmin planı, PMI ve CMMI gibi diğer standartlardan farklıdır. </a:t>
            </a:r>
          </a:p>
          <a:p>
            <a:pPr marL="457200" indent="-457200" algn="just">
              <a:buFont typeface="+mj-lt"/>
              <a:buAutoNum type="arabicPeriod" startAt="5"/>
            </a:pPr>
            <a:r>
              <a:rPr lang="tr-TR" dirty="0"/>
              <a:t>Teknik Süreç Planları: Geliştirme sürecinin modeli, ürünü geliştirirken kullanılacak teknik yöntem, araç ve teknik belirtilir.  Gerekli planlama ve proje kabul planı yapılır. </a:t>
            </a:r>
          </a:p>
          <a:p>
            <a:pPr marL="457200" indent="-457200" algn="just">
              <a:buFont typeface="+mj-lt"/>
              <a:buAutoNum type="arabicPeriod" startAt="5"/>
            </a:pPr>
            <a:r>
              <a:rPr lang="tr-TR" dirty="0"/>
              <a:t>Destek Süreç Planları: Proje süresine yayılan destekleyici süreçlerin planıdır. </a:t>
            </a:r>
          </a:p>
        </p:txBody>
      </p:sp>
    </p:spTree>
    <p:extLst>
      <p:ext uri="{BB962C8B-B14F-4D97-AF65-F5344CB8AC3E}">
        <p14:creationId xmlns:p14="http://schemas.microsoft.com/office/powerpoint/2010/main" val="376322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457200" indent="-457200" algn="just">
              <a:buFont typeface="+mj-lt"/>
              <a:buAutoNum type="arabicPeriod" startAt="8"/>
            </a:pPr>
            <a:r>
              <a:rPr lang="tr-TR" dirty="0"/>
              <a:t>Ek Planlar: Projelerde gerekli olan kullanıcı eğitimi, ürün kurulumu ve bakım gibi planları kapsar.  Bu planlar ihtiyaçları veya sözleşmeyi sağlamak için kullanılır.</a:t>
            </a:r>
          </a:p>
          <a:p>
            <a:pPr marL="457200" indent="-457200" algn="just">
              <a:buFont typeface="+mj-lt"/>
              <a:buAutoNum type="arabicPeriod" startAt="8"/>
            </a:pPr>
            <a:r>
              <a:rPr lang="tr-TR" dirty="0"/>
              <a:t>Ekler: İçine eklendiği durumlarda, proje planını karmaşıklaştıracak yardımcı ayrıntıları içerir. </a:t>
            </a:r>
          </a:p>
          <a:p>
            <a:pPr marL="457200" indent="-457200" algn="just">
              <a:buFont typeface="+mj-lt"/>
              <a:buAutoNum type="arabicPeriod" startAt="8"/>
            </a:pPr>
            <a:r>
              <a:rPr lang="tr-TR" dirty="0"/>
              <a:t>Dizin: İsteğe bağlıdır ve kullanılan terim ve kısaltmalar bulunur.</a:t>
            </a:r>
          </a:p>
        </p:txBody>
      </p:sp>
    </p:spTree>
    <p:extLst>
      <p:ext uri="{BB962C8B-B14F-4D97-AF65-F5344CB8AC3E}">
        <p14:creationId xmlns:p14="http://schemas.microsoft.com/office/powerpoint/2010/main" val="716109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xmlns="" id="{D46FC716-D90B-402E-86BD-374C34AE595E}"/>
              </a:ext>
            </a:extLst>
          </p:cNvPr>
          <p:cNvPicPr>
            <a:picLocks noGrp="1" noChangeAspect="1"/>
          </p:cNvPicPr>
          <p:nvPr>
            <p:ph idx="1"/>
          </p:nvPr>
        </p:nvPicPr>
        <p:blipFill>
          <a:blip r:embed="rId2"/>
          <a:stretch>
            <a:fillRect/>
          </a:stretch>
        </p:blipFill>
        <p:spPr>
          <a:xfrm>
            <a:off x="2604052" y="260016"/>
            <a:ext cx="6983895" cy="5554847"/>
          </a:xfrm>
        </p:spPr>
      </p:pic>
      <p:sp>
        <p:nvSpPr>
          <p:cNvPr id="7" name="Metin kutusu 6">
            <a:extLst>
              <a:ext uri="{FF2B5EF4-FFF2-40B4-BE49-F238E27FC236}">
                <a16:creationId xmlns:a16="http://schemas.microsoft.com/office/drawing/2014/main" xmlns="" id="{07074B92-199F-42F9-8AD8-9BB681B9B754}"/>
              </a:ext>
            </a:extLst>
          </p:cNvPr>
          <p:cNvSpPr txBox="1"/>
          <p:nvPr/>
        </p:nvSpPr>
        <p:spPr>
          <a:xfrm>
            <a:off x="2438401" y="6082748"/>
            <a:ext cx="6983895" cy="400110"/>
          </a:xfrm>
          <a:prstGeom prst="rect">
            <a:avLst/>
          </a:prstGeom>
          <a:noFill/>
        </p:spPr>
        <p:txBody>
          <a:bodyPr wrap="square" rtlCol="0">
            <a:spAutoFit/>
          </a:bodyPr>
          <a:lstStyle/>
          <a:p>
            <a:pPr algn="ctr"/>
            <a:r>
              <a:rPr lang="tr-TR" sz="2000" dirty="0"/>
              <a:t>IEEE/EIA 1058 Standart Proje Planı Şablonu </a:t>
            </a:r>
          </a:p>
        </p:txBody>
      </p:sp>
    </p:spTree>
    <p:extLst>
      <p:ext uri="{BB962C8B-B14F-4D97-AF65-F5344CB8AC3E}">
        <p14:creationId xmlns:p14="http://schemas.microsoft.com/office/powerpoint/2010/main" val="912680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10207.1 ve 10207.2</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10207.1 (Yaşam Döngüsü Verisi) yaşam döngü verileri için ek kılavuzlar içerir.</a:t>
            </a:r>
          </a:p>
          <a:p>
            <a:r>
              <a:rPr lang="tr-TR" dirty="0"/>
              <a:t>10207.2 (Uygulamada dikkat edilecekler) standardın iş hayatında nasıl uygulanabileceğine dair bilgiler ve en iyi uygulama örnekleri içerir.</a:t>
            </a:r>
          </a:p>
        </p:txBody>
      </p:sp>
    </p:spTree>
    <p:extLst>
      <p:ext uri="{BB962C8B-B14F-4D97-AF65-F5344CB8AC3E}">
        <p14:creationId xmlns:p14="http://schemas.microsoft.com/office/powerpoint/2010/main" val="678268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3" name="İçerik Yer Tutucusu 2">
            <a:extLst>
              <a:ext uri="{FF2B5EF4-FFF2-40B4-BE49-F238E27FC236}">
                <a16:creationId xmlns:a16="http://schemas.microsoft.com/office/drawing/2014/main" xmlns="" id="{12577C47-2F6B-4D5F-950F-B612E2FCBA0D}"/>
              </a:ext>
            </a:extLst>
          </p:cNvPr>
          <p:cNvPicPr>
            <a:picLocks noGrp="1" noChangeAspect="1"/>
          </p:cNvPicPr>
          <p:nvPr>
            <p:ph idx="1"/>
          </p:nvPr>
        </p:nvPicPr>
        <p:blipFill>
          <a:blip r:embed="rId2"/>
          <a:stretch>
            <a:fillRect/>
          </a:stretch>
        </p:blipFill>
        <p:spPr>
          <a:xfrm>
            <a:off x="2604000" y="346214"/>
            <a:ext cx="6984000" cy="5376755"/>
          </a:xfrm>
        </p:spPr>
      </p:pic>
      <p:sp>
        <p:nvSpPr>
          <p:cNvPr id="6" name="Metin kutusu 5">
            <a:extLst>
              <a:ext uri="{FF2B5EF4-FFF2-40B4-BE49-F238E27FC236}">
                <a16:creationId xmlns:a16="http://schemas.microsoft.com/office/drawing/2014/main" xmlns="" id="{FE107342-739A-4DAD-A998-40A631B6201A}"/>
              </a:ext>
            </a:extLst>
          </p:cNvPr>
          <p:cNvSpPr txBox="1"/>
          <p:nvPr/>
        </p:nvSpPr>
        <p:spPr>
          <a:xfrm>
            <a:off x="2438401" y="6082748"/>
            <a:ext cx="6983895" cy="400110"/>
          </a:xfrm>
          <a:prstGeom prst="rect">
            <a:avLst/>
          </a:prstGeom>
          <a:noFill/>
        </p:spPr>
        <p:txBody>
          <a:bodyPr wrap="square" rtlCol="0">
            <a:spAutoFit/>
          </a:bodyPr>
          <a:lstStyle/>
          <a:p>
            <a:pPr algn="ctr"/>
            <a:r>
              <a:rPr lang="tr-TR" sz="2000" dirty="0"/>
              <a:t>IEEE/EIA 1058 Standart Proje Planı Şablonu (Devamı)</a:t>
            </a:r>
          </a:p>
        </p:txBody>
      </p:sp>
    </p:spTree>
    <p:extLst>
      <p:ext uri="{BB962C8B-B14F-4D97-AF65-F5344CB8AC3E}">
        <p14:creationId xmlns:p14="http://schemas.microsoft.com/office/powerpoint/2010/main" val="399912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Kapsamlı bir standarttır. </a:t>
            </a:r>
          </a:p>
          <a:p>
            <a:pPr algn="just"/>
            <a:r>
              <a:rPr lang="tr-TR" dirty="0"/>
              <a:t>Öncelikle kurum, proje ve uygulamalara uyarlanmak üzere tasarlanmıştır. </a:t>
            </a:r>
          </a:p>
          <a:p>
            <a:pPr algn="just"/>
            <a:r>
              <a:rPr lang="tr-TR" dirty="0"/>
              <a:t>Ancak tek başına veya büyük bir sistemin parçasını oluşturan gömülü yazılımlarda da kullanılabilir. </a:t>
            </a:r>
          </a:p>
          <a:p>
            <a:pPr algn="just"/>
            <a:r>
              <a:rPr lang="tr-TR" dirty="0"/>
              <a:t>10207 standardı yazılım yaşam döngüsündeki görev ve işlemlerin "nasıl olması gerektiğini" değil "ne olmasa gerektiğini' gösterir!</a:t>
            </a:r>
          </a:p>
        </p:txBody>
      </p:sp>
    </p:spTree>
    <p:extLst>
      <p:ext uri="{BB962C8B-B14F-4D97-AF65-F5344CB8AC3E}">
        <p14:creationId xmlns:p14="http://schemas.microsoft.com/office/powerpoint/2010/main" val="18378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normAutofit lnSpcReduction="10000"/>
          </a:bodyPr>
          <a:lstStyle/>
          <a:p>
            <a:pPr algn="just"/>
            <a:r>
              <a:rPr lang="tr-TR" dirty="0"/>
              <a:t>Bu standart aşağıdaki süreçlerde kullanılabilir:</a:t>
            </a:r>
          </a:p>
          <a:p>
            <a:pPr marL="457200" lvl="1" indent="0" algn="just">
              <a:buNone/>
            </a:pPr>
            <a:r>
              <a:rPr lang="tr-TR" dirty="0"/>
              <a:t>1.	Yazılım alma, sağlama, geliştirme, yürütme ve bakım</a:t>
            </a:r>
          </a:p>
          <a:p>
            <a:pPr marL="457200" lvl="1" indent="0" algn="just">
              <a:buNone/>
            </a:pPr>
            <a:r>
              <a:rPr lang="tr-TR" dirty="0"/>
              <a:t>2.	Birinci maddedeki fonksiyonları kalite güvence, konfigürasyon yönetim ve ortak gözden 	geçirme gibi faaliyetlerle desteklemek</a:t>
            </a:r>
          </a:p>
          <a:p>
            <a:pPr marL="457200" lvl="1" indent="0" algn="just">
              <a:buNone/>
            </a:pPr>
            <a:r>
              <a:rPr lang="tr-TR" dirty="0"/>
              <a:t>3.	Kurumun süreç ve insan kaynağını yönetmek ve geliştirmek</a:t>
            </a:r>
          </a:p>
          <a:p>
            <a:pPr marL="457200" lvl="1" indent="0" algn="just">
              <a:buNone/>
            </a:pPr>
            <a:r>
              <a:rPr lang="tr-TR" dirty="0"/>
              <a:t>4.	İş hedeflerine hizmet etmek için düzenlenmiş ve uyarlanmış, yaşam döngüsü 	süreçlerine dayanan, yazılım yönetim ve mühendislik ortamı kurmak</a:t>
            </a:r>
          </a:p>
          <a:p>
            <a:pPr marL="457200" lvl="1" indent="0" algn="just">
              <a:buNone/>
            </a:pPr>
            <a:r>
              <a:rPr lang="tr-TR" dirty="0"/>
              <a:t>5.	Yazılım yaşam döngüsünde yer alan müşteri, sağlayan ve diğer kurumlar arasında 	karşılıklı anlayışın gelişmesini teşvik etmek</a:t>
            </a:r>
          </a:p>
          <a:p>
            <a:pPr marL="457200" lvl="1" indent="0" algn="just">
              <a:buNone/>
            </a:pPr>
            <a:r>
              <a:rPr lang="tr-TR" dirty="0"/>
              <a:t>6.	Yazılımda milletlerarası ticareti kolaylaştırmak</a:t>
            </a:r>
          </a:p>
          <a:p>
            <a:pPr marL="457200" lvl="1" indent="0">
              <a:buNone/>
            </a:pPr>
            <a:endParaRPr lang="tr-TR" dirty="0"/>
          </a:p>
        </p:txBody>
      </p:sp>
    </p:spTree>
    <p:extLst>
      <p:ext uri="{BB962C8B-B14F-4D97-AF65-F5344CB8AC3E}">
        <p14:creationId xmlns:p14="http://schemas.microsoft.com/office/powerpoint/2010/main" val="219060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6" name="Resim 25">
            <a:extLst>
              <a:ext uri="{FF2B5EF4-FFF2-40B4-BE49-F238E27FC236}">
                <a16:creationId xmlns:a16="http://schemas.microsoft.com/office/drawing/2014/main" xmlns="" id="{4A57A462-25FB-42C3-95FA-827817613D2F}"/>
              </a:ext>
            </a:extLst>
          </p:cNvPr>
          <p:cNvPicPr>
            <a:picLocks noChangeAspect="1"/>
          </p:cNvPicPr>
          <p:nvPr/>
        </p:nvPicPr>
        <p:blipFill>
          <a:blip r:embed="rId2"/>
          <a:stretch>
            <a:fillRect/>
          </a:stretch>
        </p:blipFill>
        <p:spPr>
          <a:xfrm>
            <a:off x="3505200" y="467139"/>
            <a:ext cx="5181600" cy="4981575"/>
          </a:xfrm>
          <a:prstGeom prst="rect">
            <a:avLst/>
          </a:prstGeom>
        </p:spPr>
      </p:pic>
      <p:sp>
        <p:nvSpPr>
          <p:cNvPr id="29" name="Metin kutusu 28">
            <a:extLst>
              <a:ext uri="{FF2B5EF4-FFF2-40B4-BE49-F238E27FC236}">
                <a16:creationId xmlns:a16="http://schemas.microsoft.com/office/drawing/2014/main" xmlns="" id="{7228E263-B994-4B5F-969E-03F67EF57003}"/>
              </a:ext>
            </a:extLst>
          </p:cNvPr>
          <p:cNvSpPr txBox="1"/>
          <p:nvPr/>
        </p:nvSpPr>
        <p:spPr>
          <a:xfrm>
            <a:off x="3505200" y="5857461"/>
            <a:ext cx="5181600" cy="369332"/>
          </a:xfrm>
          <a:prstGeom prst="rect">
            <a:avLst/>
          </a:prstGeom>
          <a:noFill/>
        </p:spPr>
        <p:txBody>
          <a:bodyPr wrap="square" rtlCol="0">
            <a:spAutoFit/>
          </a:bodyPr>
          <a:lstStyle/>
          <a:p>
            <a:pPr algn="ctr"/>
            <a:r>
              <a:rPr lang="tr-TR" dirty="0"/>
              <a:t>Milletlerarası IEEE/EIA 10207 Standardı Yapısı</a:t>
            </a:r>
          </a:p>
        </p:txBody>
      </p:sp>
    </p:spTree>
    <p:extLst>
      <p:ext uri="{BB962C8B-B14F-4D97-AF65-F5344CB8AC3E}">
        <p14:creationId xmlns:p14="http://schemas.microsoft.com/office/powerpoint/2010/main" val="372822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Temel yaşam döngüsü </a:t>
            </a:r>
            <a:r>
              <a:rPr lang="tr-TR" dirty="0" err="1" smtClean="0"/>
              <a:t>süreçlerİ</a:t>
            </a:r>
            <a:endParaRPr lang="tr-TR" dirty="0"/>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marL="0" indent="0">
              <a:buNone/>
            </a:pPr>
            <a:r>
              <a:rPr lang="tr-TR" sz="2400" dirty="0"/>
              <a:t>1.Alım:</a:t>
            </a:r>
          </a:p>
          <a:p>
            <a:pPr algn="just"/>
            <a:r>
              <a:rPr lang="tr-TR" dirty="0"/>
              <a:t>Alım, satın alan kurumun faaliyetlerini tanımlar. </a:t>
            </a:r>
          </a:p>
          <a:p>
            <a:pPr algn="just"/>
            <a:r>
              <a:rPr lang="tr-TR" dirty="0"/>
              <a:t>Sistem, yazılım ürünü veya yazılım servisi kapsam ve ihtiyacı, müşteri tarafından tanımlandığında alım süreci başlar. Şartname hazırlığı, sözleşme, kontrolle devam eden süreç, kabul ve tamamlamayla sonlanır.</a:t>
            </a:r>
          </a:p>
          <a:p>
            <a:pPr algn="just"/>
            <a:r>
              <a:rPr lang="tr-TR" dirty="0"/>
              <a:t>Alıcının görevi, alım planı içinde gerekli programı oluşturmaktır.</a:t>
            </a:r>
          </a:p>
          <a:p>
            <a:pPr algn="just"/>
            <a:r>
              <a:rPr lang="tr-TR" dirty="0"/>
              <a:t>Doğrudan satın alma, yeni geliştirme veya mevcuda ilave yapma alım şekilleridir.</a:t>
            </a:r>
          </a:p>
          <a:p>
            <a:pPr marL="0" indent="0">
              <a:buNone/>
            </a:pPr>
            <a:endParaRPr lang="tr-TR" dirty="0"/>
          </a:p>
          <a:p>
            <a:endParaRPr lang="tr-TR" dirty="0"/>
          </a:p>
          <a:p>
            <a:pPr marL="0" indent="0">
              <a:buNone/>
            </a:pPr>
            <a:endParaRPr lang="tr-TR" dirty="0"/>
          </a:p>
        </p:txBody>
      </p:sp>
    </p:spTree>
    <p:extLst>
      <p:ext uri="{BB962C8B-B14F-4D97-AF65-F5344CB8AC3E}">
        <p14:creationId xmlns:p14="http://schemas.microsoft.com/office/powerpoint/2010/main" val="361491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xmlns="" id="{1979B3A1-4E01-4991-93FA-C3B874FF61DC}"/>
              </a:ext>
            </a:extLst>
          </p:cNvPr>
          <p:cNvSpPr>
            <a:spLocks noGrp="1"/>
          </p:cNvSpPr>
          <p:nvPr>
            <p:ph type="title"/>
          </p:nvPr>
        </p:nvSpPr>
        <p:spPr/>
        <p:txBody>
          <a:bodyPr/>
          <a:lstStyle/>
          <a:p>
            <a:pPr algn="l"/>
            <a:r>
              <a:rPr lang="tr-TR" dirty="0"/>
              <a:t>1.ALIM</a:t>
            </a:r>
          </a:p>
        </p:txBody>
      </p:sp>
      <p:sp>
        <p:nvSpPr>
          <p:cNvPr id="21" name="İçerik Yer Tutucusu 20">
            <a:extLst>
              <a:ext uri="{FF2B5EF4-FFF2-40B4-BE49-F238E27FC236}">
                <a16:creationId xmlns:a16="http://schemas.microsoft.com/office/drawing/2014/main" xmlns="" id="{B5436C0F-836B-41A6-83D3-9FB26600310A}"/>
              </a:ext>
            </a:extLst>
          </p:cNvPr>
          <p:cNvSpPr>
            <a:spLocks noGrp="1"/>
          </p:cNvSpPr>
          <p:nvPr>
            <p:ph idx="1"/>
          </p:nvPr>
        </p:nvSpPr>
        <p:spPr/>
        <p:txBody>
          <a:bodyPr/>
          <a:lstStyle/>
          <a:p>
            <a:pPr algn="just"/>
            <a:r>
              <a:rPr lang="tr-TR" dirty="0"/>
              <a:t>Alım şartlarının toplandığı şartname, ihtiyaçlar, kapsam, isteklilere yapılan açıklamalar, yazılım ürünleri listesi, terimler ve şartlar, altyüklenici kontrol yöntemi ve teknik kısıtlar hakkındaki bilgileri içerir.</a:t>
            </a:r>
          </a:p>
          <a:p>
            <a:pPr algn="just"/>
            <a:r>
              <a:rPr lang="tr-TR" dirty="0"/>
              <a:t>Seçilen firmayla yapılan sözleşmede, doğrudan kullanıma hazır yazılım ürünleriyle ilgili mülkiyet, kullanım, garanti ve lisans hakları yer alır.</a:t>
            </a:r>
          </a:p>
          <a:p>
            <a:pPr algn="just"/>
            <a:r>
              <a:rPr lang="tr-TR" dirty="0"/>
              <a:t>Alıcı, satıcının hazırladığı kılavuzları kullanarak, yazılımı konfigürasyon yönetimine eklemeli ve hedef ortama kurmalıdır.</a:t>
            </a:r>
          </a:p>
        </p:txBody>
      </p:sp>
    </p:spTree>
    <p:extLst>
      <p:ext uri="{BB962C8B-B14F-4D97-AF65-F5344CB8AC3E}">
        <p14:creationId xmlns:p14="http://schemas.microsoft.com/office/powerpoint/2010/main" val="2759669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1508</TotalTime>
  <Words>1888</Words>
  <Application>Microsoft Office PowerPoint</Application>
  <PresentationFormat>Özel</PresentationFormat>
  <Paragraphs>215</Paragraphs>
  <Slides>40</Slides>
  <Notes>0</Notes>
  <HiddenSlides>0</HiddenSlides>
  <MMClips>0</MMClips>
  <ScaleCrop>false</ScaleCrop>
  <HeadingPairs>
    <vt:vector size="4" baseType="variant">
      <vt:variant>
        <vt:lpstr>Tema</vt:lpstr>
      </vt:variant>
      <vt:variant>
        <vt:i4>1</vt:i4>
      </vt:variant>
      <vt:variant>
        <vt:lpstr>Slayt Başlıkları</vt:lpstr>
      </vt:variant>
      <vt:variant>
        <vt:i4>40</vt:i4>
      </vt:variant>
    </vt:vector>
  </HeadingPairs>
  <TitlesOfParts>
    <vt:vector size="41" baseType="lpstr">
      <vt:lpstr>Damask</vt:lpstr>
      <vt:lpstr>Planlama ve Yönetİm StandartlarI: 10207 ve 1058</vt:lpstr>
      <vt:lpstr>IEEE/EIA Standart 10207 </vt:lpstr>
      <vt:lpstr>10207.0</vt:lpstr>
      <vt:lpstr>10207.1 ve 10207.2</vt:lpstr>
      <vt:lpstr>IEEE/EIA Standart 10207 </vt:lpstr>
      <vt:lpstr>IEEE/EIA Standart 10207 </vt:lpstr>
      <vt:lpstr>PowerPoint Sunusu</vt:lpstr>
      <vt:lpstr>Temel yaşam döngüsü süreçlerİ</vt:lpstr>
      <vt:lpstr>1.ALIM</vt:lpstr>
      <vt:lpstr>Temel yaşam döngüsü süreçlerİ</vt:lpstr>
      <vt:lpstr>2.Sağlama-temin</vt:lpstr>
      <vt:lpstr>Temel yaşam döngüsü süreçlerİ</vt:lpstr>
      <vt:lpstr>3.Geliştirme</vt:lpstr>
      <vt:lpstr>Temel yaşam döngüsü süreçleri</vt:lpstr>
      <vt:lpstr>Temel yaşam döngüsü süreçleri</vt:lpstr>
      <vt:lpstr>Destekleyici süreçler</vt:lpstr>
      <vt:lpstr>1.belgeleme</vt:lpstr>
      <vt:lpstr>Destekleyici süreçler</vt:lpstr>
      <vt:lpstr>2.Konfigürasyon Yönetimi </vt:lpstr>
      <vt:lpstr>Destekleyici süreçler</vt:lpstr>
      <vt:lpstr>3.Kalite güvencesi</vt:lpstr>
      <vt:lpstr>Destekleyİcİ süreçler</vt:lpstr>
      <vt:lpstr>Destekleyİcİ süreçler</vt:lpstr>
      <vt:lpstr>5.onaylama</vt:lpstr>
      <vt:lpstr>Destekleyİci süreçler</vt:lpstr>
      <vt:lpstr>Destekleyİcİ süreçler</vt:lpstr>
      <vt:lpstr>Destekleyİcİ süreçler</vt:lpstr>
      <vt:lpstr>Kurumsal yaşam döngüsü süreçlerİ</vt:lpstr>
      <vt:lpstr>Kurumsal yaşam döngüsü süreçlerİ</vt:lpstr>
      <vt:lpstr>Kurumsal yaşam döngüsü süreçlerİ</vt:lpstr>
      <vt:lpstr>Kurumsal yaşam döngüsü süreçlerİ</vt:lpstr>
      <vt:lpstr>Kuruma uyarlama sürecİ</vt:lpstr>
      <vt:lpstr>IEEE/EIA Standart 1058</vt:lpstr>
      <vt:lpstr>IEEE/EIA Standart 1058</vt:lpstr>
      <vt:lpstr>IEEE/EIA Standart 1058</vt:lpstr>
      <vt:lpstr>IEEE/EIA Standart 1058</vt:lpstr>
      <vt:lpstr>IEEE/EIA Standart 1058</vt:lpstr>
      <vt:lpstr>IEEE/EIA Standart 1058</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Planlama ve Yönetim Standartları: 10207 ve 1058</dc:title>
  <dc:creator>Büşra Erkan</dc:creator>
  <cp:lastModifiedBy>Gözde Örgü</cp:lastModifiedBy>
  <cp:revision>79</cp:revision>
  <dcterms:created xsi:type="dcterms:W3CDTF">2021-01-01T12:33:28Z</dcterms:created>
  <dcterms:modified xsi:type="dcterms:W3CDTF">2021-01-06T14:18:12Z</dcterms:modified>
</cp:coreProperties>
</file>