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obster"/>
      <p:regular r:id="rId22"/>
    </p:embeddedFon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11" Type="http://schemas.openxmlformats.org/officeDocument/2006/relationships/slide" Target="slides/slide6.xml"/><Relationship Id="rId22" Type="http://schemas.openxmlformats.org/officeDocument/2006/relationships/font" Target="fonts/Lobster-regular.fntdata"/><Relationship Id="rId10" Type="http://schemas.openxmlformats.org/officeDocument/2006/relationships/slide" Target="slides/slide5.xml"/><Relationship Id="rId21" Type="http://schemas.openxmlformats.org/officeDocument/2006/relationships/font" Target="fonts/Raleway-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acific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bold.fntdata"/><Relationship Id="rId6" Type="http://schemas.openxmlformats.org/officeDocument/2006/relationships/slide" Target="slides/slide1.xml"/><Relationship Id="rId18"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cd61f7d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cd61f7d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chemeClr val="dk1"/>
                </a:solidFill>
              </a:rPr>
              <a:t>This research has been published in 7 papers with almost 80 citations by now.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This work, and the novel feedback techniques presented here have had real world impact as they have reached researchers at BMW and Jaguar Landrover, helping them improve their gesture interfaces and the way the present feedback to gestures. This research makes driving safer.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Further, other research labs have picked up on Cutaneous Push and are embedding the feedback in the arm rests of a car, etc</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It is exciting for me personally to see the impact. </a:t>
            </a:r>
            <a:endParaRPr sz="16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c7b341e8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c7b341e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Finally, m</a:t>
            </a:r>
            <a:r>
              <a:rPr lang="en-GB" sz="1200"/>
              <a:t>any, many thanks to my amazing supervisors, </a:t>
            </a:r>
            <a:r>
              <a:rPr lang="en-GB" sz="1200">
                <a:solidFill>
                  <a:schemeClr val="dk1"/>
                </a:solidFill>
              </a:rPr>
              <a:t>who have given me unfailing support.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c7b341e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c7b341e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c7b341e8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c7b341e8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chemeClr val="dk1"/>
                </a:solidFill>
              </a:rPr>
              <a:t>Mid-air gestures allow drivers to control in-car systems without taking their eyes off the road.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This has the potential to minimise distraction and improve safety by replacing complexactions (e.g., precisely selecting buttons on touchscreens) with simple hand movements (e.g., swiping the hand in mid-air to reject a phone call).</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t/>
            </a:r>
            <a:endParaRPr sz="165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c7b341e8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c7b341e8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50">
                <a:solidFill>
                  <a:schemeClr val="dk1"/>
                </a:solidFill>
              </a:rPr>
              <a:t>However, mid-air gestures lack critical clues which are essential in human-computer interaction: feedback. Feedback is necessary if gesture interaction is to be successful.</a:t>
            </a:r>
            <a:endParaRPr sz="1650">
              <a:solidFill>
                <a:schemeClr val="dk1"/>
              </a:solidFill>
            </a:endParaRPr>
          </a:p>
          <a:p>
            <a:pPr indent="0" lvl="0" marL="0" rtl="0" algn="l">
              <a:spcBef>
                <a:spcPts val="0"/>
              </a:spcBef>
              <a:spcAft>
                <a:spcPts val="0"/>
              </a:spcAft>
              <a:buClr>
                <a:schemeClr val="dk1"/>
              </a:buClr>
              <a:buSzPts val="1100"/>
              <a:buFont typeface="Arial"/>
              <a:buNone/>
            </a:pPr>
            <a:r>
              <a:t/>
            </a:r>
            <a:endParaRPr sz="1650">
              <a:solidFill>
                <a:schemeClr val="dk1"/>
              </a:solidFill>
            </a:endParaRPr>
          </a:p>
          <a:p>
            <a:pPr indent="0" lvl="0" marL="0" rtl="0" algn="l">
              <a:spcBef>
                <a:spcPts val="0"/>
              </a:spcBef>
              <a:spcAft>
                <a:spcPts val="0"/>
              </a:spcAft>
              <a:buClr>
                <a:schemeClr val="dk1"/>
              </a:buClr>
              <a:buSzPts val="1100"/>
              <a:buFont typeface="Arial"/>
              <a:buNone/>
            </a:pPr>
            <a:r>
              <a:rPr lang="en-GB" sz="1650">
                <a:solidFill>
                  <a:schemeClr val="dk1"/>
                </a:solidFill>
              </a:rPr>
              <a:t>Current mid-air gesture systems in cars only give limited and mainly visual feedback on the centre console screen. If drivers need to take their eyes off the road to understand their interactions with the car, then the benefits of mid-air gestures are not being fully realised.</a:t>
            </a:r>
            <a:endParaRPr>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Further, gestures are prone to usability challenges which may increase frustration and workload. Good feedback can overcome these issues.Feedback informs the user whether the system pays attention to them, whether the user addressed the system correctly, and whether the user’s intention was correctly understood by the system.</a:t>
            </a:r>
            <a:endParaRPr sz="1650">
              <a:solidFill>
                <a:schemeClr val="dk1"/>
              </a:solidFill>
            </a:endParaRPr>
          </a:p>
          <a:p>
            <a:pPr indent="0" lvl="0" marL="0" rtl="0" algn="l">
              <a:spcBef>
                <a:spcPts val="0"/>
              </a:spcBef>
              <a:spcAft>
                <a:spcPts val="0"/>
              </a:spcAft>
              <a:buNone/>
            </a:pPr>
            <a:r>
              <a:t/>
            </a:r>
            <a:endParaRPr sz="165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c7b341e8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c7b341e8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chemeClr val="dk1"/>
                </a:solidFill>
              </a:rPr>
              <a:t>Multimodal feedback is when information is distributed to multiple sensory modalities; such information presentation to the tactile (touch), auditory, olfactory (smell), etc.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A plethora of research has shown that Multimodal feedback is beneficial for non-driving related tasks AND it is beneficial for gesture interaction.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Therefore, my work investigated the design and evaluation of successful multimodal mid-air gesture feedback for driving scenarios. Three novel feedback types for mid-air gestures were investigated to address and minimise visual distraction, mental workload, and user uncertainty without negatively affecting driving nor gesture performance:</a:t>
            </a:r>
            <a:endParaRPr sz="1650">
              <a:solidFill>
                <a:schemeClr val="dk1"/>
              </a:solidFill>
            </a:endParaRPr>
          </a:p>
          <a:p>
            <a:pPr indent="0" lvl="0" marL="0" rtl="0" algn="l">
              <a:spcBef>
                <a:spcPts val="0"/>
              </a:spcBef>
              <a:spcAft>
                <a:spcPts val="0"/>
              </a:spcAft>
              <a:buNone/>
            </a:pPr>
            <a:r>
              <a:rPr lang="en-GB" sz="1650">
                <a:solidFill>
                  <a:schemeClr val="dk1"/>
                </a:solidFill>
              </a:rPr>
              <a:t>Cutaneous Push</a:t>
            </a:r>
            <a:endParaRPr sz="1650">
              <a:solidFill>
                <a:schemeClr val="dk1"/>
              </a:solidFill>
            </a:endParaRPr>
          </a:p>
          <a:p>
            <a:pPr indent="0" lvl="0" marL="0" rtl="0" algn="l">
              <a:spcBef>
                <a:spcPts val="0"/>
              </a:spcBef>
              <a:spcAft>
                <a:spcPts val="0"/>
              </a:spcAft>
              <a:buNone/>
            </a:pPr>
            <a:r>
              <a:rPr lang="en-GB" sz="1650">
                <a:solidFill>
                  <a:schemeClr val="dk1"/>
                </a:solidFill>
              </a:rPr>
              <a:t>Peripheral Lights displays</a:t>
            </a:r>
            <a:endParaRPr sz="1650">
              <a:solidFill>
                <a:schemeClr val="dk1"/>
              </a:solidFill>
            </a:endParaRPr>
          </a:p>
          <a:p>
            <a:pPr indent="0" lvl="0" marL="0" rtl="0" algn="l">
              <a:spcBef>
                <a:spcPts val="0"/>
              </a:spcBef>
              <a:spcAft>
                <a:spcPts val="0"/>
              </a:spcAft>
              <a:buNone/>
            </a:pPr>
            <a:r>
              <a:rPr lang="en-GB" sz="1650">
                <a:solidFill>
                  <a:schemeClr val="dk1"/>
                </a:solidFill>
              </a:rPr>
              <a:t>Ultrasound haptics</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I will present these one by one in the next slides. </a:t>
            </a:r>
            <a:endParaRPr sz="1650">
              <a:solidFill>
                <a:schemeClr val="dk1"/>
              </a:solidFill>
            </a:endParaRPr>
          </a:p>
          <a:p>
            <a:pPr indent="0" lvl="0" marL="0" rtl="0" algn="l">
              <a:spcBef>
                <a:spcPts val="0"/>
              </a:spcBef>
              <a:spcAft>
                <a:spcPts val="0"/>
              </a:spcAft>
              <a:buNone/>
            </a:pPr>
            <a:r>
              <a:t/>
            </a:r>
            <a:endParaRPr sz="165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c7b341e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c7b341e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chemeClr val="dk1"/>
                </a:solidFill>
              </a:rPr>
              <a:t>Tactile feedback is a core part of providing a sense of agency to the gesturing driver, whilst also reducing eyes-off-the-road time. The Cutaneous Push steering wheel, as seen here in the video, provides information to the driver via 6 solenoids pushing against the palm.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Cutaneous Push 1) delivers rich messages, 2) maintains high spatial accuracy, 3) conveys robust cues(unmistakable for natural torque or in-car vibration), and 4) presents them quickly. These are important variables in a driving environment. </a:t>
            </a:r>
            <a:endParaRPr sz="16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c7b341e8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c7b341e8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chemeClr val="dk1"/>
                </a:solidFill>
              </a:rPr>
              <a:t>The Peripheral Lights feedback was displayed on a single LED strip from the A-pillar on the left side of the driver to the beginning of the centre console. The strip was placed behind the steering wheel where the car instrument cluster would be, as can be seen on the image.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The benefits of Peripheral L</a:t>
            </a:r>
            <a:r>
              <a:rPr lang="en-GB" sz="1450">
                <a:solidFill>
                  <a:schemeClr val="dk1"/>
                </a:solidFill>
              </a:rPr>
              <a:t>ights are 1) it d</a:t>
            </a:r>
            <a:r>
              <a:rPr lang="en-GB" sz="1600">
                <a:solidFill>
                  <a:schemeClr val="dk1"/>
                </a:solidFill>
              </a:rPr>
              <a:t>oes not interfere with the primary task in demanding environments (e.g. aeroplane cockpits), 2) Effective solution to convey information in data driven environments with no additional cognitive demand.</a:t>
            </a:r>
            <a:endParaRPr sz="1450">
              <a:solidFill>
                <a:schemeClr val="dk1"/>
              </a:solidFill>
            </a:endParaRPr>
          </a:p>
          <a:p>
            <a:pPr indent="0" lvl="0" marL="0" rtl="0" algn="l">
              <a:spcBef>
                <a:spcPts val="0"/>
              </a:spcBef>
              <a:spcAft>
                <a:spcPts val="0"/>
              </a:spcAft>
              <a:buNone/>
            </a:pPr>
            <a:r>
              <a:t/>
            </a:r>
            <a:endParaRPr sz="165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c7b341e8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c7b341e8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chemeClr val="dk1"/>
                </a:solidFill>
              </a:rPr>
              <a:t>Ultrasound haptics is an alternative feedback modality for message delivery to the hand. Focused ultrasound creates areas of acoustic radiation pressure which make haptic shapes </a:t>
            </a:r>
            <a:r>
              <a:rPr lang="en-GB" sz="1650">
                <a:solidFill>
                  <a:schemeClr val="dk1"/>
                </a:solidFill>
              </a:rPr>
              <a:t>and </a:t>
            </a:r>
            <a:r>
              <a:rPr lang="en-GB" sz="1650">
                <a:solidFill>
                  <a:schemeClr val="dk1"/>
                </a:solidFill>
              </a:rPr>
              <a:t>patterns perceivable on the skin of the hand. The benefits of ultrahaptics are 1) it </a:t>
            </a:r>
            <a:r>
              <a:rPr lang="en-GB" sz="1600">
                <a:solidFill>
                  <a:schemeClr val="dk1"/>
                </a:solidFill>
              </a:rPr>
              <a:t>p</a:t>
            </a:r>
            <a:r>
              <a:rPr lang="en-GB" sz="1600">
                <a:solidFill>
                  <a:schemeClr val="dk1"/>
                </a:solidFill>
              </a:rPr>
              <a:t>rovides information to the unadorned hand in mid-air, 2) Increases sense of control, 3) Reduces visual distraction during gesture interaction. </a:t>
            </a:r>
            <a:endParaRPr sz="14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In the in-car studies, the ultrasound array, as seen in the short video, was placed where the gear stick would be. </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650">
                <a:solidFill>
                  <a:schemeClr val="dk1"/>
                </a:solidFill>
              </a:rPr>
              <a:t>Prior to this work, the impact of ultrasound feedback for gesturing had not been investigated, neither on driving performance, visual and cognitive distraction, nor secondary task performance. This was and is a timely problem, as some production vehicles (e.g. BMW, Jaguar Landrover) use ultrasound haptics for gesture interaction with their in-car systems.</a:t>
            </a:r>
            <a:endParaRPr sz="165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c7b341e8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c7b341e8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chemeClr val="dk1"/>
                </a:solidFill>
              </a:rPr>
              <a:t>The three novel feedback techniques presented so far were developed, tested and analysed in 7 studies with over 120 participants. </a:t>
            </a:r>
            <a:endParaRPr sz="165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cd61f7d9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cd61f7d9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GB" sz="1800">
                <a:solidFill>
                  <a:schemeClr val="dk1"/>
                </a:solidFill>
                <a:latin typeface="Raleway"/>
                <a:ea typeface="Raleway"/>
                <a:cs typeface="Raleway"/>
                <a:sym typeface="Raleway"/>
              </a:rPr>
              <a:t>Cutaneous Push can be an </a:t>
            </a:r>
            <a:r>
              <a:rPr lang="en-GB" sz="1800">
                <a:solidFill>
                  <a:schemeClr val="dk1"/>
                </a:solidFill>
                <a:latin typeface="Lobster"/>
                <a:ea typeface="Lobster"/>
                <a:cs typeface="Lobster"/>
                <a:sym typeface="Lobster"/>
              </a:rPr>
              <a:t>effective</a:t>
            </a:r>
            <a:r>
              <a:rPr lang="en-GB" sz="1800">
                <a:solidFill>
                  <a:schemeClr val="dk1"/>
                </a:solidFill>
                <a:latin typeface="Raleway"/>
                <a:ea typeface="Raleway"/>
                <a:cs typeface="Raleway"/>
                <a:sym typeface="Raleway"/>
              </a:rPr>
              <a:t> way of message presentation</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rPr lang="en-GB" sz="1800">
                <a:solidFill>
                  <a:schemeClr val="dk1"/>
                </a:solidFill>
                <a:latin typeface="Raleway"/>
                <a:ea typeface="Raleway"/>
                <a:cs typeface="Raleway"/>
                <a:sym typeface="Raleway"/>
              </a:rPr>
              <a:t>Cutaneous Push has very </a:t>
            </a:r>
            <a:r>
              <a:rPr lang="en-GB" sz="1800">
                <a:solidFill>
                  <a:schemeClr val="dk1"/>
                </a:solidFill>
                <a:latin typeface="Lobster"/>
                <a:ea typeface="Lobster"/>
                <a:cs typeface="Lobster"/>
                <a:sym typeface="Lobster"/>
              </a:rPr>
              <a:t>high user acceptance</a:t>
            </a:r>
            <a:r>
              <a:rPr lang="en-GB" sz="1800">
                <a:solidFill>
                  <a:schemeClr val="dk1"/>
                </a:solidFill>
                <a:latin typeface="Raleway"/>
                <a:ea typeface="Raleway"/>
                <a:cs typeface="Raleway"/>
                <a:sym typeface="Raleway"/>
              </a:rPr>
              <a:t>,</a:t>
            </a:r>
            <a:endParaRPr sz="1650">
              <a:solidFill>
                <a:schemeClr val="dk1"/>
              </a:solidFill>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rPr lang="en-GB" sz="1800">
                <a:solidFill>
                  <a:schemeClr val="dk1"/>
                </a:solidFill>
                <a:latin typeface="Raleway"/>
                <a:ea typeface="Raleway"/>
                <a:cs typeface="Raleway"/>
                <a:sym typeface="Raleway"/>
              </a:rPr>
              <a:t>The feedback techniques - despite being low in resolution - </a:t>
            </a:r>
            <a:r>
              <a:rPr lang="en-GB" sz="1800">
                <a:solidFill>
                  <a:schemeClr val="dk1"/>
                </a:solidFill>
                <a:latin typeface="Lobster"/>
                <a:ea typeface="Lobster"/>
                <a:cs typeface="Lobster"/>
                <a:sym typeface="Lobster"/>
              </a:rPr>
              <a:t>support gesture</a:t>
            </a:r>
            <a:r>
              <a:rPr lang="en-GB" sz="1800">
                <a:solidFill>
                  <a:schemeClr val="dk1"/>
                </a:solidFill>
                <a:latin typeface="Raleway"/>
                <a:ea typeface="Raleway"/>
                <a:cs typeface="Raleway"/>
                <a:sym typeface="Raleway"/>
              </a:rPr>
              <a:t> interaction without impacting driving negatively, </a:t>
            </a:r>
            <a:endParaRPr sz="1800">
              <a:solidFill>
                <a:schemeClr val="dk1"/>
              </a:solidFill>
              <a:latin typeface="Raleway"/>
              <a:ea typeface="Raleway"/>
              <a:cs typeface="Raleway"/>
              <a:sym typeface="Raleway"/>
            </a:endParaRPr>
          </a:p>
          <a:p>
            <a:pPr indent="0" lvl="0" marL="45720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rPr lang="en-GB" sz="1800">
                <a:solidFill>
                  <a:schemeClr val="dk1"/>
                </a:solidFill>
                <a:latin typeface="Raleway"/>
                <a:ea typeface="Raleway"/>
                <a:cs typeface="Raleway"/>
                <a:sym typeface="Raleway"/>
              </a:rPr>
              <a:t>even during </a:t>
            </a:r>
            <a:r>
              <a:rPr lang="en-GB" sz="1800">
                <a:solidFill>
                  <a:schemeClr val="dk1"/>
                </a:solidFill>
                <a:latin typeface="Lobster"/>
                <a:ea typeface="Lobster"/>
                <a:cs typeface="Lobster"/>
                <a:sym typeface="Lobster"/>
              </a:rPr>
              <a:t>more challenging </a:t>
            </a:r>
            <a:r>
              <a:rPr lang="en-GB" sz="1800">
                <a:solidFill>
                  <a:schemeClr val="dk1"/>
                </a:solidFill>
                <a:latin typeface="Raleway"/>
                <a:ea typeface="Raleway"/>
                <a:cs typeface="Raleway"/>
                <a:sym typeface="Raleway"/>
              </a:rPr>
              <a:t>driving non-visual feedback combinations caused </a:t>
            </a:r>
            <a:r>
              <a:rPr lang="en-GB" sz="1800">
                <a:solidFill>
                  <a:schemeClr val="dk1"/>
                </a:solidFill>
                <a:latin typeface="Lobster"/>
                <a:ea typeface="Lobster"/>
                <a:cs typeface="Lobster"/>
                <a:sym typeface="Lobster"/>
              </a:rPr>
              <a:t>significantly lower </a:t>
            </a:r>
            <a:r>
              <a:rPr lang="en-GB" sz="1800">
                <a:solidFill>
                  <a:schemeClr val="dk1"/>
                </a:solidFill>
                <a:latin typeface="Raleway"/>
                <a:ea typeface="Raleway"/>
                <a:cs typeface="Raleway"/>
                <a:sym typeface="Raleway"/>
              </a:rPr>
              <a:t>Eyes-Off-the-Road Time, and </a:t>
            </a:r>
            <a:r>
              <a:rPr lang="en-GB" sz="1800">
                <a:solidFill>
                  <a:schemeClr val="dk1"/>
                </a:solidFill>
                <a:latin typeface="Lobster"/>
                <a:ea typeface="Lobster"/>
                <a:cs typeface="Lobster"/>
                <a:sym typeface="Lobster"/>
              </a:rPr>
              <a:t>least impact</a:t>
            </a:r>
            <a:r>
              <a:rPr lang="en-GB" sz="1800">
                <a:solidFill>
                  <a:schemeClr val="dk1"/>
                </a:solidFill>
                <a:latin typeface="Raleway"/>
                <a:ea typeface="Raleway"/>
                <a:cs typeface="Raleway"/>
                <a:sym typeface="Raleway"/>
              </a:rPr>
              <a:t> on driving behaviour, without any negative impact on cognitive loads. </a:t>
            </a:r>
            <a:endParaRPr sz="165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4.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hyperlink" Target="mailto:Gozel.Shakeri@Glasgow.ac.uk" TargetMode="External"/><Relationship Id="rId5" Type="http://schemas.openxmlformats.org/officeDocument/2006/relationships/hyperlink" Target="https://gozel.github.io/goz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youtube.com/watch?v=wqvAPskg_k0" TargetMode="External"/><Relationship Id="rId4" Type="http://schemas.openxmlformats.org/officeDocument/2006/relationships/hyperlink" Target="http://drive.google.com/file/d/11_wezWvd1FGfdzbSQRr272qlXJlKRQaQ/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youtube.com/watch?v=wqvAPskg_k0" TargetMode="External"/><Relationship Id="rId4" Type="http://schemas.openxmlformats.org/officeDocument/2006/relationships/hyperlink" Target="http://drive.google.com/file/d/1WZi08n_Eve2-8xB_N80ZP1G2buWGSFr8/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drive.google.com/file/d/1aMP1_lw_in7AsF4irlxU0lv3B40wuR8u/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drive.google.com/file/d/1Azrwyr9lijRcMdKZXfqStJKntp6M4uTH/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9027"/>
            <a:ext cx="8520600" cy="214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700">
                <a:solidFill>
                  <a:srgbClr val="000000"/>
                </a:solidFill>
                <a:latin typeface="Raleway"/>
                <a:ea typeface="Raleway"/>
                <a:cs typeface="Raleway"/>
                <a:sym typeface="Raleway"/>
              </a:rPr>
              <a:t>Multimodal Feedback for Mid-air Gestures when Driving</a:t>
            </a:r>
            <a:endParaRPr b="1" sz="7700">
              <a:solidFill>
                <a:srgbClr val="000000"/>
              </a:solidFill>
              <a:latin typeface="Raleway"/>
              <a:ea typeface="Raleway"/>
              <a:cs typeface="Raleway"/>
              <a:sym typeface="Raleway"/>
            </a:endParaRPr>
          </a:p>
        </p:txBody>
      </p:sp>
      <p:sp>
        <p:nvSpPr>
          <p:cNvPr id="55" name="Google Shape;55;p13"/>
          <p:cNvSpPr txBox="1"/>
          <p:nvPr>
            <p:ph idx="1" type="subTitle"/>
          </p:nvPr>
        </p:nvSpPr>
        <p:spPr>
          <a:xfrm>
            <a:off x="311700" y="2175450"/>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Gözel Shakeri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subTitle"/>
          </p:nvPr>
        </p:nvSpPr>
        <p:spPr>
          <a:xfrm>
            <a:off x="311700" y="1605950"/>
            <a:ext cx="8520600" cy="33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aleway"/>
              <a:buChar char="-"/>
            </a:pPr>
            <a:r>
              <a:rPr lang="en-GB" sz="1800">
                <a:solidFill>
                  <a:srgbClr val="000000"/>
                </a:solidFill>
                <a:latin typeface="Lobster"/>
                <a:ea typeface="Lobster"/>
                <a:cs typeface="Lobster"/>
                <a:sym typeface="Lobster"/>
              </a:rPr>
              <a:t>Real world</a:t>
            </a:r>
            <a:r>
              <a:rPr lang="en-GB" sz="1800">
                <a:solidFill>
                  <a:srgbClr val="000000"/>
                </a:solidFill>
                <a:latin typeface="Raleway"/>
                <a:ea typeface="Raleway"/>
                <a:cs typeface="Raleway"/>
                <a:sym typeface="Raleway"/>
              </a:rPr>
              <a:t> impact</a:t>
            </a:r>
            <a:endParaRPr sz="1800">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Font typeface="Raleway"/>
              <a:buChar char="-"/>
            </a:pPr>
            <a:r>
              <a:rPr lang="en-GB" sz="1800">
                <a:solidFill>
                  <a:srgbClr val="000000"/>
                </a:solidFill>
                <a:latin typeface="Raleway"/>
                <a:ea typeface="Raleway"/>
                <a:cs typeface="Raleway"/>
                <a:sym typeface="Raleway"/>
              </a:rPr>
              <a:t>7 </a:t>
            </a:r>
            <a:r>
              <a:rPr lang="en-GB" sz="1800">
                <a:solidFill>
                  <a:srgbClr val="000000"/>
                </a:solidFill>
                <a:latin typeface="Lobster"/>
                <a:ea typeface="Lobster"/>
                <a:cs typeface="Lobster"/>
                <a:sym typeface="Lobster"/>
              </a:rPr>
              <a:t>publications</a:t>
            </a:r>
            <a:r>
              <a:rPr lang="en-GB" sz="1800">
                <a:solidFill>
                  <a:srgbClr val="000000"/>
                </a:solidFill>
                <a:latin typeface="Raleway"/>
                <a:ea typeface="Raleway"/>
                <a:cs typeface="Raleway"/>
                <a:sym typeface="Raleway"/>
              </a:rPr>
              <a:t> with almost 80 citations </a:t>
            </a:r>
            <a:endParaRPr sz="1800">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Font typeface="Raleway"/>
              <a:buChar char="-"/>
            </a:pPr>
            <a:r>
              <a:rPr lang="en-GB" sz="1800">
                <a:solidFill>
                  <a:srgbClr val="000000"/>
                </a:solidFill>
                <a:latin typeface="Raleway"/>
                <a:ea typeface="Raleway"/>
                <a:cs typeface="Raleway"/>
                <a:sym typeface="Raleway"/>
              </a:rPr>
              <a:t>Cutaneous Push is gaining traction </a:t>
            </a:r>
            <a:endParaRPr sz="1800">
              <a:solidFill>
                <a:srgbClr val="000000"/>
              </a:solidFill>
              <a:latin typeface="Raleway"/>
              <a:ea typeface="Raleway"/>
              <a:cs typeface="Raleway"/>
              <a:sym typeface="Raleway"/>
            </a:endParaRPr>
          </a:p>
        </p:txBody>
      </p:sp>
      <p:sp>
        <p:nvSpPr>
          <p:cNvPr id="118" name="Google Shape;118;p22"/>
          <p:cNvSpPr txBox="1"/>
          <p:nvPr>
            <p:ph type="ctrTitle"/>
          </p:nvPr>
        </p:nvSpPr>
        <p:spPr>
          <a:xfrm>
            <a:off x="311700" y="499250"/>
            <a:ext cx="8520600" cy="9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00000"/>
                </a:solidFill>
                <a:latin typeface="Raleway"/>
                <a:ea typeface="Raleway"/>
                <a:cs typeface="Raleway"/>
                <a:sym typeface="Raleway"/>
              </a:rPr>
              <a:t>Research </a:t>
            </a:r>
            <a:r>
              <a:rPr lang="en-GB">
                <a:solidFill>
                  <a:srgbClr val="FF0000"/>
                </a:solidFill>
                <a:latin typeface="Pacifico"/>
                <a:ea typeface="Pacifico"/>
                <a:cs typeface="Pacifico"/>
                <a:sym typeface="Pacifico"/>
              </a:rPr>
              <a:t>Impact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Many </a:t>
            </a:r>
            <a:r>
              <a:rPr lang="en-GB">
                <a:solidFill>
                  <a:srgbClr val="FF0000"/>
                </a:solidFill>
                <a:latin typeface="Pacifico"/>
                <a:ea typeface="Pacifico"/>
                <a:cs typeface="Pacifico"/>
                <a:sym typeface="Pacifico"/>
              </a:rPr>
              <a:t>Thanks</a:t>
            </a:r>
            <a:r>
              <a:rPr lang="en-GB"/>
              <a:t>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1371600" rtl="0" algn="l">
              <a:spcBef>
                <a:spcPts val="1600"/>
              </a:spcBef>
              <a:spcAft>
                <a:spcPts val="0"/>
              </a:spcAft>
              <a:buNone/>
            </a:pPr>
            <a:r>
              <a:rPr lang="en-GB"/>
              <a:t>Stephen Brewster			John Williamson </a:t>
            </a:r>
            <a:endParaRPr/>
          </a:p>
          <a:p>
            <a:pPr indent="0" lvl="0" marL="0" rtl="0" algn="l">
              <a:spcBef>
                <a:spcPts val="1600"/>
              </a:spcBef>
              <a:spcAft>
                <a:spcPts val="0"/>
              </a:spcAft>
              <a:buNone/>
            </a:pPr>
            <a:r>
              <a:t/>
            </a:r>
            <a:endParaRPr sz="1000"/>
          </a:p>
          <a:p>
            <a:pPr indent="0" lvl="0" marL="0" rtl="0" algn="l">
              <a:spcBef>
                <a:spcPts val="1600"/>
              </a:spcBef>
              <a:spcAft>
                <a:spcPts val="0"/>
              </a:spcAft>
              <a:buNone/>
            </a:pPr>
            <a:r>
              <a:rPr lang="en-GB" sz="1000"/>
              <a:t>This project has received funding from the Europeans Union's Horizon 2020 research and innovation programme under grant agreement N° 645145. </a:t>
            </a:r>
            <a:endParaRPr/>
          </a:p>
          <a:p>
            <a:pPr indent="0" lvl="0" marL="0" rtl="0" algn="l">
              <a:spcBef>
                <a:spcPts val="160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1501550" y="4433412"/>
            <a:ext cx="2798217" cy="847025"/>
          </a:xfrm>
          <a:prstGeom prst="rect">
            <a:avLst/>
          </a:prstGeom>
          <a:noFill/>
          <a:ln>
            <a:noFill/>
          </a:ln>
        </p:spPr>
      </p:pic>
      <p:pic>
        <p:nvPicPr>
          <p:cNvPr id="126" name="Google Shape;126;p23"/>
          <p:cNvPicPr preferRelativeResize="0"/>
          <p:nvPr/>
        </p:nvPicPr>
        <p:blipFill>
          <a:blip r:embed="rId4">
            <a:alphaModFix/>
          </a:blip>
          <a:stretch>
            <a:fillRect/>
          </a:stretch>
        </p:blipFill>
        <p:spPr>
          <a:xfrm>
            <a:off x="4617650" y="4346625"/>
            <a:ext cx="3445074" cy="1020600"/>
          </a:xfrm>
          <a:prstGeom prst="rect">
            <a:avLst/>
          </a:prstGeom>
          <a:noFill/>
          <a:ln>
            <a:noFill/>
          </a:ln>
        </p:spPr>
      </p:pic>
      <p:pic>
        <p:nvPicPr>
          <p:cNvPr id="127" name="Google Shape;127;p23"/>
          <p:cNvPicPr preferRelativeResize="0"/>
          <p:nvPr/>
        </p:nvPicPr>
        <p:blipFill>
          <a:blip r:embed="rId5">
            <a:alphaModFix/>
          </a:blip>
          <a:stretch>
            <a:fillRect/>
          </a:stretch>
        </p:blipFill>
        <p:spPr>
          <a:xfrm>
            <a:off x="2435025" y="1209588"/>
            <a:ext cx="1428750" cy="1857375"/>
          </a:xfrm>
          <a:prstGeom prst="rect">
            <a:avLst/>
          </a:prstGeom>
          <a:noFill/>
          <a:ln>
            <a:noFill/>
          </a:ln>
        </p:spPr>
      </p:pic>
      <p:pic>
        <p:nvPicPr>
          <p:cNvPr id="128" name="Google Shape;128;p23"/>
          <p:cNvPicPr preferRelativeResize="0"/>
          <p:nvPr/>
        </p:nvPicPr>
        <p:blipFill>
          <a:blip r:embed="rId6">
            <a:alphaModFix/>
          </a:blip>
          <a:stretch>
            <a:fillRect/>
          </a:stretch>
        </p:blipFill>
        <p:spPr>
          <a:xfrm>
            <a:off x="4299775" y="1161963"/>
            <a:ext cx="2857500" cy="195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 &amp; Questions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Gözel Shakeri</a:t>
            </a:r>
            <a:endParaRPr/>
          </a:p>
          <a:p>
            <a:pPr indent="0" lvl="0" marL="0" rtl="0" algn="l">
              <a:spcBef>
                <a:spcPts val="1600"/>
              </a:spcBef>
              <a:spcAft>
                <a:spcPts val="0"/>
              </a:spcAft>
              <a:buNone/>
            </a:pPr>
            <a:r>
              <a:rPr lang="en-GB"/>
              <a:t>Email: </a:t>
            </a:r>
            <a:r>
              <a:rPr lang="en-GB" u="sng">
                <a:solidFill>
                  <a:schemeClr val="hlink"/>
                </a:solidFill>
                <a:hlinkClick r:id="rId4"/>
              </a:rPr>
              <a:t>Gozel.Shakeri@Glasgow.ac.uk</a:t>
            </a:r>
            <a:r>
              <a:rPr lang="en-GB"/>
              <a:t> </a:t>
            </a:r>
            <a:endParaRPr/>
          </a:p>
          <a:p>
            <a:pPr indent="0" lvl="0" marL="0" rtl="0" algn="l">
              <a:spcBef>
                <a:spcPts val="1600"/>
              </a:spcBef>
              <a:spcAft>
                <a:spcPts val="0"/>
              </a:spcAft>
              <a:buNone/>
            </a:pPr>
            <a:r>
              <a:rPr lang="en-GB"/>
              <a:t>Web: </a:t>
            </a:r>
            <a:r>
              <a:rPr lang="en-GB" u="sng">
                <a:solidFill>
                  <a:schemeClr val="hlink"/>
                </a:solidFill>
                <a:hlinkClick r:id="rId5"/>
              </a:rPr>
              <a:t>https://gozel.github.io/gozel</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80600"/>
            <a:ext cx="8520600" cy="97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0000"/>
                </a:solidFill>
                <a:latin typeface="Pacifico"/>
                <a:ea typeface="Pacifico"/>
                <a:cs typeface="Pacifico"/>
                <a:sym typeface="Pacifico"/>
              </a:rPr>
              <a:t>Mid-air Gestures</a:t>
            </a:r>
            <a:r>
              <a:rPr lang="en-GB"/>
              <a:t> in Cars</a:t>
            </a:r>
            <a:endParaRPr/>
          </a:p>
        </p:txBody>
      </p:sp>
      <p:sp>
        <p:nvSpPr>
          <p:cNvPr id="61" name="Google Shape;61;p14"/>
          <p:cNvSpPr txBox="1"/>
          <p:nvPr>
            <p:ph idx="1" type="subTitle"/>
          </p:nvPr>
        </p:nvSpPr>
        <p:spPr>
          <a:xfrm>
            <a:off x="311700" y="4286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Youtube Channel: BMW USA</a:t>
            </a:r>
            <a:endParaRPr sz="1000"/>
          </a:p>
          <a:p>
            <a:pPr indent="0" lvl="0" marL="0" rtl="0" algn="l">
              <a:spcBef>
                <a:spcPts val="0"/>
              </a:spcBef>
              <a:spcAft>
                <a:spcPts val="0"/>
              </a:spcAft>
              <a:buNone/>
            </a:pPr>
            <a:r>
              <a:rPr lang="en-GB" sz="1000"/>
              <a:t>Title: Gesture Controls | BMW Genius How-To</a:t>
            </a:r>
            <a:endParaRPr sz="1000"/>
          </a:p>
          <a:p>
            <a:pPr indent="0" lvl="0" marL="0" rtl="0" algn="l">
              <a:spcBef>
                <a:spcPts val="0"/>
              </a:spcBef>
              <a:spcAft>
                <a:spcPts val="0"/>
              </a:spcAft>
              <a:buNone/>
            </a:pPr>
            <a:r>
              <a:rPr lang="en-GB" sz="1000"/>
              <a:t>Link: </a:t>
            </a:r>
            <a:r>
              <a:rPr lang="en-GB" sz="1000" u="sng">
                <a:solidFill>
                  <a:schemeClr val="hlink"/>
                </a:solidFill>
                <a:latin typeface="Raleway"/>
                <a:ea typeface="Raleway"/>
                <a:cs typeface="Raleway"/>
                <a:sym typeface="Raleway"/>
                <a:hlinkClick r:id="rId3"/>
              </a:rPr>
              <a:t>https://www.youtube.com/watch?v=wqvAPskg_k0</a:t>
            </a:r>
            <a:endParaRPr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000">
              <a:latin typeface="Raleway"/>
              <a:ea typeface="Raleway"/>
              <a:cs typeface="Raleway"/>
              <a:sym typeface="Raleway"/>
            </a:endParaRPr>
          </a:p>
        </p:txBody>
      </p:sp>
      <p:pic>
        <p:nvPicPr>
          <p:cNvPr id="62" name="Google Shape;62;p14" title="Swipe.mp4">
            <a:hlinkClick r:id="rId4"/>
          </p:cNvPr>
          <p:cNvPicPr preferRelativeResize="0"/>
          <p:nvPr/>
        </p:nvPicPr>
        <p:blipFill>
          <a:blip r:embed="rId5">
            <a:alphaModFix/>
          </a:blip>
          <a:stretch>
            <a:fillRect/>
          </a:stretch>
        </p:blipFill>
        <p:spPr>
          <a:xfrm>
            <a:off x="2553963" y="1418275"/>
            <a:ext cx="4036067" cy="302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280600"/>
            <a:ext cx="8520600" cy="97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0000"/>
                </a:solidFill>
                <a:latin typeface="Pacifico"/>
                <a:ea typeface="Pacifico"/>
                <a:cs typeface="Pacifico"/>
                <a:sym typeface="Pacifico"/>
              </a:rPr>
              <a:t>Mid-air Gestures</a:t>
            </a:r>
            <a:r>
              <a:rPr lang="en-GB"/>
              <a:t> in Cars</a:t>
            </a:r>
            <a:endParaRPr/>
          </a:p>
        </p:txBody>
      </p:sp>
      <p:sp>
        <p:nvSpPr>
          <p:cNvPr id="68" name="Google Shape;68;p15"/>
          <p:cNvSpPr txBox="1"/>
          <p:nvPr>
            <p:ph idx="1" type="subTitle"/>
          </p:nvPr>
        </p:nvSpPr>
        <p:spPr>
          <a:xfrm>
            <a:off x="311700" y="2115500"/>
            <a:ext cx="8520600" cy="267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sz="1800"/>
              <a:t>Mainly </a:t>
            </a:r>
            <a:r>
              <a:rPr lang="en-GB" sz="1800">
                <a:latin typeface="Lobster"/>
                <a:ea typeface="Lobster"/>
                <a:cs typeface="Lobster"/>
                <a:sym typeface="Lobster"/>
              </a:rPr>
              <a:t>visual</a:t>
            </a:r>
            <a:r>
              <a:rPr lang="en-GB" sz="1800"/>
              <a:t> feedback</a:t>
            </a:r>
            <a:endParaRPr sz="1800"/>
          </a:p>
          <a:p>
            <a:pPr indent="-342900" lvl="0" marL="457200" rtl="0" algn="l">
              <a:spcBef>
                <a:spcPts val="0"/>
              </a:spcBef>
              <a:spcAft>
                <a:spcPts val="0"/>
              </a:spcAft>
              <a:buSzPts val="1800"/>
              <a:buAutoNum type="arabicPeriod"/>
            </a:pPr>
            <a:r>
              <a:rPr lang="en-GB" sz="1800">
                <a:latin typeface="Lobster"/>
                <a:ea typeface="Lobster"/>
                <a:cs typeface="Lobster"/>
                <a:sym typeface="Lobster"/>
              </a:rPr>
              <a:t>Usability</a:t>
            </a:r>
            <a:r>
              <a:rPr lang="en-GB" sz="1800"/>
              <a:t> challenges</a:t>
            </a:r>
            <a:endParaRPr sz="1800"/>
          </a:p>
          <a:p>
            <a:pPr indent="-342900" lvl="1" marL="914400" rtl="0" algn="l">
              <a:spcBef>
                <a:spcPts val="0"/>
              </a:spcBef>
              <a:spcAft>
                <a:spcPts val="0"/>
              </a:spcAft>
              <a:buSzPts val="1800"/>
              <a:buAutoNum type="alphaLcPeriod"/>
            </a:pPr>
            <a:r>
              <a:rPr lang="en-GB" sz="1800"/>
              <a:t>System attention </a:t>
            </a:r>
            <a:endParaRPr sz="1800"/>
          </a:p>
          <a:p>
            <a:pPr indent="-342900" lvl="1" marL="914400" rtl="0" algn="l">
              <a:spcBef>
                <a:spcPts val="0"/>
              </a:spcBef>
              <a:spcAft>
                <a:spcPts val="0"/>
              </a:spcAft>
              <a:buSzPts val="1800"/>
              <a:buAutoNum type="alphaLcPeriod"/>
            </a:pPr>
            <a:r>
              <a:rPr lang="en-GB" sz="1800"/>
              <a:t>User intention </a:t>
            </a:r>
            <a:endParaRPr sz="1800"/>
          </a:p>
          <a:p>
            <a:pPr indent="-342900" lvl="1" marL="914400" rtl="0" algn="l">
              <a:spcBef>
                <a:spcPts val="0"/>
              </a:spcBef>
              <a:spcAft>
                <a:spcPts val="0"/>
              </a:spcAft>
              <a:buSzPts val="1800"/>
              <a:buAutoNum type="alphaLcPeriod"/>
            </a:pPr>
            <a:r>
              <a:rPr lang="en-GB" sz="1800"/>
              <a:t>Sense of control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GB" sz="1000"/>
              <a:t>Youtube Channel: BMW USA</a:t>
            </a:r>
            <a:endParaRPr sz="1000"/>
          </a:p>
          <a:p>
            <a:pPr indent="0" lvl="0" marL="0" rtl="0" algn="l">
              <a:spcBef>
                <a:spcPts val="0"/>
              </a:spcBef>
              <a:spcAft>
                <a:spcPts val="0"/>
              </a:spcAft>
              <a:buClr>
                <a:schemeClr val="dk1"/>
              </a:buClr>
              <a:buSzPts val="1100"/>
              <a:buFont typeface="Arial"/>
              <a:buNone/>
            </a:pPr>
            <a:r>
              <a:rPr lang="en-GB" sz="1000"/>
              <a:t>Title: Gesture Controls | BMW Genius How-To</a:t>
            </a:r>
            <a:endParaRPr sz="1000"/>
          </a:p>
          <a:p>
            <a:pPr indent="0" lvl="0" marL="0" rtl="0" algn="l">
              <a:spcBef>
                <a:spcPts val="0"/>
              </a:spcBef>
              <a:spcAft>
                <a:spcPts val="0"/>
              </a:spcAft>
              <a:buClr>
                <a:schemeClr val="dk1"/>
              </a:buClr>
              <a:buSzPts val="1100"/>
              <a:buFont typeface="Arial"/>
              <a:buNone/>
            </a:pPr>
            <a:r>
              <a:rPr lang="en-GB" sz="1000"/>
              <a:t>Link: </a:t>
            </a:r>
            <a:r>
              <a:rPr lang="en-GB" sz="1000" u="sng">
                <a:solidFill>
                  <a:schemeClr val="accent5"/>
                </a:solidFill>
                <a:latin typeface="Raleway"/>
                <a:ea typeface="Raleway"/>
                <a:cs typeface="Raleway"/>
                <a:sym typeface="Raleway"/>
                <a:hlinkClick r:id="rId3">
                  <a:extLst>
                    <a:ext uri="{A12FA001-AC4F-418D-AE19-62706E023703}">
                      <ahyp:hlinkClr val="tx"/>
                    </a:ext>
                  </a:extLst>
                </a:hlinkClick>
              </a:rPr>
              <a:t>https://www.youtube.com/watch?v=wqvAPskg_k0</a:t>
            </a:r>
            <a:endParaRPr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p>
        </p:txBody>
      </p:sp>
      <p:sp>
        <p:nvSpPr>
          <p:cNvPr id="69" name="Google Shape;69;p15"/>
          <p:cNvSpPr txBox="1"/>
          <p:nvPr>
            <p:ph idx="1" type="subTitle"/>
          </p:nvPr>
        </p:nvSpPr>
        <p:spPr>
          <a:xfrm>
            <a:off x="311700" y="1322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obster"/>
                <a:ea typeface="Lobster"/>
                <a:cs typeface="Lobster"/>
                <a:sym typeface="Lobster"/>
              </a:rPr>
              <a:t>Problem Statement</a:t>
            </a:r>
            <a:endParaRPr>
              <a:latin typeface="Lobster"/>
              <a:ea typeface="Lobster"/>
              <a:cs typeface="Lobster"/>
              <a:sym typeface="Lobster"/>
            </a:endParaRPr>
          </a:p>
        </p:txBody>
      </p:sp>
      <p:pic>
        <p:nvPicPr>
          <p:cNvPr id="70" name="Google Shape;70;p15" title="Gestures.mp4">
            <a:hlinkClick r:id="rId4"/>
          </p:cNvPr>
          <p:cNvPicPr preferRelativeResize="0"/>
          <p:nvPr/>
        </p:nvPicPr>
        <p:blipFill>
          <a:blip r:embed="rId5">
            <a:alphaModFix/>
          </a:blip>
          <a:stretch>
            <a:fillRect/>
          </a:stretch>
        </p:blipFill>
        <p:spPr>
          <a:xfrm>
            <a:off x="4261100" y="1949250"/>
            <a:ext cx="3781675" cy="283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280600"/>
            <a:ext cx="8520600" cy="183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0000"/>
                </a:solidFill>
                <a:latin typeface="Pacifico"/>
                <a:ea typeface="Pacifico"/>
                <a:cs typeface="Pacifico"/>
                <a:sym typeface="Pacifico"/>
              </a:rPr>
              <a:t>Multimodal Feedback </a:t>
            </a:r>
            <a:r>
              <a:rPr lang="en-GB">
                <a:solidFill>
                  <a:srgbClr val="000000"/>
                </a:solidFill>
                <a:latin typeface="Raleway"/>
                <a:ea typeface="Raleway"/>
                <a:cs typeface="Raleway"/>
                <a:sym typeface="Raleway"/>
              </a:rPr>
              <a:t>for </a:t>
            </a:r>
            <a:r>
              <a:rPr lang="en-GB">
                <a:solidFill>
                  <a:srgbClr val="000000"/>
                </a:solidFill>
                <a:latin typeface="Raleway"/>
                <a:ea typeface="Raleway"/>
                <a:cs typeface="Raleway"/>
                <a:sym typeface="Raleway"/>
              </a:rPr>
              <a:t>Mid-air Gestures</a:t>
            </a:r>
            <a:r>
              <a:rPr lang="en-GB"/>
              <a:t> in Cars</a:t>
            </a:r>
            <a:endParaRPr/>
          </a:p>
        </p:txBody>
      </p:sp>
      <p:sp>
        <p:nvSpPr>
          <p:cNvPr id="76" name="Google Shape;76;p16"/>
          <p:cNvSpPr txBox="1"/>
          <p:nvPr>
            <p:ph idx="1" type="subTitle"/>
          </p:nvPr>
        </p:nvSpPr>
        <p:spPr>
          <a:xfrm>
            <a:off x="311700" y="2115500"/>
            <a:ext cx="8520600" cy="267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sz="1800"/>
              <a:t>Beneficial for </a:t>
            </a:r>
            <a:r>
              <a:rPr lang="en-GB" sz="1800">
                <a:latin typeface="Lobster"/>
                <a:ea typeface="Lobster"/>
                <a:cs typeface="Lobster"/>
                <a:sym typeface="Lobster"/>
              </a:rPr>
              <a:t>non-driving</a:t>
            </a:r>
            <a:r>
              <a:rPr lang="en-GB" sz="1800"/>
              <a:t> related tasks </a:t>
            </a:r>
            <a:endParaRPr sz="1800"/>
          </a:p>
          <a:p>
            <a:pPr indent="-342900" lvl="0" marL="457200" rtl="0" algn="l">
              <a:spcBef>
                <a:spcPts val="0"/>
              </a:spcBef>
              <a:spcAft>
                <a:spcPts val="0"/>
              </a:spcAft>
              <a:buSzPts val="1800"/>
              <a:buAutoNum type="arabicPeriod"/>
            </a:pPr>
            <a:r>
              <a:rPr lang="en-GB" sz="1800"/>
              <a:t>Beneficial for </a:t>
            </a:r>
            <a:r>
              <a:rPr lang="en-GB" sz="1800">
                <a:latin typeface="Lobster"/>
                <a:ea typeface="Lobster"/>
                <a:cs typeface="Lobster"/>
                <a:sym typeface="Lobster"/>
              </a:rPr>
              <a:t>gesture</a:t>
            </a:r>
            <a:r>
              <a:rPr lang="en-GB" sz="1800"/>
              <a:t> interaction</a:t>
            </a:r>
            <a:endParaRPr sz="1800"/>
          </a:p>
          <a:p>
            <a:pPr indent="0" lvl="0" marL="0" rtl="0" algn="l">
              <a:spcBef>
                <a:spcPts val="0"/>
              </a:spcBef>
              <a:spcAft>
                <a:spcPts val="0"/>
              </a:spcAft>
              <a:buNone/>
            </a:pPr>
            <a:r>
              <a:t/>
            </a:r>
            <a:endParaRPr sz="1800">
              <a:latin typeface="Lobster"/>
              <a:ea typeface="Lobster"/>
              <a:cs typeface="Lobster"/>
              <a:sym typeface="Lobster"/>
            </a:endParaRPr>
          </a:p>
          <a:p>
            <a:pPr indent="0" lvl="0" marL="0" rtl="0" algn="l">
              <a:spcBef>
                <a:spcPts val="0"/>
              </a:spcBef>
              <a:spcAft>
                <a:spcPts val="0"/>
              </a:spcAft>
              <a:buNone/>
            </a:pPr>
            <a:r>
              <a:rPr lang="en-GB" sz="1800">
                <a:latin typeface="Lobster"/>
                <a:ea typeface="Lobster"/>
                <a:cs typeface="Lobster"/>
                <a:sym typeface="Lobster"/>
              </a:rPr>
              <a:t>Thesis Contributions:</a:t>
            </a:r>
            <a:endParaRPr sz="1800"/>
          </a:p>
          <a:p>
            <a:pPr indent="-342900" lvl="1" marL="914400" rtl="0" algn="l">
              <a:spcBef>
                <a:spcPts val="0"/>
              </a:spcBef>
              <a:spcAft>
                <a:spcPts val="0"/>
              </a:spcAft>
              <a:buSzPts val="1800"/>
              <a:buAutoNum type="alphaLcPeriod"/>
            </a:pPr>
            <a:r>
              <a:rPr lang="en-GB" sz="1800"/>
              <a:t>Cutaneous Push</a:t>
            </a:r>
            <a:endParaRPr sz="1800"/>
          </a:p>
          <a:p>
            <a:pPr indent="-342900" lvl="1" marL="914400" rtl="0" algn="l">
              <a:spcBef>
                <a:spcPts val="0"/>
              </a:spcBef>
              <a:spcAft>
                <a:spcPts val="0"/>
              </a:spcAft>
              <a:buSzPts val="1800"/>
              <a:buAutoNum type="alphaLcPeriod"/>
            </a:pPr>
            <a:r>
              <a:rPr lang="en-GB" sz="1800"/>
              <a:t>Peripheral Lights display</a:t>
            </a:r>
            <a:endParaRPr sz="1800"/>
          </a:p>
          <a:p>
            <a:pPr indent="-342900" lvl="1" marL="914400" rtl="0" algn="l">
              <a:spcBef>
                <a:spcPts val="0"/>
              </a:spcBef>
              <a:spcAft>
                <a:spcPts val="0"/>
              </a:spcAft>
              <a:buSzPts val="1800"/>
              <a:buAutoNum type="alphaLcPeriod"/>
            </a:pPr>
            <a:r>
              <a:rPr lang="en-GB" sz="1800"/>
              <a:t>Ultrasound haptics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406375"/>
            <a:ext cx="8520600" cy="94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Pacifico"/>
                <a:ea typeface="Pacifico"/>
                <a:cs typeface="Pacifico"/>
                <a:sym typeface="Pacifico"/>
              </a:rPr>
              <a:t>Cutaneous Push </a:t>
            </a:r>
            <a:r>
              <a:rPr lang="en-GB">
                <a:latin typeface="Raleway"/>
                <a:ea typeface="Raleway"/>
                <a:cs typeface="Raleway"/>
                <a:sym typeface="Raleway"/>
              </a:rPr>
              <a:t>Feedback</a:t>
            </a:r>
            <a:endParaRPr/>
          </a:p>
        </p:txBody>
      </p:sp>
      <p:sp>
        <p:nvSpPr>
          <p:cNvPr id="82" name="Google Shape;82;p17"/>
          <p:cNvSpPr txBox="1"/>
          <p:nvPr>
            <p:ph idx="1" type="subTitle"/>
          </p:nvPr>
        </p:nvSpPr>
        <p:spPr>
          <a:xfrm>
            <a:off x="311700" y="1501375"/>
            <a:ext cx="4260300" cy="328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GB" sz="1800">
                <a:solidFill>
                  <a:schemeClr val="dk1"/>
                </a:solidFill>
                <a:latin typeface="Lobster"/>
                <a:ea typeface="Lobster"/>
                <a:cs typeface="Lobster"/>
                <a:sym typeface="Lobster"/>
              </a:rPr>
              <a:t>Rich</a:t>
            </a:r>
            <a:r>
              <a:rPr lang="en-GB" sz="1800">
                <a:solidFill>
                  <a:schemeClr val="dk1"/>
                </a:solidFill>
                <a:latin typeface="Raleway"/>
                <a:ea typeface="Raleway"/>
                <a:cs typeface="Raleway"/>
                <a:sym typeface="Raleway"/>
              </a:rPr>
              <a:t> messages, </a:t>
            </a:r>
            <a:endParaRPr sz="1800">
              <a:solidFill>
                <a:schemeClr val="dk1"/>
              </a:solidFill>
              <a:latin typeface="Raleway"/>
              <a:ea typeface="Raleway"/>
              <a:cs typeface="Raleway"/>
              <a:sym typeface="Raleway"/>
            </a:endParaRPr>
          </a:p>
          <a:p>
            <a:pPr indent="-342900" lvl="0" marL="457200" rtl="0" algn="l">
              <a:spcBef>
                <a:spcPts val="0"/>
              </a:spcBef>
              <a:spcAft>
                <a:spcPts val="0"/>
              </a:spcAft>
              <a:buClr>
                <a:schemeClr val="dk1"/>
              </a:buClr>
              <a:buSzPts val="1800"/>
              <a:buAutoNum type="arabicPeriod"/>
            </a:pPr>
            <a:r>
              <a:rPr lang="en-GB" sz="1800">
                <a:solidFill>
                  <a:schemeClr val="dk1"/>
                </a:solidFill>
                <a:latin typeface="Raleway"/>
                <a:ea typeface="Raleway"/>
                <a:cs typeface="Raleway"/>
                <a:sym typeface="Raleway"/>
              </a:rPr>
              <a:t>Maintains </a:t>
            </a:r>
            <a:r>
              <a:rPr lang="en-GB" sz="1800">
                <a:solidFill>
                  <a:schemeClr val="dk1"/>
                </a:solidFill>
                <a:latin typeface="Lobster"/>
                <a:ea typeface="Lobster"/>
                <a:cs typeface="Lobster"/>
                <a:sym typeface="Lobster"/>
              </a:rPr>
              <a:t>high spatial accuracy</a:t>
            </a:r>
            <a:r>
              <a:rPr lang="en-GB" sz="1800">
                <a:solidFill>
                  <a:schemeClr val="dk1"/>
                </a:solidFill>
                <a:latin typeface="Raleway"/>
                <a:ea typeface="Raleway"/>
                <a:cs typeface="Raleway"/>
                <a:sym typeface="Raleway"/>
              </a:rPr>
              <a:t>, </a:t>
            </a:r>
            <a:endParaRPr sz="1800">
              <a:solidFill>
                <a:schemeClr val="dk1"/>
              </a:solidFill>
              <a:latin typeface="Raleway"/>
              <a:ea typeface="Raleway"/>
              <a:cs typeface="Raleway"/>
              <a:sym typeface="Raleway"/>
            </a:endParaRPr>
          </a:p>
          <a:p>
            <a:pPr indent="-342900" lvl="0" marL="457200" rtl="0" algn="l">
              <a:spcBef>
                <a:spcPts val="0"/>
              </a:spcBef>
              <a:spcAft>
                <a:spcPts val="0"/>
              </a:spcAft>
              <a:buClr>
                <a:schemeClr val="dk1"/>
              </a:buClr>
              <a:buSzPts val="1800"/>
              <a:buFont typeface="Raleway"/>
              <a:buAutoNum type="arabicPeriod"/>
            </a:pPr>
            <a:r>
              <a:rPr lang="en-GB" sz="1800">
                <a:solidFill>
                  <a:schemeClr val="dk1"/>
                </a:solidFill>
                <a:latin typeface="Raleway"/>
                <a:ea typeface="Raleway"/>
                <a:cs typeface="Raleway"/>
                <a:sym typeface="Raleway"/>
              </a:rPr>
              <a:t>Conveys </a:t>
            </a:r>
            <a:r>
              <a:rPr lang="en-GB" sz="1800">
                <a:solidFill>
                  <a:schemeClr val="dk1"/>
                </a:solidFill>
                <a:latin typeface="Lobster"/>
                <a:ea typeface="Lobster"/>
                <a:cs typeface="Lobster"/>
                <a:sym typeface="Lobster"/>
              </a:rPr>
              <a:t>robust cues,</a:t>
            </a:r>
            <a:r>
              <a:rPr lang="en-GB" sz="1800">
                <a:solidFill>
                  <a:schemeClr val="dk1"/>
                </a:solidFill>
                <a:latin typeface="Raleway"/>
                <a:ea typeface="Raleway"/>
                <a:cs typeface="Raleway"/>
                <a:sym typeface="Raleway"/>
              </a:rPr>
              <a:t> </a:t>
            </a:r>
            <a:endParaRPr sz="1800">
              <a:solidFill>
                <a:schemeClr val="dk1"/>
              </a:solidFill>
              <a:latin typeface="Raleway"/>
              <a:ea typeface="Raleway"/>
              <a:cs typeface="Raleway"/>
              <a:sym typeface="Raleway"/>
            </a:endParaRPr>
          </a:p>
          <a:p>
            <a:pPr indent="-342900" lvl="0" marL="457200" rtl="0" algn="l">
              <a:spcBef>
                <a:spcPts val="0"/>
              </a:spcBef>
              <a:spcAft>
                <a:spcPts val="0"/>
              </a:spcAft>
              <a:buClr>
                <a:schemeClr val="dk1"/>
              </a:buClr>
              <a:buSzPts val="1800"/>
              <a:buFont typeface="Raleway"/>
              <a:buAutoNum type="arabicPeriod"/>
            </a:pPr>
            <a:r>
              <a:rPr lang="en-GB" sz="1800">
                <a:solidFill>
                  <a:schemeClr val="dk1"/>
                </a:solidFill>
                <a:latin typeface="Raleway"/>
                <a:ea typeface="Raleway"/>
                <a:cs typeface="Raleway"/>
                <a:sym typeface="Raleway"/>
              </a:rPr>
              <a:t>Presents th</a:t>
            </a:r>
            <a:r>
              <a:rPr lang="en-GB" sz="1800">
                <a:solidFill>
                  <a:schemeClr val="dk1"/>
                </a:solidFill>
                <a:latin typeface="Raleway"/>
                <a:ea typeface="Raleway"/>
                <a:cs typeface="Raleway"/>
                <a:sym typeface="Raleway"/>
              </a:rPr>
              <a:t>e</a:t>
            </a:r>
            <a:r>
              <a:rPr lang="en-GB" sz="1800">
                <a:solidFill>
                  <a:schemeClr val="dk1"/>
                </a:solidFill>
                <a:latin typeface="Raleway"/>
                <a:ea typeface="Raleway"/>
                <a:cs typeface="Raleway"/>
                <a:sym typeface="Raleway"/>
              </a:rPr>
              <a:t>m </a:t>
            </a:r>
            <a:r>
              <a:rPr lang="en-GB" sz="1800">
                <a:solidFill>
                  <a:schemeClr val="dk1"/>
                </a:solidFill>
                <a:latin typeface="Lobster"/>
                <a:ea typeface="Lobster"/>
                <a:cs typeface="Lobster"/>
                <a:sym typeface="Lobster"/>
              </a:rPr>
              <a:t>quickly</a:t>
            </a:r>
            <a:r>
              <a:rPr lang="en-GB" sz="1800">
                <a:solidFill>
                  <a:schemeClr val="dk1"/>
                </a:solidFill>
                <a:latin typeface="Raleway"/>
                <a:ea typeface="Raleway"/>
                <a:cs typeface="Raleway"/>
                <a:sym typeface="Raleway"/>
              </a:rPr>
              <a:t>.</a:t>
            </a:r>
            <a:endParaRPr sz="1800">
              <a:solidFill>
                <a:schemeClr val="dk1"/>
              </a:solidFill>
              <a:latin typeface="Raleway"/>
              <a:ea typeface="Raleway"/>
              <a:cs typeface="Raleway"/>
              <a:sym typeface="Raleway"/>
            </a:endParaRPr>
          </a:p>
        </p:txBody>
      </p:sp>
      <p:pic>
        <p:nvPicPr>
          <p:cNvPr id="83" name="Google Shape;83;p17" title="Cutaneous Push.mp4">
            <a:hlinkClick r:id="rId3"/>
          </p:cNvPr>
          <p:cNvPicPr preferRelativeResize="0"/>
          <p:nvPr/>
        </p:nvPicPr>
        <p:blipFill>
          <a:blip r:embed="rId4">
            <a:alphaModFix/>
          </a:blip>
          <a:stretch>
            <a:fillRect/>
          </a:stretch>
        </p:blipFill>
        <p:spPr>
          <a:xfrm>
            <a:off x="4724400" y="1501375"/>
            <a:ext cx="4267200" cy="240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311700" y="499250"/>
            <a:ext cx="8520600" cy="9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0000"/>
                </a:solidFill>
                <a:latin typeface="Pacifico"/>
                <a:ea typeface="Pacifico"/>
                <a:cs typeface="Pacifico"/>
                <a:sym typeface="Pacifico"/>
              </a:rPr>
              <a:t>Peripheral Lights</a:t>
            </a:r>
            <a:r>
              <a:rPr lang="en-GB">
                <a:solidFill>
                  <a:srgbClr val="000000"/>
                </a:solidFill>
                <a:latin typeface="Raleway"/>
                <a:ea typeface="Raleway"/>
                <a:cs typeface="Raleway"/>
                <a:sym typeface="Raleway"/>
              </a:rPr>
              <a:t> </a:t>
            </a:r>
            <a:r>
              <a:rPr lang="en-GB">
                <a:solidFill>
                  <a:srgbClr val="000000"/>
                </a:solidFill>
                <a:latin typeface="Raleway"/>
                <a:ea typeface="Raleway"/>
                <a:cs typeface="Raleway"/>
                <a:sym typeface="Raleway"/>
              </a:rPr>
              <a:t>Feedback</a:t>
            </a:r>
            <a:endParaRPr/>
          </a:p>
        </p:txBody>
      </p:sp>
      <p:sp>
        <p:nvSpPr>
          <p:cNvPr id="89" name="Google Shape;89;p18"/>
          <p:cNvSpPr txBox="1"/>
          <p:nvPr>
            <p:ph idx="1" type="subTitle"/>
          </p:nvPr>
        </p:nvSpPr>
        <p:spPr>
          <a:xfrm>
            <a:off x="311700" y="1585100"/>
            <a:ext cx="4260300" cy="320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aleway"/>
              <a:buAutoNum type="arabicPeriod"/>
            </a:pPr>
            <a:r>
              <a:rPr lang="en-GB" sz="1800">
                <a:solidFill>
                  <a:srgbClr val="000000"/>
                </a:solidFill>
                <a:latin typeface="Raleway"/>
                <a:ea typeface="Raleway"/>
                <a:cs typeface="Raleway"/>
                <a:sym typeface="Raleway"/>
              </a:rPr>
              <a:t>No </a:t>
            </a:r>
            <a:r>
              <a:rPr lang="en-GB" sz="1800">
                <a:solidFill>
                  <a:srgbClr val="000000"/>
                </a:solidFill>
                <a:latin typeface="Lobster"/>
                <a:ea typeface="Lobster"/>
                <a:cs typeface="Lobster"/>
                <a:sym typeface="Lobster"/>
              </a:rPr>
              <a:t>interference</a:t>
            </a:r>
            <a:r>
              <a:rPr lang="en-GB" sz="1800">
                <a:solidFill>
                  <a:srgbClr val="000000"/>
                </a:solidFill>
                <a:latin typeface="Raleway"/>
                <a:ea typeface="Raleway"/>
                <a:cs typeface="Raleway"/>
                <a:sym typeface="Raleway"/>
              </a:rPr>
              <a:t> in </a:t>
            </a:r>
            <a:r>
              <a:rPr lang="en-GB" sz="1800">
                <a:solidFill>
                  <a:srgbClr val="000000"/>
                </a:solidFill>
                <a:latin typeface="Lobster"/>
                <a:ea typeface="Lobster"/>
                <a:cs typeface="Lobster"/>
                <a:sym typeface="Lobster"/>
              </a:rPr>
              <a:t>demanding environments</a:t>
            </a:r>
            <a:r>
              <a:rPr lang="en-GB" sz="1800">
                <a:solidFill>
                  <a:srgbClr val="000000"/>
                </a:solidFill>
                <a:latin typeface="Raleway"/>
                <a:ea typeface="Raleway"/>
                <a:cs typeface="Raleway"/>
                <a:sym typeface="Raleway"/>
              </a:rPr>
              <a:t>, </a:t>
            </a:r>
            <a:endParaRPr sz="1800">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Font typeface="Raleway"/>
              <a:buAutoNum type="arabicPeriod"/>
            </a:pPr>
            <a:r>
              <a:rPr lang="en-GB" sz="1800">
                <a:solidFill>
                  <a:srgbClr val="000000"/>
                </a:solidFill>
                <a:latin typeface="Lobster"/>
                <a:ea typeface="Lobster"/>
                <a:cs typeface="Lobster"/>
                <a:sym typeface="Lobster"/>
              </a:rPr>
              <a:t>Effectively</a:t>
            </a:r>
            <a:r>
              <a:rPr lang="en-GB" sz="1800">
                <a:solidFill>
                  <a:srgbClr val="000000"/>
                </a:solidFill>
                <a:latin typeface="Raleway"/>
                <a:ea typeface="Raleway"/>
                <a:cs typeface="Raleway"/>
                <a:sym typeface="Raleway"/>
              </a:rPr>
              <a:t> conveys information with </a:t>
            </a:r>
            <a:r>
              <a:rPr lang="en-GB" sz="1800">
                <a:solidFill>
                  <a:srgbClr val="000000"/>
                </a:solidFill>
                <a:latin typeface="Lobster"/>
                <a:ea typeface="Lobster"/>
                <a:cs typeface="Lobster"/>
                <a:sym typeface="Lobster"/>
              </a:rPr>
              <a:t>no additional cognitive demand</a:t>
            </a:r>
            <a:r>
              <a:rPr lang="en-GB" sz="1800">
                <a:solidFill>
                  <a:srgbClr val="000000"/>
                </a:solidFill>
                <a:latin typeface="Raleway"/>
                <a:ea typeface="Raleway"/>
                <a:cs typeface="Raleway"/>
                <a:sym typeface="Raleway"/>
              </a:rPr>
              <a:t>. </a:t>
            </a:r>
            <a:endParaRPr sz="1800">
              <a:solidFill>
                <a:srgbClr val="000000"/>
              </a:solidFill>
              <a:latin typeface="Raleway"/>
              <a:ea typeface="Raleway"/>
              <a:cs typeface="Raleway"/>
              <a:sym typeface="Raleway"/>
            </a:endParaRPr>
          </a:p>
        </p:txBody>
      </p:sp>
      <p:pic>
        <p:nvPicPr>
          <p:cNvPr id="90" name="Google Shape;90;p18"/>
          <p:cNvPicPr preferRelativeResize="0"/>
          <p:nvPr/>
        </p:nvPicPr>
        <p:blipFill>
          <a:blip r:embed="rId3">
            <a:alphaModFix/>
          </a:blip>
          <a:stretch>
            <a:fillRect/>
          </a:stretch>
        </p:blipFill>
        <p:spPr>
          <a:xfrm>
            <a:off x="4724400" y="1605950"/>
            <a:ext cx="4267203" cy="32004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11700" y="499250"/>
            <a:ext cx="8520600" cy="9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0000"/>
                </a:solidFill>
                <a:latin typeface="Pacifico"/>
                <a:ea typeface="Pacifico"/>
                <a:cs typeface="Pacifico"/>
                <a:sym typeface="Pacifico"/>
              </a:rPr>
              <a:t>Ultrahaptics </a:t>
            </a:r>
            <a:r>
              <a:rPr lang="en-GB">
                <a:solidFill>
                  <a:srgbClr val="000000"/>
                </a:solidFill>
                <a:latin typeface="Raleway"/>
                <a:ea typeface="Raleway"/>
                <a:cs typeface="Raleway"/>
                <a:sym typeface="Raleway"/>
              </a:rPr>
              <a:t>Feedback</a:t>
            </a:r>
            <a:endParaRPr/>
          </a:p>
        </p:txBody>
      </p:sp>
      <p:pic>
        <p:nvPicPr>
          <p:cNvPr id="96" name="Google Shape;96;p19" title="Ultrahaptics.mp4">
            <a:hlinkClick r:id="rId3"/>
          </p:cNvPr>
          <p:cNvPicPr preferRelativeResize="0"/>
          <p:nvPr/>
        </p:nvPicPr>
        <p:blipFill>
          <a:blip r:embed="rId4">
            <a:alphaModFix/>
          </a:blip>
          <a:stretch>
            <a:fillRect/>
          </a:stretch>
        </p:blipFill>
        <p:spPr>
          <a:xfrm>
            <a:off x="4724400" y="1605950"/>
            <a:ext cx="4267200" cy="3200400"/>
          </a:xfrm>
          <a:prstGeom prst="rect">
            <a:avLst/>
          </a:prstGeom>
          <a:noFill/>
          <a:ln>
            <a:noFill/>
          </a:ln>
        </p:spPr>
      </p:pic>
      <p:sp>
        <p:nvSpPr>
          <p:cNvPr id="97" name="Google Shape;97;p19"/>
          <p:cNvSpPr txBox="1"/>
          <p:nvPr>
            <p:ph idx="1" type="subTitle"/>
          </p:nvPr>
        </p:nvSpPr>
        <p:spPr>
          <a:xfrm>
            <a:off x="311700" y="1605950"/>
            <a:ext cx="4260300" cy="33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aleway"/>
              <a:buAutoNum type="arabicPeriod"/>
            </a:pPr>
            <a:r>
              <a:rPr lang="en-GB" sz="1800">
                <a:solidFill>
                  <a:srgbClr val="000000"/>
                </a:solidFill>
                <a:latin typeface="Raleway"/>
                <a:ea typeface="Raleway"/>
                <a:cs typeface="Raleway"/>
                <a:sym typeface="Raleway"/>
              </a:rPr>
              <a:t>Provides information to the </a:t>
            </a:r>
            <a:r>
              <a:rPr lang="en-GB" sz="1800">
                <a:solidFill>
                  <a:srgbClr val="000000"/>
                </a:solidFill>
                <a:latin typeface="Lobster"/>
                <a:ea typeface="Lobster"/>
                <a:cs typeface="Lobster"/>
                <a:sym typeface="Lobster"/>
              </a:rPr>
              <a:t>unadorned hand in mid-air</a:t>
            </a:r>
            <a:r>
              <a:rPr lang="en-GB" sz="1800">
                <a:solidFill>
                  <a:srgbClr val="000000"/>
                </a:solidFill>
                <a:latin typeface="Raleway"/>
                <a:ea typeface="Raleway"/>
                <a:cs typeface="Raleway"/>
                <a:sym typeface="Raleway"/>
              </a:rPr>
              <a:t>,</a:t>
            </a:r>
            <a:endParaRPr sz="1800">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Font typeface="Raleway"/>
              <a:buAutoNum type="arabicPeriod"/>
            </a:pPr>
            <a:r>
              <a:rPr lang="en-GB" sz="1800">
                <a:solidFill>
                  <a:srgbClr val="000000"/>
                </a:solidFill>
                <a:latin typeface="Raleway"/>
                <a:ea typeface="Raleway"/>
                <a:cs typeface="Raleway"/>
                <a:sym typeface="Raleway"/>
              </a:rPr>
              <a:t>Increases </a:t>
            </a:r>
            <a:r>
              <a:rPr lang="en-GB" sz="1800">
                <a:solidFill>
                  <a:srgbClr val="000000"/>
                </a:solidFill>
                <a:latin typeface="Lobster"/>
                <a:ea typeface="Lobster"/>
                <a:cs typeface="Lobster"/>
                <a:sym typeface="Lobster"/>
              </a:rPr>
              <a:t>sense of control</a:t>
            </a:r>
            <a:r>
              <a:rPr lang="en-GB" sz="1800">
                <a:solidFill>
                  <a:srgbClr val="000000"/>
                </a:solidFill>
                <a:latin typeface="Raleway"/>
                <a:ea typeface="Raleway"/>
                <a:cs typeface="Raleway"/>
                <a:sym typeface="Raleway"/>
              </a:rPr>
              <a:t>, </a:t>
            </a:r>
            <a:endParaRPr sz="1800">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Font typeface="Raleway"/>
              <a:buAutoNum type="arabicPeriod"/>
            </a:pPr>
            <a:r>
              <a:rPr lang="en-GB" sz="1800">
                <a:solidFill>
                  <a:srgbClr val="000000"/>
                </a:solidFill>
                <a:latin typeface="Raleway"/>
                <a:ea typeface="Raleway"/>
                <a:cs typeface="Raleway"/>
                <a:sym typeface="Raleway"/>
              </a:rPr>
              <a:t>Reduces </a:t>
            </a:r>
            <a:r>
              <a:rPr lang="en-GB" sz="1800">
                <a:solidFill>
                  <a:srgbClr val="000000"/>
                </a:solidFill>
                <a:latin typeface="Lobster"/>
                <a:ea typeface="Lobster"/>
                <a:cs typeface="Lobster"/>
                <a:sym typeface="Lobster"/>
              </a:rPr>
              <a:t>visual distraction</a:t>
            </a:r>
            <a:r>
              <a:rPr lang="en-GB" sz="1800">
                <a:solidFill>
                  <a:srgbClr val="000000"/>
                </a:solidFill>
                <a:latin typeface="Raleway"/>
                <a:ea typeface="Raleway"/>
                <a:cs typeface="Raleway"/>
                <a:sym typeface="Raleway"/>
              </a:rPr>
              <a:t> during gesture interaction. </a:t>
            </a:r>
            <a:endParaRPr sz="1800">
              <a:solidFill>
                <a:srgbClr val="000000"/>
              </a:solidFill>
              <a:latin typeface="Raleway"/>
              <a:ea typeface="Raleway"/>
              <a:cs typeface="Raleway"/>
              <a:sym typeface="Raleway"/>
            </a:endParaRPr>
          </a:p>
          <a:p>
            <a:pPr indent="0" lvl="0" marL="457200" rtl="0" algn="l">
              <a:spcBef>
                <a:spcPts val="0"/>
              </a:spcBef>
              <a:spcAft>
                <a:spcPts val="0"/>
              </a:spcAft>
              <a:buNone/>
            </a:pPr>
            <a:r>
              <a:t/>
            </a:r>
            <a:endParaRPr sz="1650">
              <a:solidFill>
                <a:schemeClr val="dk1"/>
              </a:solidFill>
              <a:latin typeface="Raleway"/>
              <a:ea typeface="Raleway"/>
              <a:cs typeface="Raleway"/>
              <a:sym typeface="Raleway"/>
            </a:endParaRPr>
          </a:p>
          <a:p>
            <a:pPr indent="0" lvl="0" marL="457200" rtl="0" algn="l">
              <a:spcBef>
                <a:spcPts val="0"/>
              </a:spcBef>
              <a:spcAft>
                <a:spcPts val="0"/>
              </a:spcAft>
              <a:buNone/>
            </a:pPr>
            <a:r>
              <a:t/>
            </a:r>
            <a:endParaRPr sz="1650">
              <a:solidFill>
                <a:schemeClr val="dk1"/>
              </a:solidFill>
              <a:latin typeface="Raleway"/>
              <a:ea typeface="Raleway"/>
              <a:cs typeface="Raleway"/>
              <a:sym typeface="Raleway"/>
            </a:endParaRPr>
          </a:p>
          <a:p>
            <a:pPr indent="0" lvl="0" marL="457200" rtl="0" algn="l">
              <a:spcBef>
                <a:spcPts val="0"/>
              </a:spcBef>
              <a:spcAft>
                <a:spcPts val="0"/>
              </a:spcAft>
              <a:buNone/>
            </a:pPr>
            <a:r>
              <a:t/>
            </a:r>
            <a:endParaRPr sz="1650">
              <a:solidFill>
                <a:schemeClr val="dk1"/>
              </a:solidFill>
              <a:latin typeface="Raleway"/>
              <a:ea typeface="Raleway"/>
              <a:cs typeface="Raleway"/>
              <a:sym typeface="Raleway"/>
            </a:endParaRPr>
          </a:p>
          <a:p>
            <a:pPr indent="0" lvl="0" marL="457200" rtl="0" algn="l">
              <a:spcBef>
                <a:spcPts val="0"/>
              </a:spcBef>
              <a:spcAft>
                <a:spcPts val="0"/>
              </a:spcAft>
              <a:buNone/>
            </a:pPr>
            <a:r>
              <a:t/>
            </a:r>
            <a:endParaRPr sz="1650">
              <a:solidFill>
                <a:schemeClr val="dk1"/>
              </a:solidFill>
              <a:latin typeface="Raleway"/>
              <a:ea typeface="Raleway"/>
              <a:cs typeface="Raleway"/>
              <a:sym typeface="Raleway"/>
            </a:endParaRPr>
          </a:p>
          <a:p>
            <a:pPr indent="0" lvl="0" marL="0" rtl="0" algn="l">
              <a:spcBef>
                <a:spcPts val="0"/>
              </a:spcBef>
              <a:spcAft>
                <a:spcPts val="0"/>
              </a:spcAft>
              <a:buNone/>
            </a:pPr>
            <a:r>
              <a:t/>
            </a:r>
            <a:endParaRPr sz="1000">
              <a:solidFill>
                <a:schemeClr val="dk1"/>
              </a:solidFill>
              <a:latin typeface="Raleway"/>
              <a:ea typeface="Raleway"/>
              <a:cs typeface="Raleway"/>
              <a:sym typeface="Raleway"/>
            </a:endParaRPr>
          </a:p>
          <a:p>
            <a:pPr indent="0" lvl="0" marL="0" rtl="0" algn="l">
              <a:spcBef>
                <a:spcPts val="0"/>
              </a:spcBef>
              <a:spcAft>
                <a:spcPts val="0"/>
              </a:spcAft>
              <a:buNone/>
            </a:pPr>
            <a:r>
              <a:rPr lang="en-GB" sz="1000">
                <a:solidFill>
                  <a:schemeClr val="dk1"/>
                </a:solidFill>
                <a:latin typeface="Raleway"/>
                <a:ea typeface="Raleway"/>
                <a:cs typeface="Raleway"/>
                <a:sym typeface="Raleway"/>
              </a:rPr>
              <a:t>Youtube Channel: BristolIG Lab</a:t>
            </a:r>
            <a:endParaRPr sz="1000">
              <a:solidFill>
                <a:schemeClr val="dk1"/>
              </a:solidFill>
              <a:latin typeface="Raleway"/>
              <a:ea typeface="Raleway"/>
              <a:cs typeface="Raleway"/>
              <a:sym typeface="Raleway"/>
            </a:endParaRPr>
          </a:p>
          <a:p>
            <a:pPr indent="0" lvl="0" marL="0" rtl="0" algn="l">
              <a:spcBef>
                <a:spcPts val="0"/>
              </a:spcBef>
              <a:spcAft>
                <a:spcPts val="0"/>
              </a:spcAft>
              <a:buNone/>
            </a:pPr>
            <a:r>
              <a:rPr lang="en-GB" sz="1000">
                <a:solidFill>
                  <a:schemeClr val="dk1"/>
                </a:solidFill>
                <a:latin typeface="Raleway"/>
                <a:ea typeface="Raleway"/>
                <a:cs typeface="Raleway"/>
                <a:sym typeface="Raleway"/>
              </a:rPr>
              <a:t>Title: </a:t>
            </a:r>
            <a:r>
              <a:rPr lang="en-GB" sz="1000">
                <a:solidFill>
                  <a:schemeClr val="dk1"/>
                </a:solidFill>
                <a:latin typeface="Raleway"/>
                <a:ea typeface="Raleway"/>
                <a:cs typeface="Raleway"/>
                <a:sym typeface="Raleway"/>
              </a:rPr>
              <a:t>Rendering Volumetric Haptic Shapes in Mid-Air using Ultrasound</a:t>
            </a:r>
            <a:endParaRPr sz="1000">
              <a:solidFill>
                <a:schemeClr val="dk1"/>
              </a:solidFill>
              <a:latin typeface="Raleway"/>
              <a:ea typeface="Raleway"/>
              <a:cs typeface="Raleway"/>
              <a:sym typeface="Raleway"/>
            </a:endParaRPr>
          </a:p>
          <a:p>
            <a:pPr indent="0" lvl="0" marL="0" rtl="0" algn="l">
              <a:spcBef>
                <a:spcPts val="0"/>
              </a:spcBef>
              <a:spcAft>
                <a:spcPts val="0"/>
              </a:spcAft>
              <a:buNone/>
            </a:pPr>
            <a:r>
              <a:rPr lang="en-GB" sz="1000">
                <a:solidFill>
                  <a:schemeClr val="dk1"/>
                </a:solidFill>
                <a:latin typeface="Raleway"/>
                <a:ea typeface="Raleway"/>
                <a:cs typeface="Raleway"/>
                <a:sym typeface="Raleway"/>
              </a:rPr>
              <a:t>Link: https://www.youtube.com/watch?v=kaoO5cY1aHk</a:t>
            </a:r>
            <a:endParaRPr sz="10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311700" y="499250"/>
            <a:ext cx="8520600" cy="9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0000"/>
                </a:solidFill>
                <a:latin typeface="Pacifico"/>
                <a:ea typeface="Pacifico"/>
                <a:cs typeface="Pacifico"/>
                <a:sym typeface="Pacifico"/>
              </a:rPr>
              <a:t>Research </a:t>
            </a:r>
            <a:r>
              <a:rPr lang="en-GB">
                <a:solidFill>
                  <a:srgbClr val="000000"/>
                </a:solidFill>
                <a:latin typeface="Raleway"/>
                <a:ea typeface="Raleway"/>
                <a:cs typeface="Raleway"/>
                <a:sym typeface="Raleway"/>
              </a:rPr>
              <a:t>Studies</a:t>
            </a:r>
            <a:endParaRPr>
              <a:solidFill>
                <a:srgbClr val="000000"/>
              </a:solidFill>
              <a:latin typeface="Raleway"/>
              <a:ea typeface="Raleway"/>
              <a:cs typeface="Raleway"/>
              <a:sym typeface="Raleway"/>
            </a:endParaRPr>
          </a:p>
        </p:txBody>
      </p:sp>
      <p:sp>
        <p:nvSpPr>
          <p:cNvPr id="103" name="Google Shape;103;p20"/>
          <p:cNvSpPr txBox="1"/>
          <p:nvPr>
            <p:ph idx="1" type="subTitle"/>
          </p:nvPr>
        </p:nvSpPr>
        <p:spPr>
          <a:xfrm>
            <a:off x="311700" y="2115500"/>
            <a:ext cx="8520600" cy="26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aleway"/>
              <a:ea typeface="Raleway"/>
              <a:cs typeface="Raleway"/>
              <a:sym typeface="Raleway"/>
            </a:endParaRPr>
          </a:p>
        </p:txBody>
      </p:sp>
      <p:pic>
        <p:nvPicPr>
          <p:cNvPr id="104" name="Google Shape;104;p20"/>
          <p:cNvPicPr preferRelativeResize="0"/>
          <p:nvPr/>
        </p:nvPicPr>
        <p:blipFill>
          <a:blip r:embed="rId3">
            <a:alphaModFix/>
          </a:blip>
          <a:stretch>
            <a:fillRect/>
          </a:stretch>
        </p:blipFill>
        <p:spPr>
          <a:xfrm>
            <a:off x="311696" y="1613050"/>
            <a:ext cx="2342175" cy="3172450"/>
          </a:xfrm>
          <a:prstGeom prst="rect">
            <a:avLst/>
          </a:prstGeom>
          <a:noFill/>
          <a:ln>
            <a:noFill/>
          </a:ln>
        </p:spPr>
      </p:pic>
      <p:pic>
        <p:nvPicPr>
          <p:cNvPr id="105" name="Google Shape;105;p20"/>
          <p:cNvPicPr preferRelativeResize="0"/>
          <p:nvPr/>
        </p:nvPicPr>
        <p:blipFill>
          <a:blip r:embed="rId4">
            <a:alphaModFix/>
          </a:blip>
          <a:stretch>
            <a:fillRect/>
          </a:stretch>
        </p:blipFill>
        <p:spPr>
          <a:xfrm>
            <a:off x="3415175" y="1613050"/>
            <a:ext cx="2189899" cy="3172450"/>
          </a:xfrm>
          <a:prstGeom prst="rect">
            <a:avLst/>
          </a:prstGeom>
          <a:noFill/>
          <a:ln>
            <a:noFill/>
          </a:ln>
        </p:spPr>
      </p:pic>
      <p:pic>
        <p:nvPicPr>
          <p:cNvPr id="106" name="Google Shape;106;p20"/>
          <p:cNvPicPr preferRelativeResize="0"/>
          <p:nvPr/>
        </p:nvPicPr>
        <p:blipFill>
          <a:blip r:embed="rId5">
            <a:alphaModFix/>
          </a:blip>
          <a:stretch>
            <a:fillRect/>
          </a:stretch>
        </p:blipFill>
        <p:spPr>
          <a:xfrm>
            <a:off x="6533625" y="1613050"/>
            <a:ext cx="2298675" cy="317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311700" y="499250"/>
            <a:ext cx="8520600" cy="9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0000"/>
                </a:solidFill>
                <a:latin typeface="Pacifico"/>
                <a:ea typeface="Pacifico"/>
                <a:cs typeface="Pacifico"/>
                <a:sym typeface="Pacifico"/>
              </a:rPr>
              <a:t>Main </a:t>
            </a:r>
            <a:r>
              <a:rPr lang="en-GB">
                <a:solidFill>
                  <a:srgbClr val="000000"/>
                </a:solidFill>
                <a:latin typeface="Raleway"/>
                <a:ea typeface="Raleway"/>
                <a:cs typeface="Raleway"/>
                <a:sym typeface="Raleway"/>
              </a:rPr>
              <a:t>Results</a:t>
            </a:r>
            <a:endParaRPr>
              <a:solidFill>
                <a:srgbClr val="000000"/>
              </a:solidFill>
              <a:latin typeface="Raleway"/>
              <a:ea typeface="Raleway"/>
              <a:cs typeface="Raleway"/>
              <a:sym typeface="Raleway"/>
            </a:endParaRPr>
          </a:p>
        </p:txBody>
      </p:sp>
      <p:sp>
        <p:nvSpPr>
          <p:cNvPr id="112" name="Google Shape;112;p21"/>
          <p:cNvSpPr txBox="1"/>
          <p:nvPr>
            <p:ph idx="1" type="subTitle"/>
          </p:nvPr>
        </p:nvSpPr>
        <p:spPr>
          <a:xfrm>
            <a:off x="311700" y="2115500"/>
            <a:ext cx="8520600" cy="267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aleway"/>
              <a:buAutoNum type="arabicPeriod"/>
            </a:pPr>
            <a:r>
              <a:rPr lang="en-GB" sz="1800">
                <a:solidFill>
                  <a:schemeClr val="dk1"/>
                </a:solidFill>
                <a:latin typeface="Raleway"/>
                <a:ea typeface="Raleway"/>
                <a:cs typeface="Raleway"/>
                <a:sym typeface="Raleway"/>
              </a:rPr>
              <a:t>Cutaneous Push can be an </a:t>
            </a:r>
            <a:r>
              <a:rPr lang="en-GB" sz="1800">
                <a:solidFill>
                  <a:schemeClr val="dk1"/>
                </a:solidFill>
                <a:latin typeface="Lobster"/>
                <a:ea typeface="Lobster"/>
                <a:cs typeface="Lobster"/>
                <a:sym typeface="Lobster"/>
              </a:rPr>
              <a:t>effective</a:t>
            </a:r>
            <a:r>
              <a:rPr lang="en-GB" sz="1800">
                <a:solidFill>
                  <a:schemeClr val="dk1"/>
                </a:solidFill>
                <a:latin typeface="Raleway"/>
                <a:ea typeface="Raleway"/>
                <a:cs typeface="Raleway"/>
                <a:sym typeface="Raleway"/>
              </a:rPr>
              <a:t> way of message presentation</a:t>
            </a:r>
            <a:endParaRPr sz="1800">
              <a:solidFill>
                <a:schemeClr val="dk1"/>
              </a:solidFill>
              <a:latin typeface="Raleway"/>
              <a:ea typeface="Raleway"/>
              <a:cs typeface="Raleway"/>
              <a:sym typeface="Raleway"/>
            </a:endParaRPr>
          </a:p>
          <a:p>
            <a:pPr indent="-342900" lvl="0" marL="457200" rtl="0" algn="l">
              <a:spcBef>
                <a:spcPts val="0"/>
              </a:spcBef>
              <a:spcAft>
                <a:spcPts val="0"/>
              </a:spcAft>
              <a:buClr>
                <a:schemeClr val="dk1"/>
              </a:buClr>
              <a:buSzPts val="1800"/>
              <a:buFont typeface="Raleway"/>
              <a:buAutoNum type="arabicPeriod"/>
            </a:pPr>
            <a:r>
              <a:rPr lang="en-GB" sz="1800">
                <a:solidFill>
                  <a:schemeClr val="dk1"/>
                </a:solidFill>
                <a:latin typeface="Raleway"/>
                <a:ea typeface="Raleway"/>
                <a:cs typeface="Raleway"/>
                <a:sym typeface="Raleway"/>
              </a:rPr>
              <a:t>Cutaneous Push has very </a:t>
            </a:r>
            <a:r>
              <a:rPr lang="en-GB" sz="1800">
                <a:solidFill>
                  <a:schemeClr val="dk1"/>
                </a:solidFill>
                <a:latin typeface="Lobster"/>
                <a:ea typeface="Lobster"/>
                <a:cs typeface="Lobster"/>
                <a:sym typeface="Lobster"/>
              </a:rPr>
              <a:t>high user acceptance</a:t>
            </a:r>
            <a:r>
              <a:rPr lang="en-GB" sz="1800">
                <a:solidFill>
                  <a:schemeClr val="dk1"/>
                </a:solidFill>
                <a:latin typeface="Raleway"/>
                <a:ea typeface="Raleway"/>
                <a:cs typeface="Raleway"/>
                <a:sym typeface="Raleway"/>
              </a:rPr>
              <a:t>,</a:t>
            </a:r>
            <a:endParaRPr sz="1800">
              <a:solidFill>
                <a:schemeClr val="dk1"/>
              </a:solidFill>
              <a:latin typeface="Raleway"/>
              <a:ea typeface="Raleway"/>
              <a:cs typeface="Raleway"/>
              <a:sym typeface="Raleway"/>
            </a:endParaRPr>
          </a:p>
          <a:p>
            <a:pPr indent="-342900" lvl="0" marL="457200" rtl="0" algn="l">
              <a:spcBef>
                <a:spcPts val="0"/>
              </a:spcBef>
              <a:spcAft>
                <a:spcPts val="0"/>
              </a:spcAft>
              <a:buClr>
                <a:schemeClr val="dk1"/>
              </a:buClr>
              <a:buSzPts val="1800"/>
              <a:buFont typeface="Raleway"/>
              <a:buAutoNum type="arabicPeriod"/>
            </a:pPr>
            <a:r>
              <a:rPr lang="en-GB" sz="1800">
                <a:solidFill>
                  <a:schemeClr val="dk1"/>
                </a:solidFill>
                <a:latin typeface="Raleway"/>
                <a:ea typeface="Raleway"/>
                <a:cs typeface="Raleway"/>
                <a:sym typeface="Raleway"/>
              </a:rPr>
              <a:t>The feedback techniques </a:t>
            </a:r>
            <a:r>
              <a:rPr lang="en-GB" sz="1800">
                <a:solidFill>
                  <a:schemeClr val="dk1"/>
                </a:solidFill>
                <a:latin typeface="Lobster"/>
                <a:ea typeface="Lobster"/>
                <a:cs typeface="Lobster"/>
                <a:sym typeface="Lobster"/>
              </a:rPr>
              <a:t>support gesture</a:t>
            </a:r>
            <a:r>
              <a:rPr lang="en-GB" sz="1800">
                <a:solidFill>
                  <a:schemeClr val="dk1"/>
                </a:solidFill>
                <a:latin typeface="Raleway"/>
                <a:ea typeface="Raleway"/>
                <a:cs typeface="Raleway"/>
                <a:sym typeface="Raleway"/>
              </a:rPr>
              <a:t> interaction without</a:t>
            </a:r>
            <a:endParaRPr sz="1800">
              <a:solidFill>
                <a:schemeClr val="dk1"/>
              </a:solidFill>
              <a:latin typeface="Raleway"/>
              <a:ea typeface="Raleway"/>
              <a:cs typeface="Raleway"/>
              <a:sym typeface="Raleway"/>
            </a:endParaRPr>
          </a:p>
          <a:p>
            <a:pPr indent="-342900" lvl="0" marL="457200" rtl="0" algn="l">
              <a:spcBef>
                <a:spcPts val="0"/>
              </a:spcBef>
              <a:spcAft>
                <a:spcPts val="0"/>
              </a:spcAft>
              <a:buClr>
                <a:schemeClr val="dk1"/>
              </a:buClr>
              <a:buSzPts val="1800"/>
              <a:buFont typeface="Raleway"/>
              <a:buAutoNum type="arabicPeriod"/>
            </a:pPr>
            <a:r>
              <a:rPr lang="en-GB" sz="1800">
                <a:solidFill>
                  <a:schemeClr val="dk1"/>
                </a:solidFill>
                <a:latin typeface="Raleway"/>
                <a:ea typeface="Raleway"/>
                <a:cs typeface="Raleway"/>
                <a:sym typeface="Raleway"/>
              </a:rPr>
              <a:t>RQ3 &amp; RQ4: even during </a:t>
            </a:r>
            <a:r>
              <a:rPr lang="en-GB" sz="1800">
                <a:solidFill>
                  <a:schemeClr val="dk1"/>
                </a:solidFill>
                <a:latin typeface="Lobster"/>
                <a:ea typeface="Lobster"/>
                <a:cs typeface="Lobster"/>
                <a:sym typeface="Lobster"/>
              </a:rPr>
              <a:t>more challenging </a:t>
            </a:r>
            <a:r>
              <a:rPr lang="en-GB" sz="1800">
                <a:solidFill>
                  <a:schemeClr val="dk1"/>
                </a:solidFill>
                <a:latin typeface="Raleway"/>
                <a:ea typeface="Raleway"/>
                <a:cs typeface="Raleway"/>
                <a:sym typeface="Raleway"/>
              </a:rPr>
              <a:t>driving non-visual feedback combinations caused </a:t>
            </a:r>
            <a:r>
              <a:rPr lang="en-GB" sz="1800">
                <a:solidFill>
                  <a:schemeClr val="dk1"/>
                </a:solidFill>
                <a:latin typeface="Lobster"/>
                <a:ea typeface="Lobster"/>
                <a:cs typeface="Lobster"/>
                <a:sym typeface="Lobster"/>
              </a:rPr>
              <a:t>significantly lower </a:t>
            </a:r>
            <a:r>
              <a:rPr lang="en-GB" sz="1800">
                <a:solidFill>
                  <a:schemeClr val="dk1"/>
                </a:solidFill>
                <a:latin typeface="Raleway"/>
                <a:ea typeface="Raleway"/>
                <a:cs typeface="Raleway"/>
                <a:sym typeface="Raleway"/>
              </a:rPr>
              <a:t>Eyes-Off-the-Road Time, and </a:t>
            </a:r>
            <a:r>
              <a:rPr lang="en-GB" sz="1800">
                <a:solidFill>
                  <a:schemeClr val="dk1"/>
                </a:solidFill>
                <a:latin typeface="Lobster"/>
                <a:ea typeface="Lobster"/>
                <a:cs typeface="Lobster"/>
                <a:sym typeface="Lobster"/>
              </a:rPr>
              <a:t>least impact</a:t>
            </a:r>
            <a:r>
              <a:rPr lang="en-GB" sz="1800">
                <a:solidFill>
                  <a:schemeClr val="dk1"/>
                </a:solidFill>
                <a:latin typeface="Raleway"/>
                <a:ea typeface="Raleway"/>
                <a:cs typeface="Raleway"/>
                <a:sym typeface="Raleway"/>
              </a:rPr>
              <a:t> on driving behaviour, without any negative impact on cognitive loads. </a:t>
            </a:r>
            <a:endParaRPr sz="18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