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0"/>
  </p:notesMasterIdLst>
  <p:handoutMasterIdLst>
    <p:handoutMasterId r:id="rId32"/>
  </p:handoutMasterIdLst>
  <p:sldIdLst>
    <p:sldId id="297" r:id="rId4"/>
    <p:sldId id="314" r:id="rId5"/>
    <p:sldId id="298" r:id="rId6"/>
    <p:sldId id="299" r:id="rId7"/>
    <p:sldId id="300" r:id="rId8"/>
    <p:sldId id="301" r:id="rId9"/>
    <p:sldId id="303" r:id="rId10"/>
    <p:sldId id="318" r:id="rId11"/>
    <p:sldId id="328" r:id="rId12"/>
    <p:sldId id="326" r:id="rId13"/>
    <p:sldId id="329" r:id="rId14"/>
    <p:sldId id="330" r:id="rId15"/>
    <p:sldId id="327" r:id="rId16"/>
    <p:sldId id="331" r:id="rId17"/>
    <p:sldId id="332" r:id="rId18"/>
    <p:sldId id="333" r:id="rId19"/>
    <p:sldId id="304" r:id="rId21"/>
    <p:sldId id="305" r:id="rId22"/>
    <p:sldId id="334" r:id="rId23"/>
    <p:sldId id="302" r:id="rId24"/>
    <p:sldId id="317" r:id="rId25"/>
    <p:sldId id="315" r:id="rId26"/>
    <p:sldId id="311" r:id="rId27"/>
    <p:sldId id="312" r:id="rId28"/>
    <p:sldId id="316" r:id="rId29"/>
    <p:sldId id="313" r:id="rId30"/>
    <p:sldId id="310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72236" autoAdjust="0"/>
  </p:normalViewPr>
  <p:slideViewPr>
    <p:cSldViewPr showGuides="1">
      <p:cViewPr varScale="1">
        <p:scale>
          <a:sx n="79" d="100"/>
          <a:sy n="79" d="100"/>
        </p:scale>
        <p:origin x="2104" y="68"/>
      </p:cViewPr>
      <p:guideLst>
        <p:guide orient="horz" pos="2160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在本系统中，拟实现的非功能性需求（</a:t>
            </a:r>
            <a:r>
              <a:rPr lang="en-US" altLang="zh-CN" dirty="0"/>
              <a:t>Non-Functional Requirements, NFR</a:t>
            </a:r>
            <a:r>
              <a:rPr lang="zh-CN" altLang="en-US" dirty="0"/>
              <a:t>）主要包括以下几个方面，旨在保障系统在实际使用中的可用性、可靠性、扩展性与用户体验：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1. </a:t>
            </a:r>
            <a:r>
              <a:rPr lang="zh-CN" altLang="en-US" b="1" dirty="0"/>
              <a:t>可用性（</a:t>
            </a:r>
            <a:r>
              <a:rPr lang="en-US" altLang="zh-CN" b="1" dirty="0"/>
              <a:t>Usability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目标</a:t>
            </a:r>
            <a:r>
              <a:rPr lang="zh-CN" altLang="en-US" dirty="0"/>
              <a:t>：确保系统交互直观、操作便捷，降低用户学习成本。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措施</a:t>
            </a:r>
            <a:r>
              <a:rPr lang="zh-CN" altLang="en-US" dirty="0"/>
              <a:t>：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前端采用响应式设计（</a:t>
            </a:r>
            <a:r>
              <a:rPr lang="en-US" altLang="zh-CN" dirty="0"/>
              <a:t>Vue3 + Element Plus + Tailwind</a:t>
            </a:r>
            <a:r>
              <a:rPr lang="zh-CN" altLang="en-US" dirty="0"/>
              <a:t>），适配不同设备。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文件管理界面贴近本地资源管理器操作逻辑，用户易于上手。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原因</a:t>
            </a:r>
            <a:r>
              <a:rPr lang="zh-CN" altLang="en-US" dirty="0"/>
              <a:t>：用户包括技术人员与普通文档使用者，良好的可用性有助于提升系统推广效果和用户粘性。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性能（</a:t>
            </a:r>
            <a:r>
              <a:rPr lang="en-US" altLang="zh-CN" b="1" dirty="0"/>
              <a:t>Performance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目标</a:t>
            </a:r>
            <a:r>
              <a:rPr lang="zh-CN" altLang="en-US" dirty="0"/>
              <a:t>：在并发访问、海量文档下保持较低响应延迟。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措施</a:t>
            </a:r>
            <a:r>
              <a:rPr lang="zh-CN" altLang="en-US" dirty="0"/>
              <a:t>：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 </a:t>
            </a:r>
            <a:r>
              <a:rPr lang="en-US" altLang="zh-CN" dirty="0"/>
              <a:t>Redis </a:t>
            </a:r>
            <a:r>
              <a:rPr lang="zh-CN" altLang="en-US" dirty="0"/>
              <a:t>缓存用户信息与登录状态，加速认证流程。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分页加载历史对话、异步处理文件上传与解析，避免阻塞。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原因</a:t>
            </a:r>
            <a:r>
              <a:rPr lang="zh-CN" altLang="en-US" dirty="0"/>
              <a:t>：问答系统需快速响应用户输入，性能直接影响用户体验。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可靠性与稳定性（</a:t>
            </a:r>
            <a:r>
              <a:rPr lang="en-US" altLang="zh-CN" b="1" dirty="0"/>
              <a:t>Reliability &amp; Stability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目标</a:t>
            </a:r>
            <a:r>
              <a:rPr lang="zh-CN" altLang="en-US" dirty="0"/>
              <a:t>：保证系统在高并发或异常情况下稳定运行。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措施</a:t>
            </a:r>
            <a:r>
              <a:rPr lang="zh-CN" altLang="en-US" dirty="0"/>
              <a:t>：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后端实现全局异常处理与统一返回格式，避免系统崩溃。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文件存储与向量库操作具备异常回滚与失败重试机制。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原因</a:t>
            </a:r>
            <a:r>
              <a:rPr lang="zh-CN" altLang="en-US" dirty="0"/>
              <a:t>：系统面向真实用户，需保障关键功能在各种条件下可持续运行。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可扩展性（</a:t>
            </a:r>
            <a:r>
              <a:rPr lang="en-US" altLang="zh-CN" b="1" dirty="0"/>
              <a:t>Scalability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目标</a:t>
            </a:r>
            <a:r>
              <a:rPr lang="zh-CN" altLang="en-US" dirty="0"/>
              <a:t>：支持功能与负载的水平扩展。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措施</a:t>
            </a:r>
            <a:r>
              <a:rPr lang="zh-CN" altLang="en-US" dirty="0"/>
              <a:t>：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模块解耦设计（用户、文件、会话、对话等），支持单模块独立升级。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支持多种向量数据库</a:t>
            </a:r>
            <a:r>
              <a:rPr lang="en-US" altLang="zh-CN" dirty="0"/>
              <a:t>/LLM </a:t>
            </a:r>
            <a:r>
              <a:rPr lang="zh-CN" altLang="en-US" dirty="0"/>
              <a:t>插件式切换，便于后期对接企业私有服务。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原因</a:t>
            </a:r>
            <a:r>
              <a:rPr lang="zh-CN" altLang="en-US" dirty="0"/>
              <a:t>：系统部署场景多变，需具备良好的适配与演进能力。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5. </a:t>
            </a:r>
            <a:r>
              <a:rPr lang="zh-CN" altLang="en-US" b="1" dirty="0"/>
              <a:t>安全性（</a:t>
            </a:r>
            <a:r>
              <a:rPr lang="en-US" altLang="zh-CN" b="1" dirty="0"/>
              <a:t>Security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目标</a:t>
            </a:r>
            <a:r>
              <a:rPr lang="zh-CN" altLang="en-US" dirty="0"/>
              <a:t>：保护用户隐私、防止恶意攻击。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措施</a:t>
            </a:r>
            <a:r>
              <a:rPr lang="zh-CN" altLang="en-US" dirty="0"/>
              <a:t>：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使用 </a:t>
            </a:r>
            <a:r>
              <a:rPr lang="en-US" altLang="zh-CN" dirty="0"/>
              <a:t>JWT </a:t>
            </a:r>
            <a:r>
              <a:rPr lang="zh-CN" altLang="en-US" dirty="0"/>
              <a:t>实现无状态用户认证，防止会话伪造。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后端对上传文件做格式校验、路径合法性检查，避免任意文件读取等风险。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原因</a:t>
            </a:r>
            <a:r>
              <a:rPr lang="zh-CN" altLang="en-US" dirty="0"/>
              <a:t>：系统涉及用户私有文档与敏感问答内容，必须确保信息安全。</a:t>
            </a:r>
            <a:endParaRPr lang="zh-CN" altLang="en-US" dirty="0"/>
          </a:p>
          <a:p>
            <a:pPr>
              <a:buNone/>
            </a:pPr>
            <a:r>
              <a:rPr lang="en-US" altLang="zh-CN" b="1" dirty="0"/>
              <a:t>6. </a:t>
            </a:r>
            <a:r>
              <a:rPr lang="zh-CN" altLang="en-US" b="1" dirty="0"/>
              <a:t>可维护性（</a:t>
            </a:r>
            <a:r>
              <a:rPr lang="en-US" altLang="zh-CN" b="1" dirty="0"/>
              <a:t>Maintainability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目标</a:t>
            </a:r>
            <a:r>
              <a:rPr lang="zh-CN" altLang="en-US" dirty="0"/>
              <a:t>：便于系统后期维护、升级与排错。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措施</a:t>
            </a:r>
            <a:r>
              <a:rPr lang="zh-CN" altLang="en-US" dirty="0"/>
              <a:t>：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后端采用模块化目录结构与通用工具类封装，提高代码可读性。</a:t>
            </a:r>
            <a:endParaRPr lang="zh-CN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前端使用 </a:t>
            </a:r>
            <a:r>
              <a:rPr lang="en-US" altLang="zh-CN" dirty="0" err="1"/>
              <a:t>Pinia</a:t>
            </a:r>
            <a:r>
              <a:rPr lang="en-US" altLang="zh-CN" dirty="0"/>
              <a:t> </a:t>
            </a:r>
            <a:r>
              <a:rPr lang="zh-CN" altLang="en-US" dirty="0"/>
              <a:t>管理状态，集中调试、便于日志跟踪。</a:t>
            </a: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原因</a:t>
            </a:r>
            <a:r>
              <a:rPr lang="zh-CN" altLang="en-US" dirty="0"/>
              <a:t>：系统后续可能由他人接手或二次开发，良好的维护性降低维护成本。</a:t>
            </a:r>
            <a:endParaRPr lang="zh-CN" altLang="en-US" dirty="0"/>
          </a:p>
          <a:p>
            <a:r>
              <a:rPr lang="zh-CN" altLang="en-US" dirty="0"/>
              <a:t>如需，我还可以进一步将上述内容绘制为 </a:t>
            </a:r>
            <a:r>
              <a:rPr lang="en-US" altLang="zh-CN" b="1" dirty="0"/>
              <a:t>NFR </a:t>
            </a:r>
            <a:r>
              <a:rPr lang="zh-CN" altLang="en-US" b="1" dirty="0"/>
              <a:t>雷达图</a:t>
            </a:r>
            <a:r>
              <a:rPr lang="zh-CN" altLang="en-US" dirty="0"/>
              <a:t> 或总结成一段摘要。是否需要？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DE9E20-473F-4C80-B5B8-9061F40A851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迭代周期：共</a:t>
            </a:r>
            <a:r>
              <a:rPr lang="en-US" altLang="zh-CN" b="1" dirty="0">
                <a:effectLst/>
              </a:rPr>
              <a:t>4</a:t>
            </a:r>
            <a:r>
              <a:rPr lang="zh-CN" altLang="en-US" b="1" dirty="0">
                <a:effectLst/>
              </a:rPr>
              <a:t>周</a:t>
            </a:r>
            <a:endParaRPr lang="zh-CN" altLang="en-US" b="1" dirty="0">
              <a:effectLst/>
            </a:endParaRPr>
          </a:p>
          <a:p>
            <a:r>
              <a:rPr lang="zh-CN" altLang="en-US" b="1" dirty="0">
                <a:effectLst/>
              </a:rPr>
              <a:t>第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周：需求完善与系统设计</a:t>
            </a:r>
            <a:endParaRPr lang="zh-CN" altLang="en-US" b="1" dirty="0">
              <a:effectLst/>
            </a:endParaRPr>
          </a:p>
          <a:p>
            <a:r>
              <a:rPr lang="zh-CN" altLang="en-US" dirty="0">
                <a:effectLst/>
              </a:rPr>
              <a:t>目标：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复盘</a:t>
            </a:r>
            <a:r>
              <a:rPr lang="en-US" altLang="zh-CN" dirty="0">
                <a:effectLst/>
              </a:rPr>
              <a:t>Lab2</a:t>
            </a:r>
            <a:r>
              <a:rPr lang="zh-CN" altLang="en-US" dirty="0">
                <a:effectLst/>
              </a:rPr>
              <a:t>用户故事与用例，收集并整理第一轮用户反馈，完善需求文档。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明确第二轮迭代的核心目标（如</a:t>
            </a:r>
            <a:r>
              <a:rPr lang="en-US" altLang="zh-CN" dirty="0">
                <a:effectLst/>
              </a:rPr>
              <a:t>RAG</a:t>
            </a:r>
            <a:r>
              <a:rPr lang="zh-CN" altLang="en-US" dirty="0">
                <a:effectLst/>
              </a:rPr>
              <a:t>问答体验优化、文件管理增强、界面交互提升等）。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完成系统的详细设计，包括</a:t>
            </a:r>
            <a:r>
              <a:rPr lang="en-US" altLang="zh-CN" dirty="0">
                <a:effectLst/>
              </a:rPr>
              <a:t>UML</a:t>
            </a:r>
            <a:r>
              <a:rPr lang="zh-CN" altLang="en-US" dirty="0">
                <a:effectLst/>
              </a:rPr>
              <a:t>用例图、类图、时序图等。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细化任务分工，制定详细开发计划。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实际完成情况：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需求调研和反馈收集顺利，需求文档进一步细化。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UML</a:t>
            </a:r>
            <a:r>
              <a:rPr lang="zh-CN" altLang="en-US" dirty="0">
                <a:effectLst/>
              </a:rPr>
              <a:t>设计按时完成，团队成员对各自任务有清晰认识。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第</a:t>
            </a:r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周：核心功能开发与单元测试</a:t>
            </a:r>
            <a:endParaRPr lang="zh-CN" altLang="en-US" b="1" dirty="0">
              <a:effectLst/>
            </a:endParaRPr>
          </a:p>
          <a:p>
            <a:r>
              <a:rPr lang="zh-CN" altLang="en-US" dirty="0">
                <a:effectLst/>
              </a:rPr>
              <a:t>目标：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完成</a:t>
            </a:r>
            <a:r>
              <a:rPr lang="en-US" altLang="zh-CN" dirty="0">
                <a:effectLst/>
              </a:rPr>
              <a:t>RAG</a:t>
            </a:r>
            <a:r>
              <a:rPr lang="zh-CN" altLang="en-US" dirty="0">
                <a:effectLst/>
              </a:rPr>
              <a:t>智能问答模块的优化开发，包括多轮对话、引用展示等功能。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完善文件上传、下载、重命名、删除、移动等文件管理功能。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完成用户信息管理、会话管理等辅助功能开发。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针对新增和优化的功能编写单元测试，保证代码质量。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实际完成情况：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RAG</a:t>
            </a:r>
            <a:r>
              <a:rPr lang="zh-CN" altLang="en-US" dirty="0">
                <a:effectLst/>
              </a:rPr>
              <a:t>问答模块如期上线，支持多轮对话和引用展示。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文件管理功能基本实现，部分细节如批量操作推迟到下周。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单元测试覆盖率达到预期，发现并修复了若干</a:t>
            </a:r>
            <a:r>
              <a:rPr lang="en-US" altLang="zh-CN" dirty="0">
                <a:effectLst/>
              </a:rPr>
              <a:t>bug</a:t>
            </a:r>
            <a:r>
              <a:rPr lang="zh-CN" altLang="en-US" dirty="0">
                <a:effectLst/>
              </a:rPr>
              <a:t>。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第</a:t>
            </a:r>
            <a:r>
              <a:rPr lang="en-US" altLang="zh-CN" b="1" dirty="0">
                <a:effectLst/>
              </a:rPr>
              <a:t>3</a:t>
            </a:r>
            <a:r>
              <a:rPr lang="zh-CN" altLang="en-US" b="1" dirty="0">
                <a:effectLst/>
              </a:rPr>
              <a:t>周：前端界面优化与系统联调</a:t>
            </a:r>
            <a:endParaRPr lang="zh-CN" altLang="en-US" b="1" dirty="0">
              <a:effectLst/>
            </a:endParaRPr>
          </a:p>
          <a:p>
            <a:r>
              <a:rPr lang="zh-CN" altLang="en-US" dirty="0">
                <a:effectLst/>
              </a:rPr>
              <a:t>目标：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优化前端界面，提升用户体验（如交互动画、错误提示、响应式布局等）。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完成前后端接口联调，确保主要业务流程顺畅。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进行集成测试，修复联调中发现的问题。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开展小范围用户试用，收集反馈。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实际完成情况：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前端界面美化和交互优化基本完成，用户体验提升明显。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前后端联调顺利，主要流程无阻塞。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集成测试发现部分边界</a:t>
            </a:r>
            <a:r>
              <a:rPr lang="en-US" altLang="zh-CN" dirty="0">
                <a:effectLst/>
              </a:rPr>
              <a:t>bug</a:t>
            </a:r>
            <a:r>
              <a:rPr lang="zh-CN" altLang="en-US" dirty="0">
                <a:effectLst/>
              </a:rPr>
              <a:t>，已及时修复。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用户试用反馈积极，提出了若干改进建议。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第</a:t>
            </a:r>
            <a:r>
              <a:rPr lang="en-US" altLang="zh-CN" b="1" dirty="0">
                <a:effectLst/>
              </a:rPr>
              <a:t>4</a:t>
            </a:r>
            <a:r>
              <a:rPr lang="zh-CN" altLang="en-US" b="1" dirty="0">
                <a:effectLst/>
              </a:rPr>
              <a:t>周：系统完善与文档整理</a:t>
            </a:r>
            <a:endParaRPr lang="zh-CN" altLang="en-US" b="1" dirty="0">
              <a:effectLst/>
            </a:endParaRPr>
          </a:p>
          <a:p>
            <a:r>
              <a:rPr lang="zh-CN" altLang="en-US" dirty="0">
                <a:effectLst/>
              </a:rPr>
              <a:t>目标：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根据用户反馈和测试结果，进一步完善系统功能和细节。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完善项目文档，包括用户手册、开发文档、部署说明等。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准备项目展示材料，进行最终验收和答辩演练。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实际完成情况：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绝大部分功能和细节已完善，系统稳定性和易用性提升。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项目文档齐全，部署流程顺畅。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团队完成了项目展示和答辩准备，顺利通过验收。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DE9E20-473F-4C80-B5B8-9061F40A851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迭代周期：共</a:t>
            </a:r>
            <a:r>
              <a:rPr lang="en-US" altLang="zh-CN" b="1" dirty="0">
                <a:effectLst/>
              </a:rPr>
              <a:t>4</a:t>
            </a:r>
            <a:r>
              <a:rPr lang="zh-CN" altLang="en-US" b="1" dirty="0">
                <a:effectLst/>
              </a:rPr>
              <a:t>周</a:t>
            </a:r>
            <a:endParaRPr lang="zh-CN" altLang="en-US" b="1" dirty="0">
              <a:effectLst/>
            </a:endParaRPr>
          </a:p>
          <a:p>
            <a:r>
              <a:rPr lang="zh-CN" altLang="en-US" b="1" dirty="0">
                <a:effectLst/>
              </a:rPr>
              <a:t>第</a:t>
            </a:r>
            <a:r>
              <a:rPr lang="en-US" altLang="zh-CN" b="1" dirty="0">
                <a:effectLst/>
              </a:rPr>
              <a:t>1</a:t>
            </a:r>
            <a:r>
              <a:rPr lang="zh-CN" altLang="en-US" b="1" dirty="0">
                <a:effectLst/>
              </a:rPr>
              <a:t>周：需求完善与系统设计</a:t>
            </a:r>
            <a:endParaRPr lang="zh-CN" altLang="en-US" b="1" dirty="0">
              <a:effectLst/>
            </a:endParaRPr>
          </a:p>
          <a:p>
            <a:r>
              <a:rPr lang="zh-CN" altLang="en-US" dirty="0">
                <a:effectLst/>
              </a:rPr>
              <a:t>目标：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复盘</a:t>
            </a:r>
            <a:r>
              <a:rPr lang="en-US" altLang="zh-CN" dirty="0">
                <a:effectLst/>
              </a:rPr>
              <a:t>Lab2</a:t>
            </a:r>
            <a:r>
              <a:rPr lang="zh-CN" altLang="en-US" dirty="0">
                <a:effectLst/>
              </a:rPr>
              <a:t>用户故事与用例，收集并整理第一轮用户反馈，完善需求文档。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明确第二轮迭代的核心目标（如</a:t>
            </a:r>
            <a:r>
              <a:rPr lang="en-US" altLang="zh-CN" dirty="0">
                <a:effectLst/>
              </a:rPr>
              <a:t>RAG</a:t>
            </a:r>
            <a:r>
              <a:rPr lang="zh-CN" altLang="en-US" dirty="0">
                <a:effectLst/>
              </a:rPr>
              <a:t>问答体验优化、文件管理增强、界面交互提升等）。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完成系统的详细设计，包括</a:t>
            </a:r>
            <a:r>
              <a:rPr lang="en-US" altLang="zh-CN" dirty="0">
                <a:effectLst/>
              </a:rPr>
              <a:t>UML</a:t>
            </a:r>
            <a:r>
              <a:rPr lang="zh-CN" altLang="en-US" dirty="0">
                <a:effectLst/>
              </a:rPr>
              <a:t>用例图、类图、时序图等。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细化任务分工，制定详细开发计划。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实际完成情况：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需求调研和反馈收集顺利，需求文档进一步细化。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UML</a:t>
            </a:r>
            <a:r>
              <a:rPr lang="zh-CN" altLang="en-US" dirty="0">
                <a:effectLst/>
              </a:rPr>
              <a:t>设计按时完成，团队成员对各自任务有清晰认识。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第</a:t>
            </a:r>
            <a:r>
              <a:rPr lang="en-US" altLang="zh-CN" b="1" dirty="0">
                <a:effectLst/>
              </a:rPr>
              <a:t>2</a:t>
            </a:r>
            <a:r>
              <a:rPr lang="zh-CN" altLang="en-US" b="1" dirty="0">
                <a:effectLst/>
              </a:rPr>
              <a:t>周：核心功能开发与单元测试</a:t>
            </a:r>
            <a:endParaRPr lang="zh-CN" altLang="en-US" b="1" dirty="0">
              <a:effectLst/>
            </a:endParaRPr>
          </a:p>
          <a:p>
            <a:r>
              <a:rPr lang="zh-CN" altLang="en-US" dirty="0">
                <a:effectLst/>
              </a:rPr>
              <a:t>目标：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完成</a:t>
            </a:r>
            <a:r>
              <a:rPr lang="en-US" altLang="zh-CN" dirty="0">
                <a:effectLst/>
              </a:rPr>
              <a:t>RAG</a:t>
            </a:r>
            <a:r>
              <a:rPr lang="zh-CN" altLang="en-US" dirty="0">
                <a:effectLst/>
              </a:rPr>
              <a:t>智能问答模块的优化开发，包括多轮对话、引用展示等功能。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完善文件上传、下载、重命名、删除、移动等文件管理功能。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完成用户信息管理、会话管理等辅助功能开发。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针对新增和优化的功能编写单元测试，保证代码质量。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实际完成情况：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effectLst/>
              </a:rPr>
              <a:t>RAG</a:t>
            </a:r>
            <a:r>
              <a:rPr lang="zh-CN" altLang="en-US" dirty="0">
                <a:effectLst/>
              </a:rPr>
              <a:t>问答模块如期上线，支持多轮对话和引用展示。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文件管理功能基本实现，部分细节如批量操作推迟到下周。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单元测试覆盖率达到预期，发现并修复了若干</a:t>
            </a:r>
            <a:r>
              <a:rPr lang="en-US" altLang="zh-CN" dirty="0">
                <a:effectLst/>
              </a:rPr>
              <a:t>bug</a:t>
            </a:r>
            <a:r>
              <a:rPr lang="zh-CN" altLang="en-US" dirty="0">
                <a:effectLst/>
              </a:rPr>
              <a:t>。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第</a:t>
            </a:r>
            <a:r>
              <a:rPr lang="en-US" altLang="zh-CN" b="1" dirty="0">
                <a:effectLst/>
              </a:rPr>
              <a:t>3</a:t>
            </a:r>
            <a:r>
              <a:rPr lang="zh-CN" altLang="en-US" b="1" dirty="0">
                <a:effectLst/>
              </a:rPr>
              <a:t>周：前端界面优化与系统联调</a:t>
            </a:r>
            <a:endParaRPr lang="zh-CN" altLang="en-US" b="1" dirty="0">
              <a:effectLst/>
            </a:endParaRPr>
          </a:p>
          <a:p>
            <a:r>
              <a:rPr lang="zh-CN" altLang="en-US" dirty="0">
                <a:effectLst/>
              </a:rPr>
              <a:t>目标：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优化前端界面，提升用户体验（如交互动画、错误提示、响应式布局等）。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完成前后端接口联调，确保主要业务流程顺畅。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进行集成测试，修复联调中发现的问题。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开展小范围用户试用，收集反馈。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实际完成情况：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前端界面美化和交互优化基本完成，用户体验提升明显。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前后端联调顺利，主要流程无阻塞。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集成测试发现部分边界</a:t>
            </a:r>
            <a:r>
              <a:rPr lang="en-US" altLang="zh-CN" dirty="0">
                <a:effectLst/>
              </a:rPr>
              <a:t>bug</a:t>
            </a:r>
            <a:r>
              <a:rPr lang="zh-CN" altLang="en-US" dirty="0">
                <a:effectLst/>
              </a:rPr>
              <a:t>，已及时修复。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用户试用反馈积极，提出了若干改进建议。</a:t>
            </a:r>
            <a:endParaRPr lang="zh-CN" altLang="en-US" dirty="0">
              <a:effectLst/>
            </a:endParaRPr>
          </a:p>
          <a:p>
            <a:r>
              <a:rPr lang="zh-CN" altLang="en-US" b="1" dirty="0">
                <a:effectLst/>
              </a:rPr>
              <a:t>第</a:t>
            </a:r>
            <a:r>
              <a:rPr lang="en-US" altLang="zh-CN" b="1" dirty="0">
                <a:effectLst/>
              </a:rPr>
              <a:t>4</a:t>
            </a:r>
            <a:r>
              <a:rPr lang="zh-CN" altLang="en-US" b="1" dirty="0">
                <a:effectLst/>
              </a:rPr>
              <a:t>周：系统完善与文档整理</a:t>
            </a:r>
            <a:endParaRPr lang="zh-CN" altLang="en-US" b="1" dirty="0">
              <a:effectLst/>
            </a:endParaRPr>
          </a:p>
          <a:p>
            <a:r>
              <a:rPr lang="zh-CN" altLang="en-US" dirty="0">
                <a:effectLst/>
              </a:rPr>
              <a:t>目标：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根据用户反馈和测试结果，进一步完善系统功能和细节。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完善项目文档，包括用户手册、开发文档、部署说明等。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准备项目展示材料，进行最终验收和答辩演练。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实际完成情况：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绝大部分功能和细节已完善，系统稳定性和易用性提升。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项目文档齐全，部署流程顺畅。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effectLst/>
              </a:rPr>
              <a:t>团队完成了项目展示和答辩准备，顺利通过验收。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DE9E20-473F-4C80-B5B8-9061F40A851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zh-CN" altLang="en-US" noProof="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85351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85351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  <a:endParaRPr lang="zh-CN" altLang="en-US" sz="15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2025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  <a:endParaRPr lang="zh-CN" altLang="en-US" dirty="0"/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944816" cy="1446550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r>
              <a:rPr lang="zh-CN" altLang="zh-CN" noProof="1"/>
              <a:t>___</a:t>
            </a:r>
            <a:r>
              <a:rPr lang="zh-CN" altLang="en-US" noProof="1"/>
              <a:t>李屹焯</a:t>
            </a:r>
            <a:r>
              <a:rPr lang="zh-CN" altLang="zh-CN" noProof="1"/>
              <a:t>___</a:t>
            </a:r>
            <a:r>
              <a:rPr lang="zh-CN" altLang="en-US" noProof="1"/>
              <a:t>、</a:t>
            </a:r>
            <a:r>
              <a:rPr lang="zh-CN" altLang="zh-CN" noProof="1"/>
              <a:t>___</a:t>
            </a:r>
            <a:r>
              <a:rPr lang="zh-CN" altLang="en-US" noProof="1"/>
              <a:t>郑书航</a:t>
            </a:r>
            <a:r>
              <a:rPr lang="zh-CN" altLang="zh-CN" noProof="1"/>
              <a:t>___</a:t>
            </a:r>
            <a:r>
              <a:rPr lang="zh-CN" altLang="en-US" noProof="1"/>
              <a:t>、</a:t>
            </a:r>
            <a:r>
              <a:rPr lang="zh-CN" altLang="zh-CN" noProof="1"/>
              <a:t>___</a:t>
            </a:r>
            <a:r>
              <a:rPr lang="zh-CN" altLang="en-US" noProof="1"/>
              <a:t>谭昊明</a:t>
            </a:r>
            <a:r>
              <a:rPr lang="zh-CN" altLang="zh-CN" noProof="1"/>
              <a:t>___</a:t>
            </a:r>
            <a:endParaRPr lang="zh-CN" altLang="zh-CN" noProof="1"/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功能清单</a:t>
            </a:r>
            <a:r>
              <a:rPr lang="zh-CN" altLang="en-US" sz="1000" dirty="0"/>
              <a:t>（简要列出本系统所包含的全部功能清单</a:t>
            </a:r>
            <a:r>
              <a:rPr lang="en-US" altLang="zh-CN" sz="1000" dirty="0"/>
              <a:t>(</a:t>
            </a:r>
            <a:r>
              <a:rPr lang="zh-CN" altLang="en-US" sz="1000" dirty="0"/>
              <a:t>在当前构思下，未来可扩展或改变</a:t>
            </a:r>
            <a:r>
              <a:rPr lang="en-US" altLang="zh-CN" sz="1000" dirty="0"/>
              <a:t>)</a:t>
            </a:r>
            <a:r>
              <a:rPr lang="zh-CN" altLang="en-US" sz="1000" dirty="0"/>
              <a:t>，每项功能有简短的介绍。可结合</a:t>
            </a:r>
            <a:r>
              <a:rPr lang="en-US" altLang="zh-CN" sz="1000" dirty="0"/>
              <a:t>Lab2</a:t>
            </a:r>
            <a:r>
              <a:rPr lang="zh-CN" altLang="en-US" sz="1000" dirty="0"/>
              <a:t>中的用户故事进行阐述。）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628800"/>
            <a:ext cx="148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文件夹管理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2204864"/>
            <a:ext cx="4583782" cy="165618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700808"/>
            <a:ext cx="4104456" cy="28644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536" y="2420888"/>
            <a:ext cx="5497240" cy="1965564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功能清单</a:t>
            </a:r>
            <a:r>
              <a:rPr lang="zh-CN" altLang="en-US" sz="1000" dirty="0"/>
              <a:t>（简要列出本系统所包含的全部功能清单</a:t>
            </a:r>
            <a:r>
              <a:rPr lang="en-US" altLang="zh-CN" sz="1000" dirty="0"/>
              <a:t>(</a:t>
            </a:r>
            <a:r>
              <a:rPr lang="zh-CN" altLang="en-US" sz="1000" dirty="0"/>
              <a:t>在当前构思下，未来可扩展或改变</a:t>
            </a:r>
            <a:r>
              <a:rPr lang="en-US" altLang="zh-CN" sz="1000" dirty="0"/>
              <a:t>)</a:t>
            </a:r>
            <a:r>
              <a:rPr lang="zh-CN" altLang="en-US" sz="1000" dirty="0"/>
              <a:t>，每项功能有简短的介绍。可结合</a:t>
            </a:r>
            <a:r>
              <a:rPr lang="en-US" altLang="zh-CN" sz="1000" dirty="0"/>
              <a:t>Lab2</a:t>
            </a:r>
            <a:r>
              <a:rPr lang="zh-CN" altLang="en-US" sz="1000" dirty="0"/>
              <a:t>中的用户故事进行阐述。）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628800"/>
            <a:ext cx="148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文档管理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150" y="2492896"/>
            <a:ext cx="2816400" cy="19655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功能清单</a:t>
            </a:r>
            <a:r>
              <a:rPr lang="zh-CN" altLang="en-US" sz="1000" dirty="0"/>
              <a:t>（简要列出本系统所包含的全部功能清单</a:t>
            </a:r>
            <a:r>
              <a:rPr lang="en-US" altLang="zh-CN" sz="1000" dirty="0"/>
              <a:t>(</a:t>
            </a:r>
            <a:r>
              <a:rPr lang="zh-CN" altLang="en-US" sz="1000" dirty="0"/>
              <a:t>在当前构思下，未来可扩展或改变</a:t>
            </a:r>
            <a:r>
              <a:rPr lang="en-US" altLang="zh-CN" sz="1000" dirty="0"/>
              <a:t>)</a:t>
            </a:r>
            <a:r>
              <a:rPr lang="zh-CN" altLang="en-US" sz="1000" dirty="0"/>
              <a:t>，每项功能有简短的介绍。可结合</a:t>
            </a:r>
            <a:r>
              <a:rPr lang="en-US" altLang="zh-CN" sz="1000" dirty="0"/>
              <a:t>Lab2</a:t>
            </a:r>
            <a:r>
              <a:rPr lang="zh-CN" altLang="en-US" sz="1000" dirty="0"/>
              <a:t>中的用户故事进行阐述。）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628800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问题输入与提交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2060848"/>
            <a:ext cx="5112568" cy="39327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功能清单</a:t>
            </a:r>
            <a:r>
              <a:rPr lang="zh-CN" altLang="en-US" sz="1000" dirty="0"/>
              <a:t>（简要列出本系统所包含的全部功能清单</a:t>
            </a:r>
            <a:r>
              <a:rPr lang="en-US" altLang="zh-CN" sz="1000" dirty="0"/>
              <a:t>(</a:t>
            </a:r>
            <a:r>
              <a:rPr lang="zh-CN" altLang="en-US" sz="1000" dirty="0"/>
              <a:t>在当前构思下，未来可扩展或改变</a:t>
            </a:r>
            <a:r>
              <a:rPr lang="en-US" altLang="zh-CN" sz="1000" dirty="0"/>
              <a:t>)</a:t>
            </a:r>
            <a:r>
              <a:rPr lang="zh-CN" altLang="en-US" sz="1000" dirty="0"/>
              <a:t>，每项功能有简短的介绍。可结合</a:t>
            </a:r>
            <a:r>
              <a:rPr lang="en-US" altLang="zh-CN" sz="1000" dirty="0"/>
              <a:t>Lab2</a:t>
            </a:r>
            <a:r>
              <a:rPr lang="zh-CN" altLang="en-US" sz="1000" dirty="0"/>
              <a:t>中的用户故事进行阐述。）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628800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显示引用来源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704" y="1978637"/>
            <a:ext cx="5217489" cy="428915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功能清单</a:t>
            </a:r>
            <a:r>
              <a:rPr lang="zh-CN" altLang="en-US" sz="1000" dirty="0"/>
              <a:t>（简要列出本系统所包含的全部功能清单</a:t>
            </a:r>
            <a:r>
              <a:rPr lang="en-US" altLang="zh-CN" sz="1000" dirty="0"/>
              <a:t>(</a:t>
            </a:r>
            <a:r>
              <a:rPr lang="zh-CN" altLang="en-US" sz="1000" dirty="0"/>
              <a:t>在当前构思下，未来可扩展或改变</a:t>
            </a:r>
            <a:r>
              <a:rPr lang="en-US" altLang="zh-CN" sz="1000" dirty="0"/>
              <a:t>)</a:t>
            </a:r>
            <a:r>
              <a:rPr lang="zh-CN" altLang="en-US" sz="1000" dirty="0"/>
              <a:t>，每项功能有简短的介绍。可结合</a:t>
            </a:r>
            <a:r>
              <a:rPr lang="en-US" altLang="zh-CN" sz="1000" dirty="0"/>
              <a:t>Lab2</a:t>
            </a:r>
            <a:r>
              <a:rPr lang="zh-CN" altLang="en-US" sz="1000" dirty="0"/>
              <a:t>中的用户故事进行阐述。）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628800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多轮问答支持</a:t>
            </a:r>
            <a:endParaRPr lang="zh-CN" altLang="en-US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062" y="2132856"/>
            <a:ext cx="5247539" cy="175310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4020682"/>
            <a:ext cx="3543871" cy="23966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功能清单</a:t>
            </a:r>
            <a:r>
              <a:rPr lang="zh-CN" altLang="en-US" sz="1000" dirty="0"/>
              <a:t>（简要列出本系统所包含的全部功能清单</a:t>
            </a:r>
            <a:r>
              <a:rPr lang="en-US" altLang="zh-CN" sz="1000" dirty="0"/>
              <a:t>(</a:t>
            </a:r>
            <a:r>
              <a:rPr lang="zh-CN" altLang="en-US" sz="1000" dirty="0"/>
              <a:t>在当前构思下，未来可扩展或改变</a:t>
            </a:r>
            <a:r>
              <a:rPr lang="en-US" altLang="zh-CN" sz="1000" dirty="0"/>
              <a:t>)</a:t>
            </a:r>
            <a:r>
              <a:rPr lang="zh-CN" altLang="en-US" sz="1000" dirty="0"/>
              <a:t>，每项功能有简短的介绍。可结合</a:t>
            </a:r>
            <a:r>
              <a:rPr lang="en-US" altLang="zh-CN" sz="1000" dirty="0"/>
              <a:t>Lab2</a:t>
            </a:r>
            <a:r>
              <a:rPr lang="zh-CN" altLang="en-US" sz="1000" dirty="0"/>
              <a:t>中的用户故事进行阐述。）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628800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会话管理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80" y="1957417"/>
            <a:ext cx="5554015" cy="439844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非功能需求</a:t>
            </a:r>
            <a:r>
              <a:rPr lang="zh-CN" altLang="en-US" sz="1200" dirty="0"/>
              <a:t>（简要阐述本系统拟达到的各方面</a:t>
            </a:r>
            <a:r>
              <a:rPr lang="en-US" altLang="zh-CN" sz="1200" dirty="0"/>
              <a:t>NFR</a:t>
            </a:r>
            <a:r>
              <a:rPr lang="zh-CN" altLang="en-US" sz="1200" dirty="0"/>
              <a:t>，并介绍为何。）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484313"/>
            <a:ext cx="8208962" cy="2808783"/>
          </a:xfrm>
        </p:spPr>
        <p:txBody>
          <a:bodyPr numCol="2"/>
          <a:lstStyle/>
          <a:p>
            <a:pPr>
              <a:buNone/>
            </a:pPr>
            <a:r>
              <a:rPr lang="zh-CN" altLang="en-US" sz="1000" dirty="0">
                <a:latin typeface="+mj-ea"/>
                <a:ea typeface="+mj-ea"/>
              </a:rPr>
              <a:t>在本系统中，拟实现的非功能性需求（</a:t>
            </a:r>
            <a:r>
              <a:rPr lang="en-US" altLang="zh-CN" sz="1000" dirty="0">
                <a:latin typeface="+mj-ea"/>
                <a:ea typeface="+mj-ea"/>
              </a:rPr>
              <a:t>Non-Functional Requirements, NFR</a:t>
            </a:r>
            <a:r>
              <a:rPr lang="zh-CN" altLang="en-US" sz="1000" dirty="0">
                <a:latin typeface="+mj-ea"/>
                <a:ea typeface="+mj-ea"/>
              </a:rPr>
              <a:t>）主要包括以下几个方面，旨在保障系统在实际使用中的可用性、可靠性、扩展性与用户体验：</a:t>
            </a:r>
            <a:endParaRPr lang="zh-CN" altLang="en-US" sz="1000" dirty="0">
              <a:latin typeface="+mj-ea"/>
              <a:ea typeface="+mj-ea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000" dirty="0"/>
              <a:t>1. </a:t>
            </a:r>
            <a:r>
              <a:rPr lang="zh-CN" altLang="en-US" sz="1000" dirty="0"/>
              <a:t>可用性（</a:t>
            </a:r>
            <a:r>
              <a:rPr lang="en-US" altLang="zh-CN" sz="1000" dirty="0"/>
              <a:t>Usability</a:t>
            </a:r>
            <a:r>
              <a:rPr lang="zh-CN" altLang="en-US" sz="1000" dirty="0"/>
              <a:t>）</a:t>
            </a:r>
            <a:endParaRPr lang="zh-CN" alt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目标</a:t>
            </a:r>
            <a:r>
              <a:rPr lang="zh-CN" altLang="en-US" sz="1000" dirty="0"/>
              <a:t>：确保系统交互直观、操作便捷，降低用户学习成本。</a:t>
            </a:r>
            <a:endParaRPr lang="zh-CN" alt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措施</a:t>
            </a:r>
            <a:r>
              <a:rPr lang="zh-CN" altLang="en-US" sz="1000" dirty="0"/>
              <a:t>：</a:t>
            </a:r>
            <a:endParaRPr lang="zh-CN" alt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前端采用响应式设计（</a:t>
            </a:r>
            <a:r>
              <a:rPr lang="en-US" altLang="zh-CN" sz="900" dirty="0"/>
              <a:t>Vue3 + Element Plus + Tailwind</a:t>
            </a:r>
            <a:r>
              <a:rPr lang="zh-CN" altLang="en-US" sz="900" dirty="0"/>
              <a:t>），适配不同设备。</a:t>
            </a:r>
            <a:endParaRPr lang="zh-CN" altLang="en-US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文件管理界面贴近本地资源管理器操作逻辑，用户易于上手。</a:t>
            </a:r>
            <a:endParaRPr lang="zh-CN" alt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原因</a:t>
            </a:r>
            <a:r>
              <a:rPr lang="zh-CN" altLang="en-US" sz="1000" dirty="0"/>
              <a:t>：用户包括技术人员与普通文档使用者，良好的可用性有助于提升系统推广效果和用户粘性。</a:t>
            </a:r>
            <a:endParaRPr lang="zh-CN" alt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000" b="1" dirty="0"/>
              <a:t>2. </a:t>
            </a:r>
            <a:r>
              <a:rPr lang="zh-CN" altLang="en-US" sz="1000" b="1" dirty="0"/>
              <a:t>性能（</a:t>
            </a:r>
            <a:r>
              <a:rPr lang="en-US" altLang="zh-CN" sz="1000" b="1" dirty="0"/>
              <a:t>Performance</a:t>
            </a:r>
            <a:r>
              <a:rPr lang="zh-CN" altLang="en-US" sz="1000" b="1" dirty="0"/>
              <a:t>）</a:t>
            </a:r>
            <a:endParaRPr lang="zh-CN" altLang="en-US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目标</a:t>
            </a:r>
            <a:r>
              <a:rPr lang="zh-CN" altLang="en-US" sz="1000" dirty="0"/>
              <a:t>：在并发访问、海量文档下保持较低响应延迟。</a:t>
            </a:r>
            <a:endParaRPr lang="zh-CN" alt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措施</a:t>
            </a:r>
            <a:r>
              <a:rPr lang="zh-CN" altLang="en-US" sz="1000" dirty="0"/>
              <a:t>：</a:t>
            </a:r>
            <a:endParaRPr lang="zh-CN" alt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使用 </a:t>
            </a:r>
            <a:r>
              <a:rPr lang="en-US" altLang="zh-CN" sz="900" dirty="0"/>
              <a:t>Redis </a:t>
            </a:r>
            <a:r>
              <a:rPr lang="zh-CN" altLang="en-US" sz="900" dirty="0"/>
              <a:t>缓存用户信息与登录状态，加速认证流程。</a:t>
            </a:r>
            <a:endParaRPr lang="zh-CN" altLang="en-US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分页加载历史对话、异步处理文件上传与解析，避免阻塞。</a:t>
            </a:r>
            <a:endParaRPr lang="zh-CN" alt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原因</a:t>
            </a:r>
            <a:r>
              <a:rPr lang="zh-CN" altLang="en-US" sz="1000" dirty="0"/>
              <a:t>：问答系统需快速响应用户输入，性能直接影响用户体验。</a:t>
            </a:r>
            <a:endParaRPr lang="zh-CN" alt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000" b="1" dirty="0"/>
              <a:t>3. </a:t>
            </a:r>
            <a:r>
              <a:rPr lang="zh-CN" altLang="en-US" sz="1000" b="1" dirty="0"/>
              <a:t>可靠性与稳定性（</a:t>
            </a:r>
            <a:r>
              <a:rPr lang="en-US" altLang="zh-CN" sz="1000" b="1" dirty="0"/>
              <a:t>Reliability &amp; Stability</a:t>
            </a:r>
            <a:r>
              <a:rPr lang="zh-CN" altLang="en-US" sz="1000" b="1" dirty="0"/>
              <a:t>）</a:t>
            </a:r>
            <a:endParaRPr lang="zh-CN" altLang="en-US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目标</a:t>
            </a:r>
            <a:r>
              <a:rPr lang="zh-CN" altLang="en-US" sz="1000" dirty="0"/>
              <a:t>：保证系统在高并发或异常情况下稳定运行。</a:t>
            </a:r>
            <a:endParaRPr lang="zh-CN" alt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措施</a:t>
            </a:r>
            <a:r>
              <a:rPr lang="zh-CN" altLang="en-US" sz="1000" dirty="0"/>
              <a:t>：</a:t>
            </a:r>
            <a:endParaRPr lang="zh-CN" alt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后端实现全局异常处理与统一返回格式，避免系统崩溃。</a:t>
            </a:r>
            <a:endParaRPr lang="zh-CN" altLang="en-US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文件存储与向量库操作具备异常回滚与失败重试机制。</a:t>
            </a:r>
            <a:endParaRPr lang="zh-CN" alt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原因</a:t>
            </a:r>
            <a:r>
              <a:rPr lang="zh-CN" altLang="en-US" sz="1000" dirty="0"/>
              <a:t>：系统面向真实用户，需保障关键功能在各种条件下可持续运行。</a:t>
            </a:r>
            <a:endParaRPr lang="zh-CN" alt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000" b="1" dirty="0"/>
              <a:t>4. </a:t>
            </a:r>
            <a:r>
              <a:rPr lang="zh-CN" altLang="en-US" sz="1000" b="1" dirty="0"/>
              <a:t>可扩展性（</a:t>
            </a:r>
            <a:r>
              <a:rPr lang="en-US" altLang="zh-CN" sz="1000" b="1" dirty="0"/>
              <a:t>Scalability</a:t>
            </a:r>
            <a:r>
              <a:rPr lang="zh-CN" altLang="en-US" sz="1000" b="1" dirty="0"/>
              <a:t>）</a:t>
            </a:r>
            <a:endParaRPr lang="zh-CN" altLang="en-US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目标</a:t>
            </a:r>
            <a:r>
              <a:rPr lang="zh-CN" altLang="en-US" sz="1000" dirty="0"/>
              <a:t>：支持功能与负载的水平扩展。</a:t>
            </a:r>
            <a:endParaRPr lang="zh-CN" alt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措施</a:t>
            </a:r>
            <a:r>
              <a:rPr lang="zh-CN" altLang="en-US" sz="1000" dirty="0"/>
              <a:t>：</a:t>
            </a:r>
            <a:endParaRPr lang="zh-CN" alt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模块解耦设计（用户、文件、会话、对话等），支持单模块独立升级。</a:t>
            </a:r>
            <a:endParaRPr lang="zh-CN" altLang="en-US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支持多种向量数据库</a:t>
            </a:r>
            <a:r>
              <a:rPr lang="en-US" altLang="zh-CN" sz="900" dirty="0"/>
              <a:t>/LLM </a:t>
            </a:r>
            <a:r>
              <a:rPr lang="zh-CN" altLang="en-US" sz="900" dirty="0"/>
              <a:t>插件式切换，便于后期对接企业私有服务。</a:t>
            </a:r>
            <a:endParaRPr lang="zh-CN" alt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原因</a:t>
            </a:r>
            <a:r>
              <a:rPr lang="zh-CN" altLang="en-US" sz="1000" dirty="0"/>
              <a:t>：系统部署场景多变，需具备良好的适配与演进能力。</a:t>
            </a:r>
            <a:endParaRPr lang="zh-CN" alt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000" b="1" dirty="0"/>
              <a:t>5. </a:t>
            </a:r>
            <a:r>
              <a:rPr lang="zh-CN" altLang="en-US" sz="1000" b="1" dirty="0"/>
              <a:t>安全性（</a:t>
            </a:r>
            <a:r>
              <a:rPr lang="en-US" altLang="zh-CN" sz="1000" b="1" dirty="0"/>
              <a:t>Security</a:t>
            </a:r>
            <a:r>
              <a:rPr lang="zh-CN" altLang="en-US" sz="1000" b="1" dirty="0"/>
              <a:t>）</a:t>
            </a:r>
            <a:endParaRPr lang="zh-CN" altLang="en-US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目标</a:t>
            </a:r>
            <a:r>
              <a:rPr lang="zh-CN" altLang="en-US" sz="1000" dirty="0"/>
              <a:t>：保护用户隐私、防止恶意攻击。</a:t>
            </a:r>
            <a:endParaRPr lang="zh-CN" alt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措施</a:t>
            </a:r>
            <a:r>
              <a:rPr lang="zh-CN" altLang="en-US" sz="1000" dirty="0"/>
              <a:t>：</a:t>
            </a:r>
            <a:endParaRPr lang="zh-CN" alt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使用 </a:t>
            </a:r>
            <a:r>
              <a:rPr lang="en-US" altLang="zh-CN" sz="900" dirty="0"/>
              <a:t>JWT </a:t>
            </a:r>
            <a:r>
              <a:rPr lang="zh-CN" altLang="en-US" sz="900" dirty="0"/>
              <a:t>实现无状态用户认证，防止会话伪造。</a:t>
            </a:r>
            <a:endParaRPr lang="zh-CN" altLang="en-US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后端对上传文件做格式校验、路径合法性检查，避免任意文件读取等风险。</a:t>
            </a:r>
            <a:endParaRPr lang="zh-CN" alt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原因</a:t>
            </a:r>
            <a:r>
              <a:rPr lang="zh-CN" altLang="en-US" sz="1000" dirty="0"/>
              <a:t>：系统涉及用户私有文档与敏感问答内容，必须确保信息安全。</a:t>
            </a:r>
            <a:endParaRPr lang="zh-CN" altLang="en-US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000" b="1" dirty="0"/>
              <a:t>6. </a:t>
            </a:r>
            <a:r>
              <a:rPr lang="zh-CN" altLang="en-US" sz="1000" b="1" dirty="0"/>
              <a:t>可维护性（</a:t>
            </a:r>
            <a:r>
              <a:rPr lang="en-US" altLang="zh-CN" sz="1000" b="1" dirty="0"/>
              <a:t>Maintainability</a:t>
            </a:r>
            <a:r>
              <a:rPr lang="zh-CN" altLang="en-US" sz="1000" b="1" dirty="0"/>
              <a:t>）</a:t>
            </a:r>
            <a:endParaRPr lang="zh-CN" altLang="en-US" sz="1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目标</a:t>
            </a:r>
            <a:r>
              <a:rPr lang="zh-CN" altLang="en-US" sz="1000" dirty="0"/>
              <a:t>：便于系统后期维护、升级与排错。</a:t>
            </a:r>
            <a:endParaRPr lang="zh-CN" altLang="en-US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措施</a:t>
            </a:r>
            <a:r>
              <a:rPr lang="zh-CN" altLang="en-US" sz="1000" dirty="0"/>
              <a:t>：</a:t>
            </a:r>
            <a:endParaRPr lang="zh-CN" altLang="en-US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后端采用模块化目录结构与通用工具类封装，提高代码可读性。</a:t>
            </a:r>
            <a:endParaRPr lang="zh-CN" altLang="en-US" sz="9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900" dirty="0"/>
              <a:t>前端使用 </a:t>
            </a:r>
            <a:r>
              <a:rPr lang="en-US" altLang="zh-CN" sz="900" dirty="0" err="1"/>
              <a:t>Pinia</a:t>
            </a:r>
            <a:r>
              <a:rPr lang="en-US" altLang="zh-CN" sz="900" dirty="0"/>
              <a:t> </a:t>
            </a:r>
            <a:r>
              <a:rPr lang="zh-CN" altLang="en-US" sz="900" dirty="0"/>
              <a:t>管理状态，集中调试、便于日志跟踪。</a:t>
            </a:r>
            <a:endParaRPr lang="zh-CN" alt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000" b="1" dirty="0"/>
              <a:t>原因</a:t>
            </a:r>
            <a:r>
              <a:rPr lang="zh-CN" altLang="en-US" sz="1000" dirty="0"/>
              <a:t>：系统后续可能由他人接手或二次开发，良好的维护性降低维护成本。</a:t>
            </a:r>
            <a:endParaRPr lang="zh-CN" altLang="en-US" sz="1000" dirty="0"/>
          </a:p>
          <a:p>
            <a:pPr eaLnBrk="1" hangingPunct="1"/>
            <a:endParaRPr lang="zh-CN" alt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  <a:endParaRPr lang="zh-CN" altLang="en-US"/>
          </a:p>
        </p:txBody>
      </p:sp>
      <p:graphicFrame>
        <p:nvGraphicFramePr>
          <p:cNvPr id="5" name="内容占位符 1"/>
          <p:cNvGraphicFramePr/>
          <p:nvPr/>
        </p:nvGraphicFramePr>
        <p:xfrm>
          <a:off x="395288" y="1556792"/>
          <a:ext cx="8208962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512"/>
                <a:gridCol w="5832450"/>
              </a:tblGrid>
              <a:tr h="29836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小组成员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郑书航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负责实现网页前后端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负责基于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Vue.js 3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 Boot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框架构建高效、响应式的用户界面和服务端应用。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谭昊明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负责前后端与</a:t>
                      </a:r>
                      <a:r>
                        <a:rPr lang="en-US" altLang="zh-CN" dirty="0"/>
                        <a:t>RAG</a:t>
                      </a:r>
                      <a:r>
                        <a:rPr lang="zh-CN" altLang="en-US" dirty="0"/>
                        <a:t>本体间的</a:t>
                      </a:r>
                      <a:r>
                        <a:rPr lang="en-US" altLang="zh-CN" dirty="0"/>
                        <a:t>API</a:t>
                      </a:r>
                      <a:r>
                        <a:rPr lang="zh-CN" altLang="en-US" dirty="0"/>
                        <a:t>交接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专注于设计规范的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接口并实现前后端与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RAG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模型服务之间的无缝集成。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李屹焯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负责</a:t>
                      </a:r>
                      <a:r>
                        <a:rPr lang="en-US" altLang="zh-CN" dirty="0"/>
                        <a:t>RAG</a:t>
                      </a:r>
                      <a:r>
                        <a:rPr lang="zh-CN" altLang="en-US" dirty="0"/>
                        <a:t>本体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主要任务是研究、训练和优化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RAG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模型，提高问答准确性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将模型部署至生产环境并进行实时监控。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开发进度计划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55776" y="725005"/>
            <a:ext cx="5544616" cy="543756"/>
          </a:xfrm>
        </p:spPr>
        <p:txBody>
          <a:bodyPr/>
          <a:lstStyle/>
          <a:p>
            <a:pPr eaLnBrk="1" hangingPunct="1"/>
            <a:r>
              <a:rPr lang="zh-CN" altLang="en-US" sz="1200" dirty="0"/>
              <a:t>以周为单位，阐述每周拟达到的目标</a:t>
            </a:r>
            <a:endParaRPr lang="en-US" altLang="zh-CN" sz="1200" dirty="0"/>
          </a:p>
          <a:p>
            <a:pPr eaLnBrk="1" hangingPunct="1"/>
            <a:r>
              <a:rPr lang="zh-CN" altLang="en-US" sz="1200" dirty="0"/>
              <a:t>可结合</a:t>
            </a:r>
            <a:r>
              <a:rPr lang="en-US" altLang="zh-CN" sz="1200" dirty="0"/>
              <a:t>Lab2</a:t>
            </a:r>
            <a:r>
              <a:rPr lang="zh-CN" altLang="en-US" sz="1200" dirty="0"/>
              <a:t>中的项目计划阐述，并总结实际完成情况加以对比</a:t>
            </a:r>
            <a:endParaRPr lang="zh-CN" altLang="en-US" sz="1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7717" y="1628800"/>
          <a:ext cx="8008565" cy="4889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97"/>
                <a:gridCol w="6211168"/>
              </a:tblGrid>
              <a:tr h="652733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周数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周目标</a:t>
                      </a:r>
                      <a:endParaRPr lang="zh-CN" altLang="en-US" sz="1800" dirty="0"/>
                    </a:p>
                  </a:txBody>
                  <a:tcPr/>
                </a:tc>
              </a:tr>
              <a:tr h="652733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第</a:t>
                      </a:r>
                      <a:r>
                        <a:rPr lang="en-US" altLang="zh-CN" sz="1400" b="1" dirty="0">
                          <a:effectLst/>
                        </a:rPr>
                        <a:t>1</a:t>
                      </a:r>
                      <a:r>
                        <a:rPr lang="zh-CN" altLang="en-US" sz="1400" b="1" dirty="0">
                          <a:effectLst/>
                        </a:rPr>
                        <a:t>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需求完善与系统设计：</a:t>
                      </a:r>
                      <a:endParaRPr lang="en-US" altLang="zh-CN" sz="1400" b="1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复盘</a:t>
                      </a:r>
                      <a:r>
                        <a:rPr lang="en-US" altLang="zh-CN" sz="1400" dirty="0">
                          <a:effectLst/>
                        </a:rPr>
                        <a:t>Lab2</a:t>
                      </a:r>
                      <a:r>
                        <a:rPr lang="zh-CN" altLang="en-US" sz="1400" dirty="0">
                          <a:effectLst/>
                        </a:rPr>
                        <a:t>用户故事与用例，收集并整理第一轮用户反馈，完善需求文档。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明确第二轮迭代的核心目标（如</a:t>
                      </a:r>
                      <a:r>
                        <a:rPr lang="en-US" altLang="zh-CN" sz="1400" dirty="0">
                          <a:effectLst/>
                        </a:rPr>
                        <a:t>RAG</a:t>
                      </a:r>
                      <a:r>
                        <a:rPr lang="zh-CN" altLang="en-US" sz="1400" dirty="0">
                          <a:effectLst/>
                        </a:rPr>
                        <a:t>问答体验优化、文件管理增强、界面交互提升等）。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完成系统的详细设计，包括</a:t>
                      </a:r>
                      <a:r>
                        <a:rPr lang="en-US" altLang="zh-CN" sz="1400" dirty="0">
                          <a:effectLst/>
                        </a:rPr>
                        <a:t>UML</a:t>
                      </a:r>
                      <a:r>
                        <a:rPr lang="zh-CN" altLang="en-US" sz="1400" dirty="0">
                          <a:effectLst/>
                        </a:rPr>
                        <a:t>用例图、类图、时序图等。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细化任务分工，制定详细开发计划。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实际完成情况：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需求调研和反馈收集顺利，需求文档进一步细化。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400" dirty="0">
                          <a:effectLst/>
                        </a:rPr>
                        <a:t>UML</a:t>
                      </a:r>
                      <a:r>
                        <a:rPr lang="zh-CN" altLang="en-US" sz="1400" dirty="0">
                          <a:effectLst/>
                        </a:rPr>
                        <a:t>设计按时完成，团队成员对各自任务有清晰认识。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endParaRPr lang="zh-CN" altLang="en-US" sz="1400" dirty="0"/>
                    </a:p>
                  </a:txBody>
                  <a:tcPr/>
                </a:tc>
              </a:tr>
              <a:tr h="652733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第</a:t>
                      </a:r>
                      <a:r>
                        <a:rPr lang="en-US" altLang="zh-CN" sz="1400" b="1" dirty="0">
                          <a:effectLst/>
                        </a:rPr>
                        <a:t>2</a:t>
                      </a:r>
                      <a:r>
                        <a:rPr lang="zh-CN" altLang="en-US" sz="1400" b="1" dirty="0">
                          <a:effectLst/>
                        </a:rPr>
                        <a:t>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核心功能开发与单元测试</a:t>
                      </a:r>
                      <a:endParaRPr lang="en-US" altLang="zh-CN" sz="1400" b="1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完成</a:t>
                      </a:r>
                      <a:r>
                        <a:rPr lang="en-US" altLang="zh-CN" sz="1400" dirty="0">
                          <a:effectLst/>
                        </a:rPr>
                        <a:t>RAG</a:t>
                      </a:r>
                      <a:r>
                        <a:rPr lang="zh-CN" altLang="en-US" sz="1400" dirty="0">
                          <a:effectLst/>
                        </a:rPr>
                        <a:t>智能问答模块的优化开发，包括多轮对话、引用展示等功能。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完善文件上传、下载、重命名、删除、移动等文件管理功能。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完成用户信息管理、会话管理等辅助功能开发。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针对新增和优化的功能编写单元测试，保证代码质量。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实际完成情况：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1400" dirty="0">
                          <a:effectLst/>
                        </a:rPr>
                        <a:t>RAG</a:t>
                      </a:r>
                      <a:r>
                        <a:rPr lang="zh-CN" altLang="en-US" sz="1400" dirty="0">
                          <a:effectLst/>
                        </a:rPr>
                        <a:t>问答模块如期上线，支持多轮对话和引用展示。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文件管理功能基本实现，部分细节如批量操作推迟到下周。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单元测试覆盖率达到预期，发现并修复了若干</a:t>
                      </a:r>
                      <a:r>
                        <a:rPr lang="en-US" altLang="zh-CN" sz="1400" dirty="0">
                          <a:effectLst/>
                        </a:rPr>
                        <a:t>bug</a:t>
                      </a:r>
                      <a:r>
                        <a:rPr lang="zh-CN" altLang="en-US" sz="1400" dirty="0">
                          <a:effectLst/>
                        </a:rPr>
                        <a:t>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开发进度计划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2555776" y="725005"/>
            <a:ext cx="5544616" cy="543756"/>
          </a:xfrm>
        </p:spPr>
        <p:txBody>
          <a:bodyPr/>
          <a:lstStyle/>
          <a:p>
            <a:pPr eaLnBrk="1" hangingPunct="1"/>
            <a:r>
              <a:rPr lang="zh-CN" altLang="en-US" sz="1200" dirty="0"/>
              <a:t>以周为单位，阐述每周拟达到的目标</a:t>
            </a:r>
            <a:endParaRPr lang="en-US" altLang="zh-CN" sz="1200" dirty="0"/>
          </a:p>
          <a:p>
            <a:pPr eaLnBrk="1" hangingPunct="1"/>
            <a:r>
              <a:rPr lang="zh-CN" altLang="en-US" sz="1200" dirty="0"/>
              <a:t>可结合</a:t>
            </a:r>
            <a:r>
              <a:rPr lang="en-US" altLang="zh-CN" sz="1200" dirty="0"/>
              <a:t>Lab2</a:t>
            </a:r>
            <a:r>
              <a:rPr lang="zh-CN" altLang="en-US" sz="1200" dirty="0"/>
              <a:t>中的项目计划阐述，并总结实际完成情况加以对比</a:t>
            </a:r>
            <a:endParaRPr lang="zh-CN" altLang="en-US" sz="12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67717" y="1628800"/>
          <a:ext cx="8008565" cy="4462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397"/>
                <a:gridCol w="6211168"/>
              </a:tblGrid>
              <a:tr h="652733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周数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周目标</a:t>
                      </a:r>
                      <a:endParaRPr lang="zh-CN" altLang="en-US" sz="1800" dirty="0"/>
                    </a:p>
                  </a:txBody>
                  <a:tcPr/>
                </a:tc>
              </a:tr>
              <a:tr h="652733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第</a:t>
                      </a:r>
                      <a:r>
                        <a:rPr lang="en-US" altLang="zh-CN" sz="1400" b="1" dirty="0">
                          <a:effectLst/>
                        </a:rPr>
                        <a:t>3</a:t>
                      </a:r>
                      <a:r>
                        <a:rPr lang="zh-CN" altLang="en-US" sz="1400" b="1" dirty="0">
                          <a:effectLst/>
                        </a:rPr>
                        <a:t>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effectLst/>
                        </a:rPr>
                        <a:t>前端界面优化与系统联调：</a:t>
                      </a:r>
                      <a:endParaRPr lang="en-US" altLang="zh-CN" sz="1400" b="1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优化前端界面，提升用户体验（如交互动画、错误提示、响应式布局等）。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完成前后端接口联调，确保主要业务流程顺畅。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进行集成测试，修复联调中发现的问题。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开展小范围用户试用，收集反馈。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实际完成情况：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前端界面美化和交互优化基本完成，用户体验提升明显。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前后端联调顺利，主要流程无阻塞。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集成测试发现部分边界</a:t>
                      </a:r>
                      <a:r>
                        <a:rPr lang="en-US" altLang="zh-CN" sz="1400" dirty="0">
                          <a:effectLst/>
                        </a:rPr>
                        <a:t>bug</a:t>
                      </a:r>
                      <a:r>
                        <a:rPr lang="zh-CN" altLang="en-US" sz="1400" dirty="0">
                          <a:effectLst/>
                        </a:rPr>
                        <a:t>，已及时修复。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/>
                </a:tc>
              </a:tr>
              <a:tr h="652733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第</a:t>
                      </a:r>
                      <a:r>
                        <a:rPr lang="en-US" altLang="zh-CN" sz="1400" b="1" dirty="0">
                          <a:effectLst/>
                        </a:rPr>
                        <a:t>4</a:t>
                      </a:r>
                      <a:r>
                        <a:rPr lang="zh-CN" altLang="en-US" sz="1400" b="1" dirty="0">
                          <a:effectLst/>
                        </a:rPr>
                        <a:t>周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effectLst/>
                        </a:rPr>
                        <a:t>系统完善与文档整理</a:t>
                      </a:r>
                      <a:endParaRPr lang="zh-CN" altLang="en-US" sz="1400" b="1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根据用户反馈和测试结果，进一步完善系统功能和细节。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完善项目文档，包括用户手册、开发文档、部署说明等。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准备项目展示材料，进行最终验收和答辩演练。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实际完成情况：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绝大部分功能和细节已完善，系统稳定性和易用性提升。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项目文档齐全，部署流程顺畅。</a:t>
                      </a:r>
                      <a:endParaRPr lang="zh-CN" altLang="en-US" sz="1400" dirty="0">
                        <a:effectLst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400" dirty="0">
                          <a:effectLst/>
                        </a:rPr>
                        <a:t>团队完成了项目展示和答辩准备，等待验收。</a:t>
                      </a:r>
                      <a:endParaRPr lang="zh-CN" altLang="en-US" sz="1400" dirty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说明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Project</a:t>
            </a:r>
            <a:r>
              <a:rPr kumimoji="1" lang="zh-CN" altLang="en-US" dirty="0"/>
              <a:t> 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轮提交物是对第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轮提交的完善，无变化部分可以沿用第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轮提交物中的内容；</a:t>
            </a:r>
            <a:endParaRPr kumimoji="1" lang="en-US" altLang="zh-CN" dirty="0"/>
          </a:p>
          <a:p>
            <a:r>
              <a:rPr kumimoji="1" lang="zh-CN" altLang="en-US" dirty="0"/>
              <a:t>第</a:t>
            </a:r>
            <a:r>
              <a:rPr kumimoji="1" lang="en-US" altLang="zh-CN" dirty="0"/>
              <a:t>2</a:t>
            </a:r>
            <a:r>
              <a:rPr kumimoji="1" lang="zh-CN" altLang="en-US" dirty="0"/>
              <a:t>轮提交物中应尽量采用课程中所学的需求获取、</a:t>
            </a:r>
            <a:r>
              <a:rPr kumimoji="1" lang="en-US" altLang="zh-CN" dirty="0"/>
              <a:t>OO</a:t>
            </a:r>
            <a:r>
              <a:rPr kumimoji="1" lang="zh-CN" altLang="en-US" dirty="0"/>
              <a:t>分析与设计知识，完善第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轮提交物中的内容。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FF0000"/>
                </a:solidFill>
              </a:rPr>
              <a:t>注：此页在正式提交时请删除。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体系结构设计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所开发系统的基本架构，利用软件架构部分所学内容完成。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郑书航完成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412776"/>
            <a:ext cx="6120680" cy="5287199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331392" y="908720"/>
            <a:ext cx="7849120" cy="288503"/>
          </a:xfrm>
        </p:spPr>
        <p:txBody>
          <a:bodyPr/>
          <a:lstStyle/>
          <a:p>
            <a:pPr marL="1270" indent="0" eaLnBrk="1" hangingPunct="1">
              <a:buNone/>
            </a:pPr>
            <a:r>
              <a:rPr lang="en-US" altLang="zh-CN" sz="1200" dirty="0"/>
              <a:t>(</a:t>
            </a:r>
            <a:r>
              <a:rPr lang="zh-CN" altLang="en-US" sz="1200" dirty="0"/>
              <a:t>结合</a:t>
            </a:r>
            <a:r>
              <a:rPr lang="en-US" altLang="zh-CN" sz="1200" dirty="0"/>
              <a:t>Lab4</a:t>
            </a:r>
            <a:r>
              <a:rPr lang="zh-CN" altLang="en-US" sz="1200" dirty="0"/>
              <a:t>，绘制分析类图和领域类图、时序图等内容。注：可将</a:t>
            </a:r>
            <a:r>
              <a:rPr lang="en-US" altLang="zh-CN" sz="1200" dirty="0"/>
              <a:t>Lab4</a:t>
            </a:r>
            <a:r>
              <a:rPr lang="zh-CN" altLang="en-US" sz="1200" dirty="0"/>
              <a:t>中的成果放入，需要时可补充新的模型。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eaLnBrk="1" hangingPunct="1"/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467544" y="159794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分析类图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24" y="1558008"/>
            <a:ext cx="6972351" cy="4823320"/>
          </a:xfrm>
          <a:prstGeom prst="rect">
            <a:avLst/>
          </a:prstGeom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  <a:endParaRPr lang="zh-CN" alt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331392" y="908720"/>
            <a:ext cx="7849120" cy="288503"/>
          </a:xfrm>
        </p:spPr>
        <p:txBody>
          <a:bodyPr/>
          <a:lstStyle/>
          <a:p>
            <a:pPr marL="1270" indent="0" eaLnBrk="1" hangingPunct="1">
              <a:buNone/>
            </a:pPr>
            <a:r>
              <a:rPr lang="en-US" altLang="zh-CN" sz="1200" dirty="0"/>
              <a:t>(</a:t>
            </a:r>
            <a:r>
              <a:rPr lang="zh-CN" altLang="en-US" sz="1200" dirty="0"/>
              <a:t>结合</a:t>
            </a:r>
            <a:r>
              <a:rPr lang="en-US" altLang="zh-CN" sz="1200" dirty="0"/>
              <a:t>Lab4</a:t>
            </a:r>
            <a:r>
              <a:rPr lang="zh-CN" altLang="en-US" sz="1200" dirty="0"/>
              <a:t>，绘制分析类图和领域类图、时序图等内容。注：可将</a:t>
            </a:r>
            <a:r>
              <a:rPr lang="en-US" altLang="zh-CN" sz="1200" dirty="0"/>
              <a:t>Lab4</a:t>
            </a:r>
            <a:r>
              <a:rPr lang="zh-CN" altLang="en-US" sz="1200" dirty="0"/>
              <a:t>中的成果放入，需要时可补充新的模型。</a:t>
            </a:r>
            <a:r>
              <a:rPr lang="en-US" altLang="zh-CN" sz="1200" dirty="0"/>
              <a:t>)</a:t>
            </a:r>
            <a:endParaRPr lang="en-US" altLang="zh-CN" sz="1200" dirty="0"/>
          </a:p>
          <a:p>
            <a:pPr eaLnBrk="1" hangingPunct="1"/>
            <a:endParaRPr lang="zh-CN" altLang="en-US" sz="1200" dirty="0"/>
          </a:p>
        </p:txBody>
      </p:sp>
      <p:sp>
        <p:nvSpPr>
          <p:cNvPr id="2" name="文本框 1"/>
          <p:cNvSpPr txBox="1"/>
          <p:nvPr/>
        </p:nvSpPr>
        <p:spPr>
          <a:xfrm>
            <a:off x="467544" y="159794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/>
              <a:t>领域类图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成果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按照业务逻辑，粘贴主要成果的界面截图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注意：界面截图中的数据需要认真准备，模拟现实中真实运行的数据。</a:t>
            </a: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zh-CN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谭昊明完成</a:t>
            </a:r>
            <a:endParaRPr lang="zh-CN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两轮</a:t>
            </a:r>
            <a:r>
              <a:rPr lang="en-US" altLang="zh-CN" dirty="0"/>
              <a:t>Project</a:t>
            </a:r>
            <a:r>
              <a:rPr lang="zh-CN" altLang="en-US" dirty="0"/>
              <a:t>对比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分析所学</a:t>
            </a:r>
            <a:r>
              <a:rPr lang="en-US" altLang="zh-CN" noProof="1"/>
              <a:t>OO</a:t>
            </a:r>
            <a:r>
              <a:rPr lang="zh-CN" altLang="en-US" noProof="1"/>
              <a:t>分析与设计知识，在第</a:t>
            </a:r>
            <a:r>
              <a:rPr lang="en-US" altLang="zh-CN" noProof="1"/>
              <a:t>2</a:t>
            </a:r>
            <a:r>
              <a:rPr lang="zh-CN" altLang="en-US" noProof="1"/>
              <a:t>轮中对第</a:t>
            </a:r>
            <a:r>
              <a:rPr lang="en-US" altLang="zh-CN" noProof="1"/>
              <a:t>1</a:t>
            </a:r>
            <a:r>
              <a:rPr lang="zh-CN" altLang="en-US" noProof="1"/>
              <a:t>轮内容的改进</a:t>
            </a:r>
            <a:endParaRPr lang="en-US" altLang="zh-CN" noProof="1"/>
          </a:p>
          <a:p>
            <a:pPr indent="-228600" eaLnBrk="1" hangingPunct="1">
              <a:defRPr/>
            </a:pPr>
            <a:r>
              <a:rPr lang="zh-CN" altLang="en-US" noProof="1"/>
              <a:t>其他需要说明的事项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谭昊明完成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总结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通过两轮</a:t>
            </a:r>
            <a:r>
              <a:rPr lang="en-US" altLang="zh-CN" noProof="1"/>
              <a:t>Project</a:t>
            </a:r>
            <a:r>
              <a:rPr lang="zh-CN" altLang="en-US" noProof="1"/>
              <a:t>，收获和感受</a:t>
            </a:r>
            <a:endParaRPr lang="en-US" altLang="zh-CN" noProof="1"/>
          </a:p>
          <a:p>
            <a:pPr indent="-228600" eaLnBrk="1" hangingPunct="1">
              <a:defRPr/>
            </a:pPr>
            <a:r>
              <a:rPr lang="zh-CN" altLang="en-US" noProof="1"/>
              <a:t>对课程的建议和意见</a:t>
            </a:r>
            <a:endParaRPr lang="en-US" altLang="zh-CN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郑书航完成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17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22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提交到头歌平台的班级项目目录中的“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2</a:t>
            </a:r>
            <a:r>
              <a:rPr lang="zh-CN" altLang="en-US" noProof="1"/>
              <a:t>轮提交”</a:t>
            </a: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  <a:endParaRPr lang="zh-CN" altLang="en-US" noProof="1"/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检查汇报PPT，文件名称为“学号-姓名-Project第</a:t>
            </a:r>
            <a:r>
              <a:rPr lang="en-US" altLang="zh-CN" noProof="1">
                <a:cs typeface="+mn-ea"/>
                <a:sym typeface="+mn-ea"/>
              </a:rPr>
              <a:t>2</a:t>
            </a:r>
            <a:r>
              <a:rPr lang="zh-CN" altLang="en-US" noProof="1">
                <a:cs typeface="+mn-ea"/>
                <a:sym typeface="+mn-ea"/>
              </a:rPr>
              <a:t>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en-US" altLang="zh-CN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代码打包，文件名称为“学号-姓名-Project代码.</a:t>
            </a:r>
            <a:r>
              <a:rPr lang="en-US" altLang="zh-CN" noProof="1">
                <a:cs typeface="+mn-ea"/>
                <a:sym typeface="+mn-ea"/>
              </a:rPr>
              <a:t>zip/rar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en-US" altLang="zh-CN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录制系统演示视频</a:t>
            </a:r>
            <a:r>
              <a:rPr lang="en-US" altLang="zh-CN" noProof="1">
                <a:cs typeface="+mn-ea"/>
                <a:sym typeface="+mn-ea"/>
              </a:rPr>
              <a:t>5</a:t>
            </a:r>
            <a:r>
              <a:rPr lang="zh-CN" altLang="en-US" noProof="1">
                <a:cs typeface="+mn-ea"/>
                <a:sym typeface="+mn-ea"/>
              </a:rPr>
              <a:t>分钟以上，有讲解，文件名称为“学号-姓名-Project视频.</a:t>
            </a:r>
            <a:r>
              <a:rPr lang="en-US" altLang="zh-CN" noProof="1">
                <a:cs typeface="+mn-ea"/>
                <a:sym typeface="+mn-ea"/>
              </a:rPr>
              <a:t>zip/rar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en-US" altLang="zh-CN" noProof="1">
              <a:cs typeface="+mn-ea"/>
              <a:sym typeface="+mn-ea"/>
            </a:endParaRPr>
          </a:p>
          <a:p>
            <a:pPr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小组内有一位同学提交即可</a:t>
            </a:r>
            <a:endParaRPr lang="zh-CN" altLang="en-US" noProof="1">
              <a:cs typeface="+mn-ea"/>
              <a:sym typeface="+mn-ea"/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将根据所提交材料和现场答辩进行评价。</a:t>
            </a:r>
            <a:endParaRPr lang="en-US" altLang="zh-CN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此页在正式提交时，请删除</a:t>
            </a: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  <a:endParaRPr lang="zh-CN" altLang="en-US"/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</a:fld>
            <a:endParaRPr lang="zh-CN" altLang="en-US" noProof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  <a:endParaRPr lang="zh-CN" altLang="en-US"/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/>
                <a:gridCol w="1812925"/>
                <a:gridCol w="2916237"/>
                <a:gridCol w="1908175"/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基于知识库检索的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RAG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智能问答系统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2203602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手机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邮件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谭昊明</a:t>
                      </a:r>
                      <a:endParaRPr kumimoji="0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2022111514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2686714002@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qq.com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李屹焯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2022111054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2872489286@qq.com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https://github.com/Goztc/softwareLab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  <a:endParaRPr lang="zh-CN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可用图或文字简要介绍所选系统的基本背景、现实意义、用户类型及需求等。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郑书航完成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简要列出本系统所包含的全部功能清单，每项功能有简短的介绍。</a:t>
            </a:r>
            <a:endParaRPr lang="en-US" altLang="zh-CN" dirty="0"/>
          </a:p>
          <a:p>
            <a:pPr eaLnBrk="1" hangingPunct="1"/>
            <a:r>
              <a:rPr lang="zh-CN" altLang="en-US" dirty="0"/>
              <a:t>可结合</a:t>
            </a:r>
            <a:r>
              <a:rPr lang="en-US" altLang="zh-CN" dirty="0"/>
              <a:t>Lab2</a:t>
            </a:r>
            <a:r>
              <a:rPr lang="zh-CN" altLang="en-US" dirty="0"/>
              <a:t>中的用户故事进行阐述。</a:t>
            </a:r>
            <a:endParaRPr lang="zh-CN" altLang="en-US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郑书航完成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  <a:endParaRPr lang="zh-CN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简要阐述本系统拟达到的各方面</a:t>
            </a:r>
            <a:r>
              <a:rPr lang="en-US" altLang="zh-CN"/>
              <a:t>NFR</a:t>
            </a:r>
            <a:r>
              <a:rPr lang="zh-CN" altLang="en-US"/>
              <a:t>，并介绍为何。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郑书航完成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编程语言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XXXX</a:t>
            </a:r>
            <a:endParaRPr lang="zh-CN" altLang="en-US" dirty="0"/>
          </a:p>
          <a:p>
            <a:pPr eaLnBrk="1" hangingPunct="1"/>
            <a:r>
              <a:rPr lang="zh-CN" altLang="en-US" dirty="0"/>
              <a:t>开发环境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XXXX</a:t>
            </a:r>
            <a:endParaRPr lang="zh-CN" altLang="en-US" dirty="0"/>
          </a:p>
          <a:p>
            <a:pPr eaLnBrk="1" hangingPunct="1"/>
            <a:r>
              <a:rPr lang="zh-CN" altLang="en-US" dirty="0"/>
              <a:t>运行环境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XXXX</a:t>
            </a:r>
            <a:endParaRPr lang="zh-CN" altLang="en-US" dirty="0"/>
          </a:p>
          <a:p>
            <a:pPr eaLnBrk="1" hangingPunct="1"/>
            <a:r>
              <a:rPr lang="zh-CN" altLang="en-US" dirty="0"/>
              <a:t>主要技术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XXXX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郑书航完成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0152" y="2298506"/>
            <a:ext cx="2926270" cy="31254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780928"/>
            <a:ext cx="6019775" cy="2160596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功能清单</a:t>
            </a:r>
            <a:r>
              <a:rPr lang="zh-CN" altLang="en-US" sz="1000" dirty="0"/>
              <a:t>（简要列出本系统所包含的全部功能清单</a:t>
            </a:r>
            <a:r>
              <a:rPr lang="en-US" altLang="zh-CN" sz="1000" dirty="0"/>
              <a:t>(</a:t>
            </a:r>
            <a:r>
              <a:rPr lang="zh-CN" altLang="en-US" sz="1000" dirty="0"/>
              <a:t>在当前构思下，未来可扩展或改变</a:t>
            </a:r>
            <a:r>
              <a:rPr lang="en-US" altLang="zh-CN" sz="1000" dirty="0"/>
              <a:t>)</a:t>
            </a:r>
            <a:r>
              <a:rPr lang="zh-CN" altLang="en-US" sz="1000" dirty="0"/>
              <a:t>，每项功能有简短的介绍。可结合</a:t>
            </a:r>
            <a:r>
              <a:rPr lang="en-US" altLang="zh-CN" sz="1000" dirty="0"/>
              <a:t>Lab2</a:t>
            </a:r>
            <a:r>
              <a:rPr lang="zh-CN" altLang="en-US" sz="1000" dirty="0"/>
              <a:t>中的用户故事进行阐述。）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628800"/>
            <a:ext cx="148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注册与登录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功能清单</a:t>
            </a:r>
            <a:r>
              <a:rPr lang="zh-CN" altLang="en-US" sz="1000" dirty="0"/>
              <a:t>（简要列出本系统所包含的全部功能清单</a:t>
            </a:r>
            <a:r>
              <a:rPr lang="en-US" altLang="zh-CN" sz="1000" dirty="0"/>
              <a:t>(</a:t>
            </a:r>
            <a:r>
              <a:rPr lang="zh-CN" altLang="en-US" sz="1000" dirty="0"/>
              <a:t>在当前构思下，未来可扩展或改变</a:t>
            </a:r>
            <a:r>
              <a:rPr lang="en-US" altLang="zh-CN" sz="1000" dirty="0"/>
              <a:t>)</a:t>
            </a:r>
            <a:r>
              <a:rPr lang="zh-CN" altLang="en-US" sz="1000" dirty="0"/>
              <a:t>，每项功能有简短的介绍。可结合</a:t>
            </a:r>
            <a:r>
              <a:rPr lang="en-US" altLang="zh-CN" sz="1000" dirty="0"/>
              <a:t>Lab2</a:t>
            </a:r>
            <a:r>
              <a:rPr lang="zh-CN" altLang="en-US" sz="1000" dirty="0"/>
              <a:t>中的用户故事进行阐述。）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51520" y="1628800"/>
            <a:ext cx="1489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文档上传</a:t>
            </a:r>
            <a:endParaRPr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576" y="2301461"/>
            <a:ext cx="6885012" cy="29277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3760</Words>
  <Application>WPS 演示</Application>
  <PresentationFormat>全屏显示(4:3)</PresentationFormat>
  <Paragraphs>328</Paragraphs>
  <Slides>27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宋体</vt:lpstr>
      <vt:lpstr>Wingdings</vt:lpstr>
      <vt:lpstr>楷体</vt:lpstr>
      <vt:lpstr>Calibri</vt:lpstr>
      <vt:lpstr>楷体_GB2312</vt:lpstr>
      <vt:lpstr>新宋体</vt:lpstr>
      <vt:lpstr>Times New Roman</vt:lpstr>
      <vt:lpstr>微软雅黑</vt:lpstr>
      <vt:lpstr>Arial Unicode MS</vt:lpstr>
      <vt:lpstr>1_CITRUS</vt:lpstr>
      <vt:lpstr>2_CITRUS</vt:lpstr>
      <vt:lpstr>哈工大计算学部2025年春季学期 《软件工程》Project 第2轮 检查汇报</vt:lpstr>
      <vt:lpstr>说明</vt:lpstr>
      <vt:lpstr>选题与分组</vt:lpstr>
      <vt:lpstr>对题目的理解</vt:lpstr>
      <vt:lpstr>功能清单</vt:lpstr>
      <vt:lpstr>非功能需求</vt:lpstr>
      <vt:lpstr>系统开发技术</vt:lpstr>
      <vt:lpstr>功能清单（简要列出本系统所包含的全部功能清单(在当前构思下，未来可扩展或改变)，每项功能有简短的介绍。可结合Lab2中的用户故事进行阐述。）</vt:lpstr>
      <vt:lpstr>功能清单（简要列出本系统所包含的全部功能清单(在当前构思下，未来可扩展或改变)，每项功能有简短的介绍。可结合Lab2中的用户故事进行阐述。）</vt:lpstr>
      <vt:lpstr>功能清单（简要列出本系统所包含的全部功能清单(在当前构思下，未来可扩展或改变)，每项功能有简短的介绍。可结合Lab2中的用户故事进行阐述。）</vt:lpstr>
      <vt:lpstr>功能清单（简要列出本系统所包含的全部功能清单(在当前构思下，未来可扩展或改变)，每项功能有简短的介绍。可结合Lab2中的用户故事进行阐述。）</vt:lpstr>
      <vt:lpstr>功能清单（简要列出本系统所包含的全部功能清单(在当前构思下，未来可扩展或改变)，每项功能有简短的介绍。可结合Lab2中的用户故事进行阐述。）</vt:lpstr>
      <vt:lpstr>功能清单（简要列出本系统所包含的全部功能清单(在当前构思下，未来可扩展或改变)，每项功能有简短的介绍。可结合Lab2中的用户故事进行阐述。）</vt:lpstr>
      <vt:lpstr>功能清单（简要列出本系统所包含的全部功能清单(在当前构思下，未来可扩展或改变)，每项功能有简短的介绍。可结合Lab2中的用户故事进行阐述。）</vt:lpstr>
      <vt:lpstr>功能清单（简要列出本系统所包含的全部功能清单(在当前构思下，未来可扩展或改变)，每项功能有简短的介绍。可结合Lab2中的用户故事进行阐述。）</vt:lpstr>
      <vt:lpstr>非功能需求（简要阐述本系统拟达到的各方面NFR，并介绍为何。）</vt:lpstr>
      <vt:lpstr>团队分工</vt:lpstr>
      <vt:lpstr>开发进度计划</vt:lpstr>
      <vt:lpstr>开发进度计划</vt:lpstr>
      <vt:lpstr>体系结构设计</vt:lpstr>
      <vt:lpstr>类设计</vt:lpstr>
      <vt:lpstr>类设计</vt:lpstr>
      <vt:lpstr>Project成果</vt:lpstr>
      <vt:lpstr>两轮Project对比	</vt:lpstr>
      <vt:lpstr>Project总结	</vt:lpstr>
      <vt:lpstr>检查材料提交	</vt:lpstr>
      <vt:lpstr>结束</vt:lpstr>
    </vt:vector>
  </TitlesOfParts>
  <Company>HIT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Vayan</cp:lastModifiedBy>
  <cp:revision>473</cp:revision>
  <dcterms:created xsi:type="dcterms:W3CDTF">2007-06-25T17:21:00Z</dcterms:created>
  <dcterms:modified xsi:type="dcterms:W3CDTF">2025-06-15T13:03:53Z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2052-12.1.0.21541</vt:lpwstr>
  </property>
</Properties>
</file>