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8"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8" autoAdjust="0"/>
    <p:restoredTop sz="95045" autoAdjust="0"/>
  </p:normalViewPr>
  <p:slideViewPr>
    <p:cSldViewPr>
      <p:cViewPr varScale="1">
        <p:scale>
          <a:sx n="103" d="100"/>
          <a:sy n="103" d="100"/>
        </p:scale>
        <p:origin x="1243"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2057400"/>
            <a:ext cx="8229600" cy="4525963"/>
          </a:xfrm>
        </p:spPr>
        <p:txBody>
          <a:bodyPr>
            <a:normAutofit fontScale="92500" lnSpcReduction="10000"/>
          </a:bodyPr>
          <a:lstStyle/>
          <a:p>
            <a:pPr marL="0" indent="0" algn="ctr">
              <a:buNone/>
            </a:pPr>
            <a:r>
              <a:rPr lang="en-US" sz="3600" b="1" dirty="0">
                <a:latin typeface="Times New Roman" panose="02020603050405020304" pitchFamily="18" charset="0"/>
                <a:cs typeface="Times New Roman" pitchFamily="18" charset="0"/>
              </a:rPr>
              <a:t>OPTIMIZING EMPLOYEE RETENTION WITH DEEP LEARNING-ENHANCED ATTRITION FORECASTING</a:t>
            </a:r>
          </a:p>
          <a:p>
            <a:pPr marL="0" indent="0">
              <a:buNone/>
            </a:pPr>
            <a:endParaRPr lang="en-US" sz="2000" b="1" dirty="0">
              <a:latin typeface="Times New Roman" panose="02020603050405020304" pitchFamily="18" charset="0"/>
              <a:cs typeface="Times New Roman" pitchFamily="18" charset="0"/>
            </a:endParaRPr>
          </a:p>
          <a:p>
            <a:pPr marL="0" indent="0">
              <a:buNone/>
            </a:pPr>
            <a:r>
              <a:rPr lang="en-US" sz="2000" b="1" dirty="0">
                <a:latin typeface="Times New Roman" panose="02020603050405020304" pitchFamily="18" charset="0"/>
                <a:cs typeface="Times New Roman" pitchFamily="18" charset="0"/>
              </a:rPr>
              <a:t>Guide</a:t>
            </a:r>
            <a:endParaRPr lang="en-US" sz="2000" dirty="0">
              <a:latin typeface="Times New Roman" panose="02020603050405020304" pitchFamily="18" charset="0"/>
              <a:cs typeface="Times New Roman" pitchFamily="18" charset="0"/>
            </a:endParaRPr>
          </a:p>
          <a:p>
            <a:pPr marL="0" indent="0">
              <a:buNone/>
            </a:pPr>
            <a:r>
              <a:rPr lang="en-US" sz="2000" dirty="0">
                <a:latin typeface="Times New Roman" panose="02020603050405020304" pitchFamily="18" charset="0"/>
                <a:cs typeface="Times New Roman" pitchFamily="18" charset="0"/>
              </a:rPr>
              <a:t>MRS.M PARVATHI</a:t>
            </a:r>
            <a:br>
              <a:rPr lang="en-US" sz="2000" dirty="0">
                <a:latin typeface="Times New Roman" panose="02020603050405020304" pitchFamily="18" charset="0"/>
                <a:cs typeface="Times New Roman" pitchFamily="18" charset="0"/>
              </a:rPr>
            </a:br>
            <a:r>
              <a:rPr lang="en-US" sz="2000" dirty="0">
                <a:latin typeface="Times New Roman" panose="02020603050405020304" pitchFamily="18" charset="0"/>
                <a:cs typeface="Times New Roman" pitchFamily="18" charset="0"/>
              </a:rPr>
              <a:t>ASSISTANT PROFESSOR </a:t>
            </a:r>
          </a:p>
          <a:p>
            <a:pPr marL="0" indent="0">
              <a:buNone/>
            </a:pPr>
            <a:endParaRPr lang="en-US" sz="2000" dirty="0">
              <a:latin typeface="Times New Roman" panose="02020603050405020304" pitchFamily="18" charset="0"/>
              <a:cs typeface="Times New Roman" pitchFamily="18" charset="0"/>
            </a:endParaRPr>
          </a:p>
          <a:p>
            <a:pPr marL="0" indent="0" algn="r">
              <a:buNone/>
            </a:pPr>
            <a:endParaRPr lang="en-US" sz="2000" dirty="0">
              <a:latin typeface="Times New Roman" panose="02020603050405020304" pitchFamily="18" charset="0"/>
              <a:cs typeface="Times New Roman" pitchFamily="18" charset="0"/>
            </a:endParaRPr>
          </a:p>
          <a:p>
            <a:pPr marL="0" indent="0" algn="just">
              <a:buNone/>
            </a:pPr>
            <a:r>
              <a:rPr lang="en-IN" sz="2000" dirty="0">
                <a:latin typeface="Times New Roman" pitchFamily="18" charset="0"/>
                <a:cs typeface="Times New Roman" pitchFamily="18" charset="0"/>
              </a:rPr>
              <a:t>                                                                           GOURAV PATIL(22P65A6606)</a:t>
            </a:r>
          </a:p>
          <a:p>
            <a:pPr marL="0" indent="0" algn="just">
              <a:buNone/>
            </a:pPr>
            <a:r>
              <a:rPr lang="en-IN" sz="2000" dirty="0">
                <a:latin typeface="Times New Roman" pitchFamily="18" charset="0"/>
                <a:cs typeface="Times New Roman" pitchFamily="18" charset="0"/>
              </a:rPr>
              <a:t>                                                                           NAMITHA REDDY(21P61A66F9)</a:t>
            </a:r>
          </a:p>
          <a:p>
            <a:pPr marL="0" indent="0" algn="just">
              <a:buNone/>
            </a:pPr>
            <a:r>
              <a:rPr lang="en-IN" sz="2000" dirty="0">
                <a:latin typeface="Times New Roman" pitchFamily="18" charset="0"/>
                <a:cs typeface="Times New Roman" pitchFamily="18" charset="0"/>
              </a:rPr>
              <a:t>                                                                           V.SRINU(21P61A66I0)</a:t>
            </a:r>
          </a:p>
        </p:txBody>
      </p:sp>
      <p:pic>
        <p:nvPicPr>
          <p:cNvPr id="5" name="Picture 4"/>
          <p:cNvPicPr>
            <a:picLocks noChangeAspect="1" noChangeArrowheads="1"/>
          </p:cNvPicPr>
          <p:nvPr/>
        </p:nvPicPr>
        <p:blipFill>
          <a:blip r:embed="rId2"/>
          <a:srcRect t="10223" b="9605"/>
          <a:stretch>
            <a:fillRect/>
          </a:stretch>
        </p:blipFill>
        <p:spPr bwMode="auto">
          <a:xfrm>
            <a:off x="762000" y="533400"/>
            <a:ext cx="7696200" cy="761999"/>
          </a:xfrm>
          <a:prstGeom prst="rect">
            <a:avLst/>
          </a:prstGeom>
          <a:noFill/>
          <a:ln w="0">
            <a:noFill/>
            <a:miter lim="800000"/>
            <a:headEnd/>
            <a:tailEnd/>
          </a:ln>
        </p:spPr>
      </p:pic>
    </p:spTree>
    <p:extLst>
      <p:ext uri="{BB962C8B-B14F-4D97-AF65-F5344CB8AC3E}">
        <p14:creationId xmlns:p14="http://schemas.microsoft.com/office/powerpoint/2010/main" val="26079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CONTENT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ABSTRACT</a:t>
            </a:r>
          </a:p>
          <a:p>
            <a:r>
              <a:rPr lang="en-US" sz="2800" dirty="0">
                <a:latin typeface="Times New Roman" pitchFamily="18" charset="0"/>
                <a:cs typeface="Times New Roman" pitchFamily="18" charset="0"/>
              </a:rPr>
              <a:t>EXISTING SYSTEM</a:t>
            </a:r>
          </a:p>
          <a:p>
            <a:r>
              <a:rPr lang="en-US" sz="2800" dirty="0">
                <a:latin typeface="Times New Roman" pitchFamily="18" charset="0"/>
                <a:cs typeface="Times New Roman" pitchFamily="18" charset="0"/>
              </a:rPr>
              <a:t>PROPOSED SYSTEM</a:t>
            </a:r>
          </a:p>
          <a:p>
            <a:r>
              <a:rPr lang="en-US" sz="2800" dirty="0">
                <a:latin typeface="Times New Roman" pitchFamily="18" charset="0"/>
                <a:cs typeface="Times New Roman" pitchFamily="18" charset="0"/>
              </a:rPr>
              <a:t>LITERATURE SURVEY</a:t>
            </a:r>
          </a:p>
          <a:p>
            <a:r>
              <a:rPr lang="en-US" sz="2800" dirty="0">
                <a:latin typeface="Times New Roman" pitchFamily="18" charset="0"/>
                <a:cs typeface="Times New Roman" pitchFamily="18" charset="0"/>
              </a:rPr>
              <a:t>SYSTEM REQUIREMENTS</a:t>
            </a:r>
            <a:endParaRPr lang="en-US" dirty="0">
              <a:latin typeface="Times New Roman" pitchFamily="18" charset="0"/>
              <a:cs typeface="Times New Roman" pitchFamily="18" charset="0"/>
            </a:endParaRPr>
          </a:p>
          <a:p>
            <a:pPr marL="514350" indent="-514350">
              <a:buNone/>
            </a:pPr>
            <a:endParaRPr lang="en-US" dirty="0"/>
          </a:p>
        </p:txBody>
      </p:sp>
    </p:spTree>
    <p:extLst>
      <p:ext uri="{BB962C8B-B14F-4D97-AF65-F5344CB8AC3E}">
        <p14:creationId xmlns:p14="http://schemas.microsoft.com/office/powerpoint/2010/main" val="400581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078" y="160337"/>
            <a:ext cx="8229600" cy="1143000"/>
          </a:xfrm>
        </p:spPr>
        <p:txBody>
          <a:bodyPr>
            <a:normAutofit/>
          </a:bodyPr>
          <a:lstStyle/>
          <a:p>
            <a:r>
              <a:rPr lang="en-US" sz="4000" dirty="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8469"/>
            <a:ext cx="8229600" cy="4525963"/>
          </a:xfrm>
        </p:spPr>
        <p:txBody>
          <a:bodyPr>
            <a:noAutofit/>
          </a:bodyPr>
          <a:lstStyle/>
          <a:p>
            <a:pPr indent="0" algn="just">
              <a:lnSpc>
                <a:spcPct val="115000"/>
              </a:lnSpc>
              <a:spcAft>
                <a:spcPts val="1000"/>
              </a:spcAft>
              <a:buNone/>
            </a:pPr>
            <a:r>
              <a:rPr lang="en-US" sz="1600" dirty="0">
                <a:effectLst/>
                <a:latin typeface="Times New Roman" panose="02020603050405020304" pitchFamily="18" charset="0"/>
                <a:ea typeface="Times New Roman" panose="02020603050405020304" pitchFamily="18" charset="0"/>
              </a:rPr>
              <a:t>Employee attrition presents a formidable challenge for organizations, impacting both productivity and financial stability, with traditional statistical methods often inadequate in capturing its complex nature. This study pioneers an advanced predictive framework that synergistically integrates Convolutional Neural Networks (CNNs) and Long Short-Term Memory (LSTM) networks to elevate the accuracy of attrition forecasts. The innovative hybrid model leverages CNNs' proficiency in uncovering intricate feature interactions alongside LSTMs' capability to model temporal data sequences, thereby delivering a sophisticated analysis of attrition dynamics. Employing an advanced preprocessing pipeline and rigorous evaluation metrics—such as accuracy and ROC-AUC—the model surpasses conventional techniques, offering human resources departments actionable insights to precisely identify high-risk employees and implement targeted retention strategies, thereby enhancing overall workforce stability</a:t>
            </a:r>
          </a:p>
          <a:p>
            <a:pPr indent="0" algn="just">
              <a:lnSpc>
                <a:spcPct val="115000"/>
              </a:lnSpc>
              <a:spcAft>
                <a:spcPts val="1000"/>
              </a:spcAft>
              <a:buNone/>
            </a:pPr>
            <a:r>
              <a:rPr lang="en-IN" sz="1600" b="1" dirty="0">
                <a:effectLst/>
                <a:latin typeface="Times New Roman" panose="02020603050405020304" pitchFamily="18" charset="0"/>
                <a:ea typeface="Times New Roman" panose="02020603050405020304" pitchFamily="18" charset="0"/>
              </a:rPr>
              <a:t>KEYWORDS: </a:t>
            </a:r>
            <a:r>
              <a:rPr lang="en-US" sz="1600" dirty="0">
                <a:effectLst/>
                <a:latin typeface="Times New Roman" panose="02020603050405020304" pitchFamily="18" charset="0"/>
                <a:ea typeface="Times New Roman" panose="02020603050405020304" pitchFamily="18" charset="0"/>
              </a:rPr>
              <a:t>Deep Learning, Convolutional Neural Networks(CNNs), Long Short-Term Memory(LSTM), Predictive Modeling, Hybrid Models, Hybrid Models, ROC-AUC, Advanced Preprocessing, Accuracy Metrics, Temporal Data Analysis, Attrition Forecasting, HR Analytics, Employee Attrition, Workforce Stability, Retention Strategies, Feature Engineering</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866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EXISTING SYSTEMS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1800" dirty="0">
                <a:latin typeface="Times New Roman" panose="02020603050405020304" pitchFamily="18" charset="0"/>
                <a:cs typeface="Times New Roman" panose="02020603050405020304" pitchFamily="18" charset="0"/>
              </a:rPr>
              <a:t>In this we used Machine Learning to predict Employee Attrition. </a:t>
            </a:r>
          </a:p>
          <a:p>
            <a:r>
              <a:rPr lang="en-US" sz="1800" b="0" i="0" dirty="0">
                <a:effectLst/>
                <a:latin typeface="Times New Roman" panose="02020603050405020304" pitchFamily="18" charset="0"/>
                <a:cs typeface="Times New Roman" panose="02020603050405020304" pitchFamily="18" charset="0"/>
              </a:rPr>
              <a:t>Therefore, the existing system for predicting employee attrition using machine learning techniques may be a basic statistical analysis or a manual process of tracking employee turnover.</a:t>
            </a:r>
            <a:br>
              <a:rPr lang="en-US" sz="1800" dirty="0">
                <a:latin typeface="Times New Roman" panose="02020603050405020304" pitchFamily="18" charset="0"/>
                <a:cs typeface="Times New Roman" panose="02020603050405020304" pitchFamily="18" charset="0"/>
              </a:rPr>
            </a:br>
            <a:endParaRPr lang="en-US" sz="1800" u="sng" dirty="0">
              <a:latin typeface="Times New Roman" panose="02020603050405020304" pitchFamily="18" charset="0"/>
              <a:cs typeface="Times New Roman" pitchFamily="18" charset="0"/>
            </a:endParaRPr>
          </a:p>
          <a:p>
            <a:pPr marL="0" indent="0" algn="just">
              <a:buNone/>
            </a:pPr>
            <a:r>
              <a:rPr lang="en-US" sz="1800" b="1" dirty="0">
                <a:latin typeface="Times New Roman" panose="02020603050405020304" pitchFamily="18" charset="0"/>
                <a:cs typeface="Times New Roman" pitchFamily="18" charset="0"/>
              </a:rPr>
              <a:t>DRAWBACKS</a:t>
            </a:r>
          </a:p>
          <a:p>
            <a:pPr algn="just"/>
            <a:r>
              <a:rPr lang="en-IN" sz="1800" b="1" dirty="0">
                <a:latin typeface="Times New Roman" panose="02020603050405020304" pitchFamily="18" charset="0"/>
                <a:cs typeface="Times New Roman" panose="02020603050405020304" pitchFamily="18" charset="0"/>
              </a:rPr>
              <a:t>Takes more time</a:t>
            </a:r>
            <a:r>
              <a:rPr lang="en-IN" sz="1800" dirty="0">
                <a:latin typeface="Times New Roman" panose="02020603050405020304" pitchFamily="18" charset="0"/>
                <a:cs typeface="Times New Roman" panose="02020603050405020304" pitchFamily="18" charset="0"/>
              </a:rPr>
              <a:t>.</a:t>
            </a:r>
          </a:p>
          <a:p>
            <a:pPr algn="just"/>
            <a:r>
              <a:rPr lang="en-US" sz="1800" b="1" i="0" dirty="0">
                <a:effectLst/>
                <a:latin typeface="Times New Roman" panose="02020603050405020304" pitchFamily="18" charset="0"/>
                <a:cs typeface="Times New Roman" panose="02020603050405020304" pitchFamily="18" charset="0"/>
              </a:rPr>
              <a:t>No consideration of data quality issues</a:t>
            </a:r>
            <a:r>
              <a:rPr lang="en-US" sz="1800" b="0" i="0" dirty="0">
                <a:effectLst/>
                <a:latin typeface="Times New Roman" panose="02020603050405020304" pitchFamily="18" charset="0"/>
                <a:cs typeface="Times New Roman" panose="02020603050405020304" pitchFamily="18" charset="0"/>
              </a:rPr>
              <a:t>: The study does not consider data quality issues, such as missing values, outliers, or errors in data collection, which may affect the accuracy of the models.</a:t>
            </a:r>
            <a:endParaRPr lang="en-US" sz="1800" dirty="0">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No consideration of external factors</a:t>
            </a:r>
            <a:r>
              <a:rPr lang="en-US" sz="1800" b="0" i="0" dirty="0">
                <a:effectLst/>
                <a:latin typeface="Times New Roman" panose="02020603050405020304" pitchFamily="18" charset="0"/>
                <a:cs typeface="Times New Roman" panose="02020603050405020304" pitchFamily="18" charset="0"/>
              </a:rPr>
              <a:t>: The study does not consider external factors that may affect employee attrition, such as economic conditions, industry trends, or competitor activity.</a:t>
            </a:r>
          </a:p>
          <a:p>
            <a:pPr algn="just"/>
            <a:r>
              <a:rPr lang="en-US" sz="1800" b="1" dirty="0">
                <a:latin typeface="Times New Roman" panose="02020603050405020304" pitchFamily="18" charset="0"/>
                <a:cs typeface="Times New Roman" panose="02020603050405020304" pitchFamily="18" charset="0"/>
              </a:rPr>
              <a:t>Less Accuracy</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Overfitting</a:t>
            </a:r>
            <a:r>
              <a:rPr lang="en-US" sz="1800" dirty="0">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There is a risk of overfitting when using complex models with many parameters, which can lead to poor generalization performance.</a:t>
            </a:r>
            <a:endParaRPr lang="en-US" sz="1800" b="0" i="0" dirty="0">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11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Times New Roman" pitchFamily="18" charset="0"/>
                <a:cs typeface="Times New Roman" pitchFamily="18" charset="0"/>
              </a:rPr>
              <a:t>PROPOSED SYSTEM</a:t>
            </a:r>
            <a:br>
              <a:rPr lang="en-US" sz="4900" b="1" dirty="0">
                <a:latin typeface="Times New Roman" pitchFamily="18" charset="0"/>
                <a:cs typeface="Times New Roman" pitchFamily="18" charset="0"/>
              </a:rPr>
            </a:br>
            <a:endParaRPr lang="en-IN" sz="49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Advanced DL Techniques:</a:t>
            </a:r>
            <a:r>
              <a:rPr lang="en-US" sz="2400" dirty="0">
                <a:latin typeface="Times New Roman" panose="02020603050405020304" pitchFamily="18" charset="0"/>
                <a:cs typeface="Times New Roman" panose="02020603050405020304" pitchFamily="18" charset="0"/>
              </a:rPr>
              <a:t> Exploring new techniques to improve prediction accuracy.</a:t>
            </a:r>
          </a:p>
          <a:p>
            <a:r>
              <a:rPr lang="en-US" sz="2400" dirty="0">
                <a:latin typeface="Times New Roman" panose="02020603050405020304" pitchFamily="18" charset="0"/>
                <a:cs typeface="Times New Roman" panose="02020603050405020304" pitchFamily="18" charset="0"/>
              </a:rPr>
              <a:t>Reduces complexity</a:t>
            </a:r>
          </a:p>
          <a:p>
            <a:r>
              <a:rPr lang="en-US" sz="2400" dirty="0">
                <a:latin typeface="Times New Roman" panose="02020603050405020304" pitchFamily="18" charset="0"/>
                <a:cs typeface="Times New Roman" panose="02020603050405020304" pitchFamily="18" charset="0"/>
              </a:rPr>
              <a:t>Reduces Time</a:t>
            </a:r>
          </a:p>
          <a:p>
            <a:r>
              <a:rPr lang="en-US" sz="2400" dirty="0">
                <a:latin typeface="Times New Roman" panose="02020603050405020304" pitchFamily="18" charset="0"/>
                <a:cs typeface="Times New Roman" panose="02020603050405020304" pitchFamily="18" charset="0"/>
              </a:rPr>
              <a:t>In this we are using CNN and LSTM. By using this the result is a more accurate and actionable prediction, which can be used to implement targeted retention strategies.</a:t>
            </a: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a:p>
            <a:pPr>
              <a:buNone/>
            </a:pPr>
            <a:endParaRPr lang="en-US" dirty="0"/>
          </a:p>
        </p:txBody>
      </p:sp>
    </p:spTree>
    <p:extLst>
      <p:ext uri="{BB962C8B-B14F-4D97-AF65-F5344CB8AC3E}">
        <p14:creationId xmlns:p14="http://schemas.microsoft.com/office/powerpoint/2010/main" val="159951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32" y="114300"/>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br>
              <a:rPr lang="en-US" dirty="0"/>
            </a:br>
            <a:endParaRPr lang="en-US" dirty="0"/>
          </a:p>
        </p:txBody>
      </p:sp>
      <p:sp>
        <p:nvSpPr>
          <p:cNvPr id="3" name="Content Placeholder 2"/>
          <p:cNvSpPr>
            <a:spLocks noGrp="1"/>
          </p:cNvSpPr>
          <p:nvPr>
            <p:ph sz="half" idx="2"/>
          </p:nvPr>
        </p:nvSpPr>
        <p:spPr/>
        <p:txBody>
          <a:bodyPr numCol="2"/>
          <a:lstStyle/>
          <a:p>
            <a:endParaRPr lang="en-US" dirty="0"/>
          </a:p>
          <a:p>
            <a:endParaRPr lang="en-US" dirty="0"/>
          </a:p>
          <a:p>
            <a:endParaRPr lang="en-US" dirty="0"/>
          </a:p>
          <a:p>
            <a:endParaRPr lang="en-US" dirty="0"/>
          </a:p>
          <a:p>
            <a:endParaRPr lang="en-US" dirty="0"/>
          </a:p>
        </p:txBody>
      </p:sp>
      <p:sp>
        <p:nvSpPr>
          <p:cNvPr id="7" name="Text Placeholder 6">
            <a:extLst>
              <a:ext uri="{FF2B5EF4-FFF2-40B4-BE49-F238E27FC236}">
                <a16:creationId xmlns:a16="http://schemas.microsoft.com/office/drawing/2014/main" id="{E4F1D01E-6AD3-7E6F-C34A-8F5B6ADBD631}"/>
              </a:ext>
            </a:extLst>
          </p:cNvPr>
          <p:cNvSpPr>
            <a:spLocks noGrp="1"/>
          </p:cNvSpPr>
          <p:nvPr>
            <p:ph type="body" sz="quarter" idx="3"/>
          </p:nvPr>
        </p:nvSpPr>
        <p:spPr>
          <a:xfrm>
            <a:off x="4800600" y="635620"/>
            <a:ext cx="4041775" cy="639762"/>
          </a:xfrm>
        </p:spPr>
        <p:txBody>
          <a:bodyPr/>
          <a:lstStyle/>
          <a:p>
            <a:r>
              <a:rPr lang="en-IN" dirty="0">
                <a:latin typeface="Times New Roman" panose="02020603050405020304" pitchFamily="18" charset="0"/>
                <a:cs typeface="Times New Roman" panose="02020603050405020304" pitchFamily="18" charset="0"/>
              </a:rPr>
              <a:t>DESCRIPTION</a:t>
            </a:r>
          </a:p>
        </p:txBody>
      </p:sp>
      <p:sp>
        <p:nvSpPr>
          <p:cNvPr id="8" name="Content Placeholder 7">
            <a:extLst>
              <a:ext uri="{FF2B5EF4-FFF2-40B4-BE49-F238E27FC236}">
                <a16:creationId xmlns:a16="http://schemas.microsoft.com/office/drawing/2014/main" id="{E54DAB66-3721-67A1-2797-1BD8EADB234E}"/>
              </a:ext>
            </a:extLst>
          </p:cNvPr>
          <p:cNvSpPr>
            <a:spLocks noGrp="1"/>
          </p:cNvSpPr>
          <p:nvPr>
            <p:ph sz="quarter" idx="4"/>
          </p:nvPr>
        </p:nvSpPr>
        <p:spPr>
          <a:xfrm>
            <a:off x="4414434" y="1752600"/>
            <a:ext cx="4041775" cy="4419600"/>
          </a:xfrm>
        </p:spPr>
        <p:txBody>
          <a:bodyPr>
            <a:noAutofit/>
          </a:bodyPr>
          <a:lstStyle/>
          <a:p>
            <a:pPr algn="just"/>
            <a:r>
              <a:rPr lang="en-US" sz="1400" dirty="0">
                <a:latin typeface="Times New Roman" panose="02020603050405020304" pitchFamily="18" charset="0"/>
                <a:cs typeface="Times New Roman" panose="02020603050405020304" pitchFamily="18" charset="0"/>
              </a:rPr>
              <a:t>In this we are using machine learning.</a:t>
            </a:r>
          </a:p>
          <a:p>
            <a:pPr algn="just"/>
            <a:r>
              <a:rPr lang="en-US" sz="1400" b="0" i="0" dirty="0">
                <a:effectLst/>
                <a:highlight>
                  <a:srgbClr val="FFFFFF"/>
                </a:highlight>
                <a:latin typeface="Times New Roman" panose="02020603050405020304" pitchFamily="18" charset="0"/>
                <a:cs typeface="Times New Roman" panose="02020603050405020304" pitchFamily="18" charset="0"/>
              </a:rPr>
              <a:t>The machine learning algorithms used in this project are SVM, Logistic Regression,</a:t>
            </a:r>
            <a:r>
              <a:rPr lang="en-US" sz="1400" dirty="0">
                <a:highlight>
                  <a:srgbClr val="FFFFFF"/>
                </a:highlight>
                <a:latin typeface="Times New Roman" panose="02020603050405020304" pitchFamily="18" charset="0"/>
                <a:cs typeface="Times New Roman" panose="02020603050405020304" pitchFamily="18" charset="0"/>
              </a:rPr>
              <a:t> Decision Tree Classifier, Extra Trees Classifier.</a:t>
            </a:r>
            <a:endParaRPr lang="en-US" sz="1400" b="0" i="0" dirty="0">
              <a:effectLst/>
              <a:highlight>
                <a:srgbClr val="FFFFFF"/>
              </a:highlight>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Synthetic Minority Oversampling Technique (SMOTE) is used to balance the dataset, which is essential for improving the accuracy of the machine learning models.</a:t>
            </a:r>
          </a:p>
          <a:p>
            <a:pPr algn="just"/>
            <a:r>
              <a:rPr lang="en-US" sz="1400" dirty="0">
                <a:latin typeface="Times New Roman" panose="02020603050405020304" pitchFamily="18" charset="0"/>
                <a:cs typeface="Times New Roman" panose="02020603050405020304" pitchFamily="18" charset="0"/>
              </a:rPr>
              <a:t>Our proposed approach and research findings help organizations overcome employee attrition by improving the factors that cause attrition.</a:t>
            </a:r>
          </a:p>
          <a:p>
            <a:pPr algn="just"/>
            <a:r>
              <a:rPr lang="en-US" sz="1400" dirty="0">
                <a:latin typeface="Times New Roman" panose="02020603050405020304" pitchFamily="18" charset="0"/>
                <a:cs typeface="Times New Roman" panose="02020603050405020304" pitchFamily="18" charset="0"/>
              </a:rPr>
              <a:t>The system performs Employee Exploratory Data Analysis (EEDA) to identify the key factors contributing to employee attrition. Factors like monthly income, hourly rate, job level, and age are identified as significant contributors to attrition.</a:t>
            </a:r>
            <a:endParaRPr lang="en-US" sz="1400" dirty="0">
              <a:effectLst/>
              <a:latin typeface="Times New Roman" panose="02020603050405020304" pitchFamily="18" charset="0"/>
              <a:cs typeface="Times New Roman" panose="02020603050405020304" pitchFamily="18" charset="0"/>
            </a:endParaRPr>
          </a:p>
          <a:p>
            <a:pPr marL="0" indent="0" algn="just">
              <a:buNone/>
            </a:pPr>
            <a:r>
              <a:rPr lang="en-US" sz="1200" dirty="0"/>
              <a:t> </a:t>
            </a:r>
            <a:br>
              <a:rPr lang="en-US" sz="1200" dirty="0"/>
            </a:b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72B4874-D6B8-D5E1-0065-750A96798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4414434" cy="6172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61D2-2855-AFE4-F842-BB8C5E8AB4BC}"/>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SYSTEM REQUIREMENTS</a:t>
            </a:r>
            <a:endParaRPr lang="en-IN" dirty="0"/>
          </a:p>
        </p:txBody>
      </p:sp>
      <p:sp>
        <p:nvSpPr>
          <p:cNvPr id="10" name="Content Placeholder 9">
            <a:extLst>
              <a:ext uri="{FF2B5EF4-FFF2-40B4-BE49-F238E27FC236}">
                <a16:creationId xmlns:a16="http://schemas.microsoft.com/office/drawing/2014/main" id="{69C5BFE4-158F-6799-ACF6-41912C4899FC}"/>
              </a:ext>
            </a:extLst>
          </p:cNvPr>
          <p:cNvSpPr>
            <a:spLocks noGrp="1"/>
          </p:cNvSpPr>
          <p:nvPr>
            <p:ph idx="1"/>
          </p:nvPr>
        </p:nvSpPr>
        <p:spPr/>
        <p:txBody>
          <a:bodyPr>
            <a:normAutofit fontScale="25000" lnSpcReduction="20000"/>
          </a:bodyPr>
          <a:lstStyle/>
          <a:p>
            <a:pPr>
              <a:buNone/>
            </a:pPr>
            <a:r>
              <a:rPr lang="en-US" sz="5600" b="1" dirty="0">
                <a:latin typeface="Times New Roman" panose="02020603050405020304" pitchFamily="18" charset="0"/>
                <a:cs typeface="Times New Roman" pitchFamily="18" charset="0"/>
              </a:rPr>
              <a:t>Hardware Requirements:</a:t>
            </a:r>
            <a:endParaRPr lang="en-US" sz="5600" dirty="0">
              <a:latin typeface="Times New Roman" pitchFamily="18" charset="0"/>
              <a:cs typeface="Times New Roman" pitchFamily="18" charset="0"/>
            </a:endParaRPr>
          </a:p>
          <a:p>
            <a:endParaRPr lang="en-US" sz="5600" dirty="0">
              <a:latin typeface="Times New Roman" pitchFamily="18" charset="0"/>
              <a:cs typeface="Times New Roman" pitchFamily="18" charset="0"/>
            </a:endParaRPr>
          </a:p>
          <a:p>
            <a:r>
              <a:rPr lang="en-US" sz="5600" dirty="0">
                <a:latin typeface="Times New Roman" pitchFamily="18" charset="0"/>
                <a:cs typeface="Times New Roman" pitchFamily="18" charset="0"/>
              </a:rPr>
              <a:t>Processor: Multi-core processor (e.g., Intel i7 or AMD Ryzen 7) for parallel processing and handling large dataset.</a:t>
            </a:r>
          </a:p>
          <a:p>
            <a:r>
              <a:rPr lang="en-US" sz="5600" dirty="0">
                <a:latin typeface="Times New Roman" pitchFamily="18" charset="0"/>
                <a:cs typeface="Times New Roman" pitchFamily="18" charset="0"/>
              </a:rPr>
              <a:t>RAM: At least 32 GB of RAM, though 64 GB or more would be preferable to handle large datasets and memory-intensive operations during training..</a:t>
            </a:r>
          </a:p>
          <a:p>
            <a:r>
              <a:rPr lang="en-US" sz="5600" dirty="0">
                <a:latin typeface="Times New Roman" pitchFamily="18" charset="0"/>
                <a:cs typeface="Times New Roman" pitchFamily="18" charset="0"/>
              </a:rPr>
              <a:t>Storage: Solid-State Drive (SSD) with at least 1 TB of storage, as deep learning models and datasets can be large and require fast read/write speeds.</a:t>
            </a:r>
          </a:p>
          <a:p>
            <a:r>
              <a:rPr lang="en-US" sz="5600" dirty="0">
                <a:latin typeface="Times New Roman" pitchFamily="18" charset="0"/>
                <a:cs typeface="Times New Roman" pitchFamily="18" charset="0"/>
              </a:rPr>
              <a:t>GPU:</a:t>
            </a:r>
            <a:r>
              <a:rPr lang="en-IN" sz="5600" dirty="0">
                <a:latin typeface="Times New Roman" panose="02020603050405020304" pitchFamily="18" charset="0"/>
                <a:cs typeface="Times New Roman" panose="02020603050405020304" pitchFamily="18" charset="0"/>
              </a:rPr>
              <a:t>A powerful GPU (e.g., NVIDIA RTX 3080/3090, NVIDIA A100, or Tesla V100) is crucial for training deep learning models, especially CNNs and LSTMs, which require extensive matrix computations.</a:t>
            </a:r>
            <a:br>
              <a:rPr lang="en-US" sz="5600" dirty="0">
                <a:latin typeface="Times New Roman" panose="02020603050405020304" pitchFamily="18" charset="0"/>
                <a:cs typeface="Times New Roman" pitchFamily="18" charset="0"/>
              </a:rPr>
            </a:br>
            <a:endParaRPr lang="en-US" sz="5600" dirty="0">
              <a:latin typeface="Times New Roman" panose="02020603050405020304" pitchFamily="18" charset="0"/>
              <a:cs typeface="Times New Roman" pitchFamily="18" charset="0"/>
            </a:endParaRPr>
          </a:p>
          <a:p>
            <a:pPr>
              <a:buNone/>
            </a:pPr>
            <a:r>
              <a:rPr lang="en-US" sz="5600" b="1" dirty="0">
                <a:latin typeface="Times New Roman" panose="02020603050405020304" pitchFamily="18" charset="0"/>
                <a:cs typeface="Times New Roman" pitchFamily="18" charset="0"/>
              </a:rPr>
              <a:t>Software Requirements:</a:t>
            </a:r>
          </a:p>
          <a:p>
            <a:endParaRPr lang="en-US" sz="5600" dirty="0">
              <a:latin typeface="Times New Roman" pitchFamily="18" charset="0"/>
              <a:cs typeface="Times New Roman" pitchFamily="18" charset="0"/>
            </a:endParaRPr>
          </a:p>
          <a:p>
            <a:r>
              <a:rPr lang="en-US" sz="5600" dirty="0">
                <a:latin typeface="Times New Roman" pitchFamily="18" charset="0"/>
                <a:cs typeface="Times New Roman" pitchFamily="18" charset="0"/>
              </a:rPr>
              <a:t>Operating System: Windows 10 or Linux (Ubuntu 20.04 or later) for compatibility with deep learning frameworks.</a:t>
            </a:r>
          </a:p>
          <a:p>
            <a:r>
              <a:rPr lang="en-US" sz="5600" dirty="0">
                <a:latin typeface="Times New Roman" pitchFamily="18" charset="0"/>
                <a:cs typeface="Times New Roman" pitchFamily="18" charset="0"/>
              </a:rPr>
              <a:t>Programming Languages: Python for implementing algorithms and models.</a:t>
            </a:r>
          </a:p>
          <a:p>
            <a:pPr marL="0" indent="0">
              <a:buNone/>
            </a:pPr>
            <a:r>
              <a:rPr lang="en-US" sz="5600" b="1" dirty="0">
                <a:latin typeface="Times New Roman" panose="02020603050405020304" pitchFamily="18" charset="0"/>
                <a:cs typeface="Times New Roman" pitchFamily="18" charset="0"/>
              </a:rPr>
              <a:t>Libraries and Frameworks</a:t>
            </a:r>
            <a:r>
              <a:rPr lang="en-US" sz="5600" dirty="0">
                <a:latin typeface="Times New Roman" pitchFamily="18" charset="0"/>
                <a:cs typeface="Times New Roman" pitchFamily="18" charset="0"/>
              </a:rPr>
              <a:t>:</a:t>
            </a:r>
          </a:p>
          <a:p>
            <a:r>
              <a:rPr lang="en-US" sz="5600" dirty="0">
                <a:latin typeface="Times New Roman" pitchFamily="18" charset="0"/>
                <a:cs typeface="Times New Roman" pitchFamily="18" charset="0"/>
              </a:rPr>
              <a:t>TensorFlow: A widely used open-source deep learning framework that supports both CNNs and LSTMs.</a:t>
            </a:r>
          </a:p>
          <a:p>
            <a:r>
              <a:rPr lang="en-US" sz="5600" dirty="0">
                <a:latin typeface="Times New Roman" pitchFamily="18" charset="0"/>
                <a:cs typeface="Times New Roman" pitchFamily="18" charset="0"/>
              </a:rPr>
              <a:t>Keras: An API integrated with TensorFlow, useful for building and training deep learning models quickly.</a:t>
            </a:r>
          </a:p>
          <a:p>
            <a:r>
              <a:rPr lang="en-US" sz="5600" dirty="0">
                <a:latin typeface="Times New Roman" pitchFamily="18" charset="0"/>
                <a:cs typeface="Times New Roman" pitchFamily="18" charset="0"/>
              </a:rPr>
              <a:t>NumPy: For numerical computations</a:t>
            </a:r>
          </a:p>
          <a:p>
            <a:r>
              <a:rPr lang="en-US" sz="5600" dirty="0">
                <a:latin typeface="Times New Roman" pitchFamily="18" charset="0"/>
                <a:cs typeface="Times New Roman" pitchFamily="18" charset="0"/>
              </a:rPr>
              <a:t>Pandas: For data manipulation and preprocessing</a:t>
            </a:r>
          </a:p>
          <a:p>
            <a:r>
              <a:rPr lang="en-US" sz="5600" dirty="0">
                <a:latin typeface="Times New Roman" pitchFamily="18" charset="0"/>
                <a:cs typeface="Times New Roman" pitchFamily="18" charset="0"/>
              </a:rPr>
              <a:t>OpenCV: If image data or complex feature extraction is involved, especially when using CNNs.</a:t>
            </a:r>
          </a:p>
          <a:p>
            <a:r>
              <a:rPr lang="en-US" sz="5600" dirty="0">
                <a:latin typeface="Times New Roman" pitchFamily="18" charset="0"/>
                <a:cs typeface="Times New Roman" pitchFamily="18" charset="0"/>
              </a:rPr>
              <a:t>Matplotlib/Seaborn: For data visualization and plotting ROC curves, accuracy metrics, etc.</a:t>
            </a:r>
          </a:p>
          <a:p>
            <a:r>
              <a:rPr lang="en-US" sz="5600" dirty="0">
                <a:latin typeface="Times New Roman" pitchFamily="18" charset="0"/>
                <a:cs typeface="Times New Roman" pitchFamily="18" charset="0"/>
              </a:rPr>
              <a:t>Development Tools: Jupyter Notebook for coding and testing.</a:t>
            </a:r>
          </a:p>
          <a:p>
            <a:endParaRPr lang="en-IN" dirty="0"/>
          </a:p>
        </p:txBody>
      </p:sp>
    </p:spTree>
    <p:extLst>
      <p:ext uri="{BB962C8B-B14F-4D97-AF65-F5344CB8AC3E}">
        <p14:creationId xmlns:p14="http://schemas.microsoft.com/office/powerpoint/2010/main" val="199918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latin typeface="Times New Roman" pitchFamily="18" charset="0"/>
                <a:cs typeface="Times New Roman" pitchFamily="18" charset="0"/>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1672</TotalTime>
  <Words>813</Words>
  <Application>Microsoft Office PowerPoint</Application>
  <PresentationFormat>On-screen Show (4:3)</PresentationFormat>
  <Paragraphs>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PowerPoint Presentation</vt:lpstr>
      <vt:lpstr>CONTENT</vt:lpstr>
      <vt:lpstr>ABSTRACT</vt:lpstr>
      <vt:lpstr>EXISTING SYSTEMS</vt:lpstr>
      <vt:lpstr> PROPOSED SYSTEM </vt:lpstr>
      <vt:lpstr>LITERATURE SURVEY </vt:lpstr>
      <vt:lpstr>SYSTEM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vbit</dc:creator>
  <cp:lastModifiedBy>GOURAV PATIL</cp:lastModifiedBy>
  <cp:revision>56</cp:revision>
  <dcterms:created xsi:type="dcterms:W3CDTF">2006-08-16T00:00:00Z</dcterms:created>
  <dcterms:modified xsi:type="dcterms:W3CDTF">2024-08-11T16:19:59Z</dcterms:modified>
</cp:coreProperties>
</file>