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4" r:id="rId6"/>
    <p:sldId id="260" r:id="rId7"/>
    <p:sldId id="277" r:id="rId8"/>
    <p:sldId id="271" r:id="rId9"/>
    <p:sldId id="276" r:id="rId10"/>
    <p:sldId id="274" r:id="rId11"/>
    <p:sldId id="273" r:id="rId12"/>
    <p:sldId id="272" r:id="rId13"/>
    <p:sldId id="275"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45" autoAdjust="0"/>
  </p:normalViewPr>
  <p:slideViewPr>
    <p:cSldViewPr>
      <p:cViewPr varScale="1">
        <p:scale>
          <a:sx n="103" d="100"/>
          <a:sy n="103" d="100"/>
        </p:scale>
        <p:origin x="874"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8T12:22:49.006"/>
    </inkml:context>
    <inkml:brush xml:id="br0">
      <inkml:brushProperty name="width" value="0.1" units="cm"/>
      <inkml:brushProperty name="height" value="0.1" units="cm"/>
    </inkml:brush>
  </inkml:definitions>
  <inkml:trace contextRef="#ctx0" brushRef="#br0">129 35 24575,'1'15'0,"-2"-1"0,1-14 0,-1 0 0,1 0 0,-1 0 0,0 0 0,1 0 0,-1 0 0,1 0 0,-1 0 0,1 0 0,-1-1 0,1 1 0,-1 0 0,1 0 0,-1 0 0,1-1 0,-1 1 0,1 0 0,-1 0 0,1-1 0,0 1 0,-1 0 0,1-1 0,-1 1 0,1-1 0,-1 0 0,-6-3 0,0 0 0,0 1 0,-1-1 0,1 1 0,-1 1 0,0 0 0,1 0 0,-1 0 0,0 1 0,-15-1 0,22 3 0,0-1 0,0 1 0,0-1 0,0 1 0,0-1 0,0 1 0,0 0 0,0-1 0,1 1 0,-1 0 0,0 0 0,0 0 0,0 0 0,1 0 0,-1 0 0,1 0 0,-1 0 0,1 0 0,-1 0 0,1 0 0,-1 0 0,1 0 0,0 0 0,-1 0 0,1 0 0,0 1 0,0-1 0,0 0 0,0 2 0,1 43 0,0-36 0,-1-5 0,1 14 0,0-1 0,5 22 0,-5-34 0,1 0 0,-1-1 0,2 1 0,-1 0 0,0-1 0,1 1 0,0-1 0,1 0 0,-1 0 0,8 8 0,-7-10 0,0 1 0,0-1 0,0 0 0,1 0 0,-1-1 0,1 0 0,-1 1 0,1-1 0,0-1 0,0 1 0,0-1 0,0 0 0,0 0 0,7 0 0,-10 0 0,1-1 0,-1 0 0,1 0 0,0 0 0,-1-1 0,1 1 0,-1-1 0,1 1 0,0-1 0,-1 0 0,0 0 0,1 0 0,-1 0 0,0 0 0,1 0 0,-1-1 0,0 1 0,0-1 0,0 0 0,0 1 0,0-1 0,-1 0 0,1 0 0,0 0 0,-1-1 0,1 1 0,-1 0 0,0 0 0,1-4 0,2-9 0,-2 0 0,0-1 0,0 1 0,-1-1 0,-1 1 0,-3-26 0,0-8 0,4 46-65,-1-1 0,0 0 0,0 0 0,0 1 0,-1-1 0,1 0 0,-1 1 0,0-1 0,0 0 0,0 1 0,0-1 0,-1 1 0,1 0 0,-1-1 0,0 1 0,0 0 0,0 0 0,-1 0 0,1 0 0,-5-3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C5BDC-7AAD-43CD-BB85-A96D676538BE}" type="datetimeFigureOut">
              <a:rPr lang="en-IN" smtClean="0"/>
              <a:t>18-10-2024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184A6-91F0-49C2-8052-505088DE38B5}" type="slidenum">
              <a:rPr lang="en-IN" smtClean="0"/>
              <a:t>‹#›</a:t>
            </a:fld>
            <a:endParaRPr lang="en-IN"/>
          </a:p>
        </p:txBody>
      </p:sp>
    </p:spTree>
    <p:extLst>
      <p:ext uri="{BB962C8B-B14F-4D97-AF65-F5344CB8AC3E}">
        <p14:creationId xmlns:p14="http://schemas.microsoft.com/office/powerpoint/2010/main" val="14795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1184A6-91F0-49C2-8052-505088DE38B5}" type="slidenum">
              <a:rPr lang="en-IN" smtClean="0"/>
              <a:t>8</a:t>
            </a:fld>
            <a:endParaRPr lang="en-IN"/>
          </a:p>
        </p:txBody>
      </p:sp>
    </p:spTree>
    <p:extLst>
      <p:ext uri="{BB962C8B-B14F-4D97-AF65-F5344CB8AC3E}">
        <p14:creationId xmlns:p14="http://schemas.microsoft.com/office/powerpoint/2010/main" val="82388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ubtitle 2"/>
          <p:cNvSpPr>
            <a:spLocks noGrp="1"/>
          </p:cNvSpPr>
          <p:nvPr>
            <p:ph idx="1"/>
          </p:nvPr>
        </p:nvSpPr>
        <p:spPr>
          <a:xfrm>
            <a:off x="457200" y="1600200"/>
            <a:ext cx="8229600" cy="4525963"/>
          </a:xfrm>
        </p:spPr>
        <p:txBody>
          <a:bodyPr>
            <a:normAutofit/>
          </a:bodyPr>
          <a:lstStyle/>
          <a:p>
            <a:pPr marL="0" indent="0" algn="ctr">
              <a:buNone/>
            </a:pPr>
            <a:r>
              <a:rPr lang="en-US" sz="3600" dirty="0">
                <a:latin typeface="Times New Roman" panose="02020603050405020304" pitchFamily="18" charset="0"/>
                <a:cs typeface="Times New Roman" pitchFamily="18" charset="0"/>
              </a:rPr>
              <a:t>OPINION MINING AND SENTIMENT ANALYSIS ON SOCIAL MEDIA</a:t>
            </a:r>
          </a:p>
          <a:p>
            <a:pPr marL="0" indent="0">
              <a:buNone/>
            </a:pPr>
            <a:endParaRPr lang="en-US" sz="2000" b="1" dirty="0">
              <a:latin typeface="Times New Roman" panose="02020603050405020304" pitchFamily="18" charset="0"/>
              <a:cs typeface="Times New Roman" pitchFamily="18" charset="0"/>
            </a:endParaRPr>
          </a:p>
          <a:p>
            <a:pPr marL="0" indent="0">
              <a:buNone/>
            </a:pPr>
            <a:r>
              <a:rPr lang="en-US" sz="2000" b="1" dirty="0">
                <a:latin typeface="Times New Roman" panose="02020603050405020304" pitchFamily="18" charset="0"/>
                <a:cs typeface="Times New Roman" pitchFamily="18" charset="0"/>
              </a:rPr>
              <a:t>Guide</a:t>
            </a:r>
            <a:endParaRPr lang="en-US" sz="2000" dirty="0">
              <a:latin typeface="Times New Roman" panose="02020603050405020304" pitchFamily="18" charset="0"/>
              <a:cs typeface="Times New Roman" pitchFamily="18" charset="0"/>
            </a:endParaRPr>
          </a:p>
          <a:p>
            <a:pPr marL="0" indent="0">
              <a:buNone/>
            </a:pPr>
            <a:r>
              <a:rPr lang="en-US" sz="2000" dirty="0">
                <a:latin typeface="Times New Roman" panose="02020603050405020304" pitchFamily="18" charset="0"/>
                <a:cs typeface="Times New Roman" pitchFamily="18" charset="0"/>
              </a:rPr>
              <a:t>MRS.M PARVATHI</a:t>
            </a:r>
            <a:br>
              <a:rPr lang="en-US" sz="2000"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itchFamily="18" charset="0"/>
              </a:rPr>
              <a:t>ASSISTANT PROFESSOR </a:t>
            </a:r>
          </a:p>
          <a:p>
            <a:pPr marL="0" indent="0">
              <a:buNone/>
            </a:pPr>
            <a:endParaRPr lang="en-US" sz="2000" dirty="0">
              <a:latin typeface="Times New Roman" panose="02020603050405020304" pitchFamily="18" charset="0"/>
              <a:cs typeface="Times New Roman" pitchFamily="18" charset="0"/>
            </a:endParaRPr>
          </a:p>
          <a:p>
            <a:pPr marL="0" indent="0" algn="r">
              <a:buNone/>
            </a:pPr>
            <a:endParaRPr lang="en-US" sz="2000" dirty="0">
              <a:latin typeface="Times New Roman" panose="02020603050405020304" pitchFamily="18" charset="0"/>
              <a:cs typeface="Times New Roman" pitchFamily="18" charset="0"/>
            </a:endParaRPr>
          </a:p>
          <a:p>
            <a:pPr marL="0" indent="0" algn="just">
              <a:buNone/>
            </a:pPr>
            <a:r>
              <a:rPr lang="en-IN" sz="2000" dirty="0">
                <a:latin typeface="Times New Roman" pitchFamily="18" charset="0"/>
                <a:cs typeface="Times New Roman" pitchFamily="18" charset="0"/>
              </a:rPr>
              <a:t>                                                                     GOURAV PATIL(22P65A6606)</a:t>
            </a:r>
          </a:p>
          <a:p>
            <a:pPr marL="0" indent="0" algn="just">
              <a:buNone/>
            </a:pPr>
            <a:r>
              <a:rPr lang="en-IN" sz="2000" dirty="0">
                <a:latin typeface="Times New Roman" pitchFamily="18" charset="0"/>
                <a:cs typeface="Times New Roman" pitchFamily="18" charset="0"/>
              </a:rPr>
              <a:t>                                                                     NAMITHA REDDY(21P61A66F9)</a:t>
            </a:r>
          </a:p>
          <a:p>
            <a:pPr marL="0" indent="0" algn="just">
              <a:buNone/>
            </a:pPr>
            <a:r>
              <a:rPr lang="en-IN" sz="2000" dirty="0">
                <a:latin typeface="Times New Roman" pitchFamily="18" charset="0"/>
                <a:cs typeface="Times New Roman" pitchFamily="18" charset="0"/>
              </a:rPr>
              <a:t>                                                                     V.SRINU(21P61A66I0)</a:t>
            </a:r>
          </a:p>
        </p:txBody>
      </p:sp>
      <p:pic>
        <p:nvPicPr>
          <p:cNvPr id="5" name="Picture 4"/>
          <p:cNvPicPr>
            <a:picLocks noChangeAspect="1" noChangeArrowheads="1"/>
          </p:cNvPicPr>
          <p:nvPr/>
        </p:nvPicPr>
        <p:blipFill>
          <a:blip r:embed="rId2"/>
          <a:srcRect t="10223" b="9605"/>
          <a:stretch>
            <a:fillRect/>
          </a:stretch>
        </p:blipFill>
        <p:spPr bwMode="auto">
          <a:xfrm>
            <a:off x="762000" y="533400"/>
            <a:ext cx="7696200" cy="761999"/>
          </a:xfrm>
          <a:prstGeom prst="rect">
            <a:avLst/>
          </a:prstGeom>
          <a:noFill/>
          <a:ln w="0">
            <a:noFill/>
            <a:miter lim="800000"/>
            <a:headEnd/>
            <a:tailEnd/>
          </a:ln>
        </p:spPr>
      </p:pic>
    </p:spTree>
    <p:extLst>
      <p:ext uri="{BB962C8B-B14F-4D97-AF65-F5344CB8AC3E}">
        <p14:creationId xmlns:p14="http://schemas.microsoft.com/office/powerpoint/2010/main" val="26079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33B71ED-2431-30BE-D634-01B84E772AFA}"/>
              </a:ext>
            </a:extLst>
          </p:cNvPr>
          <p:cNvSpPr>
            <a:spLocks noGrp="1"/>
          </p:cNvSpPr>
          <p:nvPr>
            <p:ph sz="half" idx="2"/>
          </p:nvPr>
        </p:nvSpPr>
        <p:spPr>
          <a:xfrm>
            <a:off x="4800600" y="1066800"/>
            <a:ext cx="4038600" cy="5715000"/>
          </a:xfrm>
        </p:spPr>
        <p:txBody>
          <a:bodyPr>
            <a:noAutofit/>
          </a:bodyPr>
          <a:lstStyle/>
          <a:p>
            <a:pPr marL="0" indent="0" algn="just">
              <a:buNone/>
            </a:pPr>
            <a:endParaRPr lang="en-IN" sz="1800" b="0" i="0" dirty="0">
              <a:solidFill>
                <a:srgbClr val="374151"/>
              </a:solidFill>
              <a:effectLst/>
              <a:latin typeface="Times New Roman" panose="02020603050405020304" pitchFamily="18" charset="0"/>
              <a:cs typeface="Times New Roman" panose="02020603050405020304" pitchFamily="18" charset="0"/>
            </a:endParaRPr>
          </a:p>
          <a:p>
            <a:pPr algn="just"/>
            <a:r>
              <a:rPr lang="en-IN" sz="1800" b="0" i="0" dirty="0">
                <a:solidFill>
                  <a:srgbClr val="374151"/>
                </a:solidFill>
                <a:effectLst/>
                <a:latin typeface="Times New Roman" panose="02020603050405020304" pitchFamily="18" charset="0"/>
                <a:cs typeface="Times New Roman" panose="02020603050405020304" pitchFamily="18" charset="0"/>
              </a:rPr>
              <a:t>The social media API fetches data from social media platforms.</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data preprocessor cleans and prepares the data for analysis.</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sentiment analyzer analyzes the sentiment of the data using a model type (string) and lexicon (string).</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aspect-based sentiment analyzer provides aspect-based sentiment analysis.</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database manager stores and retrieves data for visualization.</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visualization tool creates a bar chart and word cloud to display the results.</a:t>
            </a: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FBD4AF49-68BD-F882-F2F4-23AA1E8A5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22" y="1219200"/>
            <a:ext cx="3914079" cy="5257800"/>
          </a:xfrm>
          <a:prstGeom prst="rect">
            <a:avLst/>
          </a:prstGeom>
        </p:spPr>
      </p:pic>
      <p:sp>
        <p:nvSpPr>
          <p:cNvPr id="5" name="Title 4">
            <a:extLst>
              <a:ext uri="{FF2B5EF4-FFF2-40B4-BE49-F238E27FC236}">
                <a16:creationId xmlns:a16="http://schemas.microsoft.com/office/drawing/2014/main" id="{6EF379FA-9117-9B15-6C4D-7A3DB48D7511}"/>
              </a:ext>
            </a:extLst>
          </p:cNvPr>
          <p:cNvSpPr>
            <a:spLocks noGrp="1"/>
          </p:cNvSpPr>
          <p:nvPr>
            <p:ph type="title"/>
          </p:nvPr>
        </p:nvSpPr>
        <p:spPr>
          <a:xfrm>
            <a:off x="457200" y="-76200"/>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258248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5E32-595A-616E-4071-B9A264B5ECD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SEQUENCE DIAGRAM</a:t>
            </a:r>
          </a:p>
        </p:txBody>
      </p:sp>
      <p:pic>
        <p:nvPicPr>
          <p:cNvPr id="8" name="Content Placeholder 7">
            <a:extLst>
              <a:ext uri="{FF2B5EF4-FFF2-40B4-BE49-F238E27FC236}">
                <a16:creationId xmlns:a16="http://schemas.microsoft.com/office/drawing/2014/main" id="{4D96A6E4-0A77-FCCE-4866-8A60CDB2D3B5}"/>
              </a:ext>
            </a:extLst>
          </p:cNvPr>
          <p:cNvPicPr>
            <a:picLocks noGrp="1" noChangeAspect="1"/>
          </p:cNvPicPr>
          <p:nvPr>
            <p:ph sz="half" idx="1"/>
          </p:nvPr>
        </p:nvPicPr>
        <p:blipFill>
          <a:blip r:embed="rId2"/>
          <a:stretch>
            <a:fillRect/>
          </a:stretch>
        </p:blipFill>
        <p:spPr>
          <a:xfrm>
            <a:off x="381000" y="1292109"/>
            <a:ext cx="8534400" cy="5257799"/>
          </a:xfr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23A392C-DF01-187A-344C-EBB6ECA16D33}"/>
                  </a:ext>
                </a:extLst>
              </p14:cNvPr>
              <p14:cNvContentPartPr/>
              <p14:nvPr/>
            </p14:nvContentPartPr>
            <p14:xfrm>
              <a:off x="2525985" y="2663745"/>
              <a:ext cx="70920" cy="107280"/>
            </p14:xfrm>
          </p:contentPart>
        </mc:Choice>
        <mc:Fallback xmlns="">
          <p:pic>
            <p:nvPicPr>
              <p:cNvPr id="12" name="Ink 11">
                <a:extLst>
                  <a:ext uri="{FF2B5EF4-FFF2-40B4-BE49-F238E27FC236}">
                    <a16:creationId xmlns:a16="http://schemas.microsoft.com/office/drawing/2014/main" id="{223A392C-DF01-187A-344C-EBB6ECA16D33}"/>
                  </a:ext>
                </a:extLst>
              </p:cNvPr>
              <p:cNvPicPr/>
              <p:nvPr/>
            </p:nvPicPr>
            <p:blipFill>
              <a:blip r:embed="rId4"/>
              <a:stretch>
                <a:fillRect/>
              </a:stretch>
            </p:blipFill>
            <p:spPr>
              <a:xfrm>
                <a:off x="2507985" y="2645745"/>
                <a:ext cx="106560" cy="142920"/>
              </a:xfrm>
              <a:prstGeom prst="rect">
                <a:avLst/>
              </a:prstGeom>
            </p:spPr>
          </p:pic>
        </mc:Fallback>
      </mc:AlternateContent>
    </p:spTree>
    <p:extLst>
      <p:ext uri="{BB962C8B-B14F-4D97-AF65-F5344CB8AC3E}">
        <p14:creationId xmlns:p14="http://schemas.microsoft.com/office/powerpoint/2010/main" val="305511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C1E5A29-784E-5C0A-1B4F-5E4119DC2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90600"/>
            <a:ext cx="6705600" cy="5592762"/>
          </a:xfrm>
          <a:prstGeom prst="rect">
            <a:avLst/>
          </a:prstGeom>
        </p:spPr>
      </p:pic>
      <p:sp>
        <p:nvSpPr>
          <p:cNvPr id="4" name="Title 3">
            <a:extLst>
              <a:ext uri="{FF2B5EF4-FFF2-40B4-BE49-F238E27FC236}">
                <a16:creationId xmlns:a16="http://schemas.microsoft.com/office/drawing/2014/main" id="{113A2A24-4BF9-AC7D-97EA-BC58B3C89FB1}"/>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 CASE DIAGRAM</a:t>
            </a:r>
            <a:br>
              <a:rPr lang="en-IN" dirty="0"/>
            </a:br>
            <a:endParaRPr lang="en-IN" dirty="0"/>
          </a:p>
        </p:txBody>
      </p:sp>
    </p:spTree>
    <p:extLst>
      <p:ext uri="{BB962C8B-B14F-4D97-AF65-F5344CB8AC3E}">
        <p14:creationId xmlns:p14="http://schemas.microsoft.com/office/powerpoint/2010/main" val="41362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FF59-24AB-7053-0673-D83E6E0E4FA4}"/>
              </a:ext>
            </a:extLst>
          </p:cNvPr>
          <p:cNvSpPr>
            <a:spLocks noGrp="1"/>
          </p:cNvSpPr>
          <p:nvPr>
            <p:ph type="title"/>
          </p:nvPr>
        </p:nvSpPr>
        <p:spPr>
          <a:xfrm>
            <a:off x="457200" y="274638"/>
            <a:ext cx="8229600" cy="654630"/>
          </a:xfrm>
        </p:spPr>
        <p:txBody>
          <a:bodyPr>
            <a:normAutofit fontScale="90000"/>
          </a:bodyPr>
          <a:lstStyle/>
          <a:p>
            <a:r>
              <a:rPr lang="en-IN" dirty="0">
                <a:latin typeface="Times New Roman" panose="02020603050405020304" pitchFamily="18" charset="0"/>
                <a:cs typeface="Times New Roman" panose="02020603050405020304" pitchFamily="18" charset="0"/>
              </a:rPr>
              <a:t>ACTIVITY DIAGRAM</a:t>
            </a:r>
          </a:p>
        </p:txBody>
      </p:sp>
      <p:pic>
        <p:nvPicPr>
          <p:cNvPr id="1026" name="Picture 2" descr="PlantUML diagram">
            <a:extLst>
              <a:ext uri="{FF2B5EF4-FFF2-40B4-BE49-F238E27FC236}">
                <a16:creationId xmlns:a16="http://schemas.microsoft.com/office/drawing/2014/main" id="{E8093F50-179F-2620-DBC4-22605504E4C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5400" y="929268"/>
            <a:ext cx="61722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CONTENT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ABSTRACT</a:t>
            </a:r>
          </a:p>
          <a:p>
            <a:r>
              <a:rPr lang="en-US" sz="2800" dirty="0">
                <a:latin typeface="Times New Roman" panose="02020603050405020304" pitchFamily="18" charset="0"/>
                <a:cs typeface="Times New Roman" panose="02020603050405020304" pitchFamily="18" charset="0"/>
              </a:rPr>
              <a:t>EXISTING SYSTEM</a:t>
            </a:r>
          </a:p>
          <a:p>
            <a:r>
              <a:rPr lang="en-US" sz="2800" dirty="0">
                <a:latin typeface="Times New Roman" panose="02020603050405020304" pitchFamily="18" charset="0"/>
                <a:cs typeface="Times New Roman" panose="02020603050405020304" pitchFamily="18" charset="0"/>
              </a:rPr>
              <a:t>LITERATURE SURVEY</a:t>
            </a:r>
          </a:p>
          <a:p>
            <a:r>
              <a:rPr lang="en-US" sz="2800" dirty="0">
                <a:latin typeface="Times New Roman" panose="02020603050405020304" pitchFamily="18" charset="0"/>
                <a:cs typeface="Times New Roman" panose="02020603050405020304" pitchFamily="18" charset="0"/>
              </a:rPr>
              <a:t>PROPOSED SYSTEM</a:t>
            </a:r>
          </a:p>
          <a:p>
            <a:r>
              <a:rPr lang="en-US" sz="2800" dirty="0">
                <a:latin typeface="Times New Roman" panose="02020603050405020304" pitchFamily="18" charset="0"/>
                <a:cs typeface="Times New Roman" panose="02020603050405020304" pitchFamily="18" charset="0"/>
              </a:rPr>
              <a:t>SYSTEM REQUIREMENTS</a:t>
            </a:r>
          </a:p>
          <a:p>
            <a:r>
              <a:rPr lang="en-US" sz="2800" dirty="0">
                <a:latin typeface="Times New Roman" panose="02020603050405020304" pitchFamily="18" charset="0"/>
                <a:cs typeface="Times New Roman" panose="02020603050405020304" pitchFamily="18" charset="0"/>
              </a:rPr>
              <a:t>SYSTEM ARCHITECTURE</a:t>
            </a:r>
          </a:p>
          <a:p>
            <a:r>
              <a:rPr lang="en-US" sz="2800"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400581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78" y="160337"/>
            <a:ext cx="8229600" cy="1143000"/>
          </a:xfrm>
        </p:spPr>
        <p:txBody>
          <a:bodyPr>
            <a:normAutofit/>
          </a:bodyPr>
          <a:lstStyle/>
          <a:p>
            <a:r>
              <a:rPr lang="en-US" sz="4000" dirty="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8469"/>
            <a:ext cx="8229600" cy="4525963"/>
          </a:xfrm>
        </p:spPr>
        <p:txBody>
          <a:bodyPr>
            <a:noAutofit/>
          </a:bodyPr>
          <a:lstStyle/>
          <a:p>
            <a:pPr marL="457200" lvl="1" indent="0">
              <a:buNone/>
            </a:pPr>
            <a:r>
              <a:rPr lang="en-US" sz="1600" dirty="0">
                <a:latin typeface="Times New Roman" panose="02020603050405020304" pitchFamily="18" charset="0"/>
                <a:cs typeface="Times New Roman" panose="02020603050405020304" pitchFamily="18" charset="0"/>
              </a:rPr>
              <a:t>Sentiment analysis on social media is a natural language processing technique used to extract subjective information and opinions from user-generated content on various social media platforms, such as Twitter, Facebook, and Instagram. The goal of this project is to perform sentiment analysis on social media data related to a particular topic or brand, such as a product launch or a social issue. Social media data will be collected using relevant APIs or web scraping tools and preprocessed by cleaning and filtering out irrelevant or spammy content. A sentiment analysis model, such as a lexicon-based or machine learning model, will be applied to classify the sentiment of the content as positive, negative, or neutral. Results will be visualized and analyzed using various techniques and tools, such as word clouds, bar charts, and time series analysis, to gain insights and make data-driven decisions based on public opinion. Challenges in social media sentiment analysis include the use of slang, emojis, and hashtags, as well as the need to handle multilingual con tent. Sentiment analysis on social media can be a powerful tool for understanding public opinion, customer satisfaction, and brand reputation, and making data-driven decisions in various domains, such as marketing, politics, and social sciences.</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IN" sz="1600" b="1" dirty="0">
                <a:latin typeface="Times New Roman" panose="02020603050405020304" pitchFamily="18" charset="0"/>
                <a:cs typeface="Times New Roman" panose="02020603050405020304" pitchFamily="18" charset="0"/>
              </a:rPr>
              <a:t>Keywords </a:t>
            </a:r>
            <a:r>
              <a:rPr lang="en-IN" sz="1600" dirty="0">
                <a:latin typeface="Times New Roman" panose="02020603050405020304" pitchFamily="18" charset="0"/>
                <a:cs typeface="Times New Roman" panose="02020603050405020304" pitchFamily="18" charset="0"/>
              </a:rPr>
              <a:t>: Filtering, Machine learning, Decision Tree Natural Language Processing(NLP), Sentiment, Social Media, Visual Studio Code, Jupyter.</a:t>
            </a:r>
            <a:endParaRPr 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686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EXISTING SYSTEMS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people view that posted topic and may comment their opinion about the posted topic. </a:t>
            </a:r>
          </a:p>
          <a:p>
            <a:r>
              <a:rPr lang="en-US" sz="2000" dirty="0">
                <a:latin typeface="Times New Roman" panose="02020603050405020304" pitchFamily="18" charset="0"/>
                <a:cs typeface="Times New Roman" panose="02020603050405020304" pitchFamily="18" charset="0"/>
              </a:rPr>
              <a:t>The person who posted the topic need to view all the comments posted by the users to take a decision or to know about the review of that posted topic. </a:t>
            </a:r>
          </a:p>
          <a:p>
            <a:r>
              <a:rPr lang="en-US" sz="2000" dirty="0">
                <a:latin typeface="Times New Roman" panose="02020603050405020304" pitchFamily="18" charset="0"/>
                <a:cs typeface="Times New Roman" panose="02020603050405020304" pitchFamily="18" charset="0"/>
              </a:rPr>
              <a:t>This process may take more time.</a:t>
            </a:r>
            <a:endParaRPr lang="en-US" sz="2000" u="sng" dirty="0">
              <a:latin typeface="Times New Roman" panose="02020603050405020304" pitchFamily="18" charset="0"/>
              <a:cs typeface="Times New Roman" pitchFamily="18" charset="0"/>
            </a:endParaRPr>
          </a:p>
          <a:p>
            <a:pPr marL="0" indent="0">
              <a:buNone/>
            </a:pPr>
            <a:r>
              <a:rPr lang="en-US" sz="2000" u="sng" dirty="0">
                <a:latin typeface="Times New Roman" panose="02020603050405020304" pitchFamily="18" charset="0"/>
                <a:cs typeface="Times New Roman" pitchFamily="18" charset="0"/>
              </a:rPr>
              <a:t>DRAWBACKS</a:t>
            </a:r>
          </a:p>
          <a:p>
            <a:r>
              <a:rPr lang="en-IN" sz="2000" dirty="0">
                <a:latin typeface="Times New Roman" panose="02020603050405020304" pitchFamily="18" charset="0"/>
                <a:cs typeface="Times New Roman" panose="02020603050405020304" pitchFamily="18" charset="0"/>
              </a:rPr>
              <a:t>Dependence on Textual Comments.</a:t>
            </a:r>
          </a:p>
          <a:p>
            <a:r>
              <a:rPr lang="en-IN" sz="2000" dirty="0">
                <a:latin typeface="Times New Roman" panose="02020603050405020304" pitchFamily="18" charset="0"/>
                <a:cs typeface="Times New Roman" panose="02020603050405020304" pitchFamily="18" charset="0"/>
              </a:rPr>
              <a:t>Accuracy of Sentimental Analysis may not be same for all time.</a:t>
            </a:r>
          </a:p>
          <a:p>
            <a:r>
              <a:rPr lang="en-US" sz="2000" dirty="0">
                <a:latin typeface="Times New Roman" panose="02020603050405020304" pitchFamily="18" charset="0"/>
                <a:cs typeface="Times New Roman" panose="02020603050405020304" pitchFamily="18" charset="0"/>
              </a:rPr>
              <a:t>Cannot know the correct review about topic/product. </a:t>
            </a:r>
          </a:p>
          <a:p>
            <a:r>
              <a:rPr lang="en-US" sz="2000" dirty="0">
                <a:latin typeface="Times New Roman" panose="02020603050405020304" pitchFamily="18" charset="0"/>
                <a:cs typeface="Times New Roman" panose="02020603050405020304" pitchFamily="18" charset="0"/>
              </a:rPr>
              <a:t>Takes longer time to read all the reviews. </a:t>
            </a:r>
          </a:p>
          <a:p>
            <a:r>
              <a:rPr lang="en-US" sz="2000" dirty="0">
                <a:latin typeface="Times New Roman" panose="02020603050405020304" pitchFamily="18" charset="0"/>
                <a:cs typeface="Times New Roman" panose="02020603050405020304" pitchFamily="18" charset="0"/>
              </a:rPr>
              <a:t>Owner cannot get accurate idea about user’s reviews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411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90254"/>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br>
              <a:rPr lang="en-US" dirty="0"/>
            </a:br>
            <a:endParaRPr lang="en-US" dirty="0"/>
          </a:p>
        </p:txBody>
      </p:sp>
      <p:sp>
        <p:nvSpPr>
          <p:cNvPr id="3" name="Content Placeholder 2"/>
          <p:cNvSpPr>
            <a:spLocks noGrp="1"/>
          </p:cNvSpPr>
          <p:nvPr>
            <p:ph sz="half" idx="2"/>
          </p:nvPr>
        </p:nvSpPr>
        <p:spPr/>
        <p:txBody>
          <a:bodyPr numCol="2"/>
          <a:lstStyle/>
          <a:p>
            <a:endParaRPr lang="en-US" dirty="0"/>
          </a:p>
          <a:p>
            <a:endParaRPr lang="en-US" dirty="0"/>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E4F1D01E-6AD3-7E6F-C34A-8F5B6ADBD631}"/>
              </a:ext>
            </a:extLst>
          </p:cNvPr>
          <p:cNvSpPr>
            <a:spLocks noGrp="1"/>
          </p:cNvSpPr>
          <p:nvPr>
            <p:ph type="body" sz="quarter" idx="3"/>
          </p:nvPr>
        </p:nvSpPr>
        <p:spPr>
          <a:xfrm>
            <a:off x="4871089" y="1038458"/>
            <a:ext cx="4041775" cy="639762"/>
          </a:xfrm>
        </p:spPr>
        <p:txBody>
          <a:bodyPr/>
          <a:lstStyle/>
          <a:p>
            <a:r>
              <a:rPr lang="en-IN" dirty="0">
                <a:latin typeface="Times New Roman" panose="02020603050405020304" pitchFamily="18" charset="0"/>
                <a:cs typeface="Times New Roman" panose="02020603050405020304" pitchFamily="18" charset="0"/>
              </a:rPr>
              <a:t>DESCRIPTION</a:t>
            </a:r>
          </a:p>
        </p:txBody>
      </p:sp>
      <p:sp>
        <p:nvSpPr>
          <p:cNvPr id="8" name="Content Placeholder 7">
            <a:extLst>
              <a:ext uri="{FF2B5EF4-FFF2-40B4-BE49-F238E27FC236}">
                <a16:creationId xmlns:a16="http://schemas.microsoft.com/office/drawing/2014/main" id="{E54DAB66-3721-67A1-2797-1BD8EADB234E}"/>
              </a:ext>
            </a:extLst>
          </p:cNvPr>
          <p:cNvSpPr>
            <a:spLocks noGrp="1"/>
          </p:cNvSpPr>
          <p:nvPr>
            <p:ph sz="quarter" idx="4"/>
          </p:nvPr>
        </p:nvSpPr>
        <p:spPr>
          <a:xfrm>
            <a:off x="4414434" y="1752600"/>
            <a:ext cx="4041775" cy="4419600"/>
          </a:xfrm>
        </p:spPr>
        <p:txBody>
          <a:bodyPr>
            <a:noAutofit/>
          </a:bodyPr>
          <a:lstStyle/>
          <a:p>
            <a:pPr algn="just"/>
            <a:r>
              <a:rPr lang="en-US" sz="1600" dirty="0">
                <a:latin typeface="Times New Roman" panose="02020603050405020304" pitchFamily="18" charset="0"/>
                <a:cs typeface="Times New Roman" panose="02020603050405020304" pitchFamily="18" charset="0"/>
              </a:rPr>
              <a:t>Sentiment analysis (SA) is used to identify and extract subjective information in source materials</a:t>
            </a:r>
          </a:p>
          <a:p>
            <a:pPr algn="just"/>
            <a:r>
              <a:rPr lang="en-US" sz="1600" dirty="0">
                <a:latin typeface="Times New Roman" panose="02020603050405020304" pitchFamily="18" charset="0"/>
                <a:cs typeface="Times New Roman" panose="02020603050405020304" pitchFamily="18" charset="0"/>
              </a:rPr>
              <a:t>The Opinion Mining and Sentiment Analysis (OMSA) is used to process a set of search results for a given item, generate a list of product attributes (quality, features etc.), and to aggregate opinions. The aim of this study is to use context analysis to classify text in social media. </a:t>
            </a:r>
          </a:p>
          <a:p>
            <a:pPr algn="just"/>
            <a:r>
              <a:rPr lang="en-US" sz="1600" dirty="0">
                <a:latin typeface="Times New Roman" panose="02020603050405020304" pitchFamily="18" charset="0"/>
                <a:cs typeface="Times New Roman" panose="02020603050405020304" pitchFamily="18" charset="0"/>
              </a:rPr>
              <a:t>The aim of this study is to use context analysis to classify text in social media. </a:t>
            </a:r>
          </a:p>
          <a:p>
            <a:pPr algn="just"/>
            <a:r>
              <a:rPr lang="en-US" sz="1600" dirty="0">
                <a:latin typeface="Times New Roman" panose="02020603050405020304" pitchFamily="18" charset="0"/>
                <a:cs typeface="Times New Roman" panose="02020603050405020304" pitchFamily="18" charset="0"/>
              </a:rPr>
              <a:t>In this study, customer reviews of products were examined, and the polarity of the reviews was determined by considering the customers‟ various language features</a:t>
            </a:r>
          </a:p>
          <a:p>
            <a:pPr algn="just"/>
            <a:r>
              <a:rPr lang="en-US" sz="1600" dirty="0">
                <a:latin typeface="Times New Roman" panose="02020603050405020304" pitchFamily="18" charset="0"/>
                <a:cs typeface="Times New Roman" panose="02020603050405020304" pitchFamily="18" charset="0"/>
              </a:rPr>
              <a:t>Both negative and positive reviews were collected from two different web sites.</a:t>
            </a:r>
            <a:endParaRPr lang="en-IN"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7902DD7-5FAD-1812-3439-4D1578679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457"/>
            <a:ext cx="4414434" cy="58176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Times New Roman" pitchFamily="18" charset="0"/>
                <a:cs typeface="Times New Roman" pitchFamily="18" charset="0"/>
              </a:rPr>
              <a:t>PROPOSED SYSTEM</a:t>
            </a:r>
            <a:br>
              <a:rPr lang="en-US" sz="4900" b="1" dirty="0">
                <a:latin typeface="Times New Roman" pitchFamily="18" charset="0"/>
                <a:cs typeface="Times New Roman" pitchFamily="18" charset="0"/>
              </a:rPr>
            </a:br>
            <a:endParaRPr lang="en-IN" sz="49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system processes user comments to detect sentiments by Sentiment Detection</a:t>
            </a:r>
          </a:p>
          <a:p>
            <a:r>
              <a:rPr lang="en-US" sz="2400" dirty="0">
                <a:latin typeface="Times New Roman" panose="02020603050405020304" pitchFamily="18" charset="0"/>
                <a:cs typeface="Times New Roman" panose="02020603050405020304" pitchFamily="18" charset="0"/>
              </a:rPr>
              <a:t>Improves products or Services based on customer feedback.</a:t>
            </a:r>
          </a:p>
          <a:p>
            <a:r>
              <a:rPr lang="en-US" sz="2400" dirty="0">
                <a:latin typeface="Times New Roman" panose="02020603050405020304" pitchFamily="18" charset="0"/>
                <a:cs typeface="Times New Roman" panose="02020603050405020304" pitchFamily="18" charset="0"/>
              </a:rPr>
              <a:t>Identifying sentiments towards specific aspects or entities mentioned in the text by using</a:t>
            </a:r>
            <a:r>
              <a:rPr lang="en-IN" sz="2400" dirty="0">
                <a:latin typeface="Times New Roman" panose="02020603050405020304" pitchFamily="18" charset="0"/>
                <a:cs typeface="Times New Roman" panose="02020603050405020304" pitchFamily="18" charset="0"/>
              </a:rPr>
              <a:t>Aspect-Based Sentiment Analysis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Visualize sentiment trends over time using tools like Matplotlib, or custom web-based dashboards.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a:p>
            <a:endParaRPr lang="en-US" dirty="0"/>
          </a:p>
          <a:p>
            <a:endParaRPr lang="en-US" dirty="0"/>
          </a:p>
          <a:p>
            <a:pPr>
              <a:buNone/>
            </a:pPr>
            <a:endParaRPr lang="en-US" dirty="0"/>
          </a:p>
        </p:txBody>
      </p:sp>
    </p:spTree>
    <p:extLst>
      <p:ext uri="{BB962C8B-B14F-4D97-AF65-F5344CB8AC3E}">
        <p14:creationId xmlns:p14="http://schemas.microsoft.com/office/powerpoint/2010/main" val="159951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487CA0B-1C24-F78C-1B9B-4C2E78355367}"/>
              </a:ext>
            </a:extLst>
          </p:cNvPr>
          <p:cNvSpPr>
            <a:spLocks noGrp="1"/>
          </p:cNvSpPr>
          <p:nvPr>
            <p:ph type="title"/>
          </p:nvPr>
        </p:nvSpPr>
        <p:spPr>
          <a:xfrm>
            <a:off x="457200" y="274638"/>
            <a:ext cx="8229600" cy="1143000"/>
          </a:xfrm>
        </p:spPr>
        <p:txBody>
          <a:bodyPr/>
          <a:lstStyle/>
          <a:p>
            <a:r>
              <a:rPr lang="en-IN" sz="4400" dirty="0">
                <a:latin typeface="Times New Roman" panose="02020603050405020304" pitchFamily="18" charset="0"/>
                <a:cs typeface="Times New Roman" panose="02020603050405020304" pitchFamily="18" charset="0"/>
              </a:rPr>
              <a:t>SYSTEM REQUIREMENTS</a:t>
            </a:r>
            <a:endParaRPr lang="en-IN" dirty="0"/>
          </a:p>
        </p:txBody>
      </p:sp>
      <p:sp>
        <p:nvSpPr>
          <p:cNvPr id="9" name="Content Placeholder 2">
            <a:extLst>
              <a:ext uri="{FF2B5EF4-FFF2-40B4-BE49-F238E27FC236}">
                <a16:creationId xmlns:a16="http://schemas.microsoft.com/office/drawing/2014/main" id="{0E391F60-7A8D-4E7D-8C43-8736CBDA296C}"/>
              </a:ext>
            </a:extLst>
          </p:cNvPr>
          <p:cNvSpPr>
            <a:spLocks noGrp="1"/>
          </p:cNvSpPr>
          <p:nvPr>
            <p:ph sz="half" idx="1"/>
          </p:nvPr>
        </p:nvSpPr>
        <p:spPr>
          <a:xfrm>
            <a:off x="457200" y="1600200"/>
            <a:ext cx="4038600" cy="4525963"/>
          </a:xfrm>
        </p:spPr>
        <p:txBody>
          <a:bodyPr>
            <a:normAutofit fontScale="70000" lnSpcReduction="20000"/>
          </a:bodyPr>
          <a:lstStyle/>
          <a:p>
            <a:r>
              <a:rPr lang="en-IN" sz="2300" b="1" dirty="0">
                <a:latin typeface="Times New Roman" panose="02020603050405020304" pitchFamily="18" charset="0"/>
                <a:cs typeface="Times New Roman" panose="02020603050405020304" pitchFamily="18" charset="0"/>
              </a:rPr>
              <a:t>Software Requirements</a:t>
            </a:r>
          </a:p>
          <a:p>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Windows 10</a:t>
            </a:r>
          </a:p>
          <a:p>
            <a:r>
              <a:rPr lang="en-IN" sz="2300" dirty="0">
                <a:latin typeface="Times New Roman" panose="02020603050405020304" pitchFamily="18" charset="0"/>
                <a:cs typeface="Times New Roman" panose="02020603050405020304" pitchFamily="18" charset="0"/>
              </a:rPr>
              <a:t>Visual Studios 2022</a:t>
            </a:r>
          </a:p>
          <a:p>
            <a:pPr marL="0" indent="0">
              <a:buNone/>
            </a:pPr>
            <a:endParaRPr lang="en-IN" sz="2300" b="1"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Core Components:</a:t>
            </a:r>
          </a:p>
          <a:p>
            <a:pPr marL="0" indent="0" algn="just">
              <a:buNone/>
            </a:pPr>
            <a:endParaRPr lang="en-IN" sz="2300" b="1"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 Data Cleaning and Preprocessing Tools: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Natural Language Processing (NLP) libraries (NLTK, spaCy)</a:t>
            </a:r>
          </a:p>
          <a:p>
            <a:pPr marL="0" indent="0" algn="just">
              <a:buNone/>
            </a:pPr>
            <a:r>
              <a:rPr lang="en-IN" sz="2300" b="1" dirty="0">
                <a:latin typeface="Times New Roman" panose="02020603050405020304" pitchFamily="18" charset="0"/>
                <a:cs typeface="Times New Roman" panose="02020603050405020304" pitchFamily="18" charset="0"/>
              </a:rPr>
              <a:t> Sentiment Analysis Libraries: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Machine learning frameworks (Scikit-learn, TensorFlow, PyTorch)</a:t>
            </a:r>
          </a:p>
          <a:p>
            <a:pPr marL="0" indent="0" algn="just">
              <a:buNone/>
            </a:pPr>
            <a:r>
              <a:rPr lang="en-IN" sz="2300" b="1" dirty="0">
                <a:latin typeface="Times New Roman" panose="02020603050405020304" pitchFamily="18" charset="0"/>
                <a:cs typeface="Times New Roman" panose="02020603050405020304" pitchFamily="18" charset="0"/>
              </a:rPr>
              <a:t> Data Visualization Tools: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Matplotlib, </a:t>
            </a: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Seaborn</a:t>
            </a:r>
          </a:p>
          <a:p>
            <a:pPr marL="57150" indent="0">
              <a:buNone/>
            </a:pPr>
            <a:r>
              <a:rPr lang="en-IN" sz="2300" b="1" dirty="0">
                <a:latin typeface="Times New Roman" panose="02020603050405020304" pitchFamily="18" charset="0"/>
                <a:cs typeface="Times New Roman" panose="02020603050405020304" pitchFamily="18" charset="0"/>
              </a:rPr>
              <a:t> Database Management System</a:t>
            </a: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MySQL</a:t>
            </a:r>
          </a:p>
          <a:p>
            <a:endParaRPr lang="en-IN" sz="2400" dirty="0">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F0A3D5AC-4137-DAE8-64E6-6CD94ACE1CD3}"/>
              </a:ext>
            </a:extLst>
          </p:cNvPr>
          <p:cNvSpPr>
            <a:spLocks noGrp="1"/>
          </p:cNvSpPr>
          <p:nvPr>
            <p:ph sz="half" idx="2"/>
          </p:nvPr>
        </p:nvSpPr>
        <p:spPr>
          <a:xfrm>
            <a:off x="4648200" y="1600200"/>
            <a:ext cx="4038600" cy="4525963"/>
          </a:xfrm>
        </p:spPr>
        <p:txBody>
          <a:bodyPr>
            <a:normAutofit fontScale="70000" lnSpcReduction="20000"/>
          </a:bodyPr>
          <a:lstStyle/>
          <a:p>
            <a:r>
              <a:rPr lang="en-IN" sz="2400" b="1" dirty="0">
                <a:latin typeface="Times New Roman" panose="02020603050405020304" pitchFamily="18" charset="0"/>
                <a:cs typeface="Times New Roman" panose="02020603050405020304" pitchFamily="18" charset="0"/>
              </a:rPr>
              <a:t>Hardware Requirements</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Processor : i5 </a:t>
            </a:r>
          </a:p>
          <a:p>
            <a:r>
              <a:rPr lang="en-US" sz="2400" dirty="0">
                <a:latin typeface="Times New Roman" panose="02020603050405020304" pitchFamily="18" charset="0"/>
                <a:cs typeface="Times New Roman" panose="02020603050405020304" pitchFamily="18" charset="0"/>
              </a:rPr>
              <a:t> ROM:1TB </a:t>
            </a:r>
          </a:p>
          <a:p>
            <a:r>
              <a:rPr lang="en-US" sz="2400" dirty="0">
                <a:latin typeface="Times New Roman" panose="02020603050405020304" pitchFamily="18" charset="0"/>
                <a:cs typeface="Times New Roman" panose="02020603050405020304" pitchFamily="18" charset="0"/>
              </a:rPr>
              <a:t>Memory : 8GB RAM</a:t>
            </a:r>
          </a:p>
          <a:p>
            <a:r>
              <a:rPr lang="en-US" sz="2400" dirty="0">
                <a:latin typeface="Times New Roman" panose="02020603050405020304" pitchFamily="18" charset="0"/>
                <a:cs typeface="Times New Roman" panose="02020603050405020304" pitchFamily="18" charset="0"/>
              </a:rPr>
              <a:t>OS:Microsoft Windows 10/11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9834-F6E7-4015-67DB-D486764BD02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ARCHITECTURE</a:t>
            </a:r>
          </a:p>
        </p:txBody>
      </p:sp>
      <p:pic>
        <p:nvPicPr>
          <p:cNvPr id="8" name="Content Placeholder 7">
            <a:extLst>
              <a:ext uri="{FF2B5EF4-FFF2-40B4-BE49-F238E27FC236}">
                <a16:creationId xmlns:a16="http://schemas.microsoft.com/office/drawing/2014/main" id="{5A086CF8-FE95-DAB3-FBB4-D608AB1A332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66800" y="1295400"/>
            <a:ext cx="6858000" cy="4724400"/>
          </a:xfrm>
        </p:spPr>
      </p:pic>
    </p:spTree>
    <p:extLst>
      <p:ext uri="{BB962C8B-B14F-4D97-AF65-F5344CB8AC3E}">
        <p14:creationId xmlns:p14="http://schemas.microsoft.com/office/powerpoint/2010/main" val="142571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C033-CAEF-88F7-7680-E414F8F91075}"/>
              </a:ext>
            </a:extLst>
          </p:cNvPr>
          <p:cNvSpPr>
            <a:spLocks noGrp="1"/>
          </p:cNvSpPr>
          <p:nvPr>
            <p:ph type="title"/>
          </p:nvPr>
        </p:nvSpPr>
        <p:spPr>
          <a:xfrm>
            <a:off x="457200" y="0"/>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UML DIAGRAM</a:t>
            </a:r>
          </a:p>
        </p:txBody>
      </p:sp>
      <p:pic>
        <p:nvPicPr>
          <p:cNvPr id="6" name="Content Placeholder 5">
            <a:extLst>
              <a:ext uri="{FF2B5EF4-FFF2-40B4-BE49-F238E27FC236}">
                <a16:creationId xmlns:a16="http://schemas.microsoft.com/office/drawing/2014/main" id="{8C2E4850-6C39-0F51-BE2C-E4852DE1E3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624170"/>
            <a:ext cx="7696200" cy="4906962"/>
          </a:xfrm>
        </p:spPr>
      </p:pic>
      <p:sp>
        <p:nvSpPr>
          <p:cNvPr id="7" name="TextBox 6">
            <a:extLst>
              <a:ext uri="{FF2B5EF4-FFF2-40B4-BE49-F238E27FC236}">
                <a16:creationId xmlns:a16="http://schemas.microsoft.com/office/drawing/2014/main" id="{EF897497-2789-DA6E-AD51-F516EE58D0E5}"/>
              </a:ext>
            </a:extLst>
          </p:cNvPr>
          <p:cNvSpPr txBox="1"/>
          <p:nvPr/>
        </p:nvSpPr>
        <p:spPr>
          <a:xfrm>
            <a:off x="762000" y="1224060"/>
            <a:ext cx="2895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FLOW DIAGRAM</a:t>
            </a:r>
          </a:p>
        </p:txBody>
      </p:sp>
    </p:spTree>
    <p:extLst>
      <p:ext uri="{BB962C8B-B14F-4D97-AF65-F5344CB8AC3E}">
        <p14:creationId xmlns:p14="http://schemas.microsoft.com/office/powerpoint/2010/main" val="3152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772</Words>
  <Application>Microsoft Office PowerPoint</Application>
  <PresentationFormat>On-screen Show (4:3)</PresentationFormat>
  <Paragraphs>88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CONTENT</vt:lpstr>
      <vt:lpstr>ABSTRACT</vt:lpstr>
      <vt:lpstr>EXISTING SYSTEMS</vt:lpstr>
      <vt:lpstr>LITERATURE SURVEY </vt:lpstr>
      <vt:lpstr> PROPOSED SYSTEM </vt:lpstr>
      <vt:lpstr>SYSTEM REQUIREMENTS</vt:lpstr>
      <vt:lpstr>SYSTEM ARCHITECTURE</vt:lpstr>
      <vt:lpstr>UML DIAGRAM</vt:lpstr>
      <vt:lpstr>CLASS DIAGRAM</vt:lpstr>
      <vt:lpstr>SEQUENCE DIAGRAM</vt:lpstr>
      <vt:lpstr>USE CASE DIAGRAM </vt:lpstr>
      <vt:lpstr>ACTIVITY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vbit</dc:creator>
  <cp:lastModifiedBy>GOURAV PATIL</cp:lastModifiedBy>
  <cp:revision>54</cp:revision>
  <dcterms:created xsi:type="dcterms:W3CDTF">2006-08-16T00:00:00Z</dcterms:created>
  <dcterms:modified xsi:type="dcterms:W3CDTF">2024-10-18T14:33:21Z</dcterms:modified>
</cp:coreProperties>
</file>