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3"/>
    <p:restoredTop sz="94659"/>
  </p:normalViewPr>
  <p:slideViewPr>
    <p:cSldViewPr snapToGrid="0" snapToObjects="1">
      <p:cViewPr varScale="1">
        <p:scale>
          <a:sx n="96" d="100"/>
          <a:sy n="96" d="100"/>
        </p:scale>
        <p:origin x="16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736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3149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1679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9859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995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5731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057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210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081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765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95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10/4/20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7465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10/4/20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2920335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2" r:id="rId5"/>
    <p:sldLayoutId id="2147483663" r:id="rId6"/>
    <p:sldLayoutId id="2147483669"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11CEA8-1463-42D3-93E7-910427026C6D}"/>
              </a:ext>
            </a:extLst>
          </p:cNvPr>
          <p:cNvPicPr>
            <a:picLocks noChangeAspect="1"/>
          </p:cNvPicPr>
          <p:nvPr/>
        </p:nvPicPr>
        <p:blipFill rotWithShape="1">
          <a:blip r:embed="rId2"/>
          <a:srcRect t="4299" b="7811"/>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52E68454-86ED-0744-9DCD-3BC55860AE06}"/>
              </a:ext>
            </a:extLst>
          </p:cNvPr>
          <p:cNvSpPr>
            <a:spLocks noGrp="1"/>
          </p:cNvSpPr>
          <p:nvPr>
            <p:ph type="ctrTitle"/>
          </p:nvPr>
        </p:nvSpPr>
        <p:spPr>
          <a:xfrm>
            <a:off x="6095999" y="3834174"/>
            <a:ext cx="5257800" cy="1701570"/>
          </a:xfrm>
        </p:spPr>
        <p:txBody>
          <a:bodyPr anchor="b">
            <a:normAutofit/>
          </a:bodyPr>
          <a:lstStyle/>
          <a:p>
            <a:r>
              <a:rPr lang="en-US" sz="3600" dirty="0"/>
              <a:t>Car Accident Severity</a:t>
            </a:r>
          </a:p>
        </p:txBody>
      </p:sp>
      <p:sp>
        <p:nvSpPr>
          <p:cNvPr id="3" name="Subtitle 2">
            <a:extLst>
              <a:ext uri="{FF2B5EF4-FFF2-40B4-BE49-F238E27FC236}">
                <a16:creationId xmlns:a16="http://schemas.microsoft.com/office/drawing/2014/main" id="{B41CA5AE-2430-964C-815E-1C850ADD1EE1}"/>
              </a:ext>
            </a:extLst>
          </p:cNvPr>
          <p:cNvSpPr>
            <a:spLocks noGrp="1"/>
          </p:cNvSpPr>
          <p:nvPr>
            <p:ph type="subTitle" idx="1"/>
          </p:nvPr>
        </p:nvSpPr>
        <p:spPr>
          <a:xfrm>
            <a:off x="6096000" y="5592499"/>
            <a:ext cx="5147960" cy="646785"/>
          </a:xfrm>
        </p:spPr>
        <p:txBody>
          <a:bodyPr>
            <a:normAutofit/>
          </a:bodyPr>
          <a:lstStyle/>
          <a:p>
            <a:r>
              <a:rPr lang="en-US" sz="2000" dirty="0"/>
              <a:t>Capstone Project</a:t>
            </a:r>
          </a:p>
        </p:txBody>
      </p:sp>
    </p:spTree>
    <p:extLst>
      <p:ext uri="{BB962C8B-B14F-4D97-AF65-F5344CB8AC3E}">
        <p14:creationId xmlns:p14="http://schemas.microsoft.com/office/powerpoint/2010/main" val="388452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BABB1">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3B22940-9A5A-4646-AA7F-25AE8FFFC59A}"/>
              </a:ext>
            </a:extLst>
          </p:cNvPr>
          <p:cNvSpPr>
            <a:spLocks noGrp="1"/>
          </p:cNvSpPr>
          <p:nvPr>
            <p:ph type="title"/>
          </p:nvPr>
        </p:nvSpPr>
        <p:spPr>
          <a:xfrm>
            <a:off x="838200" y="713312"/>
            <a:ext cx="3524250" cy="543137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7F84BCEF-2F39-8A40-B534-55E77066DA2F}"/>
              </a:ext>
            </a:extLst>
          </p:cNvPr>
          <p:cNvSpPr>
            <a:spLocks noGrp="1"/>
          </p:cNvSpPr>
          <p:nvPr>
            <p:ph idx="1"/>
          </p:nvPr>
        </p:nvSpPr>
        <p:spPr>
          <a:xfrm>
            <a:off x="4912243" y="713313"/>
            <a:ext cx="6441558" cy="5431376"/>
          </a:xfrm>
        </p:spPr>
        <p:txBody>
          <a:bodyPr anchor="ctr">
            <a:normAutofit/>
          </a:bodyPr>
          <a:lstStyle/>
          <a:p>
            <a:pPr marL="0" indent="0">
              <a:buNone/>
            </a:pPr>
            <a:r>
              <a:rPr lang="en-GB" sz="2400" dirty="0"/>
              <a:t>Every day many people are involved in car accidents around the world, while road accidents is one of the main causes of casualties. Unfortunately, United Kingdom has many severe car accidents as well.</a:t>
            </a:r>
            <a:endParaRPr lang="en-US" sz="2400" dirty="0"/>
          </a:p>
        </p:txBody>
      </p:sp>
    </p:spTree>
    <p:extLst>
      <p:ext uri="{BB962C8B-B14F-4D97-AF65-F5344CB8AC3E}">
        <p14:creationId xmlns:p14="http://schemas.microsoft.com/office/powerpoint/2010/main" val="159416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DA41-F0BB-7B4F-866B-5257F9ED86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609BA2-E646-9E4A-B8D5-9D6249DF8C27}"/>
              </a:ext>
            </a:extLst>
          </p:cNvPr>
          <p:cNvSpPr>
            <a:spLocks noGrp="1"/>
          </p:cNvSpPr>
          <p:nvPr>
            <p:ph idx="1"/>
          </p:nvPr>
        </p:nvSpPr>
        <p:spPr/>
        <p:txBody>
          <a:bodyPr/>
          <a:lstStyle/>
          <a:p>
            <a:pPr marL="0" indent="0">
              <a:buNone/>
            </a:pPr>
            <a:r>
              <a:rPr lang="en-GB" dirty="0"/>
              <a:t>The purpose of this project is to </a:t>
            </a:r>
            <a:r>
              <a:rPr lang="en-GB" dirty="0" err="1"/>
              <a:t>analyze</a:t>
            </a:r>
            <a:r>
              <a:rPr lang="en-GB" dirty="0"/>
              <a:t> different factors like weather and road conditions, accident severity, location, date and the number of recorded cases and help authorities and drivers to make the roads as safe as possible.</a:t>
            </a:r>
            <a:endParaRPr lang="en-US" dirty="0"/>
          </a:p>
        </p:txBody>
      </p:sp>
    </p:spTree>
    <p:extLst>
      <p:ext uri="{BB962C8B-B14F-4D97-AF65-F5344CB8AC3E}">
        <p14:creationId xmlns:p14="http://schemas.microsoft.com/office/powerpoint/2010/main" val="76292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BABB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8ED72F4-2D3A-824C-BEE2-D5F1B3FE1275}"/>
              </a:ext>
            </a:extLst>
          </p:cNvPr>
          <p:cNvSpPr>
            <a:spLocks noGrp="1"/>
          </p:cNvSpPr>
          <p:nvPr>
            <p:ph type="title"/>
          </p:nvPr>
        </p:nvSpPr>
        <p:spPr>
          <a:xfrm>
            <a:off x="838200" y="713312"/>
            <a:ext cx="3461084" cy="5431376"/>
          </a:xfrm>
        </p:spPr>
        <p:txBody>
          <a:bodyPr>
            <a:normAutofit/>
          </a:bodyPr>
          <a:lstStyle/>
          <a:p>
            <a:r>
              <a:rPr lang="en-US" dirty="0">
                <a:solidFill>
                  <a:srgbClr val="FFFFFF"/>
                </a:solidFill>
              </a:rPr>
              <a:t>Data</a:t>
            </a:r>
          </a:p>
        </p:txBody>
      </p:sp>
      <p:sp>
        <p:nvSpPr>
          <p:cNvPr id="3" name="Content Placeholder 2">
            <a:extLst>
              <a:ext uri="{FF2B5EF4-FFF2-40B4-BE49-F238E27FC236}">
                <a16:creationId xmlns:a16="http://schemas.microsoft.com/office/drawing/2014/main" id="{4388856C-6174-D54C-83E3-8B9CBB30099E}"/>
              </a:ext>
            </a:extLst>
          </p:cNvPr>
          <p:cNvSpPr>
            <a:spLocks noGrp="1"/>
          </p:cNvSpPr>
          <p:nvPr>
            <p:ph idx="1"/>
          </p:nvPr>
        </p:nvSpPr>
        <p:spPr>
          <a:xfrm>
            <a:off x="6095999" y="713313"/>
            <a:ext cx="5257801" cy="5431376"/>
          </a:xfrm>
        </p:spPr>
        <p:txBody>
          <a:bodyPr anchor="ctr">
            <a:normAutofit fontScale="92500"/>
          </a:bodyPr>
          <a:lstStyle/>
          <a:p>
            <a:pPr marL="0" indent="0">
              <a:buNone/>
            </a:pPr>
            <a:r>
              <a:rPr lang="en-GB" dirty="0"/>
              <a:t>The data that will be used for this project will be the official data published by the government on their website (</a:t>
            </a:r>
            <a:r>
              <a:rPr lang="en-GB" dirty="0" err="1"/>
              <a:t>data.gov.uk</a:t>
            </a:r>
            <a:r>
              <a:rPr lang="en-GB" dirty="0"/>
              <a:t>). The latest data available is from the year 2018 and have been added to the government's website in September 2019. The data that will be analysed are the Vehicle information, Casualties information and Accidents information.</a:t>
            </a:r>
            <a:endParaRPr lang="en-US" sz="2000" dirty="0"/>
          </a:p>
        </p:txBody>
      </p:sp>
    </p:spTree>
    <p:extLst>
      <p:ext uri="{BB962C8B-B14F-4D97-AF65-F5344CB8AC3E}">
        <p14:creationId xmlns:p14="http://schemas.microsoft.com/office/powerpoint/2010/main" val="593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BABB1">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1535446-4153-114A-957E-38866D5713BE}"/>
              </a:ext>
            </a:extLst>
          </p:cNvPr>
          <p:cNvSpPr>
            <a:spLocks noGrp="1"/>
          </p:cNvSpPr>
          <p:nvPr>
            <p:ph type="title"/>
          </p:nvPr>
        </p:nvSpPr>
        <p:spPr>
          <a:xfrm>
            <a:off x="838200" y="713312"/>
            <a:ext cx="3524250" cy="5431376"/>
          </a:xfrm>
        </p:spPr>
        <p:txBody>
          <a:bodyPr>
            <a:normAutofit/>
          </a:bodyPr>
          <a:lstStyle/>
          <a:p>
            <a:r>
              <a:rPr lang="en-GB" sz="2800" dirty="0"/>
              <a:t>The main result that can be understood by this research is that younger people, age between 20 and 55 years old are mostly involved in the car accidents that are taking place in the United Kingdom.</a:t>
            </a:r>
            <a:endParaRPr lang="en-US" sz="2800" dirty="0"/>
          </a:p>
        </p:txBody>
      </p:sp>
      <p:sp>
        <p:nvSpPr>
          <p:cNvPr id="3" name="Content Placeholder 2">
            <a:extLst>
              <a:ext uri="{FF2B5EF4-FFF2-40B4-BE49-F238E27FC236}">
                <a16:creationId xmlns:a16="http://schemas.microsoft.com/office/drawing/2014/main" id="{B409D119-5DFE-5942-8A92-2C66C298D4E5}"/>
              </a:ext>
            </a:extLst>
          </p:cNvPr>
          <p:cNvSpPr>
            <a:spLocks noGrp="1"/>
          </p:cNvSpPr>
          <p:nvPr>
            <p:ph idx="1"/>
          </p:nvPr>
        </p:nvSpPr>
        <p:spPr>
          <a:xfrm>
            <a:off x="6680296" y="1429789"/>
            <a:ext cx="4673503" cy="3591098"/>
          </a:xfrm>
        </p:spPr>
        <p:txBody>
          <a:bodyPr anchor="ctr">
            <a:normAutofit/>
          </a:bodyPr>
          <a:lstStyle/>
          <a:p>
            <a:endParaRPr lang="en-US" sz="2000" dirty="0"/>
          </a:p>
        </p:txBody>
      </p:sp>
      <p:pic>
        <p:nvPicPr>
          <p:cNvPr id="6" name="Picture 5">
            <a:extLst>
              <a:ext uri="{FF2B5EF4-FFF2-40B4-BE49-F238E27FC236}">
                <a16:creationId xmlns:a16="http://schemas.microsoft.com/office/drawing/2014/main" id="{9DF65E9B-347E-9840-9D45-A2E7BCC3BFD0}"/>
              </a:ext>
            </a:extLst>
          </p:cNvPr>
          <p:cNvPicPr/>
          <p:nvPr/>
        </p:nvPicPr>
        <p:blipFill>
          <a:blip r:embed="rId2"/>
          <a:stretch>
            <a:fillRect/>
          </a:stretch>
        </p:blipFill>
        <p:spPr>
          <a:xfrm>
            <a:off x="5200649" y="888151"/>
            <a:ext cx="6337416" cy="5081697"/>
          </a:xfrm>
          <a:prstGeom prst="rect">
            <a:avLst/>
          </a:prstGeom>
        </p:spPr>
      </p:pic>
    </p:spTree>
    <p:extLst>
      <p:ext uri="{BB962C8B-B14F-4D97-AF65-F5344CB8AC3E}">
        <p14:creationId xmlns:p14="http://schemas.microsoft.com/office/powerpoint/2010/main" val="118077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3BABB1">
              <a:alpha val="20000"/>
            </a:srgb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61B4F982-C46B-4B43-8133-10D1CFB5575A}"/>
              </a:ext>
            </a:extLst>
          </p:cNvPr>
          <p:cNvSpPr>
            <a:spLocks noGrp="1"/>
          </p:cNvSpPr>
          <p:nvPr>
            <p:ph type="title"/>
          </p:nvPr>
        </p:nvSpPr>
        <p:spPr>
          <a:xfrm>
            <a:off x="905484" y="477078"/>
            <a:ext cx="5190516" cy="5315173"/>
          </a:xfrm>
        </p:spPr>
        <p:txBody>
          <a:bodyPr>
            <a:normAutofit/>
          </a:bodyPr>
          <a:lstStyle/>
          <a:p>
            <a:endParaRPr lang="en-US" sz="2800" dirty="0"/>
          </a:p>
        </p:txBody>
      </p:sp>
      <p:sp>
        <p:nvSpPr>
          <p:cNvPr id="3" name="Content Placeholder 2">
            <a:extLst>
              <a:ext uri="{FF2B5EF4-FFF2-40B4-BE49-F238E27FC236}">
                <a16:creationId xmlns:a16="http://schemas.microsoft.com/office/drawing/2014/main" id="{98754D4F-E5A4-2C41-AB40-8D72258D9FAF}"/>
              </a:ext>
            </a:extLst>
          </p:cNvPr>
          <p:cNvSpPr>
            <a:spLocks noGrp="1"/>
          </p:cNvSpPr>
          <p:nvPr>
            <p:ph idx="1"/>
          </p:nvPr>
        </p:nvSpPr>
        <p:spPr>
          <a:xfrm>
            <a:off x="6877878" y="1065749"/>
            <a:ext cx="4475922" cy="4473660"/>
          </a:xfrm>
        </p:spPr>
        <p:txBody>
          <a:bodyPr anchor="ctr">
            <a:normAutofit/>
          </a:bodyPr>
          <a:lstStyle/>
          <a:p>
            <a:pPr marL="0" indent="0">
              <a:buNone/>
            </a:pPr>
            <a:r>
              <a:rPr lang="en-GB" dirty="0"/>
              <a:t>On the other hand, analysing the casualties from these car accidents, we can see that the majority of the casualties are people mostly above 60 years old</a:t>
            </a:r>
            <a:endParaRPr lang="en-US" dirty="0"/>
          </a:p>
        </p:txBody>
      </p:sp>
      <p:pic>
        <p:nvPicPr>
          <p:cNvPr id="6" name="Picture 5">
            <a:extLst>
              <a:ext uri="{FF2B5EF4-FFF2-40B4-BE49-F238E27FC236}">
                <a16:creationId xmlns:a16="http://schemas.microsoft.com/office/drawing/2014/main" id="{2DA1ED60-8F6A-4E4F-9D97-0F441DFD20B2}"/>
              </a:ext>
            </a:extLst>
          </p:cNvPr>
          <p:cNvPicPr/>
          <p:nvPr/>
        </p:nvPicPr>
        <p:blipFill>
          <a:blip r:embed="rId2"/>
          <a:stretch>
            <a:fillRect/>
          </a:stretch>
        </p:blipFill>
        <p:spPr>
          <a:xfrm>
            <a:off x="-3048" y="477078"/>
            <a:ext cx="5736667" cy="5483087"/>
          </a:xfrm>
          <a:prstGeom prst="rect">
            <a:avLst/>
          </a:prstGeom>
        </p:spPr>
      </p:pic>
    </p:spTree>
    <p:extLst>
      <p:ext uri="{BB962C8B-B14F-4D97-AF65-F5344CB8AC3E}">
        <p14:creationId xmlns:p14="http://schemas.microsoft.com/office/powerpoint/2010/main" val="192084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F51D-E84B-1B48-98D2-63D1A51D8F0C}"/>
              </a:ext>
            </a:extLst>
          </p:cNvPr>
          <p:cNvSpPr>
            <a:spLocks noGrp="1"/>
          </p:cNvSpPr>
          <p:nvPr>
            <p:ph type="title"/>
          </p:nvPr>
        </p:nvSpPr>
        <p:spPr/>
        <p:txBody>
          <a:bodyPr/>
          <a:lstStyle/>
          <a:p>
            <a:r>
              <a:rPr lang="en-US" dirty="0"/>
              <a:t>Age band of casualties</a:t>
            </a:r>
          </a:p>
        </p:txBody>
      </p:sp>
      <p:sp>
        <p:nvSpPr>
          <p:cNvPr id="3" name="Content Placeholder 2">
            <a:extLst>
              <a:ext uri="{FF2B5EF4-FFF2-40B4-BE49-F238E27FC236}">
                <a16:creationId xmlns:a16="http://schemas.microsoft.com/office/drawing/2014/main" id="{F1D87EF4-E90A-3645-BD22-04B9772710CA}"/>
              </a:ext>
            </a:extLst>
          </p:cNvPr>
          <p:cNvSpPr>
            <a:spLocks noGrp="1"/>
          </p:cNvSpPr>
          <p:nvPr>
            <p:ph idx="1"/>
          </p:nvPr>
        </p:nvSpPr>
        <p:spPr>
          <a:xfrm>
            <a:off x="838200" y="2011680"/>
            <a:ext cx="5748130" cy="2374790"/>
          </a:xfrm>
        </p:spPr>
        <p:txBody>
          <a:bodyPr/>
          <a:lstStyle/>
          <a:p>
            <a:endParaRPr lang="en-US" dirty="0"/>
          </a:p>
        </p:txBody>
      </p:sp>
      <p:pic>
        <p:nvPicPr>
          <p:cNvPr id="4" name="Picture 3">
            <a:extLst>
              <a:ext uri="{FF2B5EF4-FFF2-40B4-BE49-F238E27FC236}">
                <a16:creationId xmlns:a16="http://schemas.microsoft.com/office/drawing/2014/main" id="{6518935E-EC0A-564E-84DB-BBC00798A094}"/>
              </a:ext>
            </a:extLst>
          </p:cNvPr>
          <p:cNvPicPr/>
          <p:nvPr/>
        </p:nvPicPr>
        <p:blipFill>
          <a:blip r:embed="rId2"/>
          <a:stretch>
            <a:fillRect/>
          </a:stretch>
        </p:blipFill>
        <p:spPr>
          <a:xfrm>
            <a:off x="838200" y="1799646"/>
            <a:ext cx="10280374" cy="4693229"/>
          </a:xfrm>
          <a:prstGeom prst="rect">
            <a:avLst/>
          </a:prstGeom>
        </p:spPr>
      </p:pic>
    </p:spTree>
    <p:extLst>
      <p:ext uri="{BB962C8B-B14F-4D97-AF65-F5344CB8AC3E}">
        <p14:creationId xmlns:p14="http://schemas.microsoft.com/office/powerpoint/2010/main" val="1194593270"/>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413424"/>
      </a:dk2>
      <a:lt2>
        <a:srgbClr val="E8E2E2"/>
      </a:lt2>
      <a:accent1>
        <a:srgbClr val="3BABB1"/>
      </a:accent1>
      <a:accent2>
        <a:srgbClr val="46B28B"/>
      </a:accent2>
      <a:accent3>
        <a:srgbClr val="4D8CC3"/>
      </a:accent3>
      <a:accent4>
        <a:srgbClr val="B13B48"/>
      </a:accent4>
      <a:accent5>
        <a:srgbClr val="C3714D"/>
      </a:accent5>
      <a:accent6>
        <a:srgbClr val="B1903B"/>
      </a:accent6>
      <a:hlink>
        <a:srgbClr val="C75F59"/>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13</TotalTime>
  <Words>223</Words>
  <Application>Microsoft Macintosh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BrushVTI</vt:lpstr>
      <vt:lpstr>Car Accident Severity</vt:lpstr>
      <vt:lpstr>Introduction</vt:lpstr>
      <vt:lpstr>PowerPoint Presentation</vt:lpstr>
      <vt:lpstr>Data</vt:lpstr>
      <vt:lpstr>The main result that can be understood by this research is that younger people, age between 20 and 55 years old are mostly involved in the car accidents that are taking place in the United Kingdom.</vt:lpstr>
      <vt:lpstr>PowerPoint Presentation</vt:lpstr>
      <vt:lpstr>Age band of casualties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George Poulasouchidis</dc:creator>
  <cp:lastModifiedBy>George Poulasouchidis</cp:lastModifiedBy>
  <cp:revision>2</cp:revision>
  <dcterms:created xsi:type="dcterms:W3CDTF">2020-10-04T22:38:57Z</dcterms:created>
  <dcterms:modified xsi:type="dcterms:W3CDTF">2020-10-04T22:52:17Z</dcterms:modified>
</cp:coreProperties>
</file>