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6.jpeg" ContentType="image/jpeg"/>
  <Override PartName="/ppt/media/image3.png" ContentType="image/png"/>
  <Override PartName="/ppt/media/image5.jpeg" ContentType="image/jpe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de-DE" sz="6000">
                <a:solidFill>
                  <a:srgbClr val="000000"/>
                </a:solidFill>
                <a:latin typeface="Calibri Light"/>
              </a:rPr>
              <a:t>Click to edit the title text formatTitelmasterformat durch Klicken bearbeiten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4/25/16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7BC2036-8369-4774-9B20-122FFEC4A081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de-DE" sz="4400">
                <a:solidFill>
                  <a:srgbClr val="000000"/>
                </a:solidFill>
                <a:latin typeface="Calibri Light"/>
              </a:rPr>
              <a:t>Click to edit the title text formatTitelmasterformat durch Klicken bearbeiten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Seventh Outline LevelTextmasterformat bearbeiten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z="2400">
                <a:solidFill>
                  <a:srgbClr val="000000"/>
                </a:solidFill>
                <a:latin typeface="Calibri"/>
              </a:rPr>
              <a:t>Zweite Ebene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de-DE" sz="2000">
                <a:solidFill>
                  <a:srgbClr val="000000"/>
                </a:solidFill>
                <a:latin typeface="Calibri"/>
              </a:rPr>
              <a:t>Dritte Ebene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de-DE">
                <a:solidFill>
                  <a:srgbClr val="000000"/>
                </a:solidFill>
                <a:latin typeface="Calibri"/>
              </a:rPr>
              <a:t>Vierte Ebene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de-DE">
                <a:solidFill>
                  <a:srgbClr val="000000"/>
                </a:solidFill>
                <a:latin typeface="Calibri"/>
              </a:rPr>
              <a:t>Fünfte Ebene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4/25/16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CA891AB-DC12-49FB-A39D-7A61888D5366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ctr"/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de-DE" sz="4400">
                <a:solidFill>
                  <a:srgbClr val="000000"/>
                </a:solidFill>
                <a:latin typeface="Calibri Light"/>
              </a:rPr>
              <a:t>Inhalt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Vorstellung Thema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Funktion Wärmepumpe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Funktion Ölbrennkessel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Swot von beiden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Vergleiche anhand Swot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de-DE" sz="4400">
                <a:solidFill>
                  <a:srgbClr val="000000"/>
                </a:solidFill>
                <a:latin typeface="Calibri Light"/>
              </a:rPr>
              <a:t>Wärmepumpe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Sole-Wasser, Grundwasser oder Luft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Funktionsweise: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de-DE" sz="1600">
                <a:solidFill>
                  <a:srgbClr val="000000"/>
                </a:solidFill>
                <a:latin typeface="Calibri"/>
              </a:rPr>
              <a:t>Quelle: http://www.fws.ch/funktionsweise.html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84" name="Grafik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89560" y="2363400"/>
            <a:ext cx="6667200" cy="291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de-DE" sz="4400">
                <a:solidFill>
                  <a:srgbClr val="000000"/>
                </a:solidFill>
                <a:latin typeface="Calibri Light"/>
              </a:rPr>
              <a:t>Beispiel Junkers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de-DE" sz="2400">
                <a:solidFill>
                  <a:srgbClr val="000000"/>
                </a:solidFill>
                <a:latin typeface="Calibri"/>
              </a:rPr>
              <a:t>Durchschnittstemperatur Messstation Bern 2015 (Ohne Juni-August): 6.6 °C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de-DE" sz="2400">
                <a:solidFill>
                  <a:srgbClr val="000000"/>
                </a:solidFill>
                <a:latin typeface="Calibri"/>
              </a:rPr>
              <a:t>270 Tage * 18 Stunden = 4860 Stunden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de-DE" sz="2400">
                <a:solidFill>
                  <a:srgbClr val="000000"/>
                </a:solidFill>
                <a:latin typeface="Calibri"/>
              </a:rPr>
              <a:t>4860 * 1.95 = 9477 kWh pro Jahr, Herstellerangabe: 4672 kWh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de-DE" sz="1600">
                <a:solidFill>
                  <a:srgbClr val="000000"/>
                </a:solidFill>
                <a:latin typeface="Calibri"/>
              </a:rPr>
              <a:t>Quellen: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z="800" u="sng">
                <a:solidFill>
                  <a:srgbClr val="0563c1"/>
                </a:solidFill>
                <a:latin typeface="Calibri"/>
              </a:rPr>
              <a:t>http</a:t>
            </a:r>
            <a:r>
              <a:rPr lang="de-DE" sz="800" u="sng">
                <a:solidFill>
                  <a:srgbClr val="0563c1"/>
                </a:solidFill>
                <a:latin typeface="Calibri"/>
              </a:rPr>
              <a:t>://</a:t>
            </a:r>
            <a:r>
              <a:rPr lang="de-DE" sz="800" u="sng">
                <a:solidFill>
                  <a:srgbClr val="0563c1"/>
                </a:solidFill>
                <a:latin typeface="Calibri"/>
              </a:rPr>
              <a:t>www.meteoschweiz.admin.ch/product/output/climate-data/homogenous-monthly-data-processing/data/homog_mo_BER.txt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z="800" u="sng">
                <a:solidFill>
                  <a:srgbClr val="0563c1"/>
                </a:solidFill>
                <a:latin typeface="Calibri"/>
              </a:rPr>
              <a:t>http://www.junkers.com/endkunde/produkte/produktinformation/produktkatalog_4416</a:t>
            </a:r>
            <a:endParaRPr/>
          </a:p>
          <a:p>
            <a:endParaRPr/>
          </a:p>
          <a:p>
            <a:endParaRPr/>
          </a:p>
        </p:txBody>
      </p:sp>
      <p:graphicFrame>
        <p:nvGraphicFramePr>
          <p:cNvPr id="87" name="Table 3"/>
          <p:cNvGraphicFramePr/>
          <p:nvPr/>
        </p:nvGraphicFramePr>
        <p:xfrm>
          <a:off x="1047960" y="1825560"/>
          <a:ext cx="8661600" cy="1482840"/>
        </p:xfrm>
        <a:graphic>
          <a:graphicData uri="http://schemas.openxmlformats.org/drawingml/2006/table">
            <a:tbl>
              <a:tblPr/>
              <a:tblGrid>
                <a:gridCol w="2200320"/>
                <a:gridCol w="2046240"/>
                <a:gridCol w="713880"/>
                <a:gridCol w="3701160"/>
              </a:tblGrid>
              <a:tr h="62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Aussentemperatur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Wärmeleistung (W)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COP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Benötigte Stromleistung (W / COP)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2 °C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10 kW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4.95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2.02 kW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7 °C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10 kW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5.14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1.95 kW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6.6 °C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10 kW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5.12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1.95 kW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de-DE" sz="4400">
                <a:solidFill>
                  <a:srgbClr val="000000"/>
                </a:solidFill>
                <a:latin typeface="Calibri Light"/>
              </a:rPr>
              <a:t>Ölbrennwertkessel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Brenner + Kondensation der Abgase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Bei der Verbrennung entstehen CO2 und H2O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Wasser in Form von Wasserdampf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de-DE" sz="2800">
                <a:solidFill>
                  <a:srgbClr val="000000"/>
                </a:solidFill>
                <a:latin typeface="Calibri"/>
              </a:rPr>
              <a:t>Kondensation Erzeugt Wärme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0" name="Grafik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954200" y="783720"/>
            <a:ext cx="3651840" cy="526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de-DE" sz="4400">
                <a:solidFill>
                  <a:srgbClr val="000000"/>
                </a:solidFill>
                <a:latin typeface="Calibri Light"/>
              </a:rPr>
              <a:t>Beispiel Junkers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de-DE" sz="2400">
                <a:solidFill>
                  <a:srgbClr val="000000"/>
                </a:solidFill>
                <a:latin typeface="Calibri"/>
              </a:rPr>
              <a:t>4672 kWh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de-DE" sz="2400">
                <a:solidFill>
                  <a:srgbClr val="000000"/>
                </a:solidFill>
                <a:latin typeface="Calibri"/>
              </a:rPr>
              <a:t>476.73 L pro jahr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de-DE" sz="2400">
                <a:solidFill>
                  <a:srgbClr val="000000"/>
                </a:solidFill>
                <a:latin typeface="Calibri"/>
              </a:rPr>
              <a:t>Ca 85 Fr/100L =&gt; 4052 Fr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de-DE" sz="1600">
                <a:solidFill>
                  <a:srgbClr val="000000"/>
                </a:solidFill>
                <a:latin typeface="Calibri"/>
              </a:rPr>
              <a:t>Quellen: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z="800" u="sng">
                <a:solidFill>
                  <a:srgbClr val="0563c1"/>
                </a:solidFill>
                <a:latin typeface="Calibri"/>
              </a:rPr>
              <a:t>http://www.Heitzung-direkt.de/UEBERSHO/brennwert.htm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z="800" u="sng">
                <a:solidFill>
                  <a:srgbClr val="0563c1"/>
                </a:solidFill>
                <a:latin typeface="Calibri"/>
              </a:rPr>
              <a:t>http://Junkers.com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z="800" u="sng">
                <a:solidFill>
                  <a:srgbClr val="0563c1"/>
                </a:solidFill>
                <a:latin typeface="Calibri"/>
              </a:rPr>
              <a:t>http://www.meineheizung.de/heizen-mit-oel/heizwert-von-heizoel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z="800" u="sng">
                <a:solidFill>
                  <a:srgbClr val="0563c1"/>
                </a:solidFill>
                <a:latin typeface="Calibri"/>
              </a:rPr>
              <a:t>http://www.heizoel24.ch/</a:t>
            </a:r>
            <a:endParaRPr/>
          </a:p>
          <a:p>
            <a:endParaRPr/>
          </a:p>
          <a:p>
            <a:endParaRPr/>
          </a:p>
        </p:txBody>
      </p:sp>
      <p:graphicFrame>
        <p:nvGraphicFramePr>
          <p:cNvPr id="93" name="Table 3"/>
          <p:cNvGraphicFramePr/>
          <p:nvPr/>
        </p:nvGraphicFramePr>
        <p:xfrm>
          <a:off x="-144720" y="1786680"/>
          <a:ext cx="12362400" cy="1922760"/>
        </p:xfrm>
        <a:graphic>
          <a:graphicData uri="http://schemas.openxmlformats.org/drawingml/2006/table">
            <a:tbl>
              <a:tblPr/>
              <a:tblGrid>
                <a:gridCol w="2200320"/>
                <a:gridCol w="2046240"/>
                <a:gridCol w="713880"/>
                <a:gridCol w="3701520"/>
                <a:gridCol w="3700440"/>
              </a:tblGrid>
              <a:tr h="62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Aussentemperatur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Wärmeleistung (W)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ÖL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[L]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r>
                        <a:rPr lang="en-US" sz="2400">
                          <a:latin typeface="Times New Roman"/>
                        </a:rPr>
                        <a:t>Benötigte Energie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2400">
                          <a:latin typeface="Times New Roman"/>
                        </a:rPr>
                        <a:t>Wirkungsgrad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2 °C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10 kW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1.05</a:t>
                      </a:r>
                      <a:endParaRPr/>
                    </a:p>
                  </a:txBody>
                  <a:tcPr/>
                </a:tc>
                <a:tc>
                  <a:txBody>
                    <a:bodyPr lIns="0" rIns="0" tIns="0" bIns="0"/>
                    <a:p>
                      <a:r>
                        <a:rPr lang="en-US" sz="2400">
                          <a:latin typeface="Times New Roman"/>
                        </a:rPr>
                        <a:t>10.3 kw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sz="2400">
                          <a:latin typeface="Times New Roman"/>
                        </a:rPr>
                        <a:t>97%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7 °C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10 kW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5.14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  <a:tr h="431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6.6 °C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10 kW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5.12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de-DE" sz="4400">
                <a:solidFill>
                  <a:srgbClr val="000000"/>
                </a:solidFill>
                <a:latin typeface="Calibri Light"/>
              </a:rPr>
              <a:t>SWOT Wärmepumpe</a:t>
            </a:r>
            <a:endParaRPr/>
          </a:p>
        </p:txBody>
      </p:sp>
      <p:graphicFrame>
        <p:nvGraphicFramePr>
          <p:cNvPr id="95" name="Table 2"/>
          <p:cNvGraphicFramePr/>
          <p:nvPr/>
        </p:nvGraphicFramePr>
        <p:xfrm>
          <a:off x="838080" y="1825560"/>
          <a:ext cx="10515240" cy="257004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375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Stärken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Schwächen</a:t>
                      </a:r>
                      <a:endParaRPr/>
                    </a:p>
                  </a:txBody>
                  <a:tcPr/>
                </a:tc>
              </a:tr>
              <a:tr h="118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Kein CO2 Ausstoss während Betrieb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Geringer Energieverbrauch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Geringe Betriebskosten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Aufwendiger Einbau (Bohrungen)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Erst bei geringer Vorlauftemperatur effizient (Fussbodenheizung)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  <a:tr h="375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Chancen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000000"/>
                          </a:solidFill>
                          <a:latin typeface="Calibri"/>
                        </a:rPr>
                        <a:t>Gefahren</a:t>
                      </a:r>
                      <a:endParaRPr/>
                    </a:p>
                  </a:txBody>
                  <a:tcPr/>
                </a:tc>
              </a:tr>
              <a:tr h="637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Kein Verbrauch von fossilen Brennstoffen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Hohe Effizienz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Calibri"/>
                        </a:rPr>
                        <a:t>Ölpreis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