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Grafik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Grafik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>
                <a:solidFill>
                  <a:srgbClr val="000000"/>
                </a:solidFill>
                <a:latin typeface="Calibri Light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4/25/16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7BC2036-8369-4774-9B20-122FFEC4A081}" type="slidenum">
              <a:rPr lang="en-US" sz="12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4/25/16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A891AB-DC12-49FB-A39D-7A61888D5366}" type="slidenum">
              <a:rPr lang="en-US" sz="12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1111" y="2734544"/>
            <a:ext cx="10515240" cy="1325520"/>
          </a:xfrm>
        </p:spPr>
        <p:txBody>
          <a:bodyPr/>
          <a:lstStyle/>
          <a:p>
            <a:pPr algn="ctr"/>
            <a:r>
              <a:rPr lang="de-CH" dirty="0" smtClean="0"/>
              <a:t>Wärmepumpe vs. Ölbrennwertkessel</a:t>
            </a:r>
            <a:br>
              <a:rPr lang="de-CH" dirty="0" smtClean="0"/>
            </a:br>
            <a:r>
              <a:rPr lang="de-CH" sz="3200" dirty="0" smtClean="0"/>
              <a:t>Stefan </a:t>
            </a:r>
            <a:r>
              <a:rPr lang="de-CH" sz="3200" dirty="0" err="1" smtClean="0"/>
              <a:t>Andonie</a:t>
            </a:r>
            <a:r>
              <a:rPr lang="de-CH" sz="3200" dirty="0" smtClean="0"/>
              <a:t> und Pascal Grüter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/>
          </p:nvPr>
        </p:nvSpPr>
        <p:spPr>
          <a:xfrm>
            <a:off x="838080" y="365040"/>
            <a:ext cx="10515240" cy="434862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dirty="0" smtClean="0"/>
              <a:t>Sole-Wasser Wärmepumpe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dirty="0" smtClean="0"/>
              <a:t>Ölbrennwertkessel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439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Wärmepumpe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 dirty="0">
                <a:solidFill>
                  <a:srgbClr val="000000"/>
                </a:solidFill>
                <a:latin typeface="Calibri"/>
              </a:rPr>
              <a:t>Sole-Wasser, Grundwasser oder Luft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 dirty="0">
                <a:solidFill>
                  <a:srgbClr val="000000"/>
                </a:solidFill>
                <a:latin typeface="Calibri"/>
              </a:rPr>
              <a:t>Funktionsweise: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lang="de-CH" dirty="0" smtClean="0"/>
          </a:p>
          <a:p>
            <a:pPr>
              <a:lnSpc>
                <a:spcPct val="90000"/>
              </a:lnSpc>
            </a:pPr>
            <a:endParaRPr lang="de-CH" dirty="0"/>
          </a:p>
          <a:p>
            <a:pPr>
              <a:lnSpc>
                <a:spcPct val="90000"/>
              </a:lnSpc>
            </a:pPr>
            <a:endParaRPr lang="de-CH" dirty="0" smtClean="0"/>
          </a:p>
          <a:p>
            <a:pPr>
              <a:lnSpc>
                <a:spcPct val="90000"/>
              </a:lnSpc>
            </a:pPr>
            <a:endParaRPr lang="de-CH" dirty="0"/>
          </a:p>
          <a:p>
            <a:pPr>
              <a:lnSpc>
                <a:spcPct val="90000"/>
              </a:lnSpc>
            </a:pPr>
            <a:endParaRPr lang="de-CH" dirty="0" smtClean="0"/>
          </a:p>
          <a:p>
            <a:pPr>
              <a:lnSpc>
                <a:spcPct val="90000"/>
              </a:lnSpc>
            </a:pPr>
            <a:endParaRPr lang="de-CH" dirty="0"/>
          </a:p>
          <a:p>
            <a:pPr>
              <a:lnSpc>
                <a:spcPct val="90000"/>
              </a:lnSpc>
            </a:pPr>
            <a:endParaRPr lang="de-CH" dirty="0" smtClean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1600" dirty="0">
                <a:solidFill>
                  <a:srgbClr val="000000"/>
                </a:solidFill>
                <a:latin typeface="Calibri"/>
              </a:rPr>
              <a:t>Quelle: http://www.fws.ch/funktionsweise.html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8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89560" y="2363399"/>
            <a:ext cx="7062398" cy="32352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Beispiel Junkers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3000776"/>
            <a:ext cx="10515240" cy="31757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 dirty="0">
                <a:solidFill>
                  <a:srgbClr val="000000"/>
                </a:solidFill>
                <a:latin typeface="Calibri"/>
              </a:rPr>
              <a:t>Durchschnittstemperatur Messstation Bern 2015 (Ohne Juni-August): 6.6 °C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 dirty="0">
                <a:solidFill>
                  <a:srgbClr val="000000"/>
                </a:solidFill>
                <a:latin typeface="Calibri"/>
              </a:rPr>
              <a:t>270 Tage * 18 Stunden = 4860 Stunden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 dirty="0">
                <a:solidFill>
                  <a:srgbClr val="000000"/>
                </a:solidFill>
                <a:latin typeface="Calibri"/>
              </a:rPr>
              <a:t>4860 * 1.95 = 9477 kWh pro Jahr, Herstellerangabe: 4672 kWh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1600" dirty="0">
                <a:solidFill>
                  <a:srgbClr val="000000"/>
                </a:solidFill>
                <a:latin typeface="Calibri"/>
              </a:rPr>
              <a:t>Quellen: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 dirty="0">
                <a:solidFill>
                  <a:srgbClr val="0563C1"/>
                </a:solidFill>
                <a:latin typeface="Calibri"/>
              </a:rPr>
              <a:t>http://www.meteoschweiz.admin.ch/product/output/climate-data/homogenous-monthly-data-processing/data/homog_mo_BER.txt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 dirty="0">
                <a:solidFill>
                  <a:srgbClr val="0563C1"/>
                </a:solidFill>
                <a:latin typeface="Calibri"/>
              </a:rPr>
              <a:t>http://www.junkers.com/endkunde/produkte/produktinformation/produktkatalog_4416</a:t>
            </a:r>
            <a:endParaRPr dirty="0"/>
          </a:p>
          <a:p>
            <a:endParaRPr dirty="0"/>
          </a:p>
          <a:p>
            <a:endParaRPr dirty="0"/>
          </a:p>
        </p:txBody>
      </p:sp>
      <p:graphicFrame>
        <p:nvGraphicFramePr>
          <p:cNvPr id="87" name="Table 3"/>
          <p:cNvGraphicFramePr/>
          <p:nvPr/>
        </p:nvGraphicFramePr>
        <p:xfrm>
          <a:off x="1047960" y="1825560"/>
          <a:ext cx="8661600" cy="1725480"/>
        </p:xfrm>
        <a:graphic>
          <a:graphicData uri="http://schemas.openxmlformats.org/drawingml/2006/table">
            <a:tbl>
              <a:tblPr/>
              <a:tblGrid>
                <a:gridCol w="2200320"/>
                <a:gridCol w="2046240"/>
                <a:gridCol w="713880"/>
                <a:gridCol w="3701160"/>
              </a:tblGrid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Aussentemperatur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Wärmeleistung (W)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Benötigte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Stromleistung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(W / COP)</a:t>
                      </a:r>
                      <a:endParaRPr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 °C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4.95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2.02 kW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7 °C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5.14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1.95 kW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6.6 °C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5.12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1.95 kW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Ölbrennwertkessel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Brenner + Kondensation der Abgase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Bei der Verbrennung entstehen CO2 und H2O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Wasser in Form von Wasserdampf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Kondensation Erzeugt Wärme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54200" y="783720"/>
            <a:ext cx="3651840" cy="526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dirty="0">
                <a:solidFill>
                  <a:srgbClr val="000000"/>
                </a:solidFill>
                <a:latin typeface="Calibri Light"/>
              </a:rPr>
              <a:t>Beispiel Junkers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838080" y="3000776"/>
            <a:ext cx="10515240" cy="31757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Calibri"/>
              </a:rPr>
              <a:t>4860 Stunden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Calibri"/>
              </a:rPr>
              <a:t>4860 * 10.3 = 50155 kWh pro Jahr</a:t>
            </a:r>
            <a:endParaRPr dirty="0"/>
          </a:p>
          <a:p>
            <a:pPr>
              <a:lnSpc>
                <a:spcPct val="90000"/>
              </a:lnSpc>
            </a:pPr>
            <a:endParaRPr lang="de-DE" sz="24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1600" dirty="0">
                <a:solidFill>
                  <a:srgbClr val="000000"/>
                </a:solidFill>
                <a:latin typeface="Calibri"/>
              </a:rPr>
              <a:t>Quellen: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 dirty="0">
                <a:solidFill>
                  <a:srgbClr val="0563C1"/>
                </a:solidFill>
                <a:latin typeface="Calibri"/>
              </a:rPr>
              <a:t>http://www.Heitzung-direkt.de/UEBERSHO/brennwert.htm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 dirty="0">
                <a:solidFill>
                  <a:srgbClr val="0563C1"/>
                </a:solidFill>
                <a:latin typeface="Calibri"/>
              </a:rPr>
              <a:t>http://Junkers.com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 dirty="0">
                <a:solidFill>
                  <a:srgbClr val="0563C1"/>
                </a:solidFill>
                <a:latin typeface="Calibri"/>
              </a:rPr>
              <a:t>http://www.meineheizung.de/heizen-mit-oel/heizwert-von-heizoel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 dirty="0">
                <a:solidFill>
                  <a:srgbClr val="0563C1"/>
                </a:solidFill>
                <a:latin typeface="Calibri"/>
              </a:rPr>
              <a:t>http://www.heizoel24.ch/</a:t>
            </a:r>
            <a:endParaRPr dirty="0"/>
          </a:p>
          <a:p>
            <a:endParaRPr dirty="0"/>
          </a:p>
          <a:p>
            <a:endParaRPr dirty="0"/>
          </a:p>
        </p:txBody>
      </p:sp>
      <p:graphicFrame>
        <p:nvGraphicFramePr>
          <p:cNvPr id="93" name="Table 3"/>
          <p:cNvGraphicFramePr/>
          <p:nvPr>
            <p:extLst>
              <p:ext uri="{D42A27DB-BD31-4B8C-83A1-F6EECF244321}">
                <p14:modId xmlns:p14="http://schemas.microsoft.com/office/powerpoint/2010/main" val="2378637777"/>
              </p:ext>
            </p:extLst>
          </p:nvPr>
        </p:nvGraphicFramePr>
        <p:xfrm>
          <a:off x="838080" y="1667510"/>
          <a:ext cx="10022816" cy="1280160"/>
        </p:xfrm>
        <a:graphic>
          <a:graphicData uri="http://schemas.openxmlformats.org/drawingml/2006/table">
            <a:tbl>
              <a:tblPr/>
              <a:tblGrid>
                <a:gridCol w="2546804"/>
                <a:gridCol w="2261937"/>
                <a:gridCol w="818147"/>
                <a:gridCol w="2369939"/>
                <a:gridCol w="2025989"/>
              </a:tblGrid>
              <a:tr h="700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Aussentemperatur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Wärmeleistung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(W)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ÖL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L]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alibri" panose="020F0502020204030204" pitchFamily="34" charset="0"/>
                        </a:rPr>
                        <a:t>Benötigte</a:t>
                      </a:r>
                      <a:r>
                        <a:rPr lang="en-US" sz="24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anose="020F0502020204030204" pitchFamily="34" charset="0"/>
                        </a:rPr>
                        <a:t>Energie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alibri" panose="020F0502020204030204" pitchFamily="34" charset="0"/>
                        </a:rPr>
                        <a:t>Wirkungsgrad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6.6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°C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10 kW</a:t>
                      </a:r>
                      <a:endParaRPr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1.05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10.3 kw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97%</a:t>
                      </a:r>
                      <a:endParaRPr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SWOT Wärmepumpe</a:t>
            </a:r>
            <a:endParaRPr/>
          </a:p>
        </p:txBody>
      </p:sp>
      <p:graphicFrame>
        <p:nvGraphicFramePr>
          <p:cNvPr id="95" name="Table 2"/>
          <p:cNvGraphicFramePr/>
          <p:nvPr>
            <p:extLst>
              <p:ext uri="{D42A27DB-BD31-4B8C-83A1-F6EECF244321}">
                <p14:modId xmlns:p14="http://schemas.microsoft.com/office/powerpoint/2010/main" val="3760786214"/>
              </p:ext>
            </p:extLst>
          </p:nvPr>
        </p:nvGraphicFramePr>
        <p:xfrm>
          <a:off x="838080" y="1825560"/>
          <a:ext cx="10515600" cy="28548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Calibri"/>
                        </a:rPr>
                        <a:t>Stärken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Schwächen</a:t>
                      </a:r>
                      <a:endParaRPr/>
                    </a:p>
                  </a:txBody>
                  <a:tcPr/>
                </a:tc>
              </a:tr>
              <a:tr h="118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Kein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CO2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Ausstoss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während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Betrieb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Geringer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Energieverbrauch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Geringe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Betriebskosten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Aufwendiger Einbau (Bohrungen)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Erst bei geringer Vorlauftemperatur effizient (Fussbodenheizung)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Chancen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Gefahren</a:t>
                      </a:r>
                      <a:endParaRPr/>
                    </a:p>
                  </a:txBody>
                  <a:tcPr/>
                </a:tc>
              </a:tr>
              <a:tr h="63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Kein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Verbrauch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von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fossilen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Brennstoffen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Hohe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Effizienz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Solarstrom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Ölpreis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Strompreis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dirty="0">
                <a:solidFill>
                  <a:srgbClr val="000000"/>
                </a:solidFill>
                <a:latin typeface="Calibri Light"/>
              </a:rPr>
              <a:t>SWOT </a:t>
            </a:r>
            <a:r>
              <a:rPr lang="de-DE" sz="4400" dirty="0" smtClean="0">
                <a:solidFill>
                  <a:srgbClr val="000000"/>
                </a:solidFill>
                <a:latin typeface="Calibri Light"/>
              </a:rPr>
              <a:t>Ölbrennwertkessel</a:t>
            </a:r>
            <a:endParaRPr dirty="0"/>
          </a:p>
        </p:txBody>
      </p:sp>
      <p:graphicFrame>
        <p:nvGraphicFramePr>
          <p:cNvPr id="95" name="Table 2"/>
          <p:cNvGraphicFramePr/>
          <p:nvPr>
            <p:extLst>
              <p:ext uri="{D42A27DB-BD31-4B8C-83A1-F6EECF244321}">
                <p14:modId xmlns:p14="http://schemas.microsoft.com/office/powerpoint/2010/main" val="368924057"/>
              </p:ext>
            </p:extLst>
          </p:nvPr>
        </p:nvGraphicFramePr>
        <p:xfrm>
          <a:off x="838080" y="1825560"/>
          <a:ext cx="10515600" cy="28548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Calibri"/>
                        </a:rPr>
                        <a:t>Stärken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Schwächen</a:t>
                      </a:r>
                      <a:endParaRPr/>
                    </a:p>
                  </a:txBody>
                  <a:tcPr/>
                </a:tc>
              </a:tr>
              <a:tr h="118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  <a:r>
                        <a:rPr lang="de-CH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Vorlauftemperaturen</a:t>
                      </a:r>
                      <a:endParaRPr dirty="0" smtClean="0"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Einfache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Montage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Verbrauch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fossiler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Brennstoffe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Schadstoffemissionen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Hoher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Ener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</a:tr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Chancen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/>
                        </a:rPr>
                        <a:t>Gefahren</a:t>
                      </a:r>
                      <a:endParaRPr/>
                    </a:p>
                  </a:txBody>
                  <a:tcPr/>
                </a:tc>
              </a:tr>
              <a:tr h="63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CH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Tiefer Ölpreis</a:t>
                      </a:r>
                      <a:endParaRPr dirty="0" smtClean="0"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Gute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Effizienz</a:t>
                      </a:r>
                      <a:endParaRPr lang="en-US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Schadstoffausstossreduktion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Solarkraft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Neue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Technologien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34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380" y="2766240"/>
            <a:ext cx="10515240" cy="1325520"/>
          </a:xfrm>
        </p:spPr>
        <p:txBody>
          <a:bodyPr/>
          <a:lstStyle/>
          <a:p>
            <a:pPr algn="ctr"/>
            <a:r>
              <a:rPr lang="de-CH" dirty="0" smtClean="0"/>
              <a:t>Fazit / 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386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107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Wärmepumpe vs. Ölbrennwertkessel Stefan Andonie und Pascal Grüter</vt:lpstr>
      <vt:lpstr>Einleitung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Fazit / 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</dc:creator>
  <cp:lastModifiedBy>Pascal</cp:lastModifiedBy>
  <cp:revision>12</cp:revision>
  <dcterms:modified xsi:type="dcterms:W3CDTF">2016-04-25T15:18:01Z</dcterms:modified>
</cp:coreProperties>
</file>