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1620" r:id="rId3"/>
    <p:sldId id="1617" r:id="rId4"/>
    <p:sldId id="1538" r:id="rId5"/>
    <p:sldId id="1621" r:id="rId6"/>
    <p:sldId id="1619" r:id="rId7"/>
    <p:sldId id="294" r:id="rId8"/>
    <p:sldId id="292" r:id="rId9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0F1"/>
    <a:srgbClr val="C1D4DC"/>
    <a:srgbClr val="EAF2EE"/>
    <a:srgbClr val="C6DC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D4E78-388A-4E92-B903-222CDADF7E5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uk-UA"/>
        </a:p>
      </dgm:t>
    </dgm:pt>
    <dgm:pt modelId="{C4E482D4-D76C-4DA8-9FA1-F7F7E35DDBBF}">
      <dgm:prSet phldrT="[Текст]" custT="1"/>
      <dgm:spPr>
        <a:solidFill>
          <a:srgbClr val="C1D4DC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2000" dirty="0">
              <a:solidFill>
                <a:schemeClr val="tx1"/>
              </a:solidFill>
            </a:rPr>
            <a:t>13C-</a:t>
          </a:r>
          <a:r>
            <a:rPr lang="uk-UA" sz="2000" dirty="0" err="1">
              <a:solidFill>
                <a:schemeClr val="tx1"/>
              </a:solidFill>
            </a:rPr>
            <a:t>сечовинний</a:t>
          </a:r>
          <a:r>
            <a:rPr lang="uk-UA" sz="2000" dirty="0">
              <a:solidFill>
                <a:schemeClr val="tx1"/>
              </a:solidFill>
            </a:rPr>
            <a:t> дихальний тест </a:t>
          </a:r>
        </a:p>
      </dgm:t>
    </dgm:pt>
    <dgm:pt modelId="{33C9C36A-279C-4060-A8B4-43A9EA46B145}" type="parTrans" cxnId="{85665729-1BC6-4B16-8B0A-1D175D4B23FC}">
      <dgm:prSet/>
      <dgm:spPr/>
      <dgm:t>
        <a:bodyPr/>
        <a:lstStyle/>
        <a:p>
          <a:endParaRPr lang="uk-UA"/>
        </a:p>
      </dgm:t>
    </dgm:pt>
    <dgm:pt modelId="{24A0DE32-4174-4FE6-9E4E-EC43443A1208}" type="sibTrans" cxnId="{85665729-1BC6-4B16-8B0A-1D175D4B23FC}">
      <dgm:prSet/>
      <dgm:spPr/>
      <dgm:t>
        <a:bodyPr/>
        <a:lstStyle/>
        <a:p>
          <a:endParaRPr lang="uk-UA"/>
        </a:p>
      </dgm:t>
    </dgm:pt>
    <dgm:pt modelId="{12B1256D-5195-41AA-A44F-98657BA27710}">
      <dgm:prSet phldrT="[Текст]" custT="1"/>
      <dgm:spPr>
        <a:solidFill>
          <a:srgbClr val="E8F0F1"/>
        </a:solidFill>
      </dgm:spPr>
      <dgm:t>
        <a:bodyPr/>
        <a:lstStyle/>
        <a:p>
          <a:r>
            <a:rPr lang="uk-UA" sz="1800" b="1" dirty="0">
              <a:solidFill>
                <a:srgbClr val="FF0000"/>
              </a:solidFill>
            </a:rPr>
            <a:t>Висока</a:t>
          </a:r>
          <a:r>
            <a:rPr lang="uk-UA" sz="1800" b="1" baseline="0" dirty="0">
              <a:solidFill>
                <a:srgbClr val="FF0000"/>
              </a:solidFill>
            </a:rPr>
            <a:t> вартість</a:t>
          </a:r>
          <a:endParaRPr lang="uk-UA" sz="1800" b="1" dirty="0">
            <a:solidFill>
              <a:srgbClr val="FF0000"/>
            </a:solidFill>
          </a:endParaRPr>
        </a:p>
      </dgm:t>
    </dgm:pt>
    <dgm:pt modelId="{0857914E-2ABD-4D0B-88DE-AD671A3CDED1}" type="parTrans" cxnId="{FAE4F44F-D9C5-483C-91AC-BCCBF795E2E7}">
      <dgm:prSet/>
      <dgm:spPr/>
      <dgm:t>
        <a:bodyPr/>
        <a:lstStyle/>
        <a:p>
          <a:endParaRPr lang="uk-UA"/>
        </a:p>
      </dgm:t>
    </dgm:pt>
    <dgm:pt modelId="{B41B2C01-B1F1-48EF-A43F-26089C2C195A}" type="sibTrans" cxnId="{FAE4F44F-D9C5-483C-91AC-BCCBF795E2E7}">
      <dgm:prSet/>
      <dgm:spPr/>
      <dgm:t>
        <a:bodyPr/>
        <a:lstStyle/>
        <a:p>
          <a:endParaRPr lang="uk-UA"/>
        </a:p>
      </dgm:t>
    </dgm:pt>
    <dgm:pt modelId="{4E518DFB-A328-4BD4-A93E-68D2D3019490}">
      <dgm:prSet phldrT="[Текст]" custT="1"/>
      <dgm:spPr>
        <a:solidFill>
          <a:srgbClr val="C6DCD1"/>
        </a:solidFill>
        <a:ln>
          <a:solidFill>
            <a:schemeClr val="accent1"/>
          </a:solidFill>
        </a:ln>
      </dgm:spPr>
      <dgm:t>
        <a:bodyPr/>
        <a:lstStyle/>
        <a:p>
          <a:r>
            <a:rPr lang="uk-UA" sz="2000" dirty="0">
              <a:solidFill>
                <a:schemeClr val="tx1"/>
              </a:solidFill>
            </a:rPr>
            <a:t>Серологічне дослідження </a:t>
          </a:r>
        </a:p>
      </dgm:t>
    </dgm:pt>
    <dgm:pt modelId="{8A5BD01E-240C-4471-A164-1AFAA9C9F0F7}" type="parTrans" cxnId="{E34FDA18-C367-4D0B-8CB7-ED184F466618}">
      <dgm:prSet/>
      <dgm:spPr/>
      <dgm:t>
        <a:bodyPr/>
        <a:lstStyle/>
        <a:p>
          <a:endParaRPr lang="uk-UA"/>
        </a:p>
      </dgm:t>
    </dgm:pt>
    <dgm:pt modelId="{979F85EA-00A7-41FE-8E83-D42A9D08A47F}" type="sibTrans" cxnId="{E34FDA18-C367-4D0B-8CB7-ED184F466618}">
      <dgm:prSet/>
      <dgm:spPr/>
      <dgm:t>
        <a:bodyPr/>
        <a:lstStyle/>
        <a:p>
          <a:endParaRPr lang="uk-UA"/>
        </a:p>
      </dgm:t>
    </dgm:pt>
    <dgm:pt modelId="{AA280C6B-735D-4A94-8B93-25B6E460E854}">
      <dgm:prSet phldrT="[Текст]" custT="1"/>
      <dgm:spPr>
        <a:solidFill>
          <a:srgbClr val="EAF2EE"/>
        </a:solidFill>
      </dgm:spPr>
      <dgm:t>
        <a:bodyPr/>
        <a:lstStyle/>
        <a:p>
          <a:r>
            <a:rPr lang="uk-UA" sz="1800" b="0" kern="1200" dirty="0">
              <a:solidFill>
                <a:schemeClr val="tx1"/>
              </a:solidFill>
              <a:latin typeface="+mn-lt"/>
            </a:rPr>
            <a:t>Проводиться лише в лабораторних умовах, результати не одразу. </a:t>
          </a:r>
        </a:p>
      </dgm:t>
    </dgm:pt>
    <dgm:pt modelId="{96A7DB4F-109F-43E7-BD90-8DC4DA5C1C90}" type="parTrans" cxnId="{E8EFC82C-8F70-457C-94C0-366896F4C0D2}">
      <dgm:prSet/>
      <dgm:spPr/>
      <dgm:t>
        <a:bodyPr/>
        <a:lstStyle/>
        <a:p>
          <a:endParaRPr lang="uk-UA"/>
        </a:p>
      </dgm:t>
    </dgm:pt>
    <dgm:pt modelId="{8912CE1C-CCE7-446E-B164-62D561787C7B}" type="sibTrans" cxnId="{E8EFC82C-8F70-457C-94C0-366896F4C0D2}">
      <dgm:prSet/>
      <dgm:spPr/>
      <dgm:t>
        <a:bodyPr/>
        <a:lstStyle/>
        <a:p>
          <a:endParaRPr lang="uk-UA"/>
        </a:p>
      </dgm:t>
    </dgm:pt>
    <dgm:pt modelId="{349851FE-1E6A-4666-BC5E-91B4A625680D}">
      <dgm:prSet custT="1"/>
      <dgm:spPr>
        <a:solidFill>
          <a:srgbClr val="E8F0F1"/>
        </a:solidFill>
      </dgm:spPr>
      <dgm:t>
        <a:bodyPr/>
        <a:lstStyle/>
        <a:p>
          <a:endParaRPr lang="uk-UA" sz="1800" dirty="0"/>
        </a:p>
      </dgm:t>
    </dgm:pt>
    <dgm:pt modelId="{81087260-5750-4C6F-A888-4DCC0CA14E4B}" type="parTrans" cxnId="{59E2D550-D9AD-4EAF-9F5B-6558B041BF10}">
      <dgm:prSet/>
      <dgm:spPr/>
      <dgm:t>
        <a:bodyPr/>
        <a:lstStyle/>
        <a:p>
          <a:endParaRPr lang="uk-UA"/>
        </a:p>
      </dgm:t>
    </dgm:pt>
    <dgm:pt modelId="{7E1B85B4-B96E-4AD3-8982-6034354C620E}" type="sibTrans" cxnId="{59E2D550-D9AD-4EAF-9F5B-6558B041BF10}">
      <dgm:prSet/>
      <dgm:spPr/>
      <dgm:t>
        <a:bodyPr/>
        <a:lstStyle/>
        <a:p>
          <a:endParaRPr lang="uk-UA"/>
        </a:p>
      </dgm:t>
    </dgm:pt>
    <dgm:pt modelId="{20D3E8C7-BB0C-4F24-BA68-9A236DB51CA0}">
      <dgm:prSet custT="1"/>
      <dgm:spPr>
        <a:solidFill>
          <a:srgbClr val="E8F0F1"/>
        </a:solidFill>
      </dgm:spPr>
      <dgm:t>
        <a:bodyPr/>
        <a:lstStyle/>
        <a:p>
          <a:r>
            <a:rPr lang="uk-UA" sz="1800" dirty="0"/>
            <a:t>Для проходження тесту доводиться звертатися в спеціалізовані клініки.</a:t>
          </a:r>
        </a:p>
      </dgm:t>
    </dgm:pt>
    <dgm:pt modelId="{D435A4EC-44E1-45B8-933D-CB9FA4BCFDFF}" type="parTrans" cxnId="{960877D7-729F-42AF-8640-B17FA45D64A7}">
      <dgm:prSet/>
      <dgm:spPr/>
      <dgm:t>
        <a:bodyPr/>
        <a:lstStyle/>
        <a:p>
          <a:endParaRPr lang="uk-UA"/>
        </a:p>
      </dgm:t>
    </dgm:pt>
    <dgm:pt modelId="{5E282914-7055-4529-ADA4-8B33AB6B5008}" type="sibTrans" cxnId="{960877D7-729F-42AF-8640-B17FA45D64A7}">
      <dgm:prSet/>
      <dgm:spPr/>
      <dgm:t>
        <a:bodyPr/>
        <a:lstStyle/>
        <a:p>
          <a:endParaRPr lang="uk-UA"/>
        </a:p>
      </dgm:t>
    </dgm:pt>
    <dgm:pt modelId="{69EA70BA-2F92-48D3-97B1-FE1C6BDCAC7D}">
      <dgm:prSet phldrT="[Текст]" custT="1"/>
      <dgm:spPr>
        <a:solidFill>
          <a:schemeClr val="bg1">
            <a:lumMod val="65000"/>
          </a:schemeClr>
        </a:solidFill>
        <a:ln>
          <a:solidFill>
            <a:schemeClr val="accent1"/>
          </a:solidFill>
        </a:ln>
      </dgm:spPr>
      <dgm:t>
        <a:bodyPr/>
        <a:lstStyle/>
        <a:p>
          <a:r>
            <a:rPr lang="uk-UA" sz="2000" kern="1200" dirty="0"/>
            <a:t>Каловий антигенний тест </a:t>
          </a:r>
          <a:r>
            <a:rPr lang="uk-UA" sz="2000" b="1" kern="1200" dirty="0">
              <a:solidFill>
                <a:schemeClr val="accent6">
                  <a:lumMod val="75000"/>
                </a:schemeClr>
              </a:solidFill>
            </a:rPr>
            <a:t>(</a:t>
          </a: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Aptos" panose="02110004020202020204"/>
              <a:ea typeface="+mn-ea"/>
              <a:cs typeface="+mn-cs"/>
            </a:rPr>
            <a:t>CITO TEST® ХЕЛІКОБАКТЕР</a:t>
          </a:r>
          <a:r>
            <a:rPr lang="uk-UA" sz="1800" b="1" kern="1200" dirty="0">
              <a:solidFill>
                <a:schemeClr val="accent6">
                  <a:lumMod val="75000"/>
                </a:schemeClr>
              </a:solidFill>
              <a:latin typeface="Aptos" panose="02110004020202020204"/>
              <a:ea typeface="+mn-ea"/>
              <a:cs typeface="+mn-cs"/>
            </a:rPr>
            <a:t> )</a:t>
          </a:r>
        </a:p>
      </dgm:t>
    </dgm:pt>
    <dgm:pt modelId="{1DF52BF4-2413-4A15-BB77-224FF9E5F26E}" type="sibTrans" cxnId="{F971C5F9-242B-4F9F-B8CE-C4192E3866E2}">
      <dgm:prSet/>
      <dgm:spPr/>
      <dgm:t>
        <a:bodyPr/>
        <a:lstStyle/>
        <a:p>
          <a:endParaRPr lang="uk-UA"/>
        </a:p>
      </dgm:t>
    </dgm:pt>
    <dgm:pt modelId="{D876A5D0-1996-4633-848D-3EDFD33CD36B}" type="parTrans" cxnId="{F971C5F9-242B-4F9F-B8CE-C4192E3866E2}">
      <dgm:prSet/>
      <dgm:spPr/>
      <dgm:t>
        <a:bodyPr/>
        <a:lstStyle/>
        <a:p>
          <a:endParaRPr lang="uk-UA"/>
        </a:p>
      </dgm:t>
    </dgm:pt>
    <dgm:pt modelId="{C2ED830E-6F67-4327-9E45-1511CDD270C7}">
      <dgm:prSet phldrT="[Текст]"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uk-UA" sz="1800" b="1" dirty="0"/>
            <a:t>Зручний для первинної та повторної діагностики — виявляє антиген Н.</a:t>
          </a:r>
          <a:r>
            <a:rPr lang="en-US" sz="1800" b="1" dirty="0"/>
            <a:t>Pylori.</a:t>
          </a:r>
          <a:endParaRPr lang="uk-UA" sz="1800" b="1" dirty="0"/>
        </a:p>
      </dgm:t>
    </dgm:pt>
    <dgm:pt modelId="{B12ABDEE-5E5C-4F6D-B55C-D342B4A58B65}" type="sibTrans" cxnId="{7542F820-5520-4803-B2C2-71143D6E3E82}">
      <dgm:prSet/>
      <dgm:spPr/>
      <dgm:t>
        <a:bodyPr/>
        <a:lstStyle/>
        <a:p>
          <a:endParaRPr lang="uk-UA"/>
        </a:p>
      </dgm:t>
    </dgm:pt>
    <dgm:pt modelId="{715262FE-079E-4D26-AD3B-F9D95565EF45}" type="parTrans" cxnId="{7542F820-5520-4803-B2C2-71143D6E3E82}">
      <dgm:prSet/>
      <dgm:spPr/>
      <dgm:t>
        <a:bodyPr/>
        <a:lstStyle/>
        <a:p>
          <a:endParaRPr lang="uk-UA"/>
        </a:p>
      </dgm:t>
    </dgm:pt>
    <dgm:pt modelId="{BC74BBA8-3F7B-4596-93ED-9580F4EE5DA4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endParaRPr lang="uk-UA" sz="1800" dirty="0"/>
        </a:p>
      </dgm:t>
    </dgm:pt>
    <dgm:pt modelId="{5883ED2D-3929-4299-9C5C-05F51DEA63F4}" type="sibTrans" cxnId="{5714A050-5329-4E64-97D0-A7CD063FED7B}">
      <dgm:prSet/>
      <dgm:spPr/>
      <dgm:t>
        <a:bodyPr/>
        <a:lstStyle/>
        <a:p>
          <a:endParaRPr lang="uk-UA"/>
        </a:p>
      </dgm:t>
    </dgm:pt>
    <dgm:pt modelId="{CAF0024C-1043-4F85-8BD1-FBC17EA836C5}" type="parTrans" cxnId="{5714A050-5329-4E64-97D0-A7CD063FED7B}">
      <dgm:prSet/>
      <dgm:spPr/>
      <dgm:t>
        <a:bodyPr/>
        <a:lstStyle/>
        <a:p>
          <a:endParaRPr lang="uk-UA"/>
        </a:p>
      </dgm:t>
    </dgm:pt>
    <dgm:pt modelId="{ED7F7B51-E656-40AE-ADBC-9C02F08D7EC5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uk-UA" sz="1800" b="1" dirty="0"/>
            <a:t>Має високу точність.</a:t>
          </a:r>
        </a:p>
      </dgm:t>
    </dgm:pt>
    <dgm:pt modelId="{0E200212-CEB3-493C-AFC2-87CDCD610B7D}" type="sibTrans" cxnId="{2DF240E4-7E95-4345-8DD3-F064988294BA}">
      <dgm:prSet/>
      <dgm:spPr/>
      <dgm:t>
        <a:bodyPr/>
        <a:lstStyle/>
        <a:p>
          <a:endParaRPr lang="uk-UA"/>
        </a:p>
      </dgm:t>
    </dgm:pt>
    <dgm:pt modelId="{7AC16DD3-A863-45BB-A7FC-E944BCA1FFDC}" type="parTrans" cxnId="{2DF240E4-7E95-4345-8DD3-F064988294BA}">
      <dgm:prSet/>
      <dgm:spPr/>
      <dgm:t>
        <a:bodyPr/>
        <a:lstStyle/>
        <a:p>
          <a:endParaRPr lang="uk-UA"/>
        </a:p>
      </dgm:t>
    </dgm:pt>
    <dgm:pt modelId="{83177D31-616E-4992-B534-BFBA2000854D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endParaRPr lang="uk-UA" sz="1800" dirty="0"/>
        </a:p>
      </dgm:t>
    </dgm:pt>
    <dgm:pt modelId="{35A5E4E3-7CF7-4FAD-B1AA-1CA8F74D5C9B}" type="sibTrans" cxnId="{20FAAD2C-4F44-47D7-B118-5BFCE26885DA}">
      <dgm:prSet/>
      <dgm:spPr/>
      <dgm:t>
        <a:bodyPr/>
        <a:lstStyle/>
        <a:p>
          <a:endParaRPr lang="uk-UA"/>
        </a:p>
      </dgm:t>
    </dgm:pt>
    <dgm:pt modelId="{A1971058-0527-46DD-9F68-5E1AF7BB50E0}" type="parTrans" cxnId="{20FAAD2C-4F44-47D7-B118-5BFCE26885DA}">
      <dgm:prSet/>
      <dgm:spPr/>
      <dgm:t>
        <a:bodyPr/>
        <a:lstStyle/>
        <a:p>
          <a:endParaRPr lang="uk-UA"/>
        </a:p>
      </dgm:t>
    </dgm:pt>
    <dgm:pt modelId="{6FE5BFC7-95A3-474C-A58D-975DEF1B4F63}">
      <dgm:prSet custT="1"/>
      <dgm:spPr>
        <a:solidFill>
          <a:schemeClr val="bg1">
            <a:lumMod val="85000"/>
            <a:alpha val="90000"/>
          </a:schemeClr>
        </a:solidFill>
      </dgm:spPr>
      <dgm:t>
        <a:bodyPr/>
        <a:lstStyle/>
        <a:p>
          <a:r>
            <a:rPr lang="uk-UA" sz="1800" b="1" dirty="0"/>
            <a:t>Проводиться без допомоги медичного фахівця та спеціального обладнання.</a:t>
          </a:r>
        </a:p>
      </dgm:t>
    </dgm:pt>
    <dgm:pt modelId="{A9FDDCE7-2ABC-4A72-A1A3-34B1821C29BD}" type="sibTrans" cxnId="{5F75FFD2-7FDA-4913-B7F2-90BB27B7F46E}">
      <dgm:prSet/>
      <dgm:spPr/>
      <dgm:t>
        <a:bodyPr/>
        <a:lstStyle/>
        <a:p>
          <a:endParaRPr lang="uk-UA"/>
        </a:p>
      </dgm:t>
    </dgm:pt>
    <dgm:pt modelId="{D72B8F44-CFD2-448D-A96E-74E8A975DD8F}" type="parTrans" cxnId="{5F75FFD2-7FDA-4913-B7F2-90BB27B7F46E}">
      <dgm:prSet/>
      <dgm:spPr/>
      <dgm:t>
        <a:bodyPr/>
        <a:lstStyle/>
        <a:p>
          <a:endParaRPr lang="uk-UA"/>
        </a:p>
      </dgm:t>
    </dgm:pt>
    <dgm:pt modelId="{37B69273-7625-42EA-8E2E-C2A3967B6109}">
      <dgm:prSet custT="1"/>
      <dgm:spPr>
        <a:solidFill>
          <a:srgbClr val="EAF2EE"/>
        </a:solidFill>
      </dgm:spPr>
      <dgm:t>
        <a:bodyPr/>
        <a:lstStyle/>
        <a:p>
          <a:r>
            <a:rPr lang="ru-RU" sz="1800" b="1" kern="1200" dirty="0">
              <a:solidFill>
                <a:srgbClr val="FF0000"/>
              </a:solidFill>
              <a:latin typeface="+mn-lt"/>
              <a:ea typeface="+mn-ea"/>
              <a:cs typeface="+mn-cs"/>
            </a:rPr>
            <a:t>Не </a:t>
          </a:r>
          <a:r>
            <a:rPr lang="ru-RU" sz="1800" b="1" kern="1200" dirty="0" err="1">
              <a:solidFill>
                <a:srgbClr val="FF0000"/>
              </a:solidFill>
              <a:latin typeface="+mn-lt"/>
              <a:ea typeface="+mn-ea"/>
              <a:cs typeface="+mn-cs"/>
            </a:rPr>
            <a:t>визначає</a:t>
          </a:r>
          <a:r>
            <a:rPr lang="ru-RU" sz="1800" b="1" kern="1200" dirty="0">
              <a:solidFill>
                <a:srgbClr val="FF0000"/>
              </a:solidFill>
              <a:latin typeface="+mn-lt"/>
              <a:ea typeface="+mn-ea"/>
              <a:cs typeface="+mn-cs"/>
            </a:rPr>
            <a:t> </a:t>
          </a:r>
          <a:r>
            <a:rPr lang="ru-RU" sz="1800" b="1" kern="1200" dirty="0" err="1">
              <a:solidFill>
                <a:srgbClr val="FF0000"/>
              </a:solidFill>
              <a:latin typeface="+mn-lt"/>
              <a:ea typeface="+mn-ea"/>
              <a:cs typeface="+mn-cs"/>
            </a:rPr>
            <a:t>активну</a:t>
          </a:r>
          <a:r>
            <a:rPr lang="ru-RU" sz="1800" b="1" kern="1200" dirty="0">
              <a:solidFill>
                <a:srgbClr val="FF0000"/>
              </a:solidFill>
              <a:latin typeface="+mn-lt"/>
              <a:ea typeface="+mn-ea"/>
              <a:cs typeface="+mn-cs"/>
            </a:rPr>
            <a:t> </a:t>
          </a:r>
          <a:r>
            <a:rPr lang="ru-RU" sz="1800" b="1" kern="1200" dirty="0" err="1">
              <a:solidFill>
                <a:srgbClr val="FF0000"/>
              </a:solidFill>
              <a:latin typeface="+mn-lt"/>
              <a:ea typeface="+mn-ea"/>
              <a:cs typeface="+mn-cs"/>
            </a:rPr>
            <a:t>інфекцію</a:t>
          </a:r>
          <a:r>
            <a:rPr lang="ru-RU" sz="1800" b="1" kern="1200" dirty="0">
              <a:solidFill>
                <a:srgbClr val="FF0000"/>
              </a:solidFill>
              <a:latin typeface="+mn-lt"/>
              <a:ea typeface="+mn-ea"/>
              <a:cs typeface="+mn-cs"/>
            </a:rPr>
            <a:t>,</a:t>
          </a:r>
          <a:r>
            <a:rPr lang="ru-RU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а </a:t>
          </a:r>
          <a:r>
            <a:rPr lang="ru-RU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лише</a:t>
          </a:r>
          <a:r>
            <a:rPr lang="ru-RU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факт контакту з H. </a:t>
          </a:r>
          <a:r>
            <a:rPr lang="ru-RU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pylori</a:t>
          </a:r>
          <a:r>
            <a:rPr lang="ru-RU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.</a:t>
          </a:r>
          <a:endParaRPr lang="uk-UA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EBD8B200-9588-48F8-952E-D347FDC4F458}" type="parTrans" cxnId="{D700D5E1-5178-4935-B1FA-5DED0D14A077}">
      <dgm:prSet/>
      <dgm:spPr/>
      <dgm:t>
        <a:bodyPr/>
        <a:lstStyle/>
        <a:p>
          <a:endParaRPr lang="uk-UA"/>
        </a:p>
      </dgm:t>
    </dgm:pt>
    <dgm:pt modelId="{A6E4EE7A-5B71-49A9-AD05-70181E27257F}" type="sibTrans" cxnId="{D700D5E1-5178-4935-B1FA-5DED0D14A077}">
      <dgm:prSet/>
      <dgm:spPr/>
      <dgm:t>
        <a:bodyPr/>
        <a:lstStyle/>
        <a:p>
          <a:endParaRPr lang="uk-UA"/>
        </a:p>
      </dgm:t>
    </dgm:pt>
    <dgm:pt modelId="{2DEEB4E2-17FA-4C4A-AD2E-6BECFDD44CB5}">
      <dgm:prSet custT="1"/>
      <dgm:spPr>
        <a:solidFill>
          <a:srgbClr val="EAF2EE"/>
        </a:solidFill>
      </dgm:spPr>
      <dgm:t>
        <a:bodyPr/>
        <a:lstStyle/>
        <a:p>
          <a:r>
            <a:rPr lang="uk-UA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Хибнопозитивні</a:t>
          </a:r>
          <a:r>
            <a:rPr lang="uk-UA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результати можливі після перенесеної інфекції — антитіла залишаються в крові навіть після успішного лікування.</a:t>
          </a:r>
        </a:p>
      </dgm:t>
    </dgm:pt>
    <dgm:pt modelId="{6AE5F716-3386-4E3A-9F77-BE80A19B5F63}" type="parTrans" cxnId="{C97BE84C-AEC2-4408-A7F3-66ADCC399E09}">
      <dgm:prSet/>
      <dgm:spPr/>
      <dgm:t>
        <a:bodyPr/>
        <a:lstStyle/>
        <a:p>
          <a:endParaRPr lang="uk-UA"/>
        </a:p>
      </dgm:t>
    </dgm:pt>
    <dgm:pt modelId="{B9E5AD10-C026-4399-BC7D-7539D0EBAC88}" type="sibTrans" cxnId="{C97BE84C-AEC2-4408-A7F3-66ADCC399E09}">
      <dgm:prSet/>
      <dgm:spPr/>
      <dgm:t>
        <a:bodyPr/>
        <a:lstStyle/>
        <a:p>
          <a:endParaRPr lang="uk-UA"/>
        </a:p>
      </dgm:t>
    </dgm:pt>
    <dgm:pt modelId="{76CBCFA3-66ED-4FF9-8AF3-01543F052C07}" type="pres">
      <dgm:prSet presAssocID="{087D4E78-388A-4E92-B903-222CDADF7E5B}" presName="Name0" presStyleCnt="0">
        <dgm:presLayoutVars>
          <dgm:dir/>
          <dgm:animLvl val="lvl"/>
          <dgm:resizeHandles val="exact"/>
        </dgm:presLayoutVars>
      </dgm:prSet>
      <dgm:spPr/>
    </dgm:pt>
    <dgm:pt modelId="{76C87273-E7FE-4146-80F3-E89E1B2D4973}" type="pres">
      <dgm:prSet presAssocID="{69EA70BA-2F92-48D3-97B1-FE1C6BDCAC7D}" presName="composite" presStyleCnt="0"/>
      <dgm:spPr/>
    </dgm:pt>
    <dgm:pt modelId="{9B553AEE-EB83-4FE2-9BE0-9EF5A51538AE}" type="pres">
      <dgm:prSet presAssocID="{69EA70BA-2F92-48D3-97B1-FE1C6BDCAC7D}" presName="parTx" presStyleLbl="alignNode1" presStyleIdx="0" presStyleCnt="3" custScaleY="107004">
        <dgm:presLayoutVars>
          <dgm:chMax val="0"/>
          <dgm:chPref val="0"/>
          <dgm:bulletEnabled val="1"/>
        </dgm:presLayoutVars>
      </dgm:prSet>
      <dgm:spPr/>
    </dgm:pt>
    <dgm:pt modelId="{BAEBBEA1-B207-400E-9E38-7B9CE93F4D63}" type="pres">
      <dgm:prSet presAssocID="{69EA70BA-2F92-48D3-97B1-FE1C6BDCAC7D}" presName="desTx" presStyleLbl="alignAccFollowNode1" presStyleIdx="0" presStyleCnt="3" custScaleX="99525">
        <dgm:presLayoutVars>
          <dgm:bulletEnabled val="1"/>
        </dgm:presLayoutVars>
      </dgm:prSet>
      <dgm:spPr/>
    </dgm:pt>
    <dgm:pt modelId="{92095FEA-5B96-4430-993C-3F290AAA36FB}" type="pres">
      <dgm:prSet presAssocID="{1DF52BF4-2413-4A15-BB77-224FF9E5F26E}" presName="space" presStyleCnt="0"/>
      <dgm:spPr/>
    </dgm:pt>
    <dgm:pt modelId="{9DA9D876-14B7-49EA-AD67-3B0BCE571AAB}" type="pres">
      <dgm:prSet presAssocID="{C4E482D4-D76C-4DA8-9FA1-F7F7E35DDBBF}" presName="composite" presStyleCnt="0"/>
      <dgm:spPr/>
    </dgm:pt>
    <dgm:pt modelId="{E75E800B-F25D-47B6-8C69-4D2062601BCE}" type="pres">
      <dgm:prSet presAssocID="{C4E482D4-D76C-4DA8-9FA1-F7F7E35DDBB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110172D-8017-4FB0-8258-BB8A8C02A1BD}" type="pres">
      <dgm:prSet presAssocID="{C4E482D4-D76C-4DA8-9FA1-F7F7E35DDBBF}" presName="desTx" presStyleLbl="alignAccFollowNode1" presStyleIdx="1" presStyleCnt="3">
        <dgm:presLayoutVars>
          <dgm:bulletEnabled val="1"/>
        </dgm:presLayoutVars>
      </dgm:prSet>
      <dgm:spPr/>
    </dgm:pt>
    <dgm:pt modelId="{27BC3654-4428-4078-B2C3-51855370C400}" type="pres">
      <dgm:prSet presAssocID="{24A0DE32-4174-4FE6-9E4E-EC43443A1208}" presName="space" presStyleCnt="0"/>
      <dgm:spPr/>
    </dgm:pt>
    <dgm:pt modelId="{26EE57E6-F8A9-42ED-931B-198CC72CDD9C}" type="pres">
      <dgm:prSet presAssocID="{4E518DFB-A328-4BD4-A93E-68D2D3019490}" presName="composite" presStyleCnt="0"/>
      <dgm:spPr/>
    </dgm:pt>
    <dgm:pt modelId="{7278EFB8-9808-4B2B-AD7B-A14428F43999}" type="pres">
      <dgm:prSet presAssocID="{4E518DFB-A328-4BD4-A93E-68D2D301949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E5AD96F-1EC4-4B2D-B75D-41F0961D6561}" type="pres">
      <dgm:prSet presAssocID="{4E518DFB-A328-4BD4-A93E-68D2D301949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56B1C01-E426-433E-8146-D8F51EE152FD}" type="presOf" srcId="{BC74BBA8-3F7B-4596-93ED-9580F4EE5DA4}" destId="{BAEBBEA1-B207-400E-9E38-7B9CE93F4D63}" srcOrd="0" destOrd="1" presId="urn:microsoft.com/office/officeart/2005/8/layout/hList1"/>
    <dgm:cxn modelId="{837BE501-B900-4215-BB99-F4D900A5AA30}" type="presOf" srcId="{12B1256D-5195-41AA-A44F-98657BA27710}" destId="{2110172D-8017-4FB0-8258-BB8A8C02A1BD}" srcOrd="0" destOrd="0" presId="urn:microsoft.com/office/officeart/2005/8/layout/hList1"/>
    <dgm:cxn modelId="{3455A904-3EA8-4879-873B-765467306250}" type="presOf" srcId="{C4E482D4-D76C-4DA8-9FA1-F7F7E35DDBBF}" destId="{E75E800B-F25D-47B6-8C69-4D2062601BCE}" srcOrd="0" destOrd="0" presId="urn:microsoft.com/office/officeart/2005/8/layout/hList1"/>
    <dgm:cxn modelId="{E34FDA18-C367-4D0B-8CB7-ED184F466618}" srcId="{087D4E78-388A-4E92-B903-222CDADF7E5B}" destId="{4E518DFB-A328-4BD4-A93E-68D2D3019490}" srcOrd="2" destOrd="0" parTransId="{8A5BD01E-240C-4471-A164-1AFAA9C9F0F7}" sibTransId="{979F85EA-00A7-41FE-8E83-D42A9D08A47F}"/>
    <dgm:cxn modelId="{7542F820-5520-4803-B2C2-71143D6E3E82}" srcId="{69EA70BA-2F92-48D3-97B1-FE1C6BDCAC7D}" destId="{C2ED830E-6F67-4327-9E45-1511CDD270C7}" srcOrd="0" destOrd="0" parTransId="{715262FE-079E-4D26-AD3B-F9D95565EF45}" sibTransId="{B12ABDEE-5E5C-4F6D-B55C-D342B4A58B65}"/>
    <dgm:cxn modelId="{85665729-1BC6-4B16-8B0A-1D175D4B23FC}" srcId="{087D4E78-388A-4E92-B903-222CDADF7E5B}" destId="{C4E482D4-D76C-4DA8-9FA1-F7F7E35DDBBF}" srcOrd="1" destOrd="0" parTransId="{33C9C36A-279C-4060-A8B4-43A9EA46B145}" sibTransId="{24A0DE32-4174-4FE6-9E4E-EC43443A1208}"/>
    <dgm:cxn modelId="{20FAAD2C-4F44-47D7-B118-5BFCE26885DA}" srcId="{69EA70BA-2F92-48D3-97B1-FE1C6BDCAC7D}" destId="{83177D31-616E-4992-B534-BFBA2000854D}" srcOrd="3" destOrd="0" parTransId="{A1971058-0527-46DD-9F68-5E1AF7BB50E0}" sibTransId="{35A5E4E3-7CF7-4FAD-B1AA-1CA8F74D5C9B}"/>
    <dgm:cxn modelId="{E8EFC82C-8F70-457C-94C0-366896F4C0D2}" srcId="{4E518DFB-A328-4BD4-A93E-68D2D3019490}" destId="{AA280C6B-735D-4A94-8B93-25B6E460E854}" srcOrd="0" destOrd="0" parTransId="{96A7DB4F-109F-43E7-BD90-8DC4DA5C1C90}" sibTransId="{8912CE1C-CCE7-446E-B164-62D561787C7B}"/>
    <dgm:cxn modelId="{CA6E7E37-D7F1-4BA3-917F-82FDE513519D}" type="presOf" srcId="{69EA70BA-2F92-48D3-97B1-FE1C6BDCAC7D}" destId="{9B553AEE-EB83-4FE2-9BE0-9EF5A51538AE}" srcOrd="0" destOrd="0" presId="urn:microsoft.com/office/officeart/2005/8/layout/hList1"/>
    <dgm:cxn modelId="{3730F137-F3BA-4982-8896-C3D3201CCA92}" type="presOf" srcId="{ED7F7B51-E656-40AE-ADBC-9C02F08D7EC5}" destId="{BAEBBEA1-B207-400E-9E38-7B9CE93F4D63}" srcOrd="0" destOrd="2" presId="urn:microsoft.com/office/officeart/2005/8/layout/hList1"/>
    <dgm:cxn modelId="{4C5ACD3B-4F6D-4811-B838-2DE49A34107D}" type="presOf" srcId="{2DEEB4E2-17FA-4C4A-AD2E-6BECFDD44CB5}" destId="{CE5AD96F-1EC4-4B2D-B75D-41F0961D6561}" srcOrd="0" destOrd="2" presId="urn:microsoft.com/office/officeart/2005/8/layout/hList1"/>
    <dgm:cxn modelId="{BC941445-FFE1-410C-AB18-11F1A70711D7}" type="presOf" srcId="{37B69273-7625-42EA-8E2E-C2A3967B6109}" destId="{CE5AD96F-1EC4-4B2D-B75D-41F0961D6561}" srcOrd="0" destOrd="1" presId="urn:microsoft.com/office/officeart/2005/8/layout/hList1"/>
    <dgm:cxn modelId="{C97BE84C-AEC2-4408-A7F3-66ADCC399E09}" srcId="{4E518DFB-A328-4BD4-A93E-68D2D3019490}" destId="{2DEEB4E2-17FA-4C4A-AD2E-6BECFDD44CB5}" srcOrd="2" destOrd="0" parTransId="{6AE5F716-3386-4E3A-9F77-BE80A19B5F63}" sibTransId="{B9E5AD10-C026-4399-BC7D-7539D0EBAC88}"/>
    <dgm:cxn modelId="{FAE4F44F-D9C5-483C-91AC-BCCBF795E2E7}" srcId="{C4E482D4-D76C-4DA8-9FA1-F7F7E35DDBBF}" destId="{12B1256D-5195-41AA-A44F-98657BA27710}" srcOrd="0" destOrd="0" parTransId="{0857914E-2ABD-4D0B-88DE-AD671A3CDED1}" sibTransId="{B41B2C01-B1F1-48EF-A43F-26089C2C195A}"/>
    <dgm:cxn modelId="{5714A050-5329-4E64-97D0-A7CD063FED7B}" srcId="{69EA70BA-2F92-48D3-97B1-FE1C6BDCAC7D}" destId="{BC74BBA8-3F7B-4596-93ED-9580F4EE5DA4}" srcOrd="1" destOrd="0" parTransId="{CAF0024C-1043-4F85-8BD1-FBC17EA836C5}" sibTransId="{5883ED2D-3929-4299-9C5C-05F51DEA63F4}"/>
    <dgm:cxn modelId="{59E2D550-D9AD-4EAF-9F5B-6558B041BF10}" srcId="{C4E482D4-D76C-4DA8-9FA1-F7F7E35DDBBF}" destId="{349851FE-1E6A-4666-BC5E-91B4A625680D}" srcOrd="1" destOrd="0" parTransId="{81087260-5750-4C6F-A888-4DCC0CA14E4B}" sibTransId="{7E1B85B4-B96E-4AD3-8982-6034354C620E}"/>
    <dgm:cxn modelId="{DEF8CE7D-55FA-4C46-B1F4-5986B31C0500}" type="presOf" srcId="{AA280C6B-735D-4A94-8B93-25B6E460E854}" destId="{CE5AD96F-1EC4-4B2D-B75D-41F0961D6561}" srcOrd="0" destOrd="0" presId="urn:microsoft.com/office/officeart/2005/8/layout/hList1"/>
    <dgm:cxn modelId="{B19AD382-ED3F-4B14-B1C6-1AB055A58CE1}" type="presOf" srcId="{6FE5BFC7-95A3-474C-A58D-975DEF1B4F63}" destId="{BAEBBEA1-B207-400E-9E38-7B9CE93F4D63}" srcOrd="0" destOrd="4" presId="urn:microsoft.com/office/officeart/2005/8/layout/hList1"/>
    <dgm:cxn modelId="{F9B4B68C-727F-4ABC-9FA4-51A7E0E37318}" type="presOf" srcId="{20D3E8C7-BB0C-4F24-BA68-9A236DB51CA0}" destId="{2110172D-8017-4FB0-8258-BB8A8C02A1BD}" srcOrd="0" destOrd="2" presId="urn:microsoft.com/office/officeart/2005/8/layout/hList1"/>
    <dgm:cxn modelId="{957EE68C-2B85-4E7E-83CC-1992F5C848FB}" type="presOf" srcId="{83177D31-616E-4992-B534-BFBA2000854D}" destId="{BAEBBEA1-B207-400E-9E38-7B9CE93F4D63}" srcOrd="0" destOrd="3" presId="urn:microsoft.com/office/officeart/2005/8/layout/hList1"/>
    <dgm:cxn modelId="{06A0B5B2-BC62-4A37-AB18-C296A693A9F9}" type="presOf" srcId="{087D4E78-388A-4E92-B903-222CDADF7E5B}" destId="{76CBCFA3-66ED-4FF9-8AF3-01543F052C07}" srcOrd="0" destOrd="0" presId="urn:microsoft.com/office/officeart/2005/8/layout/hList1"/>
    <dgm:cxn modelId="{5F75FFD2-7FDA-4913-B7F2-90BB27B7F46E}" srcId="{69EA70BA-2F92-48D3-97B1-FE1C6BDCAC7D}" destId="{6FE5BFC7-95A3-474C-A58D-975DEF1B4F63}" srcOrd="4" destOrd="0" parTransId="{D72B8F44-CFD2-448D-A96E-74E8A975DD8F}" sibTransId="{A9FDDCE7-2ABC-4A72-A1A3-34B1821C29BD}"/>
    <dgm:cxn modelId="{960877D7-729F-42AF-8640-B17FA45D64A7}" srcId="{C4E482D4-D76C-4DA8-9FA1-F7F7E35DDBBF}" destId="{20D3E8C7-BB0C-4F24-BA68-9A236DB51CA0}" srcOrd="2" destOrd="0" parTransId="{D435A4EC-44E1-45B8-933D-CB9FA4BCFDFF}" sibTransId="{5E282914-7055-4529-ADA4-8B33AB6B5008}"/>
    <dgm:cxn modelId="{5AB0F0D8-EFAE-4C05-9FB9-20E9DF2AF6BB}" type="presOf" srcId="{349851FE-1E6A-4666-BC5E-91B4A625680D}" destId="{2110172D-8017-4FB0-8258-BB8A8C02A1BD}" srcOrd="0" destOrd="1" presId="urn:microsoft.com/office/officeart/2005/8/layout/hList1"/>
    <dgm:cxn modelId="{105CEDDC-0885-4B42-A3E6-064F5E692E8B}" type="presOf" srcId="{C2ED830E-6F67-4327-9E45-1511CDD270C7}" destId="{BAEBBEA1-B207-400E-9E38-7B9CE93F4D63}" srcOrd="0" destOrd="0" presId="urn:microsoft.com/office/officeart/2005/8/layout/hList1"/>
    <dgm:cxn modelId="{D700D5E1-5178-4935-B1FA-5DED0D14A077}" srcId="{4E518DFB-A328-4BD4-A93E-68D2D3019490}" destId="{37B69273-7625-42EA-8E2E-C2A3967B6109}" srcOrd="1" destOrd="0" parTransId="{EBD8B200-9588-48F8-952E-D347FDC4F458}" sibTransId="{A6E4EE7A-5B71-49A9-AD05-70181E27257F}"/>
    <dgm:cxn modelId="{2DF240E4-7E95-4345-8DD3-F064988294BA}" srcId="{69EA70BA-2F92-48D3-97B1-FE1C6BDCAC7D}" destId="{ED7F7B51-E656-40AE-ADBC-9C02F08D7EC5}" srcOrd="2" destOrd="0" parTransId="{7AC16DD3-A863-45BB-A7FC-E944BCA1FFDC}" sibTransId="{0E200212-CEB3-493C-AFC2-87CDCD610B7D}"/>
    <dgm:cxn modelId="{5D7290F6-A8AB-41D9-A822-C53E90C925AF}" type="presOf" srcId="{4E518DFB-A328-4BD4-A93E-68D2D3019490}" destId="{7278EFB8-9808-4B2B-AD7B-A14428F43999}" srcOrd="0" destOrd="0" presId="urn:microsoft.com/office/officeart/2005/8/layout/hList1"/>
    <dgm:cxn modelId="{F971C5F9-242B-4F9F-B8CE-C4192E3866E2}" srcId="{087D4E78-388A-4E92-B903-222CDADF7E5B}" destId="{69EA70BA-2F92-48D3-97B1-FE1C6BDCAC7D}" srcOrd="0" destOrd="0" parTransId="{D876A5D0-1996-4633-848D-3EDFD33CD36B}" sibTransId="{1DF52BF4-2413-4A15-BB77-224FF9E5F26E}"/>
    <dgm:cxn modelId="{8F82AA72-386A-4C16-8370-3225AD82C8FD}" type="presParOf" srcId="{76CBCFA3-66ED-4FF9-8AF3-01543F052C07}" destId="{76C87273-E7FE-4146-80F3-E89E1B2D4973}" srcOrd="0" destOrd="0" presId="urn:microsoft.com/office/officeart/2005/8/layout/hList1"/>
    <dgm:cxn modelId="{6B3BA0C3-EC45-4A8A-A092-D6F4BE4366B6}" type="presParOf" srcId="{76C87273-E7FE-4146-80F3-E89E1B2D4973}" destId="{9B553AEE-EB83-4FE2-9BE0-9EF5A51538AE}" srcOrd="0" destOrd="0" presId="urn:microsoft.com/office/officeart/2005/8/layout/hList1"/>
    <dgm:cxn modelId="{06943A85-0756-43C1-AA70-7F21C5FE7AAF}" type="presParOf" srcId="{76C87273-E7FE-4146-80F3-E89E1B2D4973}" destId="{BAEBBEA1-B207-400E-9E38-7B9CE93F4D63}" srcOrd="1" destOrd="0" presId="urn:microsoft.com/office/officeart/2005/8/layout/hList1"/>
    <dgm:cxn modelId="{1A682640-412B-48B9-8864-7301CF6BDF3A}" type="presParOf" srcId="{76CBCFA3-66ED-4FF9-8AF3-01543F052C07}" destId="{92095FEA-5B96-4430-993C-3F290AAA36FB}" srcOrd="1" destOrd="0" presId="urn:microsoft.com/office/officeart/2005/8/layout/hList1"/>
    <dgm:cxn modelId="{20800A8D-B292-4591-9436-D68809FAC490}" type="presParOf" srcId="{76CBCFA3-66ED-4FF9-8AF3-01543F052C07}" destId="{9DA9D876-14B7-49EA-AD67-3B0BCE571AAB}" srcOrd="2" destOrd="0" presId="urn:microsoft.com/office/officeart/2005/8/layout/hList1"/>
    <dgm:cxn modelId="{CD825B20-14A6-4526-84EA-91E049E3BD26}" type="presParOf" srcId="{9DA9D876-14B7-49EA-AD67-3B0BCE571AAB}" destId="{E75E800B-F25D-47B6-8C69-4D2062601BCE}" srcOrd="0" destOrd="0" presId="urn:microsoft.com/office/officeart/2005/8/layout/hList1"/>
    <dgm:cxn modelId="{FFA24EBF-F3AB-42E8-A8DE-D1040039D7BD}" type="presParOf" srcId="{9DA9D876-14B7-49EA-AD67-3B0BCE571AAB}" destId="{2110172D-8017-4FB0-8258-BB8A8C02A1BD}" srcOrd="1" destOrd="0" presId="urn:microsoft.com/office/officeart/2005/8/layout/hList1"/>
    <dgm:cxn modelId="{433F1D62-04A3-44FA-AB66-0405DF5F4CC2}" type="presParOf" srcId="{76CBCFA3-66ED-4FF9-8AF3-01543F052C07}" destId="{27BC3654-4428-4078-B2C3-51855370C400}" srcOrd="3" destOrd="0" presId="urn:microsoft.com/office/officeart/2005/8/layout/hList1"/>
    <dgm:cxn modelId="{D2205A33-30E0-469D-836E-635E0BE8D25E}" type="presParOf" srcId="{76CBCFA3-66ED-4FF9-8AF3-01543F052C07}" destId="{26EE57E6-F8A9-42ED-931B-198CC72CDD9C}" srcOrd="4" destOrd="0" presId="urn:microsoft.com/office/officeart/2005/8/layout/hList1"/>
    <dgm:cxn modelId="{4F4C98E6-6919-47FE-B721-25ED8FC9A691}" type="presParOf" srcId="{26EE57E6-F8A9-42ED-931B-198CC72CDD9C}" destId="{7278EFB8-9808-4B2B-AD7B-A14428F43999}" srcOrd="0" destOrd="0" presId="urn:microsoft.com/office/officeart/2005/8/layout/hList1"/>
    <dgm:cxn modelId="{694BDAA7-6F35-4153-956F-A3F889AF32EB}" type="presParOf" srcId="{26EE57E6-F8A9-42ED-931B-198CC72CDD9C}" destId="{CE5AD96F-1EC4-4B2D-B75D-41F0961D65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553AEE-EB83-4FE2-9BE0-9EF5A51538AE}">
      <dsp:nvSpPr>
        <dsp:cNvPr id="0" name=""/>
        <dsp:cNvSpPr/>
      </dsp:nvSpPr>
      <dsp:spPr>
        <a:xfrm>
          <a:off x="2631" y="118973"/>
          <a:ext cx="2565585" cy="1098111"/>
        </a:xfrm>
        <a:prstGeom prst="rect">
          <a:avLst/>
        </a:prstGeom>
        <a:solidFill>
          <a:schemeClr val="bg1">
            <a:lumMod val="65000"/>
          </a:schemeClr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/>
            <a:t>Каловий антигенний тест </a:t>
          </a:r>
          <a:r>
            <a:rPr lang="uk-UA" sz="2000" b="1" kern="1200" dirty="0">
              <a:solidFill>
                <a:schemeClr val="accent6">
                  <a:lumMod val="75000"/>
                </a:schemeClr>
              </a:solidFill>
            </a:rPr>
            <a:t>(</a:t>
          </a:r>
          <a:r>
            <a:rPr lang="en-US" sz="1800" b="1" kern="1200" dirty="0">
              <a:solidFill>
                <a:schemeClr val="accent6">
                  <a:lumMod val="75000"/>
                </a:schemeClr>
              </a:solidFill>
              <a:latin typeface="Aptos" panose="02110004020202020204"/>
              <a:ea typeface="+mn-ea"/>
              <a:cs typeface="+mn-cs"/>
            </a:rPr>
            <a:t>CITO TEST® ХЕЛІКОБАКТЕР</a:t>
          </a:r>
          <a:r>
            <a:rPr lang="uk-UA" sz="1800" b="1" kern="1200" dirty="0">
              <a:solidFill>
                <a:schemeClr val="accent6">
                  <a:lumMod val="75000"/>
                </a:schemeClr>
              </a:solidFill>
              <a:latin typeface="Aptos" panose="02110004020202020204"/>
              <a:ea typeface="+mn-ea"/>
              <a:cs typeface="+mn-cs"/>
            </a:rPr>
            <a:t> )</a:t>
          </a:r>
        </a:p>
      </dsp:txBody>
      <dsp:txXfrm>
        <a:off x="2631" y="118973"/>
        <a:ext cx="2565585" cy="1098111"/>
      </dsp:txXfrm>
    </dsp:sp>
    <dsp:sp modelId="{BAEBBEA1-B207-400E-9E38-7B9CE93F4D63}">
      <dsp:nvSpPr>
        <dsp:cNvPr id="0" name=""/>
        <dsp:cNvSpPr/>
      </dsp:nvSpPr>
      <dsp:spPr>
        <a:xfrm>
          <a:off x="8724" y="1181145"/>
          <a:ext cx="2553398" cy="4348080"/>
        </a:xfrm>
        <a:prstGeom prst="rect">
          <a:avLst/>
        </a:prstGeom>
        <a:solidFill>
          <a:schemeClr val="bg1">
            <a:lumMod val="85000"/>
            <a:alpha val="9000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/>
            <a:t>Зручний для первинної та повторної діагностики — виявляє антиген Н.</a:t>
          </a:r>
          <a:r>
            <a:rPr lang="en-US" sz="1800" b="1" kern="1200" dirty="0"/>
            <a:t>Pylori.</a:t>
          </a:r>
          <a:endParaRPr lang="uk-UA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uk-U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/>
            <a:t>Має високу точність.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uk-U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/>
            <a:t>Проводиться без допомоги медичного фахівця та спеціального обладнання.</a:t>
          </a:r>
        </a:p>
      </dsp:txBody>
      <dsp:txXfrm>
        <a:off x="8724" y="1181145"/>
        <a:ext cx="2553398" cy="4348080"/>
      </dsp:txXfrm>
    </dsp:sp>
    <dsp:sp modelId="{E75E800B-F25D-47B6-8C69-4D2062601BCE}">
      <dsp:nvSpPr>
        <dsp:cNvPr id="0" name=""/>
        <dsp:cNvSpPr/>
      </dsp:nvSpPr>
      <dsp:spPr>
        <a:xfrm>
          <a:off x="2927398" y="136942"/>
          <a:ext cx="2565585" cy="1026234"/>
        </a:xfrm>
        <a:prstGeom prst="rect">
          <a:avLst/>
        </a:prstGeom>
        <a:solidFill>
          <a:srgbClr val="C1D4DC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13C-</a:t>
          </a:r>
          <a:r>
            <a:rPr lang="uk-UA" sz="2000" kern="1200" dirty="0" err="1">
              <a:solidFill>
                <a:schemeClr val="tx1"/>
              </a:solidFill>
            </a:rPr>
            <a:t>сечовинний</a:t>
          </a:r>
          <a:r>
            <a:rPr lang="uk-UA" sz="2000" kern="1200" dirty="0">
              <a:solidFill>
                <a:schemeClr val="tx1"/>
              </a:solidFill>
            </a:rPr>
            <a:t> дихальний тест </a:t>
          </a:r>
        </a:p>
      </dsp:txBody>
      <dsp:txXfrm>
        <a:off x="2927398" y="136942"/>
        <a:ext cx="2565585" cy="1026234"/>
      </dsp:txXfrm>
    </dsp:sp>
    <dsp:sp modelId="{2110172D-8017-4FB0-8258-BB8A8C02A1BD}">
      <dsp:nvSpPr>
        <dsp:cNvPr id="0" name=""/>
        <dsp:cNvSpPr/>
      </dsp:nvSpPr>
      <dsp:spPr>
        <a:xfrm>
          <a:off x="2927398" y="1163176"/>
          <a:ext cx="2565585" cy="4348080"/>
        </a:xfrm>
        <a:prstGeom prst="rect">
          <a:avLst/>
        </a:prstGeom>
        <a:solidFill>
          <a:srgbClr val="E8F0F1"/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1" kern="1200" dirty="0">
              <a:solidFill>
                <a:srgbClr val="FF0000"/>
              </a:solidFill>
            </a:rPr>
            <a:t>Висока</a:t>
          </a:r>
          <a:r>
            <a:rPr lang="uk-UA" sz="1800" b="1" kern="1200" baseline="0" dirty="0">
              <a:solidFill>
                <a:srgbClr val="FF0000"/>
              </a:solidFill>
            </a:rPr>
            <a:t> вартість</a:t>
          </a:r>
          <a:endParaRPr lang="uk-UA" sz="1800" b="1" kern="1200" dirty="0">
            <a:solidFill>
              <a:srgbClr val="FF0000"/>
            </a:solidFill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uk-UA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kern="1200" dirty="0"/>
            <a:t>Для проходження тесту доводиться звертатися в спеціалізовані клініки.</a:t>
          </a:r>
        </a:p>
      </dsp:txBody>
      <dsp:txXfrm>
        <a:off x="2927398" y="1163176"/>
        <a:ext cx="2565585" cy="4348080"/>
      </dsp:txXfrm>
    </dsp:sp>
    <dsp:sp modelId="{7278EFB8-9808-4B2B-AD7B-A14428F43999}">
      <dsp:nvSpPr>
        <dsp:cNvPr id="0" name=""/>
        <dsp:cNvSpPr/>
      </dsp:nvSpPr>
      <dsp:spPr>
        <a:xfrm>
          <a:off x="5852166" y="136942"/>
          <a:ext cx="2565585" cy="1026234"/>
        </a:xfrm>
        <a:prstGeom prst="rect">
          <a:avLst/>
        </a:prstGeom>
        <a:solidFill>
          <a:srgbClr val="C6DCD1"/>
        </a:solidFill>
        <a:ln w="190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000" kern="1200" dirty="0">
              <a:solidFill>
                <a:schemeClr val="tx1"/>
              </a:solidFill>
            </a:rPr>
            <a:t>Серологічне дослідження </a:t>
          </a:r>
        </a:p>
      </dsp:txBody>
      <dsp:txXfrm>
        <a:off x="5852166" y="136942"/>
        <a:ext cx="2565585" cy="1026234"/>
      </dsp:txXfrm>
    </dsp:sp>
    <dsp:sp modelId="{CE5AD96F-1EC4-4B2D-B75D-41F0961D6561}">
      <dsp:nvSpPr>
        <dsp:cNvPr id="0" name=""/>
        <dsp:cNvSpPr/>
      </dsp:nvSpPr>
      <dsp:spPr>
        <a:xfrm>
          <a:off x="5852166" y="1163176"/>
          <a:ext cx="2565585" cy="4348080"/>
        </a:xfrm>
        <a:prstGeom prst="rect">
          <a:avLst/>
        </a:prstGeom>
        <a:solidFill>
          <a:srgbClr val="EAF2EE"/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b="0" kern="1200" dirty="0">
              <a:solidFill>
                <a:schemeClr val="tx1"/>
              </a:solidFill>
              <a:latin typeface="+mn-lt"/>
            </a:rPr>
            <a:t>Проводиться лише в лабораторних умовах, результати не одразу.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800" b="1" kern="1200" dirty="0">
              <a:solidFill>
                <a:srgbClr val="FF0000"/>
              </a:solidFill>
              <a:latin typeface="+mn-lt"/>
              <a:ea typeface="+mn-ea"/>
              <a:cs typeface="+mn-cs"/>
            </a:rPr>
            <a:t>Не </a:t>
          </a:r>
          <a:r>
            <a:rPr lang="ru-RU" sz="1800" b="1" kern="1200" dirty="0" err="1">
              <a:solidFill>
                <a:srgbClr val="FF0000"/>
              </a:solidFill>
              <a:latin typeface="+mn-lt"/>
              <a:ea typeface="+mn-ea"/>
              <a:cs typeface="+mn-cs"/>
            </a:rPr>
            <a:t>визначає</a:t>
          </a:r>
          <a:r>
            <a:rPr lang="ru-RU" sz="1800" b="1" kern="1200" dirty="0">
              <a:solidFill>
                <a:srgbClr val="FF0000"/>
              </a:solidFill>
              <a:latin typeface="+mn-lt"/>
              <a:ea typeface="+mn-ea"/>
              <a:cs typeface="+mn-cs"/>
            </a:rPr>
            <a:t> </a:t>
          </a:r>
          <a:r>
            <a:rPr lang="ru-RU" sz="1800" b="1" kern="1200" dirty="0" err="1">
              <a:solidFill>
                <a:srgbClr val="FF0000"/>
              </a:solidFill>
              <a:latin typeface="+mn-lt"/>
              <a:ea typeface="+mn-ea"/>
              <a:cs typeface="+mn-cs"/>
            </a:rPr>
            <a:t>активну</a:t>
          </a:r>
          <a:r>
            <a:rPr lang="ru-RU" sz="1800" b="1" kern="1200" dirty="0">
              <a:solidFill>
                <a:srgbClr val="FF0000"/>
              </a:solidFill>
              <a:latin typeface="+mn-lt"/>
              <a:ea typeface="+mn-ea"/>
              <a:cs typeface="+mn-cs"/>
            </a:rPr>
            <a:t> </a:t>
          </a:r>
          <a:r>
            <a:rPr lang="ru-RU" sz="1800" b="1" kern="1200" dirty="0" err="1">
              <a:solidFill>
                <a:srgbClr val="FF0000"/>
              </a:solidFill>
              <a:latin typeface="+mn-lt"/>
              <a:ea typeface="+mn-ea"/>
              <a:cs typeface="+mn-cs"/>
            </a:rPr>
            <a:t>інфекцію</a:t>
          </a:r>
          <a:r>
            <a:rPr lang="ru-RU" sz="1800" b="1" kern="1200" dirty="0">
              <a:solidFill>
                <a:srgbClr val="FF0000"/>
              </a:solidFill>
              <a:latin typeface="+mn-lt"/>
              <a:ea typeface="+mn-ea"/>
              <a:cs typeface="+mn-cs"/>
            </a:rPr>
            <a:t>,</a:t>
          </a:r>
          <a:r>
            <a:rPr lang="ru-RU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а </a:t>
          </a:r>
          <a:r>
            <a:rPr lang="ru-RU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лише</a:t>
          </a:r>
          <a:r>
            <a:rPr lang="ru-RU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факт контакту з H. </a:t>
          </a:r>
          <a:r>
            <a:rPr lang="ru-RU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pylori</a:t>
          </a:r>
          <a:r>
            <a:rPr lang="ru-RU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.</a:t>
          </a:r>
          <a:endParaRPr lang="uk-UA" sz="1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uk-UA" sz="18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Хибнопозитивні</a:t>
          </a:r>
          <a:r>
            <a:rPr lang="uk-UA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результати можливі після перенесеної інфекції — антитіла залишаються в крові навіть після успішного лікування.</a:t>
          </a:r>
        </a:p>
      </dsp:txBody>
      <dsp:txXfrm>
        <a:off x="5852166" y="1163176"/>
        <a:ext cx="2565585" cy="4348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6B3656-D70B-4963-B5A5-BA654A5541CF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6AE8C-453D-46A8-9104-214618ABAE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866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107F0-A772-ADF9-2F98-359FF4FB2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AE9A7D27-C6AA-5EE0-7BE0-E94E982DA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4C65CEA3-F28C-6A49-217E-B6C7729A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D20F-5F7B-4E39-BF49-E447CA514506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AC516C6-11B7-F5BC-C1A2-858260AD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E8CDBDD-874F-4FE3-ACC7-016A1269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176-3142-4E15-A1BC-890EBDBC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313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D8130-DA06-2F66-B74E-BBCBABCC4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09F15AD3-C88F-40CF-79FF-B754724D4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8E0B9D5-1C75-FF6A-1925-BF5D154F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D20F-5F7B-4E39-BF49-E447CA514506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1867EA0-CCD9-DE96-9C86-FDC80B2E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4C4B9D9-C8AD-3285-A64A-19669D62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176-3142-4E15-A1BC-890EBDBC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028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4F04258B-DEE6-8DC9-5F14-286CFD398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287A3CC2-A6CC-9419-F27E-E5DBEF713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2F2FCA0-4FF8-4FEF-DCFB-6F8CF2224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D20F-5F7B-4E39-BF49-E447CA514506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582FAED-012C-F445-EA11-6247A147E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C3BD1D0-5BF7-7963-FD57-759EA8D6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176-3142-4E15-A1BC-890EBDBC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58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35FAD-4441-F104-DA8D-9E34C4A1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E1E3BF7-CAAC-E529-11F3-9EF68454E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0F21AA5-0B98-1F09-4436-F70CAAD4B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D20F-5F7B-4E39-BF49-E447CA514506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3ED77CA-54B7-C356-1A62-BDEBABE0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B3ABDEB-926F-F7EC-7085-864B7EA7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176-3142-4E15-A1BC-890EBDBC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777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E5006A-9C19-89AA-BE07-37588412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D687700-4331-0A75-09C1-C766A3B8C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9A8EA3A-0826-4F22-1946-2D718C7FB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D20F-5F7B-4E39-BF49-E447CA514506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1484876-1BA1-44E7-E53A-ADC63BF4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C156B6D-E5FC-E0BF-041D-AADB23C3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176-3142-4E15-A1BC-890EBDBC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38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C227B3-72F4-92F1-0F25-90578372D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26626EE-75F5-89F7-4617-5D5F749BA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16651AD-881E-512F-0BE7-0CFBFB0D0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F1A7F37-0416-C993-D330-3259B6F2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D20F-5F7B-4E39-BF49-E447CA514506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FC2904E-B243-E5A3-6FD1-5421A19A6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F757E46-3448-5326-525E-69BA15FD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176-3142-4E15-A1BC-890EBDBC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0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62BC89-E86A-B138-7DF3-98312CE70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8043EF6-8A34-9633-7A08-43649B7B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7C299F67-A3CD-50AA-F9C0-848C1F2C1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8BC0D62-B0F9-2EF0-D8C2-EA4785655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4D25DF3-EE95-F05C-463B-47E028E326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69C9228D-4B8F-8A9E-27DA-5DD840BB6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D20F-5F7B-4E39-BF49-E447CA514506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CA6AC9C7-CDFA-C4D3-DA58-47B07E45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BE7DD73A-A819-3B52-9486-FC2AA3A7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176-3142-4E15-A1BC-890EBDBC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458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890C5-EE27-B756-D1F8-76996EB2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6BD09217-9EC4-BBB8-6F6C-F8A92E345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D20F-5F7B-4E39-BF49-E447CA514506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D10AFE8E-D94D-B4A1-DDCE-38EF6DC0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295F0E2-4E06-75B1-3964-2B9D1CD8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176-3142-4E15-A1BC-890EBDBC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219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6E2AF057-9FBC-1E18-5C6B-119DED76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D20F-5F7B-4E39-BF49-E447CA514506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29A32A36-A2A6-7A3D-CF8A-33AF86742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6EE65882-F58D-F67C-B663-DBCFF973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176-3142-4E15-A1BC-890EBDBC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465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20CCF-8C09-A8EB-EC8F-D9D5899A9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FD6551A-F5B7-5552-F881-028213091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4A9001F-7EFF-F3A4-FB1B-E5C8288FEC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092A825-40B3-759E-732F-A426A1D3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D20F-5F7B-4E39-BF49-E447CA514506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EEDFBB0-9600-F7B4-169A-62368115A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5552010C-20F1-8C63-587D-E2BAB1CA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176-3142-4E15-A1BC-890EBDBC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46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AF22EA-38CE-1475-EDE1-9AE05E4B3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A6B1FD97-D183-0DE6-9D2B-583B2D8E30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9DCFE25-E800-4596-004F-5D4E789DA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6E197648-3403-A599-89C2-6A7342AC5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2D20F-5F7B-4E39-BF49-E447CA514506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5AD333A-5013-E589-4937-AD259037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47F37F2-A481-B1E0-2424-7CB0CC909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96176-3142-4E15-A1BC-890EBDBC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798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59B930F-043E-3083-C6A8-BB176ED4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ru-RU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5EF0EC0-D09F-BFB8-6456-174399918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ru-RU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A0F0BF8-DA55-CAEB-13E3-E6032504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22D20F-5F7B-4E39-BF49-E447CA514506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4DEA7D10-BD5B-5A21-BD46-6029C9B256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EB80EFD-07E7-3E52-28C8-BAAB949504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E96176-3142-4E15-A1BC-890EBDBCDA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75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B5A6F4C-8FDB-82C2-4397-5A1006FF0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1083" y="1012927"/>
            <a:ext cx="6274807" cy="1786750"/>
          </a:xfrm>
        </p:spPr>
        <p:txBody>
          <a:bodyPr anchor="b">
            <a:noAutofit/>
          </a:bodyPr>
          <a:lstStyle/>
          <a:p>
            <a:pPr algn="r"/>
            <a:r>
              <a:rPr lang="uk-UA" sz="3200" b="1" i="1" dirty="0">
                <a:latin typeface="+mn-lt"/>
                <a:ea typeface="+mn-ea"/>
                <a:cs typeface="+mn-cs"/>
              </a:rPr>
              <a:t>Швидкий тест для діагностики </a:t>
            </a:r>
            <a:r>
              <a:rPr lang="uk-UA" sz="3200" b="1" i="1" dirty="0" err="1">
                <a:latin typeface="+mn-lt"/>
                <a:ea typeface="+mn-ea"/>
                <a:cs typeface="+mn-cs"/>
              </a:rPr>
              <a:t>хелікобактерної</a:t>
            </a:r>
            <a:r>
              <a:rPr lang="uk-UA" sz="3200" b="1" i="1" dirty="0">
                <a:latin typeface="+mn-lt"/>
                <a:ea typeface="+mn-ea"/>
                <a:cs typeface="+mn-cs"/>
              </a:rPr>
              <a:t> </a:t>
            </a:r>
            <a:r>
              <a:rPr lang="uk-UA" sz="3200" b="1" i="1" dirty="0"/>
              <a:t>інфекції </a:t>
            </a:r>
          </a:p>
          <a:p>
            <a:pPr algn="r"/>
            <a:r>
              <a:rPr lang="uk-UA" sz="3200" b="1" dirty="0">
                <a:solidFill>
                  <a:schemeClr val="accent6">
                    <a:lumMod val="50000"/>
                  </a:schemeClr>
                </a:solidFill>
              </a:rPr>
              <a:t>CITO TEST® ХЕЛІКОБАКТЕР</a:t>
            </a:r>
            <a:r>
              <a:rPr lang="uk-UA" sz="32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ru-RU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1B33E7-2B00-14A1-CCD1-24E8584C9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89" b="26801"/>
          <a:stretch/>
        </p:blipFill>
        <p:spPr>
          <a:xfrm>
            <a:off x="316110" y="2370441"/>
            <a:ext cx="5524389" cy="251414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EEED1D-F9EB-F753-2388-CD15E25E51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0" y="28876"/>
            <a:ext cx="1518057" cy="894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285E03-1DB6-4EA8-AFEA-7DD0C1CCE98F}"/>
              </a:ext>
            </a:extLst>
          </p:cNvPr>
          <p:cNvSpPr txBox="1"/>
          <p:nvPr/>
        </p:nvSpPr>
        <p:spPr>
          <a:xfrm>
            <a:off x="5667274" y="4397287"/>
            <a:ext cx="61424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800" dirty="0"/>
              <a:t>CITO TEST® </a:t>
            </a:r>
            <a:r>
              <a:rPr lang="uk-UA" sz="2800" dirty="0" err="1"/>
              <a:t>Хелікобактер</a:t>
            </a:r>
            <a:r>
              <a:rPr lang="uk-UA" sz="2800" dirty="0"/>
              <a:t> — це можливість </a:t>
            </a:r>
            <a:r>
              <a:rPr lang="uk-UA" sz="2800" b="1" dirty="0"/>
              <a:t>швидко підтвердити або виключити</a:t>
            </a:r>
            <a:r>
              <a:rPr lang="uk-UA" sz="2800" dirty="0"/>
              <a:t> інфекцію </a:t>
            </a:r>
            <a:r>
              <a:rPr lang="uk-UA" sz="2800" dirty="0" err="1"/>
              <a:t>Helicobacter</a:t>
            </a:r>
            <a:r>
              <a:rPr lang="uk-UA" sz="2800" dirty="0"/>
              <a:t> </a:t>
            </a:r>
            <a:r>
              <a:rPr lang="uk-UA" sz="2800" dirty="0" err="1"/>
              <a:t>pylori</a:t>
            </a:r>
            <a:r>
              <a:rPr lang="uk-UA" sz="2800" dirty="0"/>
              <a:t> прямо</a:t>
            </a:r>
            <a:r>
              <a:rPr lang="uk-UA" sz="2800" b="1" dirty="0">
                <a:solidFill>
                  <a:srgbClr val="FF0000"/>
                </a:solidFill>
              </a:rPr>
              <a:t> в кабінеті </a:t>
            </a:r>
            <a:r>
              <a:rPr lang="uk-UA" sz="2800" dirty="0"/>
              <a:t>або</a:t>
            </a:r>
            <a:r>
              <a:rPr lang="uk-UA" sz="2800" b="1" dirty="0">
                <a:solidFill>
                  <a:srgbClr val="FF0000"/>
                </a:solidFill>
              </a:rPr>
              <a:t> вдома.</a:t>
            </a:r>
          </a:p>
        </p:txBody>
      </p:sp>
    </p:spTree>
    <p:extLst>
      <p:ext uri="{BB962C8B-B14F-4D97-AF65-F5344CB8AC3E}">
        <p14:creationId xmlns:p14="http://schemas.microsoft.com/office/powerpoint/2010/main" val="295348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Fondo de textura de hormigón grunge rosa | Vector Premium">
            <a:extLst>
              <a:ext uri="{FF2B5EF4-FFF2-40B4-BE49-F238E27FC236}">
                <a16:creationId xmlns:a16="http://schemas.microsoft.com/office/drawing/2014/main" id="{33094104-C38A-F7F7-16C8-473752972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9" y="0"/>
            <a:ext cx="12193499" cy="685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mium Photo | Confident male medical worker standing near the modern ...">
            <a:extLst>
              <a:ext uri="{FF2B5EF4-FFF2-40B4-BE49-F238E27FC236}">
                <a16:creationId xmlns:a16="http://schemas.microsoft.com/office/drawing/2014/main" id="{E907B2E8-0EB8-036B-2621-D9F5792D4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" b="33500"/>
          <a:stretch/>
        </p:blipFill>
        <p:spPr bwMode="auto">
          <a:xfrm>
            <a:off x="7247895" y="1913890"/>
            <a:ext cx="4944107" cy="4944110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Зображення, що містить Шрифт, Графіка, текст, графічний дизайн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867D2754-5B8B-A0C2-2325-3111EA2B15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5883" y="144441"/>
            <a:ext cx="1518057" cy="8945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939488-F67E-53C6-D14A-48C1B5752FA6}"/>
              </a:ext>
            </a:extLst>
          </p:cNvPr>
          <p:cNvSpPr txBox="1"/>
          <p:nvPr/>
        </p:nvSpPr>
        <p:spPr>
          <a:xfrm>
            <a:off x="4289337" y="243017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CITO TEST® ХЕЛІКОБАКТЕР </a:t>
            </a:r>
            <a:r>
              <a:rPr lang="uk-UA" sz="2400" dirty="0"/>
              <a:t>- </a:t>
            </a:r>
            <a:r>
              <a:rPr lang="ru-RU" sz="2400" dirty="0" err="1"/>
              <a:t>неінвазивний</a:t>
            </a:r>
            <a:r>
              <a:rPr lang="ru-RU" sz="2400" dirty="0"/>
              <a:t> і не </a:t>
            </a:r>
            <a:r>
              <a:rPr lang="ru-RU" sz="2400" dirty="0" err="1"/>
              <a:t>спричиняє</a:t>
            </a:r>
            <a:r>
              <a:rPr lang="ru-RU" sz="2400" dirty="0"/>
              <a:t> дискомфорту </a:t>
            </a:r>
            <a:r>
              <a:rPr lang="ru-RU" sz="2400" b="1" dirty="0">
                <a:solidFill>
                  <a:srgbClr val="FF0000"/>
                </a:solidFill>
              </a:rPr>
              <a:t>(не </a:t>
            </a:r>
            <a:r>
              <a:rPr lang="ru-RU" sz="2400" b="1" dirty="0" err="1">
                <a:solidFill>
                  <a:srgbClr val="FF0000"/>
                </a:solidFill>
              </a:rPr>
              <a:t>потрібно</a:t>
            </a:r>
            <a:r>
              <a:rPr lang="ru-RU" sz="2400" b="1" dirty="0">
                <a:solidFill>
                  <a:srgbClr val="FF0000"/>
                </a:solidFill>
              </a:rPr>
              <a:t> «</a:t>
            </a:r>
            <a:r>
              <a:rPr lang="ru-RU" sz="2400" b="1" dirty="0" err="1">
                <a:solidFill>
                  <a:srgbClr val="FF0000"/>
                </a:solidFill>
              </a:rPr>
              <a:t>ковтати</a:t>
            </a:r>
            <a:r>
              <a:rPr lang="ru-RU" sz="2400" b="1" dirty="0">
                <a:solidFill>
                  <a:srgbClr val="FF0000"/>
                </a:solidFill>
              </a:rPr>
              <a:t> зонд»).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02CC4-125F-56BC-625D-5A3C1B4AE099}"/>
              </a:ext>
            </a:extLst>
          </p:cNvPr>
          <p:cNvSpPr txBox="1"/>
          <p:nvPr/>
        </p:nvSpPr>
        <p:spPr>
          <a:xfrm>
            <a:off x="610717" y="5730525"/>
            <a:ext cx="64283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CITO TEST® ХЕЛІКОБАКТЕР </a:t>
            </a:r>
            <a:r>
              <a:rPr lang="en-US" sz="2400" dirty="0"/>
              <a:t>– </a:t>
            </a:r>
            <a:r>
              <a:rPr lang="ru-RU" sz="2400" dirty="0" err="1"/>
              <a:t>має</a:t>
            </a:r>
            <a:r>
              <a:rPr lang="ru-RU" sz="2400" dirty="0"/>
              <a:t> </a:t>
            </a:r>
            <a:r>
              <a:rPr lang="ru-RU" sz="2400" dirty="0" err="1"/>
              <a:t>високу</a:t>
            </a:r>
            <a:r>
              <a:rPr lang="ru-RU" sz="2400" dirty="0"/>
              <a:t> </a:t>
            </a:r>
            <a:r>
              <a:rPr lang="ru-RU" sz="2400" dirty="0" err="1"/>
              <a:t>точність</a:t>
            </a:r>
            <a:r>
              <a:rPr lang="ru-RU" sz="2400" dirty="0"/>
              <a:t> до </a:t>
            </a:r>
            <a:r>
              <a:rPr lang="ru-RU" sz="2400" dirty="0" err="1"/>
              <a:t>визначення</a:t>
            </a:r>
            <a:r>
              <a:rPr lang="ru-RU" sz="2400" dirty="0"/>
              <a:t> </a:t>
            </a:r>
            <a:r>
              <a:rPr lang="ru-RU" sz="2400" dirty="0" err="1"/>
              <a:t>антигенів</a:t>
            </a:r>
            <a:r>
              <a:rPr lang="ru-RU" sz="2400" dirty="0"/>
              <a:t> </a:t>
            </a:r>
            <a:r>
              <a:rPr lang="en-US" sz="2400" dirty="0"/>
              <a:t>H. Pylori</a:t>
            </a:r>
            <a:r>
              <a:rPr lang="uk-UA" sz="2400" dirty="0"/>
              <a:t> -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99%.</a:t>
            </a:r>
            <a:endParaRPr lang="ru-RU" sz="24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5BA57A-B79A-3623-C80B-11C20F57758E}"/>
              </a:ext>
            </a:extLst>
          </p:cNvPr>
          <p:cNvSpPr txBox="1"/>
          <p:nvPr/>
        </p:nvSpPr>
        <p:spPr>
          <a:xfrm>
            <a:off x="5052343" y="1183481"/>
            <a:ext cx="71396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CITO TEST® ХЕЛІКОБАКТЕР </a:t>
            </a:r>
            <a:r>
              <a:rPr lang="en-US" sz="2400" dirty="0"/>
              <a:t>– </a:t>
            </a:r>
            <a:r>
              <a:rPr lang="uk-UA" sz="2400" dirty="0"/>
              <a:t>дозволяє</a:t>
            </a:r>
            <a:r>
              <a:rPr lang="ru-RU" sz="2400" dirty="0"/>
              <a:t> </a:t>
            </a:r>
            <a:r>
              <a:rPr lang="uk-UA" sz="2400" dirty="0"/>
              <a:t>отримати результат </a:t>
            </a:r>
            <a:r>
              <a:rPr lang="uk-UA" sz="2400" b="1" dirty="0">
                <a:solidFill>
                  <a:srgbClr val="FF0000"/>
                </a:solidFill>
              </a:rPr>
              <a:t>на прийомі </a:t>
            </a:r>
            <a:r>
              <a:rPr lang="uk-UA" sz="2400" dirty="0"/>
              <a:t>або </a:t>
            </a:r>
            <a:r>
              <a:rPr lang="uk-UA" sz="2400" b="1" dirty="0">
                <a:solidFill>
                  <a:srgbClr val="FF0000"/>
                </a:solidFill>
              </a:rPr>
              <a:t>вдома</a:t>
            </a:r>
            <a:r>
              <a:rPr lang="uk-UA" sz="2400" dirty="0"/>
              <a:t> вже за </a:t>
            </a:r>
            <a:r>
              <a:rPr lang="uk-UA" sz="2400" b="1" dirty="0"/>
              <a:t>10 хвилин</a:t>
            </a:r>
            <a:r>
              <a:rPr lang="uk-UA" sz="2400" dirty="0"/>
              <a:t>.</a:t>
            </a:r>
            <a:endParaRPr lang="ru-RU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7599A9-6A6E-4741-9CA1-D8258A82AF8C}"/>
              </a:ext>
            </a:extLst>
          </p:cNvPr>
          <p:cNvSpPr txBox="1"/>
          <p:nvPr/>
        </p:nvSpPr>
        <p:spPr>
          <a:xfrm>
            <a:off x="3207745" y="389470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highlight>
                  <a:srgbClr val="C0C0C0"/>
                </a:highlight>
              </a:rPr>
              <a:t>CITO TEST® ХЕЛІКОБАКТЕР </a:t>
            </a:r>
            <a:r>
              <a:rPr lang="uk-UA" sz="2400" dirty="0"/>
              <a:t>– </a:t>
            </a:r>
            <a:r>
              <a:rPr lang="ru-RU" sz="2400" dirty="0" err="1"/>
              <a:t>використовується</a:t>
            </a:r>
            <a:r>
              <a:rPr lang="ru-RU" sz="2400" dirty="0"/>
              <a:t> як для </a:t>
            </a:r>
            <a:r>
              <a:rPr lang="ru-RU" sz="2400" b="1" dirty="0" err="1">
                <a:solidFill>
                  <a:srgbClr val="FF0000"/>
                </a:solidFill>
              </a:rPr>
              <a:t>діагностики</a:t>
            </a:r>
            <a:r>
              <a:rPr lang="ru-RU" sz="2400" dirty="0"/>
              <a:t> </a:t>
            </a:r>
            <a:r>
              <a:rPr lang="ru-RU" sz="2400" dirty="0" err="1"/>
              <a:t>хелікобактерної</a:t>
            </a:r>
            <a:r>
              <a:rPr lang="ru-RU" sz="2400" dirty="0"/>
              <a:t> </a:t>
            </a:r>
            <a:r>
              <a:rPr lang="ru-RU" sz="2400" dirty="0" err="1"/>
              <a:t>інфекції</a:t>
            </a:r>
            <a:r>
              <a:rPr lang="ru-RU" sz="2400" dirty="0"/>
              <a:t>, так і для </a:t>
            </a:r>
            <a:r>
              <a:rPr lang="ru-RU" sz="2400" b="1" dirty="0">
                <a:solidFill>
                  <a:srgbClr val="FF0000"/>
                </a:solidFill>
              </a:rPr>
              <a:t>контролю </a:t>
            </a:r>
            <a:r>
              <a:rPr lang="ru-RU" sz="2400" dirty="0" err="1"/>
              <a:t>проведеного</a:t>
            </a:r>
            <a:r>
              <a:rPr lang="ru-RU" sz="2400" dirty="0"/>
              <a:t> </a:t>
            </a:r>
            <a:r>
              <a:rPr lang="ru-RU" sz="2400" dirty="0" err="1"/>
              <a:t>лікування</a:t>
            </a:r>
            <a:r>
              <a:rPr lang="ru-RU" sz="2400" dirty="0"/>
              <a:t>.</a:t>
            </a:r>
            <a:r>
              <a:rPr lang="ru-RU" sz="2400" b="1" dirty="0">
                <a:solidFill>
                  <a:srgbClr val="FF0000"/>
                </a:solidFill>
              </a:rPr>
              <a:t> </a:t>
            </a:r>
            <a:endParaRPr lang="ru-RU" b="1" dirty="0">
              <a:solidFill>
                <a:srgbClr val="FF000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997420-EAED-463A-9102-532F810CD3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192" y="-625556"/>
            <a:ext cx="4256058" cy="425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9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Блок-схема: альтернативний процес 8">
            <a:extLst>
              <a:ext uri="{FF2B5EF4-FFF2-40B4-BE49-F238E27FC236}">
                <a16:creationId xmlns:a16="http://schemas.microsoft.com/office/drawing/2014/main" id="{CA936EB2-A313-7325-2278-BFC7E560BD6A}"/>
              </a:ext>
            </a:extLst>
          </p:cNvPr>
          <p:cNvSpPr/>
          <p:nvPr/>
        </p:nvSpPr>
        <p:spPr>
          <a:xfrm>
            <a:off x="659511" y="159022"/>
            <a:ext cx="10872978" cy="1121095"/>
          </a:xfrm>
          <a:prstGeom prst="flowChartAlternate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Методи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виявлення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хелікобактерної</a:t>
            </a:r>
            <a:r>
              <a:rPr lang="en-US" sz="2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інфекції</a:t>
            </a: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.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uk-UA" sz="28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ПЕРЕВАГИ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CITO TEST® ХЕЛІКОБАКТЕР</a:t>
            </a:r>
            <a:r>
              <a:rPr lang="uk-UA" sz="28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5A7E7D-074B-619F-09A4-3E3E096F657A}"/>
              </a:ext>
            </a:extLst>
          </p:cNvPr>
          <p:cNvSpPr txBox="1"/>
          <p:nvPr/>
        </p:nvSpPr>
        <p:spPr>
          <a:xfrm>
            <a:off x="113313" y="6435220"/>
            <a:ext cx="1097593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600"/>
              </a:spcAft>
              <a:buClr>
                <a:srgbClr val="333333"/>
              </a:buClr>
            </a:pPr>
            <a:r>
              <a:rPr lang="uk-UA" sz="1000" i="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«О.М. Радченко. Континуум </a:t>
            </a:r>
            <a:r>
              <a:rPr lang="uk-UA" sz="1000" i="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хелікобактерної</a:t>
            </a:r>
            <a:r>
              <a:rPr lang="uk-UA" sz="1000" i="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інфекції: 25 років визначення та вивчення. Чи все вирішено</a:t>
            </a:r>
            <a:r>
              <a:rPr lang="en-US" sz="1000" i="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uk-UA" sz="1000" i="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Клінічна імунологія, алергологія, </a:t>
            </a:r>
            <a:r>
              <a:rPr lang="uk-UA" sz="1000" i="0" kern="1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інфектологія</a:t>
            </a:r>
            <a:r>
              <a:rPr lang="uk-UA" sz="1000" i="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000" i="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-2011/-</a:t>
            </a:r>
            <a:r>
              <a:rPr lang="ru-RU" sz="1000" i="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№3(42)</a:t>
            </a:r>
            <a:r>
              <a:rPr lang="en-US" sz="1000" i="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uk-UA" sz="1000" i="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uk-UA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uk-UA" sz="18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uk-U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Місце для вмісту 5">
            <a:extLst>
              <a:ext uri="{FF2B5EF4-FFF2-40B4-BE49-F238E27FC236}">
                <a16:creationId xmlns:a16="http://schemas.microsoft.com/office/drawing/2014/main" id="{B4F07F93-6CE7-9745-52E6-FC4BDBC396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920614"/>
              </p:ext>
            </p:extLst>
          </p:nvPr>
        </p:nvGraphicFramePr>
        <p:xfrm>
          <a:off x="2095499" y="1039039"/>
          <a:ext cx="8420383" cy="564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C082F67-9796-B917-7655-D064EB7BB82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898" y="5840703"/>
            <a:ext cx="1518057" cy="89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8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C80CD0-5417-48B6-AF93-2FC3FBB317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2" b="25893"/>
          <a:stretch/>
        </p:blipFill>
        <p:spPr>
          <a:xfrm>
            <a:off x="410965" y="3946369"/>
            <a:ext cx="5519699" cy="26149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ACE5A7-6C2D-4F74-A469-9EB6EC213AF9}"/>
              </a:ext>
            </a:extLst>
          </p:cNvPr>
          <p:cNvSpPr txBox="1"/>
          <p:nvPr/>
        </p:nvSpPr>
        <p:spPr>
          <a:xfrm>
            <a:off x="541229" y="417200"/>
            <a:ext cx="591791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>
                <a:solidFill>
                  <a:schemeClr val="accent6">
                    <a:lumMod val="75000"/>
                  </a:schemeClr>
                </a:solidFill>
              </a:rPr>
              <a:t>Відповідність міжнародним клінічним рекомендаціям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uk-UA" b="1" dirty="0"/>
          </a:p>
          <a:p>
            <a:r>
              <a:rPr lang="uk-UA" sz="2000" dirty="0"/>
              <a:t>Тест базується на положеннях </a:t>
            </a:r>
            <a:r>
              <a:rPr lang="en-US" sz="2000" b="1" dirty="0"/>
              <a:t>Maastricht VI/Florence Consensus Report</a:t>
            </a:r>
            <a:r>
              <a:rPr lang="en-US" sz="2000" dirty="0"/>
              <a:t>, </a:t>
            </a:r>
            <a:r>
              <a:rPr lang="uk-UA" sz="2000" dirty="0"/>
              <a:t>які є золотим стандартом у веденні пацієнтів з диспепсією.</a:t>
            </a:r>
            <a:endParaRPr lang="en-US" sz="2000" dirty="0"/>
          </a:p>
          <a:p>
            <a:endParaRPr lang="uk-UA" sz="2000" dirty="0"/>
          </a:p>
          <a:p>
            <a:r>
              <a:rPr lang="uk-UA" sz="2000" b="1" dirty="0"/>
              <a:t>Рекомендація </a:t>
            </a:r>
            <a:r>
              <a:rPr lang="en-US" sz="2000" b="1" dirty="0"/>
              <a:t>A1</a:t>
            </a:r>
            <a:r>
              <a:rPr lang="en-US" sz="2000" dirty="0"/>
              <a:t>: </a:t>
            </a:r>
            <a:r>
              <a:rPr lang="uk-UA" sz="2000" dirty="0"/>
              <a:t>у пацієнтів віком до 50 років без тривожних симптомів рекомендовано </a:t>
            </a:r>
            <a:r>
              <a:rPr lang="uk-UA" sz="2000" b="1" dirty="0"/>
              <a:t>неінвазивне тестування на </a:t>
            </a:r>
            <a:r>
              <a:rPr lang="en-US" sz="2000" b="1" dirty="0"/>
              <a:t>H. pylori.</a:t>
            </a:r>
            <a:endParaRPr lang="uk-UA" sz="20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8E3B14-CFCC-4030-9CD6-67BBDD819B95}"/>
              </a:ext>
            </a:extLst>
          </p:cNvPr>
          <p:cNvSpPr/>
          <p:nvPr/>
        </p:nvSpPr>
        <p:spPr>
          <a:xfrm>
            <a:off x="6813998" y="1950418"/>
            <a:ext cx="483677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uk-UA" sz="2400" b="1" u="sng" dirty="0">
                <a:solidFill>
                  <a:schemeClr val="accent6">
                    <a:lumMod val="75000"/>
                  </a:schemeClr>
                </a:solidFill>
              </a:rPr>
              <a:t>Згідно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КЛІНІЧН</a:t>
            </a:r>
            <a:r>
              <a:rPr lang="uk-UA" sz="2400" b="1" u="sng" dirty="0">
                <a:solidFill>
                  <a:schemeClr val="accent6">
                    <a:lumMod val="75000"/>
                  </a:schemeClr>
                </a:solidFill>
              </a:rPr>
              <a:t>ОЇ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 НАСТАНОВ</a:t>
            </a:r>
            <a:r>
              <a:rPr lang="uk-UA" sz="2400" b="1" u="sng" dirty="0">
                <a:solidFill>
                  <a:schemeClr val="accent6">
                    <a:lumMod val="75000"/>
                  </a:schemeClr>
                </a:solidFill>
              </a:rPr>
              <a:t>И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endParaRPr lang="uk-UA" sz="24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 ЗАСНОВАН</a:t>
            </a:r>
            <a:r>
              <a:rPr lang="uk-UA" sz="2400" b="1" u="sng" dirty="0">
                <a:solidFill>
                  <a:schemeClr val="accent6">
                    <a:lumMod val="75000"/>
                  </a:schemeClr>
                </a:solidFill>
              </a:rPr>
              <a:t>ОЇ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</a:rPr>
              <a:t> НА ДОКАЗАХ, 2023 р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uk-UA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78ABB39-BCC5-4E6E-9957-A2548EE6CD00}"/>
              </a:ext>
            </a:extLst>
          </p:cNvPr>
          <p:cNvSpPr/>
          <p:nvPr/>
        </p:nvSpPr>
        <p:spPr>
          <a:xfrm>
            <a:off x="6500591" y="2542476"/>
            <a:ext cx="5519698" cy="39791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Тестування та лікування </a:t>
            </a:r>
            <a:r>
              <a:rPr lang="en-US" sz="2000" i="1" dirty="0">
                <a:solidFill>
                  <a:schemeClr val="tx2"/>
                </a:solidFill>
              </a:rPr>
              <a:t>H. pylori </a:t>
            </a:r>
            <a:r>
              <a:rPr lang="en-US" sz="2000" dirty="0">
                <a:solidFill>
                  <a:schemeClr val="tx2"/>
                </a:solidFill>
              </a:rPr>
              <a:t>рекомендовані для пацієнтів з високим ризиком, які вже </a:t>
            </a:r>
            <a:r>
              <a:rPr lang="en-US" sz="2000" b="1" dirty="0">
                <a:solidFill>
                  <a:schemeClr val="tx2"/>
                </a:solidFill>
              </a:rPr>
              <a:t>перебувають на тривалому лікуванні аспірином.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endParaRPr lang="uk-UA" sz="2000" dirty="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Тестування</a:t>
            </a:r>
            <a:r>
              <a:rPr lang="en-US" sz="2000" b="1" dirty="0">
                <a:solidFill>
                  <a:schemeClr val="tx2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на </a:t>
            </a:r>
            <a:r>
              <a:rPr lang="en-US" sz="2000" i="1" dirty="0">
                <a:solidFill>
                  <a:schemeClr val="tx2"/>
                </a:solidFill>
              </a:rPr>
              <a:t>H. pylori </a:t>
            </a:r>
            <a:r>
              <a:rPr lang="en-US" sz="2000" dirty="0">
                <a:solidFill>
                  <a:schemeClr val="tx2"/>
                </a:solidFill>
              </a:rPr>
              <a:t>та лікування доцільно </a:t>
            </a:r>
            <a:r>
              <a:rPr lang="en-US" sz="2000" b="1" dirty="0">
                <a:solidFill>
                  <a:schemeClr val="tx2"/>
                </a:solidFill>
              </a:rPr>
              <a:t>для пацієнтів, </a:t>
            </a:r>
            <a:r>
              <a:rPr lang="uk-UA" sz="2000" b="1" dirty="0">
                <a:solidFill>
                  <a:schemeClr val="tx2"/>
                </a:solidFill>
              </a:rPr>
              <a:t>які</a:t>
            </a:r>
            <a:r>
              <a:rPr lang="en-US" sz="2000" b="1" dirty="0">
                <a:solidFill>
                  <a:schemeClr val="tx2"/>
                </a:solidFill>
              </a:rPr>
              <a:t> тільки починають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chemeClr val="tx2"/>
                </a:solidFill>
              </a:rPr>
              <a:t>довгострокову терапію НПЗЗ.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2"/>
                </a:solidFill>
              </a:rPr>
              <a:t>Рівень доказовості А1.</a:t>
            </a:r>
            <a:r>
              <a:rPr lang="en-US" sz="2000" baseline="30000" dirty="0">
                <a:solidFill>
                  <a:schemeClr val="tx2"/>
                </a:solidFill>
              </a:rPr>
              <a:t> </a:t>
            </a:r>
            <a:endParaRPr lang="en-US" sz="2000" dirty="0">
              <a:solidFill>
                <a:schemeClr val="tx2"/>
              </a:solidFill>
              <a:effectLst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F74A176-AC53-4533-B045-87700A34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5" y="417200"/>
            <a:ext cx="503084" cy="101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54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C80CD0-5417-48B6-AF93-2FC3FBB317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2" b="25893"/>
          <a:stretch/>
        </p:blipFill>
        <p:spPr>
          <a:xfrm>
            <a:off x="6452169" y="4149602"/>
            <a:ext cx="5519699" cy="2614957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A1D91F89-B77C-4F80-B627-1B1A34339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83" y="158484"/>
            <a:ext cx="11443447" cy="1237206"/>
          </a:xfrm>
        </p:spPr>
        <p:txBody>
          <a:bodyPr>
            <a:normAutofit/>
          </a:bodyPr>
          <a:lstStyle/>
          <a:p>
            <a:r>
              <a:rPr lang="it-IT" sz="2800" b="1" i="0" u="sng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CITO TEST</a:t>
            </a:r>
            <a:r>
              <a:rPr lang="it-IT" sz="2800" b="1" i="0" u="sng" baseline="30000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®</a:t>
            </a:r>
            <a:r>
              <a:rPr lang="it-IT" sz="2800" b="1" i="0" u="sng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</a:rPr>
              <a:t> H. Pylori A</a:t>
            </a: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uk-UA" sz="2800" b="1" u="sng" dirty="0">
                <a:solidFill>
                  <a:schemeClr val="accent6">
                    <a:lumMod val="75000"/>
                  </a:schemeClr>
                </a:solidFill>
              </a:rPr>
              <a:t> для пацієнтів, які почали приймати НПВС терапію</a:t>
            </a:r>
          </a:p>
        </p:txBody>
      </p:sp>
      <p:sp>
        <p:nvSpPr>
          <p:cNvPr id="23" name="Місце для тексту 2">
            <a:extLst>
              <a:ext uri="{FF2B5EF4-FFF2-40B4-BE49-F238E27FC236}">
                <a16:creationId xmlns:a16="http://schemas.microsoft.com/office/drawing/2014/main" id="{415A9024-B996-469D-896A-8AD1D1151A09}"/>
              </a:ext>
            </a:extLst>
          </p:cNvPr>
          <p:cNvSpPr txBox="1">
            <a:spLocks/>
          </p:cNvSpPr>
          <p:nvPr/>
        </p:nvSpPr>
        <p:spPr>
          <a:xfrm>
            <a:off x="295702" y="1600200"/>
            <a:ext cx="5800298" cy="219096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latin typeface="Cambria" panose="02040503050406030204" pitchFamily="18" charset="0"/>
              </a:rPr>
              <a:t>Nonsteroidal anti-inflammatory drugs (NSAIDs) are also well-established risk factors for the development of uncomplicated and complicated gastric ulcers. </a:t>
            </a:r>
            <a:r>
              <a:rPr lang="en-US" sz="1400" b="1" dirty="0">
                <a:highlight>
                  <a:srgbClr val="FFFF00"/>
                </a:highlight>
                <a:latin typeface="Cambria" panose="02040503050406030204" pitchFamily="18" charset="0"/>
              </a:rPr>
              <a:t>Evidence suggests the use of NSAIDs, especially in patients with </a:t>
            </a:r>
            <a:r>
              <a:rPr lang="en-US" sz="1400" b="1" i="1" dirty="0">
                <a:highlight>
                  <a:srgbClr val="FFFF00"/>
                </a:highlight>
                <a:latin typeface="Cambria" panose="02040503050406030204" pitchFamily="18" charset="0"/>
              </a:rPr>
              <a:t>H. pylori</a:t>
            </a:r>
            <a:r>
              <a:rPr lang="en-US" sz="1400" b="1" dirty="0">
                <a:highlight>
                  <a:srgbClr val="FFFF00"/>
                </a:highlight>
                <a:latin typeface="Cambria" panose="02040503050406030204" pitchFamily="18" charset="0"/>
              </a:rPr>
              <a:t> infection can cause the chance of gastric and duodenal ulcers. On the other hand, </a:t>
            </a:r>
            <a:r>
              <a:rPr lang="en-US" sz="1400" b="1" dirty="0" err="1">
                <a:highlight>
                  <a:srgbClr val="FFFF00"/>
                </a:highlight>
                <a:latin typeface="Cambria" panose="02040503050406030204" pitchFamily="18" charset="0"/>
              </a:rPr>
              <a:t>coprescription</a:t>
            </a:r>
            <a:r>
              <a:rPr lang="en-US" sz="1400" b="1" dirty="0">
                <a:highlight>
                  <a:srgbClr val="FFFF00"/>
                </a:highlight>
                <a:latin typeface="Cambria" panose="02040503050406030204" pitchFamily="18" charset="0"/>
              </a:rPr>
              <a:t> of NSAIDs with proton-pump inhibitors (PPIs) reduces gastroduodenal lesions. NSAID-naive users benefit from testing for </a:t>
            </a:r>
            <a:r>
              <a:rPr lang="en-US" sz="1400" b="1" i="1" dirty="0">
                <a:highlight>
                  <a:srgbClr val="FFFF00"/>
                </a:highlight>
                <a:latin typeface="Cambria" panose="02040503050406030204" pitchFamily="18" charset="0"/>
              </a:rPr>
              <a:t>H. pylori</a:t>
            </a:r>
            <a:r>
              <a:rPr lang="en-US" sz="1400" b="1" dirty="0">
                <a:highlight>
                  <a:srgbClr val="FFFF00"/>
                </a:highlight>
                <a:latin typeface="Cambria" panose="02040503050406030204" pitchFamily="18" charset="0"/>
              </a:rPr>
              <a:t> infection and, if positive, </a:t>
            </a:r>
            <a:r>
              <a:rPr lang="en-US" sz="1400" b="1" i="1" dirty="0">
                <a:highlight>
                  <a:srgbClr val="FFFF00"/>
                </a:highlight>
                <a:latin typeface="Cambria" panose="02040503050406030204" pitchFamily="18" charset="0"/>
              </a:rPr>
              <a:t>H. pylori</a:t>
            </a:r>
            <a:r>
              <a:rPr lang="en-US" sz="1400" b="1" dirty="0">
                <a:highlight>
                  <a:srgbClr val="FFFF00"/>
                </a:highlight>
                <a:latin typeface="Cambria" panose="02040503050406030204" pitchFamily="18" charset="0"/>
              </a:rPr>
              <a:t> eradication therapy is recommended prior to the initiation of NSAID</a:t>
            </a:r>
            <a:endParaRPr lang="uk-UA" sz="1400" dirty="0"/>
          </a:p>
        </p:txBody>
      </p:sp>
      <p:sp>
        <p:nvSpPr>
          <p:cNvPr id="24" name="Місце для тексту 2">
            <a:extLst>
              <a:ext uri="{FF2B5EF4-FFF2-40B4-BE49-F238E27FC236}">
                <a16:creationId xmlns:a16="http://schemas.microsoft.com/office/drawing/2014/main" id="{0B89C665-BABA-473D-A319-3DFA8285BAE1}"/>
              </a:ext>
            </a:extLst>
          </p:cNvPr>
          <p:cNvSpPr txBox="1">
            <a:spLocks/>
          </p:cNvSpPr>
          <p:nvPr/>
        </p:nvSpPr>
        <p:spPr bwMode="auto">
          <a:xfrm>
            <a:off x="295702" y="4005763"/>
            <a:ext cx="5800298" cy="13367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1400" b="1" kern="0" dirty="0">
                <a:highlight>
                  <a:srgbClr val="FFFF00"/>
                </a:highlight>
                <a:latin typeface="Cambria" panose="02040503050406030204" pitchFamily="18" charset="0"/>
              </a:rPr>
              <a:t>According to data from randomized intervention trials, naive NSAID users certainly benefit from testing for </a:t>
            </a:r>
            <a:r>
              <a:rPr lang="en-US" sz="1400" b="1" i="1" kern="0" dirty="0">
                <a:highlight>
                  <a:srgbClr val="FFFF00"/>
                </a:highlight>
                <a:latin typeface="Cambria" panose="02040503050406030204" pitchFamily="18" charset="0"/>
              </a:rPr>
              <a:t>H pylori</a:t>
            </a:r>
            <a:r>
              <a:rPr lang="en-US" sz="1400" b="1" kern="0" dirty="0">
                <a:highlight>
                  <a:srgbClr val="FFFF00"/>
                </a:highlight>
                <a:latin typeface="Cambria" panose="02040503050406030204" pitchFamily="18" charset="0"/>
              </a:rPr>
              <a:t> infection and, if positive, </a:t>
            </a:r>
            <a:r>
              <a:rPr lang="en-US" sz="1400" b="1" i="1" kern="0" dirty="0">
                <a:highlight>
                  <a:srgbClr val="FFFF00"/>
                </a:highlight>
                <a:latin typeface="Cambria" panose="02040503050406030204" pitchFamily="18" charset="0"/>
              </a:rPr>
              <a:t>H pylori</a:t>
            </a:r>
            <a:r>
              <a:rPr lang="en-US" sz="1400" b="1" kern="0" dirty="0">
                <a:highlight>
                  <a:srgbClr val="FFFF00"/>
                </a:highlight>
                <a:latin typeface="Cambria" panose="02040503050406030204" pitchFamily="18" charset="0"/>
              </a:rPr>
              <a:t> eradication therapy prior to the initiation of NSAID. </a:t>
            </a:r>
            <a:r>
              <a:rPr lang="en-US" sz="1400" kern="0" dirty="0">
                <a:latin typeface="Cambria" panose="02040503050406030204" pitchFamily="18" charset="0"/>
              </a:rPr>
              <a:t>A similar strategy is also suggested for naive aspirin users, although the efficacy of such an approach has not been evaluated yet</a:t>
            </a:r>
            <a:endParaRPr lang="uk-UA" sz="1400" kern="0" dirty="0"/>
          </a:p>
        </p:txBody>
      </p:sp>
      <p:sp>
        <p:nvSpPr>
          <p:cNvPr id="25" name="Місце для вмісту 4">
            <a:extLst>
              <a:ext uri="{FF2B5EF4-FFF2-40B4-BE49-F238E27FC236}">
                <a16:creationId xmlns:a16="http://schemas.microsoft.com/office/drawing/2014/main" id="{48B39093-3ADC-4F4F-BC6F-47D8617C4F45}"/>
              </a:ext>
            </a:extLst>
          </p:cNvPr>
          <p:cNvSpPr txBox="1">
            <a:spLocks/>
          </p:cNvSpPr>
          <p:nvPr/>
        </p:nvSpPr>
        <p:spPr>
          <a:xfrm>
            <a:off x="6996343" y="1442765"/>
            <a:ext cx="4597400" cy="256299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Clr>
                <a:srgbClr val="000000"/>
              </a:buClr>
              <a:buFont typeface="Wingdings" pitchFamily="2" charset="2"/>
              <a:buNone/>
            </a:pPr>
            <a:r>
              <a:rPr lang="uk-UA" sz="16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Докази свідчать, що прийом НПВС терапії у пацієнтів, які є носіями </a:t>
            </a:r>
            <a:r>
              <a:rPr lang="en-US" sz="16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H.</a:t>
            </a:r>
            <a:r>
              <a:rPr lang="uk-UA" sz="16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Pylori </a:t>
            </a:r>
            <a:r>
              <a:rPr lang="uk-UA" sz="1600" b="1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 призвести до виразки шлунку або дванадцятипалої кишки, тому пацієнтам, які починають прийом НПВС терапії варто пройти тест на хелікобакторну інфекцію і якщо тест буде позитивним перед прийомом НПВС засобів потрібно провести ерадикаційну терапію.</a:t>
            </a:r>
          </a:p>
        </p:txBody>
      </p:sp>
      <p:sp>
        <p:nvSpPr>
          <p:cNvPr id="26" name="Місце для вмісту 3">
            <a:extLst>
              <a:ext uri="{FF2B5EF4-FFF2-40B4-BE49-F238E27FC236}">
                <a16:creationId xmlns:a16="http://schemas.microsoft.com/office/drawing/2014/main" id="{205B1C62-26B7-4115-843E-B87C8DD7D934}"/>
              </a:ext>
            </a:extLst>
          </p:cNvPr>
          <p:cNvSpPr txBox="1">
            <a:spLocks/>
          </p:cNvSpPr>
          <p:nvPr/>
        </p:nvSpPr>
        <p:spPr bwMode="auto">
          <a:xfrm>
            <a:off x="109182" y="5886450"/>
            <a:ext cx="12261850" cy="723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uk-UA" sz="800" kern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800" kern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Self-medication with analgesics and Helicobacter pylori infection.</a:t>
            </a:r>
            <a:r>
              <a:rPr lang="en-US" sz="800" kern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 J High Risk </a:t>
            </a:r>
            <a:r>
              <a:rPr lang="en-US" sz="800" kern="0" dirty="0" err="1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</a:t>
            </a:r>
            <a:r>
              <a:rPr lang="en-US" sz="800" kern="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Addict. 2015 June; 4(2): e26155. </a:t>
            </a:r>
          </a:p>
          <a:p>
            <a:pPr marL="0" indent="0">
              <a:buFont typeface="Wingdings" pitchFamily="2" charset="2"/>
              <a:buNone/>
            </a:pPr>
            <a:r>
              <a:rPr lang="uk-UA" sz="800" kern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800" kern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Papatheodoridis</a:t>
            </a:r>
            <a:r>
              <a:rPr lang="en-US" sz="800" kern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GV, </a:t>
            </a:r>
            <a:r>
              <a:rPr lang="en-US" sz="800" kern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Archimandritis</a:t>
            </a:r>
            <a:r>
              <a:rPr lang="en-US" sz="800" kern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AJ. Role of Helicobacter pylori eradication in aspirin or non-steroidal anti-inflammatory drug users. </a:t>
            </a:r>
          </a:p>
          <a:p>
            <a:pPr marL="0" indent="0">
              <a:buFont typeface="Wingdings" pitchFamily="2" charset="2"/>
              <a:buNone/>
            </a:pPr>
            <a:r>
              <a:rPr lang="en-US" sz="800" kern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World J Gastroenterol. 2005;11(25):3811–6.</a:t>
            </a:r>
            <a:endParaRPr lang="uk-UA" sz="800" kern="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r>
              <a:rPr lang="uk-UA" sz="800" kern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800" kern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Boltin</a:t>
            </a:r>
            <a:r>
              <a:rPr lang="en-US" sz="800" kern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D, Niv Y. Pharmacological and alimentary alteration of the gastric barrier. </a:t>
            </a:r>
            <a:r>
              <a:rPr lang="en-US" sz="800" i="1" kern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</a:t>
            </a:r>
            <a:r>
              <a:rPr lang="en-US" sz="800" i="1" kern="0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</a:t>
            </a:r>
            <a:r>
              <a:rPr lang="en-US" sz="800" i="1" kern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 Clin Gastroenterol. </a:t>
            </a:r>
            <a:r>
              <a:rPr lang="en-US" sz="800" kern="0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2014;28(6):981–94.</a:t>
            </a:r>
            <a:endParaRPr lang="uk-UA" sz="800" kern="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uk-UA" sz="1100" kern="0" dirty="0">
              <a:solidFill>
                <a:srgbClr val="21212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itchFamily="2" charset="2"/>
              <a:buNone/>
            </a:pPr>
            <a:endParaRPr lang="uk-UA" sz="11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8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84B52E-6336-3D08-D00B-36BFE9582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779DA6-BB41-DE01-6DCA-0C55F91BD9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89" b="26801"/>
          <a:stretch/>
        </p:blipFill>
        <p:spPr>
          <a:xfrm>
            <a:off x="6902245" y="398308"/>
            <a:ext cx="4904148" cy="223187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E009543-07FB-9018-DAFB-64DCFA763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666" y="5773121"/>
            <a:ext cx="1518057" cy="894599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F2CD22C-98C7-44E7-91DB-E2981E587658}"/>
              </a:ext>
            </a:extLst>
          </p:cNvPr>
          <p:cNvSpPr/>
          <p:nvPr/>
        </p:nvSpPr>
        <p:spPr>
          <a:xfrm>
            <a:off x="470573" y="1032622"/>
            <a:ext cx="5961099" cy="4490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uk-UA" sz="3200" b="1" kern="100" dirty="0">
                <a:ea typeface="Calibri Light" panose="020F0302020204030204" pitchFamily="34" charset="0"/>
                <a:cs typeface="Calibri Light" panose="020F0302020204030204" pitchFamily="34" charset="0"/>
              </a:rPr>
              <a:t>Які переваги Ви отримаєте з 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CITO TEST® ХЕЛІКОБАКТЕР</a:t>
            </a:r>
            <a:r>
              <a:rPr lang="uk-UA" sz="3200" b="1" dirty="0">
                <a:solidFill>
                  <a:schemeClr val="tx2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uk-UA" sz="3200" b="1" kern="100" dirty="0">
                <a:ea typeface="Calibri Light" panose="020F0302020204030204" pitchFamily="34" charset="0"/>
                <a:cs typeface="Calibri Light" panose="020F0302020204030204" pitchFamily="34" charset="0"/>
              </a:rPr>
              <a:t>?</a:t>
            </a:r>
          </a:p>
          <a:p>
            <a:pPr>
              <a:lnSpc>
                <a:spcPct val="107000"/>
              </a:lnSpc>
              <a:spcAft>
                <a:spcPts val="0"/>
              </a:spcAft>
            </a:pPr>
            <a:endParaRPr lang="uk-UA" sz="2400" b="1" kern="1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2000" kern="100" dirty="0">
                <a:ea typeface="Calibri Light" panose="020F0302020204030204" pitchFamily="34" charset="0"/>
                <a:cs typeface="Calibri Light" panose="020F0302020204030204" pitchFamily="34" charset="0"/>
              </a:rPr>
              <a:t>Швидке рішення в умовах обмеженого доступу до лабораторій;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uk-UA" sz="2000" kern="1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2000" kern="100" dirty="0">
                <a:ea typeface="Calibri Light" panose="020F0302020204030204" pitchFamily="34" charset="0"/>
                <a:cs typeface="Calibri Light" panose="020F0302020204030204" pitchFamily="34" charset="0"/>
              </a:rPr>
              <a:t>Можливість призначити тест пацієнту для самостійного використання;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uk-UA" sz="2000" kern="1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uk-UA" sz="2000" kern="100" dirty="0">
                <a:ea typeface="Calibri Light" panose="020F0302020204030204" pitchFamily="34" charset="0"/>
                <a:cs typeface="Calibri Light" panose="020F0302020204030204" pitchFamily="34" charset="0"/>
              </a:rPr>
              <a:t>Пацієнт отримує відповідь тут і зараз. Це знижує тривожність, підвищує довіру до Вас і мотивує до лікування.</a:t>
            </a:r>
            <a:endParaRPr lang="uk-UA" sz="2000" kern="100" dirty="0">
              <a:effectLst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306CCF3-3AF5-4003-B61F-712FD98EC757}"/>
              </a:ext>
            </a:extLst>
          </p:cNvPr>
          <p:cNvSpPr/>
          <p:nvPr/>
        </p:nvSpPr>
        <p:spPr>
          <a:xfrm>
            <a:off x="8487141" y="3332792"/>
            <a:ext cx="3234286" cy="7705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Чутливість </a:t>
            </a:r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понад </a:t>
            </a:r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99,9%</a:t>
            </a:r>
            <a:endParaRPr lang="uk-UA" dirty="0">
              <a:solidFill>
                <a:srgbClr val="FF0000"/>
              </a:solidFill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64DA5EC-799D-4C6C-9954-FEDF815627EE}"/>
              </a:ext>
            </a:extLst>
          </p:cNvPr>
          <p:cNvSpPr/>
          <p:nvPr/>
        </p:nvSpPr>
        <p:spPr>
          <a:xfrm>
            <a:off x="7316937" y="4420680"/>
            <a:ext cx="3517862" cy="7705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Специфічність </a:t>
            </a:r>
            <a:r>
              <a:rPr lang="uk-UA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— </a:t>
            </a:r>
            <a:r>
              <a:rPr lang="uk-UA" b="1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99,0</a:t>
            </a:r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%</a:t>
            </a:r>
            <a:endParaRPr lang="uk-U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3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b="1" i="1" dirty="0">
                <a:solidFill>
                  <a:srgbClr val="00B050"/>
                </a:solidFill>
              </a:rPr>
              <a:t>ШВИДКІ ТЕСТИ ДЛЯ ДІАГНОСТИКИ ВІРУСНИХ ГЕПАТИТІВ (для самоконтролю)</a:t>
            </a:r>
          </a:p>
        </p:txBody>
      </p:sp>
      <p:pic>
        <p:nvPicPr>
          <p:cNvPr id="4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68" b="18318"/>
          <a:stretch>
            <a:fillRect/>
          </a:stretch>
        </p:blipFill>
        <p:spPr bwMode="auto">
          <a:xfrm>
            <a:off x="891060" y="1751830"/>
            <a:ext cx="2934062" cy="173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362" b="17445"/>
          <a:stretch>
            <a:fillRect/>
          </a:stretch>
        </p:blipFill>
        <p:spPr bwMode="auto">
          <a:xfrm>
            <a:off x="891059" y="3499667"/>
            <a:ext cx="2934062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396" y="1784370"/>
            <a:ext cx="3254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001" y="2440714"/>
            <a:ext cx="3254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121" y="3324751"/>
            <a:ext cx="32543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066" y="4293009"/>
            <a:ext cx="32543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Прямоугольник 12"/>
          <p:cNvSpPr/>
          <p:nvPr/>
        </p:nvSpPr>
        <p:spPr>
          <a:xfrm>
            <a:off x="4170834" y="1636907"/>
            <a:ext cx="5430838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Згідно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критеріїв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ВООЗ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Україна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відноситься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до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країн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з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високою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розповсюдженістю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гепатита С</a:t>
            </a:r>
            <a:r>
              <a:rPr lang="ru-RU" sz="1600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1</a:t>
            </a:r>
          </a:p>
        </p:txBody>
      </p:sp>
      <p:sp>
        <p:nvSpPr>
          <p:cNvPr id="11" name="Прямоугольник 13"/>
          <p:cNvSpPr/>
          <p:nvPr/>
        </p:nvSpPr>
        <p:spPr>
          <a:xfrm>
            <a:off x="4170834" y="2311840"/>
            <a:ext cx="5430838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Рекомендовано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пропонувати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серологічне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тестування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на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вірусний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гепатит С </a:t>
            </a:r>
            <a:r>
              <a:rPr lang="ru-RU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усьому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дорослому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населенню</a:t>
            </a:r>
            <a:r>
              <a:rPr lang="ru-RU" sz="1600" i="1" baseline="30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2</a:t>
            </a:r>
          </a:p>
        </p:txBody>
      </p:sp>
      <p:sp>
        <p:nvSpPr>
          <p:cNvPr id="12" name="Прямоугольник 14"/>
          <p:cNvSpPr/>
          <p:nvPr/>
        </p:nvSpPr>
        <p:spPr>
          <a:xfrm>
            <a:off x="4186164" y="3068293"/>
            <a:ext cx="54979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Враховуючи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розповсюдженість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гепатита В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в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Україні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рекомендовано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проводити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тестування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в </a:t>
            </a:r>
            <a:r>
              <a:rPr lang="ru-RU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групах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високого</a:t>
            </a:r>
            <a:r>
              <a:rPr lang="ru-RU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ризику</a:t>
            </a:r>
            <a:endParaRPr lang="ru-RU" sz="1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sp>
        <p:nvSpPr>
          <p:cNvPr id="13" name="Прямоугольник 15"/>
          <p:cNvSpPr/>
          <p:nvPr/>
        </p:nvSpPr>
        <p:spPr>
          <a:xfrm>
            <a:off x="4150559" y="4009163"/>
            <a:ext cx="5430838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Швидкі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діагностичні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тести на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вірусні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гепатити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 входят у «</a:t>
            </a:r>
            <a:r>
              <a:rPr lang="uk-UA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Табель оснащення медичних закладів, які надають первинну медичну допомогу</a:t>
            </a:r>
            <a:r>
              <a:rPr lang="ru-RU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»</a:t>
            </a:r>
            <a:r>
              <a:rPr lang="ru-RU" sz="1600" i="1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3</a:t>
            </a:r>
          </a:p>
        </p:txBody>
      </p:sp>
      <p:sp>
        <p:nvSpPr>
          <p:cNvPr id="15" name="Прямоугольник 5"/>
          <p:cNvSpPr>
            <a:spLocks noChangeArrowheads="1"/>
          </p:cNvSpPr>
          <p:nvPr/>
        </p:nvSpPr>
        <p:spPr bwMode="auto">
          <a:xfrm>
            <a:off x="182880" y="6334780"/>
            <a:ext cx="7358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496B21"/>
              </a:buClr>
              <a:buSzPct val="75000"/>
              <a:buFont typeface="Wingdings" panose="05000000000000000000" pitchFamily="2" charset="2"/>
              <a:buChar char="p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496B21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E0A8"/>
              </a:buClr>
              <a:buSzPct val="65000"/>
              <a:buFont typeface="Wingdings" panose="05000000000000000000" pitchFamily="2" charset="2"/>
              <a:buChar char="p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496B21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496B21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96B21"/>
              </a:buClr>
              <a:buSzPct val="8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228600" marR="0" lvl="0" indent="-22860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ru-RU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Maistat</a:t>
            </a:r>
            <a:r>
              <a:rPr kumimoji="0" lang="en-US" altLang="ru-RU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 L., </a:t>
            </a:r>
            <a:r>
              <a:rPr kumimoji="0" lang="en-US" altLang="ru-RU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Kravchenko</a:t>
            </a:r>
            <a:r>
              <a:rPr kumimoji="0" lang="en-US" altLang="ru-RU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 N., Reddy A. Hepatitis C in Eastern Europe and Central Asia: a survey of epidemiology, treatment access and civil society activity in eleven countries. </a:t>
            </a:r>
            <a:endParaRPr kumimoji="0" lang="uk-UA" altLang="ru-RU" sz="7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</a:endParaRPr>
          </a:p>
          <a:p>
            <a:pPr marR="0" lvl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ru-RU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Hepatology</a:t>
            </a:r>
            <a:r>
              <a:rPr kumimoji="0" lang="en-US" altLang="ru-RU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, Medicine and Policy. 2017.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ru-RU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2. </a:t>
            </a:r>
            <a:r>
              <a:rPr kumimoji="0" lang="ru-RU" altLang="ru-RU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ВОЗ. РУКОВОДСТВО ПО ТЕСТИРОВАНИЮ НА ГЕПАТИТІ В И С (февраль 2017 г.)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altLang="ru-RU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3. Наказ МОЗ </a:t>
            </a:r>
            <a:r>
              <a:rPr kumimoji="0" lang="ru-RU" altLang="ru-RU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України</a:t>
            </a:r>
            <a:r>
              <a:rPr kumimoji="0" lang="ru-RU" altLang="ru-RU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 №148 </a:t>
            </a:r>
            <a:r>
              <a:rPr kumimoji="0" lang="ru-RU" altLang="ru-RU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від</a:t>
            </a:r>
            <a:r>
              <a:rPr kumimoji="0" lang="ru-RU" altLang="ru-RU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rPr>
              <a:t> 26.01.2018 р.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74" y="5481393"/>
            <a:ext cx="8865979" cy="667512"/>
          </a:xfrm>
          <a:prstGeom prst="rect">
            <a:avLst/>
          </a:prstGeom>
        </p:spPr>
      </p:pic>
      <p:sp>
        <p:nvSpPr>
          <p:cNvPr id="16" name="Овальна виноска 15"/>
          <p:cNvSpPr/>
          <p:nvPr/>
        </p:nvSpPr>
        <p:spPr>
          <a:xfrm>
            <a:off x="9774539" y="1810855"/>
            <a:ext cx="2394857" cy="821654"/>
          </a:xfrm>
          <a:prstGeom prst="wedgeEllipseCallout">
            <a:avLst>
              <a:gd name="adj1" fmla="val -58651"/>
              <a:gd name="adj2" fmla="val 4978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rgbClr val="FF0000"/>
                </a:solidFill>
              </a:rPr>
              <a:t>Чутливість більше 99,9%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7" name="Овальна виноска 16"/>
          <p:cNvSpPr/>
          <p:nvPr/>
        </p:nvSpPr>
        <p:spPr>
          <a:xfrm>
            <a:off x="9650544" y="2799070"/>
            <a:ext cx="2312126" cy="821654"/>
          </a:xfrm>
          <a:prstGeom prst="wedgeEllipseCallout">
            <a:avLst>
              <a:gd name="adj1" fmla="val -61118"/>
              <a:gd name="adj2" fmla="val 4872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rgbClr val="FF0000"/>
                </a:solidFill>
              </a:rPr>
              <a:t>Специфічність 99,9%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A7930E-AACB-4F28-8A5B-F795916801C3}"/>
              </a:ext>
            </a:extLst>
          </p:cNvPr>
          <p:cNvSpPr/>
          <p:nvPr/>
        </p:nvSpPr>
        <p:spPr>
          <a:xfrm>
            <a:off x="1168400" y="3028180"/>
            <a:ext cx="630209" cy="2965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60E6D21-68CF-441F-B477-44C48454BCE7}"/>
              </a:ext>
            </a:extLst>
          </p:cNvPr>
          <p:cNvSpPr/>
          <p:nvPr/>
        </p:nvSpPr>
        <p:spPr>
          <a:xfrm>
            <a:off x="1168399" y="4703786"/>
            <a:ext cx="630210" cy="3577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Прямоугольник 15">
            <a:extLst>
              <a:ext uri="{FF2B5EF4-FFF2-40B4-BE49-F238E27FC236}">
                <a16:creationId xmlns:a16="http://schemas.microsoft.com/office/drawing/2014/main" id="{8DEE8692-B66E-4F97-BF35-2952F5483747}"/>
              </a:ext>
            </a:extLst>
          </p:cNvPr>
          <p:cNvSpPr/>
          <p:nvPr/>
        </p:nvSpPr>
        <p:spPr>
          <a:xfrm>
            <a:off x="4170834" y="4955342"/>
            <a:ext cx="5430838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CITO TEST</a:t>
            </a:r>
            <a:r>
              <a:rPr lang="en-US" sz="14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®</a:t>
            </a:r>
            <a:r>
              <a:rPr lang="uk-U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Гепатит С та </a:t>
            </a:r>
            <a:r>
              <a:rPr lang="en-US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CITO TEST</a:t>
            </a:r>
            <a:r>
              <a:rPr lang="en-US" sz="1400" baseline="30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®</a:t>
            </a:r>
            <a:r>
              <a:rPr lang="uk-U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Гепатит В дозволені до застосування в домашніх умовах з метою </a:t>
            </a:r>
            <a:r>
              <a:rPr lang="uk-UA" sz="14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</a:rPr>
              <a:t>самотестування</a:t>
            </a:r>
            <a:endParaRPr lang="ru-RU" sz="1400" i="1" baseline="30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D793A4B-CA0A-4383-B2AE-FA36298FE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2994" y="5053439"/>
            <a:ext cx="32543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Овальна виноска 16">
            <a:extLst>
              <a:ext uri="{FF2B5EF4-FFF2-40B4-BE49-F238E27FC236}">
                <a16:creationId xmlns:a16="http://schemas.microsoft.com/office/drawing/2014/main" id="{1F67A9AC-2D61-43E5-BFE5-576235D39B61}"/>
              </a:ext>
            </a:extLst>
          </p:cNvPr>
          <p:cNvSpPr/>
          <p:nvPr/>
        </p:nvSpPr>
        <p:spPr>
          <a:xfrm>
            <a:off x="9559249" y="4544507"/>
            <a:ext cx="2424761" cy="821654"/>
          </a:xfrm>
          <a:prstGeom prst="wedgeEllipseCallout">
            <a:avLst>
              <a:gd name="adj1" fmla="val -61118"/>
              <a:gd name="adj2" fmla="val 4872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b="1" dirty="0">
                <a:solidFill>
                  <a:srgbClr val="FF0000"/>
                </a:solidFill>
              </a:rPr>
              <a:t>Для самоконтролю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2585" y="0"/>
            <a:ext cx="10515600" cy="807218"/>
          </a:xfrm>
        </p:spPr>
        <p:txBody>
          <a:bodyPr/>
          <a:lstStyle/>
          <a:p>
            <a:r>
              <a:rPr lang="uk-UA" altLang="ru-RU" sz="4000" b="1" i="1" dirty="0">
                <a:solidFill>
                  <a:srgbClr val="00B050"/>
                </a:solidFill>
              </a:rPr>
              <a:t>Діагностика вірусних гепатитів В та С</a:t>
            </a:r>
            <a:endParaRPr lang="uk-UA" sz="4000" b="1" i="1" dirty="0">
              <a:solidFill>
                <a:srgbClr val="00B050"/>
              </a:solidFill>
            </a:endParaRPr>
          </a:p>
        </p:txBody>
      </p:sp>
      <p:sp>
        <p:nvSpPr>
          <p:cNvPr id="5" name="Прямокутник 4"/>
          <p:cNvSpPr/>
          <p:nvPr/>
        </p:nvSpPr>
        <p:spPr>
          <a:xfrm>
            <a:off x="7249887" y="5240501"/>
            <a:ext cx="4942114" cy="13540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eaLnBrk="0" fontAlgn="base" hangingPunct="0">
              <a:lnSpc>
                <a:spcPct val="107000"/>
              </a:lnSpc>
              <a:spcBef>
                <a:spcPct val="0"/>
              </a:spcBef>
              <a:buAutoNum type="arabicPeriod"/>
              <a:defRPr/>
            </a:pPr>
            <a:r>
              <a:rPr lang="ru-RU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Вірусний гепатит </a:t>
            </a:r>
            <a:r>
              <a:rPr lang="ru-RU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С.Клінічна</a:t>
            </a:r>
            <a:r>
              <a:rPr lang="ru-RU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настанова</a:t>
            </a:r>
            <a:r>
              <a:rPr lang="ru-RU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заснована на </a:t>
            </a:r>
            <a:r>
              <a:rPr lang="ru-RU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доказах</a:t>
            </a:r>
            <a:r>
              <a:rPr lang="ru-RU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2020 </a:t>
            </a:r>
            <a:r>
              <a:rPr lang="ru-RU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рік</a:t>
            </a:r>
            <a:endParaRPr lang="ru-RU" sz="10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 eaLnBrk="0" fontAlgn="base" hangingPunct="0">
              <a:lnSpc>
                <a:spcPct val="107000"/>
              </a:lnSpc>
              <a:spcBef>
                <a:spcPct val="0"/>
              </a:spcBef>
              <a:buAutoNum type="arabicPeriod"/>
              <a:defRPr/>
            </a:pPr>
            <a:r>
              <a:rPr lang="ru-RU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Вірусний гепатит В. </a:t>
            </a:r>
            <a:r>
              <a:rPr lang="ru-RU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Клінічна</a:t>
            </a:r>
            <a:r>
              <a:rPr lang="ru-RU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настанова</a:t>
            </a:r>
            <a:r>
              <a:rPr lang="ru-RU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, заснована на </a:t>
            </a:r>
            <a:r>
              <a:rPr lang="ru-RU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доказах</a:t>
            </a:r>
            <a:r>
              <a:rPr lang="ru-RU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. 2020 </a:t>
            </a:r>
            <a:r>
              <a:rPr lang="ru-RU" sz="1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рік</a:t>
            </a:r>
            <a:r>
              <a:rPr lang="ru-RU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marL="228600" indent="-228600" eaLnBrk="0" fontAlgn="base" hangingPunct="0">
              <a:lnSpc>
                <a:spcPct val="107000"/>
              </a:lnSpc>
              <a:spcBef>
                <a:spcPct val="0"/>
              </a:spcBef>
              <a:buAutoNum type="arabicPeriod"/>
              <a:defRPr/>
            </a:pPr>
            <a:r>
              <a:rPr lang="uk-UA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cs typeface="Times New Roman" panose="02020603050405020304" pitchFamily="18" charset="0"/>
              </a:rPr>
              <a:t>Швидкі </a:t>
            </a:r>
            <a:r>
              <a:rPr lang="uk-UA" sz="1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діагностичні тести на вірусні гепатити входять до «Табелю оснащення медичних закладів, які надають первинну медичну допомогу»</a:t>
            </a:r>
          </a:p>
          <a:p>
            <a:pPr eaLnBrk="0" fontAlgn="base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defRPr/>
            </a:pPr>
            <a:r>
              <a:rPr lang="uk-UA" sz="7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ru-RU" sz="7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Стрілка вгору 5"/>
          <p:cNvSpPr/>
          <p:nvPr/>
        </p:nvSpPr>
        <p:spPr>
          <a:xfrm>
            <a:off x="4641705" y="5169574"/>
            <a:ext cx="2729478" cy="1212388"/>
          </a:xfrm>
          <a:prstGeom prst="upArrow">
            <a:avLst>
              <a:gd name="adj1" fmla="val 68254"/>
              <a:gd name="adj2" fmla="val 50000"/>
            </a:avLst>
          </a:prstGeom>
          <a:solidFill>
            <a:srgbClr val="FF3300"/>
          </a:solidFill>
          <a:ln w="12700" cap="flat" cmpd="sng" algn="ctr">
            <a:solidFill>
              <a:srgbClr val="FF33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algn="ctr"/>
            <a:r>
              <a:rPr lang="uk-UA" b="1" dirty="0"/>
              <a:t>діагностичний тест першого ряду </a:t>
            </a:r>
            <a:r>
              <a:rPr lang="uk-UA" b="1" baseline="30000" dirty="0"/>
              <a:t>1,2</a:t>
            </a:r>
          </a:p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Ь</a:t>
            </a:r>
          </a:p>
        </p:txBody>
      </p:sp>
      <p:sp>
        <p:nvSpPr>
          <p:cNvPr id="7" name="Прямокутник 6"/>
          <p:cNvSpPr/>
          <p:nvPr/>
        </p:nvSpPr>
        <p:spPr>
          <a:xfrm>
            <a:off x="122891" y="5361842"/>
            <a:ext cx="2560320" cy="655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eaLnBrk="0" fontAlgn="base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defRPr/>
            </a:pPr>
            <a:r>
              <a:rPr lang="uk-U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ВГВ – вірусний гепатит В</a:t>
            </a:r>
            <a:endParaRPr lang="ru-RU" sz="1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 eaLnBrk="0" fontAlgn="base" hangingPunct="0">
              <a:lnSpc>
                <a:spcPct val="107000"/>
              </a:lnSpc>
              <a:spcBef>
                <a:spcPct val="0"/>
              </a:spcBef>
              <a:spcAft>
                <a:spcPts val="800"/>
              </a:spcAft>
              <a:defRPr/>
            </a:pPr>
            <a:r>
              <a:rPr lang="uk-UA" sz="1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ВГС – вірусний гепатит С</a:t>
            </a:r>
            <a:endParaRPr lang="ru-RU" sz="14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28FA12-93C9-4610-8D05-E3165AE0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051" y="878145"/>
            <a:ext cx="8882742" cy="42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</TotalTime>
  <Words>953</Words>
  <Application>Microsoft Office PowerPoint</Application>
  <PresentationFormat>Широкоэкранный</PresentationFormat>
  <Paragraphs>73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Calibri Light</vt:lpstr>
      <vt:lpstr>Cambria</vt:lpstr>
      <vt:lpstr>Symbol</vt:lpstr>
      <vt:lpstr>Tahoma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CITO TEST® H. Pylori Ag для пацієнтів, які почали приймати НПВС терапію</vt:lpstr>
      <vt:lpstr>Презентация PowerPoint</vt:lpstr>
      <vt:lpstr>ШВИДКІ ТЕСТИ ДЛЯ ДІАГНОСТИКИ ВІРУСНИХ ГЕПАТИТІВ (для самоконтролю)</vt:lpstr>
      <vt:lpstr>Діагностика вірусних гепатитів В та 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CITO TEST® Хелікобактер – зручне рішення для швидкої діагностики  H.pylori.</dc:title>
  <dc:creator>Pharmasco Hrytsenko</dc:creator>
  <cp:lastModifiedBy>Boris</cp:lastModifiedBy>
  <cp:revision>48</cp:revision>
  <cp:lastPrinted>2025-09-29T06:55:00Z</cp:lastPrinted>
  <dcterms:created xsi:type="dcterms:W3CDTF">2025-04-07T08:16:57Z</dcterms:created>
  <dcterms:modified xsi:type="dcterms:W3CDTF">2025-10-08T06:57:59Z</dcterms:modified>
</cp:coreProperties>
</file>