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9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ітлий стиль 1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ітлий стиль 1 –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Помірний стиль 4 –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0403D-074E-4F5A-A725-901A14D1B1B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FF45F1BB-A0E0-47F9-8FC1-ED790B479D81}">
      <dgm:prSet phldrT="[Текст]"/>
      <dgm:spPr/>
      <dgm:t>
        <a:bodyPr/>
        <a:lstStyle/>
        <a:p>
          <a:r>
            <a:rPr lang="uk-UA" dirty="0"/>
            <a:t>ПІДГОТОВКА</a:t>
          </a:r>
        </a:p>
      </dgm:t>
    </dgm:pt>
    <dgm:pt modelId="{5A4FD078-D18B-4BEC-AC37-CECD356DDC8C}" type="parTrans" cxnId="{68F69C59-AE12-437F-ADF6-23D6808A95AC}">
      <dgm:prSet/>
      <dgm:spPr/>
      <dgm:t>
        <a:bodyPr/>
        <a:lstStyle/>
        <a:p>
          <a:endParaRPr lang="uk-UA"/>
        </a:p>
      </dgm:t>
    </dgm:pt>
    <dgm:pt modelId="{5B4D5271-8F30-43EC-906A-E995B744B1DD}" type="sibTrans" cxnId="{68F69C59-AE12-437F-ADF6-23D6808A95AC}">
      <dgm:prSet/>
      <dgm:spPr/>
      <dgm:t>
        <a:bodyPr/>
        <a:lstStyle/>
        <a:p>
          <a:endParaRPr lang="uk-UA"/>
        </a:p>
      </dgm:t>
    </dgm:pt>
    <dgm:pt modelId="{4C52616B-7973-4964-99E3-5D2823FDD95D}">
      <dgm:prSet phldrT="[Текст]"/>
      <dgm:spPr/>
      <dgm:t>
        <a:bodyPr/>
        <a:lstStyle/>
        <a:p>
          <a:r>
            <a:rPr lang="uk-UA" dirty="0"/>
            <a:t>ПРОВЕДЕННЯ ЗАХОДУ</a:t>
          </a:r>
        </a:p>
      </dgm:t>
    </dgm:pt>
    <dgm:pt modelId="{58C4276F-C440-425C-8C39-960A4A864831}" type="parTrans" cxnId="{61709E73-7411-485E-BF15-B744C9A35B30}">
      <dgm:prSet/>
      <dgm:spPr/>
      <dgm:t>
        <a:bodyPr/>
        <a:lstStyle/>
        <a:p>
          <a:endParaRPr lang="uk-UA"/>
        </a:p>
      </dgm:t>
    </dgm:pt>
    <dgm:pt modelId="{66EDDD43-4EDC-4BFA-BDD5-A8C7A5BEC5E6}" type="sibTrans" cxnId="{61709E73-7411-485E-BF15-B744C9A35B30}">
      <dgm:prSet/>
      <dgm:spPr/>
      <dgm:t>
        <a:bodyPr/>
        <a:lstStyle/>
        <a:p>
          <a:endParaRPr lang="uk-UA"/>
        </a:p>
      </dgm:t>
    </dgm:pt>
    <dgm:pt modelId="{852CA616-FB08-44F3-85A9-0F1109FE1E7A}">
      <dgm:prSet phldrT="[Текст]"/>
      <dgm:spPr/>
      <dgm:t>
        <a:bodyPr/>
        <a:lstStyle/>
        <a:p>
          <a:r>
            <a:rPr lang="uk-UA" dirty="0"/>
            <a:t>ЗВІТНІСТЬ</a:t>
          </a:r>
        </a:p>
      </dgm:t>
    </dgm:pt>
    <dgm:pt modelId="{CC28AE8A-33EF-4B19-8491-51D5300C320A}" type="parTrans" cxnId="{241A0230-BBE8-467B-A70D-E793F976757A}">
      <dgm:prSet/>
      <dgm:spPr/>
      <dgm:t>
        <a:bodyPr/>
        <a:lstStyle/>
        <a:p>
          <a:endParaRPr lang="uk-UA"/>
        </a:p>
      </dgm:t>
    </dgm:pt>
    <dgm:pt modelId="{FDD51C62-3217-445C-A1F4-E12918A946FD}" type="sibTrans" cxnId="{241A0230-BBE8-467B-A70D-E793F976757A}">
      <dgm:prSet/>
      <dgm:spPr/>
      <dgm:t>
        <a:bodyPr/>
        <a:lstStyle/>
        <a:p>
          <a:endParaRPr lang="uk-UA"/>
        </a:p>
      </dgm:t>
    </dgm:pt>
    <dgm:pt modelId="{17F8C594-3E9A-408C-885A-9898491AA40D}" type="pres">
      <dgm:prSet presAssocID="{A2A0403D-074E-4F5A-A725-901A14D1B1BC}" presName="compositeShape" presStyleCnt="0">
        <dgm:presLayoutVars>
          <dgm:dir/>
          <dgm:resizeHandles/>
        </dgm:presLayoutVars>
      </dgm:prSet>
      <dgm:spPr/>
    </dgm:pt>
    <dgm:pt modelId="{D92510B1-2699-4F0E-BDE1-3CD2CD05F9EB}" type="pres">
      <dgm:prSet presAssocID="{A2A0403D-074E-4F5A-A725-901A14D1B1BC}" presName="pyramid" presStyleLbl="node1" presStyleIdx="0" presStyleCnt="1"/>
      <dgm:spPr>
        <a:solidFill>
          <a:schemeClr val="accent6">
            <a:lumMod val="60000"/>
            <a:lumOff val="40000"/>
          </a:schemeClr>
        </a:solidFill>
      </dgm:spPr>
    </dgm:pt>
    <dgm:pt modelId="{6852777A-7C59-426E-9B85-8CAD49EA98B4}" type="pres">
      <dgm:prSet presAssocID="{A2A0403D-074E-4F5A-A725-901A14D1B1BC}" presName="theList" presStyleCnt="0"/>
      <dgm:spPr/>
    </dgm:pt>
    <dgm:pt modelId="{BB8B0B75-5275-4520-8F81-190A72738C59}" type="pres">
      <dgm:prSet presAssocID="{FF45F1BB-A0E0-47F9-8FC1-ED790B479D81}" presName="aNode" presStyleLbl="fgAcc1" presStyleIdx="0" presStyleCnt="3">
        <dgm:presLayoutVars>
          <dgm:bulletEnabled val="1"/>
        </dgm:presLayoutVars>
      </dgm:prSet>
      <dgm:spPr/>
    </dgm:pt>
    <dgm:pt modelId="{BD9924B1-ADD5-40B9-BD21-2769E36BD745}" type="pres">
      <dgm:prSet presAssocID="{FF45F1BB-A0E0-47F9-8FC1-ED790B479D81}" presName="aSpace" presStyleCnt="0"/>
      <dgm:spPr/>
    </dgm:pt>
    <dgm:pt modelId="{7DBA12A0-92C6-4A27-B3FE-A0640680C6BD}" type="pres">
      <dgm:prSet presAssocID="{4C52616B-7973-4964-99E3-5D2823FDD95D}" presName="aNode" presStyleLbl="fgAcc1" presStyleIdx="1" presStyleCnt="3">
        <dgm:presLayoutVars>
          <dgm:bulletEnabled val="1"/>
        </dgm:presLayoutVars>
      </dgm:prSet>
      <dgm:spPr/>
    </dgm:pt>
    <dgm:pt modelId="{CA954E6E-A8FA-4544-9E10-C1E20EA356AC}" type="pres">
      <dgm:prSet presAssocID="{4C52616B-7973-4964-99E3-5D2823FDD95D}" presName="aSpace" presStyleCnt="0"/>
      <dgm:spPr/>
    </dgm:pt>
    <dgm:pt modelId="{9FD43025-0F05-4F6A-96D9-5AC8912F010E}" type="pres">
      <dgm:prSet presAssocID="{852CA616-FB08-44F3-85A9-0F1109FE1E7A}" presName="aNode" presStyleLbl="fgAcc1" presStyleIdx="2" presStyleCnt="3">
        <dgm:presLayoutVars>
          <dgm:bulletEnabled val="1"/>
        </dgm:presLayoutVars>
      </dgm:prSet>
      <dgm:spPr/>
    </dgm:pt>
    <dgm:pt modelId="{3840243E-2085-4232-B24D-25B08C7D786D}" type="pres">
      <dgm:prSet presAssocID="{852CA616-FB08-44F3-85A9-0F1109FE1E7A}" presName="aSpace" presStyleCnt="0"/>
      <dgm:spPr/>
    </dgm:pt>
  </dgm:ptLst>
  <dgm:cxnLst>
    <dgm:cxn modelId="{241A0230-BBE8-467B-A70D-E793F976757A}" srcId="{A2A0403D-074E-4F5A-A725-901A14D1B1BC}" destId="{852CA616-FB08-44F3-85A9-0F1109FE1E7A}" srcOrd="2" destOrd="0" parTransId="{CC28AE8A-33EF-4B19-8491-51D5300C320A}" sibTransId="{FDD51C62-3217-445C-A1F4-E12918A946FD}"/>
    <dgm:cxn modelId="{91CD8B31-1959-4C83-8920-4FB84C97F7AB}" type="presOf" srcId="{4C52616B-7973-4964-99E3-5D2823FDD95D}" destId="{7DBA12A0-92C6-4A27-B3FE-A0640680C6BD}" srcOrd="0" destOrd="0" presId="urn:microsoft.com/office/officeart/2005/8/layout/pyramid2"/>
    <dgm:cxn modelId="{1DC1FF52-CC39-45C3-9494-84326CC05977}" type="presOf" srcId="{852CA616-FB08-44F3-85A9-0F1109FE1E7A}" destId="{9FD43025-0F05-4F6A-96D9-5AC8912F010E}" srcOrd="0" destOrd="0" presId="urn:microsoft.com/office/officeart/2005/8/layout/pyramid2"/>
    <dgm:cxn modelId="{61709E73-7411-485E-BF15-B744C9A35B30}" srcId="{A2A0403D-074E-4F5A-A725-901A14D1B1BC}" destId="{4C52616B-7973-4964-99E3-5D2823FDD95D}" srcOrd="1" destOrd="0" parTransId="{58C4276F-C440-425C-8C39-960A4A864831}" sibTransId="{66EDDD43-4EDC-4BFA-BDD5-A8C7A5BEC5E6}"/>
    <dgm:cxn modelId="{68F69C59-AE12-437F-ADF6-23D6808A95AC}" srcId="{A2A0403D-074E-4F5A-A725-901A14D1B1BC}" destId="{FF45F1BB-A0E0-47F9-8FC1-ED790B479D81}" srcOrd="0" destOrd="0" parTransId="{5A4FD078-D18B-4BEC-AC37-CECD356DDC8C}" sibTransId="{5B4D5271-8F30-43EC-906A-E995B744B1DD}"/>
    <dgm:cxn modelId="{0EBFCBE3-1CB6-4BF0-B4F8-03F79828A1E8}" type="presOf" srcId="{FF45F1BB-A0E0-47F9-8FC1-ED790B479D81}" destId="{BB8B0B75-5275-4520-8F81-190A72738C59}" srcOrd="0" destOrd="0" presId="urn:microsoft.com/office/officeart/2005/8/layout/pyramid2"/>
    <dgm:cxn modelId="{6E3279F2-303D-4C7A-B1D7-19E02DD3DB67}" type="presOf" srcId="{A2A0403D-074E-4F5A-A725-901A14D1B1BC}" destId="{17F8C594-3E9A-408C-885A-9898491AA40D}" srcOrd="0" destOrd="0" presId="urn:microsoft.com/office/officeart/2005/8/layout/pyramid2"/>
    <dgm:cxn modelId="{EFCDDF1B-6E14-4567-995A-4165A905566A}" type="presParOf" srcId="{17F8C594-3E9A-408C-885A-9898491AA40D}" destId="{D92510B1-2699-4F0E-BDE1-3CD2CD05F9EB}" srcOrd="0" destOrd="0" presId="urn:microsoft.com/office/officeart/2005/8/layout/pyramid2"/>
    <dgm:cxn modelId="{69F62CEE-37FF-4338-837B-5F5048E8047C}" type="presParOf" srcId="{17F8C594-3E9A-408C-885A-9898491AA40D}" destId="{6852777A-7C59-426E-9B85-8CAD49EA98B4}" srcOrd="1" destOrd="0" presId="urn:microsoft.com/office/officeart/2005/8/layout/pyramid2"/>
    <dgm:cxn modelId="{728AF273-ACF7-4266-B13D-8543B8D4584A}" type="presParOf" srcId="{6852777A-7C59-426E-9B85-8CAD49EA98B4}" destId="{BB8B0B75-5275-4520-8F81-190A72738C59}" srcOrd="0" destOrd="0" presId="urn:microsoft.com/office/officeart/2005/8/layout/pyramid2"/>
    <dgm:cxn modelId="{87CD0E3D-2803-4273-8892-1FE0812B5D4F}" type="presParOf" srcId="{6852777A-7C59-426E-9B85-8CAD49EA98B4}" destId="{BD9924B1-ADD5-40B9-BD21-2769E36BD745}" srcOrd="1" destOrd="0" presId="urn:microsoft.com/office/officeart/2005/8/layout/pyramid2"/>
    <dgm:cxn modelId="{B658475D-03F2-43AA-BC22-5D861C91AB39}" type="presParOf" srcId="{6852777A-7C59-426E-9B85-8CAD49EA98B4}" destId="{7DBA12A0-92C6-4A27-B3FE-A0640680C6BD}" srcOrd="2" destOrd="0" presId="urn:microsoft.com/office/officeart/2005/8/layout/pyramid2"/>
    <dgm:cxn modelId="{658E9823-26D1-4409-A53F-929CC6105837}" type="presParOf" srcId="{6852777A-7C59-426E-9B85-8CAD49EA98B4}" destId="{CA954E6E-A8FA-4544-9E10-C1E20EA356AC}" srcOrd="3" destOrd="0" presId="urn:microsoft.com/office/officeart/2005/8/layout/pyramid2"/>
    <dgm:cxn modelId="{1C68CEAA-4A11-4A6F-B163-8452AE9A2E45}" type="presParOf" srcId="{6852777A-7C59-426E-9B85-8CAD49EA98B4}" destId="{9FD43025-0F05-4F6A-96D9-5AC8912F010E}" srcOrd="4" destOrd="0" presId="urn:microsoft.com/office/officeart/2005/8/layout/pyramid2"/>
    <dgm:cxn modelId="{DA1F94E5-CD17-4CB7-A52C-B8D5893A3D74}" type="presParOf" srcId="{6852777A-7C59-426E-9B85-8CAD49EA98B4}" destId="{3840243E-2085-4232-B24D-25B08C7D786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510B1-2699-4F0E-BDE1-3CD2CD05F9EB}">
      <dsp:nvSpPr>
        <dsp:cNvPr id="0" name=""/>
        <dsp:cNvSpPr/>
      </dsp:nvSpPr>
      <dsp:spPr>
        <a:xfrm>
          <a:off x="864022" y="0"/>
          <a:ext cx="4444004" cy="4444004"/>
        </a:xfrm>
        <a:prstGeom prst="triangl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B0B75-5275-4520-8F81-190A72738C59}">
      <dsp:nvSpPr>
        <dsp:cNvPr id="0" name=""/>
        <dsp:cNvSpPr/>
      </dsp:nvSpPr>
      <dsp:spPr>
        <a:xfrm>
          <a:off x="3086024" y="446787"/>
          <a:ext cx="2888602" cy="1051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ПІДГОТОВКА</a:t>
          </a:r>
        </a:p>
      </dsp:txBody>
      <dsp:txXfrm>
        <a:off x="3137377" y="498140"/>
        <a:ext cx="2785896" cy="949273"/>
      </dsp:txXfrm>
    </dsp:sp>
    <dsp:sp modelId="{7DBA12A0-92C6-4A27-B3FE-A0640680C6BD}">
      <dsp:nvSpPr>
        <dsp:cNvPr id="0" name=""/>
        <dsp:cNvSpPr/>
      </dsp:nvSpPr>
      <dsp:spPr>
        <a:xfrm>
          <a:off x="3086024" y="1630263"/>
          <a:ext cx="2888602" cy="1051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ПРОВЕДЕННЯ ЗАХОДУ</a:t>
          </a:r>
        </a:p>
      </dsp:txBody>
      <dsp:txXfrm>
        <a:off x="3137377" y="1681616"/>
        <a:ext cx="2785896" cy="949273"/>
      </dsp:txXfrm>
    </dsp:sp>
    <dsp:sp modelId="{9FD43025-0F05-4F6A-96D9-5AC8912F010E}">
      <dsp:nvSpPr>
        <dsp:cNvPr id="0" name=""/>
        <dsp:cNvSpPr/>
      </dsp:nvSpPr>
      <dsp:spPr>
        <a:xfrm>
          <a:off x="3086024" y="2813740"/>
          <a:ext cx="2888602" cy="105197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kern="1200" dirty="0"/>
            <a:t>ЗВІТНІСТЬ</a:t>
          </a:r>
        </a:p>
      </dsp:txBody>
      <dsp:txXfrm>
        <a:off x="3137377" y="2865093"/>
        <a:ext cx="2785896" cy="949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CA5FD-109D-475F-9047-C18A5469BE2B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832F-24DA-464C-88DF-C9BD844BBA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291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2832F-24DA-464C-88DF-C9BD844BBA6B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557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B92DD-8F75-6035-8718-9ED3159B9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099288A-091D-7C2C-D200-6937F067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47BEAA3-A707-80A6-11F3-3384FB7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932DCEA-8216-0152-CFE1-FA5E2C36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86110C-561F-D1C3-62F1-3EDC64D8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50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123C-F2B2-21BC-9961-776CDC0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7C6DE4A-FEEF-D945-437D-59FC2B60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7D6A723-7C08-D1E5-A000-8B22E11C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13FCCA2-A152-8BC6-2054-E24FC8BC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726F1C8-3BB2-62A5-9751-FFC41B28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43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E2087F9-EB8F-CC97-7A97-5D11E4F2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193A201-7EA1-FFDF-1C48-F675935A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960C99E-94E8-7D01-EFE6-5708DED0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D00A522-F260-E099-7D0A-19D5B9D8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5EC19D5-C8C2-B182-5BC9-14B4BBA5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52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7596-1D89-D92D-5F66-A600E67F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0CA5C0E-CF37-CB38-76DF-64E40347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E2DD3B4-BF63-DF6F-5460-6C86138D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70950C2-CFFE-3A58-DB7A-C6D330A9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535DCFB-985E-9B7E-D443-D70BE36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46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B0C7D-83FB-A0D4-11C6-69F734E2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90CD663-2009-D3A4-8C8C-1A6CEAD0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A113BB3-1BD0-0580-5DF2-7025D3CB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3278350-1809-8470-266D-75C562EE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A39CF38-9CB0-AA07-718B-45DCA94F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385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6AC6A-A71A-18A5-CF99-91681FE0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275838-57D6-325C-4137-7CC8FAAB6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C77F2C9-9A1C-A99C-5B3C-21A650B7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67037F5-6B4A-EF90-26F3-0CF2B5EA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497A782-CE39-1767-73C3-9653A450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5887B1B-8E87-A57B-4149-5E3ED1C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52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5C6BB-712C-AEC9-C9E2-F01A0F92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6FB83D9-E4E6-C579-32F5-35DFF86C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2092EB3-C409-8440-E4FE-767A98FD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A05B0E4-DB06-588A-A3FB-F43D14518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6DC004C-8DEF-0726-6443-D23675E27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0F144331-75FD-4586-A69F-A5605C51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FB1CE0C-6B39-A0AC-5B45-EC5DFD9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D733D1E-61C2-B11B-A5A5-4008525D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44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6C643-1F7D-2FD7-0DB4-8D2A146E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68E2B46-84B3-34A8-2304-CAE46FFF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F5EC6E7-AE8D-7557-6A8C-7A9B4148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94BBDFE-9D45-F863-B867-03C791FC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14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B7B97205-F9D4-E277-A4A1-5F705E2C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E6F77EA-9017-E2E0-140E-151E4FA9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9CF3AEA-9F00-9B66-D261-F6D3B28F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940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3B60-4786-C01A-0424-74A4F861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A389192-67D5-B9E6-389D-61D2F528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62BFE6C-F892-F337-346B-D7F29950F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0246F41-C42E-D2EC-76BF-707B6BE4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491D5A5-96E9-EF07-3866-3764C07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CE7C7AB-80E9-2195-934B-A2FC88A1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97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13A1E-9623-195D-09B5-65B2B9B4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2A763B5-2D16-D7AA-728E-0D31E7232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E2A3BEF-6A44-F53E-FAFC-3D0224C68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B169495-D2EF-2CD2-C557-83C21A4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1EB660D-0DC8-30C2-E1FD-A6643A23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A0D8DF2-0026-A21F-5706-B8827737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56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605D350-636A-4AFE-3558-D546676D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91E3DD7-A039-61B4-A2A2-37FC801C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0FEF02-23C3-D8F6-AAFD-7DD8D2F1C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6695-5D71-4A5E-A6F7-200A9F96E7D9}" type="datetimeFigureOut">
              <a:rPr lang="uk-UA" smtClean="0"/>
              <a:t>13.10.2025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7048163-E472-8380-98E6-C9C5D2821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F605A5-C7FD-4160-80C9-5805B67F5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3D-1550-45D9-97AA-8D2EA50E371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84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ий процес 3">
            <a:extLst>
              <a:ext uri="{FF2B5EF4-FFF2-40B4-BE49-F238E27FC236}">
                <a16:creationId xmlns:a16="http://schemas.microsoft.com/office/drawing/2014/main" id="{9B2C3B90-6AFD-F0D6-2B86-3BBCC3A99A45}"/>
              </a:ext>
            </a:extLst>
          </p:cNvPr>
          <p:cNvSpPr/>
          <p:nvPr/>
        </p:nvSpPr>
        <p:spPr>
          <a:xfrm>
            <a:off x="6534364" y="20548"/>
            <a:ext cx="5657636" cy="92334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solidFill>
                  <a:schemeClr val="tx1"/>
                </a:solidFill>
              </a:rPr>
              <a:t>ФОРМАТИ РЕГІОНАЛЬНИХ ЗАХОДІВ </a:t>
            </a:r>
            <a:endParaRPr lang="uk-UA" sz="2400" b="1" i="1" dirty="0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47957C84-2410-8496-B53C-5C04CF758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09983"/>
              </p:ext>
            </p:extLst>
          </p:nvPr>
        </p:nvGraphicFramePr>
        <p:xfrm>
          <a:off x="652194" y="1017142"/>
          <a:ext cx="5737412" cy="565041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473475">
                  <a:extLst>
                    <a:ext uri="{9D8B030D-6E8A-4147-A177-3AD203B41FA5}">
                      <a16:colId xmlns:a16="http://schemas.microsoft.com/office/drawing/2014/main" val="575702647"/>
                    </a:ext>
                  </a:extLst>
                </a:gridCol>
                <a:gridCol w="3263937">
                  <a:extLst>
                    <a:ext uri="{9D8B030D-6E8A-4147-A177-3AD203B41FA5}">
                      <a16:colId xmlns:a16="http://schemas.microsoft.com/office/drawing/2014/main" val="3622880352"/>
                    </a:ext>
                  </a:extLst>
                </a:gridCol>
              </a:tblGrid>
              <a:tr h="540942">
                <a:tc gridSpan="2">
                  <a:txBody>
                    <a:bodyPr/>
                    <a:lstStyle/>
                    <a:p>
                      <a:r>
                        <a:rPr lang="uk-UA" sz="1800" dirty="0"/>
                        <a:t>Круглий стіл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uk-UA" dirty="0"/>
                        <a:t>Регіональна конференція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87032"/>
                  </a:ext>
                </a:extLst>
              </a:tr>
              <a:tr h="933681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Періодичність проведення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 </a:t>
                      </a:r>
                      <a:r>
                        <a:rPr lang="uk-UA" sz="1600" dirty="0"/>
                        <a:t>КС на місяць для одного ТПРК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34409"/>
                  </a:ext>
                </a:extLst>
              </a:tr>
              <a:tr h="540942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Кількість лікарів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4-8</a:t>
                      </a:r>
                      <a:r>
                        <a:rPr lang="uk-UA" sz="1600" dirty="0"/>
                        <a:t> лікарів (тільки лікарі)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49678"/>
                  </a:ext>
                </a:extLst>
              </a:tr>
              <a:tr h="540942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Спікер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ТПРК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0838"/>
                  </a:ext>
                </a:extLst>
              </a:tr>
              <a:tr h="576950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Бюджет (</a:t>
                      </a:r>
                      <a:r>
                        <a:rPr lang="uk-UA" sz="1600" b="1" i="1" dirty="0" err="1"/>
                        <a:t>кейтерінг</a:t>
                      </a:r>
                      <a:r>
                        <a:rPr lang="uk-UA" sz="1600" b="1" i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1000 грн</a:t>
                      </a:r>
                      <a:r>
                        <a:rPr lang="en-US" sz="1600" dirty="0"/>
                        <a:t> (</a:t>
                      </a:r>
                      <a:r>
                        <a:rPr lang="uk-UA" sz="1600" dirty="0"/>
                        <a:t>електроні сертифікати) бюджет одного КС.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72726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Місце проведення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Лікарні, поліклініки, амбулаторії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38498"/>
                  </a:ext>
                </a:extLst>
              </a:tr>
              <a:tr h="819877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Формат доповіді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ТПРК  читає доповідь про продукт, обов’язковим є показ презентації.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732167"/>
                  </a:ext>
                </a:extLst>
              </a:tr>
              <a:tr h="540942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Звітність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Фотофіксація, список лікарів.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24754"/>
                  </a:ext>
                </a:extLst>
              </a:tr>
              <a:tr h="540942">
                <a:tc>
                  <a:txBody>
                    <a:bodyPr/>
                    <a:lstStyle/>
                    <a:p>
                      <a:r>
                        <a:rPr lang="uk-UA" sz="1600" b="1" i="1" dirty="0"/>
                        <a:t>Час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15-30 хв.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8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ий процес 3">
            <a:extLst>
              <a:ext uri="{FF2B5EF4-FFF2-40B4-BE49-F238E27FC236}">
                <a16:creationId xmlns:a16="http://schemas.microsoft.com/office/drawing/2014/main" id="{11444838-15AC-9A4F-B39B-BA37E550C3CD}"/>
              </a:ext>
            </a:extLst>
          </p:cNvPr>
          <p:cNvSpPr/>
          <p:nvPr/>
        </p:nvSpPr>
        <p:spPr>
          <a:xfrm>
            <a:off x="-123939" y="0"/>
            <a:ext cx="7916449" cy="92334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/>
              <a:t>ЕТА</a:t>
            </a:r>
            <a:r>
              <a:rPr lang="uk-UA" sz="2400" b="1" i="1" dirty="0">
                <a:solidFill>
                  <a:schemeClr val="tx1"/>
                </a:solidFill>
              </a:rPr>
              <a:t>ЕТАПИ ОРГАНІЗАЦІЇ РЕГІОНАЛЬНИХ ЗАХОДІВ </a:t>
            </a:r>
            <a:endParaRPr lang="uk-UA" sz="2400" b="1" i="1" dirty="0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61F1D237-5A0B-D426-2EC6-5CFDDE2D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295" y="5981442"/>
            <a:ext cx="1195760" cy="7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79EE16C7-F950-C480-673B-75845FD0A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415699"/>
              </p:ext>
            </p:extLst>
          </p:nvPr>
        </p:nvGraphicFramePr>
        <p:xfrm>
          <a:off x="89646" y="1084730"/>
          <a:ext cx="6838649" cy="444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06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4F03A4A-CF6D-8343-1169-C6EE4D4F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698"/>
            <a:ext cx="10959353" cy="29973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sz="2400" dirty="0"/>
              <a:t>ТПРК планує проведення заходів на місяць вперед та надсилає інформацію регіональному менеджеру у вигляді таблиці.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400" dirty="0"/>
              <a:t>Регіональний менеджер перевіряє відповідність заходів, затверджує та надсилає лист на </a:t>
            </a:r>
            <a:r>
              <a:rPr lang="en-US" sz="2400" dirty="0"/>
              <a:t>Sales manager</a:t>
            </a:r>
            <a:r>
              <a:rPr lang="uk-UA" sz="2400" dirty="0"/>
              <a:t> до 20 числа кожного місяця. </a:t>
            </a:r>
            <a:r>
              <a:rPr lang="en-US" sz="2400" dirty="0"/>
              <a:t>Sales manager</a:t>
            </a:r>
            <a:r>
              <a:rPr lang="uk-UA" sz="2400" dirty="0"/>
              <a:t> надсилає зведений файл запланованих заходів на </a:t>
            </a:r>
            <a:r>
              <a:rPr lang="uk-UA" sz="2400"/>
              <a:t>відділ маркетингу </a:t>
            </a:r>
            <a:r>
              <a:rPr lang="uk-UA" sz="2400" dirty="0"/>
              <a:t>до 25 числа кожного місяця.</a:t>
            </a:r>
          </a:p>
        </p:txBody>
      </p:sp>
      <p:sp>
        <p:nvSpPr>
          <p:cNvPr id="4" name="Блок-схема: альтернативний процес 3">
            <a:extLst>
              <a:ext uri="{FF2B5EF4-FFF2-40B4-BE49-F238E27FC236}">
                <a16:creationId xmlns:a16="http://schemas.microsoft.com/office/drawing/2014/main" id="{866E7A9D-8C89-4C24-5DC7-72676B7250F6}"/>
              </a:ext>
            </a:extLst>
          </p:cNvPr>
          <p:cNvSpPr/>
          <p:nvPr/>
        </p:nvSpPr>
        <p:spPr>
          <a:xfrm>
            <a:off x="-123939" y="0"/>
            <a:ext cx="7916449" cy="92334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/>
              <a:t>П</a:t>
            </a:r>
            <a:r>
              <a:rPr lang="uk-UA" sz="2400" b="1" i="1" dirty="0">
                <a:solidFill>
                  <a:schemeClr val="tx1"/>
                </a:solidFill>
              </a:rPr>
              <a:t>ПІДГОТОВКА</a:t>
            </a:r>
            <a:endParaRPr lang="uk-UA" sz="2400" b="1" i="1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0C23714E-A36B-B98A-1D13-A4E691CF12F0}"/>
              </a:ext>
            </a:extLst>
          </p:cNvPr>
          <p:cNvSpPr/>
          <p:nvPr/>
        </p:nvSpPr>
        <p:spPr>
          <a:xfrm>
            <a:off x="184935" y="3166622"/>
            <a:ext cx="3325906" cy="40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Приклад оформлення таблиці заходів </a:t>
            </a:r>
          </a:p>
        </p:txBody>
      </p:sp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7E6F204C-2639-E545-9065-57DDBD02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295" y="5981442"/>
            <a:ext cx="1195760" cy="7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C7803AD0-F999-23B8-44D2-254CFEBF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90692"/>
              </p:ext>
            </p:extLst>
          </p:nvPr>
        </p:nvGraphicFramePr>
        <p:xfrm>
          <a:off x="82196" y="3781644"/>
          <a:ext cx="10959350" cy="2554572"/>
        </p:xfrm>
        <a:graphic>
          <a:graphicData uri="http://schemas.openxmlformats.org/drawingml/2006/table">
            <a:tbl>
              <a:tblPr/>
              <a:tblGrid>
                <a:gridCol w="204914">
                  <a:extLst>
                    <a:ext uri="{9D8B030D-6E8A-4147-A177-3AD203B41FA5}">
                      <a16:colId xmlns:a16="http://schemas.microsoft.com/office/drawing/2014/main" val="3757406919"/>
                    </a:ext>
                  </a:extLst>
                </a:gridCol>
                <a:gridCol w="741929">
                  <a:extLst>
                    <a:ext uri="{9D8B030D-6E8A-4147-A177-3AD203B41FA5}">
                      <a16:colId xmlns:a16="http://schemas.microsoft.com/office/drawing/2014/main" val="3220432675"/>
                    </a:ext>
                  </a:extLst>
                </a:gridCol>
                <a:gridCol w="692467">
                  <a:extLst>
                    <a:ext uri="{9D8B030D-6E8A-4147-A177-3AD203B41FA5}">
                      <a16:colId xmlns:a16="http://schemas.microsoft.com/office/drawing/2014/main" val="326240553"/>
                    </a:ext>
                  </a:extLst>
                </a:gridCol>
                <a:gridCol w="1045767">
                  <a:extLst>
                    <a:ext uri="{9D8B030D-6E8A-4147-A177-3AD203B41FA5}">
                      <a16:colId xmlns:a16="http://schemas.microsoft.com/office/drawing/2014/main" val="1602041530"/>
                    </a:ext>
                  </a:extLst>
                </a:gridCol>
                <a:gridCol w="904446">
                  <a:extLst>
                    <a:ext uri="{9D8B030D-6E8A-4147-A177-3AD203B41FA5}">
                      <a16:colId xmlns:a16="http://schemas.microsoft.com/office/drawing/2014/main" val="3350248487"/>
                    </a:ext>
                  </a:extLst>
                </a:gridCol>
                <a:gridCol w="1625178">
                  <a:extLst>
                    <a:ext uri="{9D8B030D-6E8A-4147-A177-3AD203B41FA5}">
                      <a16:colId xmlns:a16="http://schemas.microsoft.com/office/drawing/2014/main" val="2300912790"/>
                    </a:ext>
                  </a:extLst>
                </a:gridCol>
                <a:gridCol w="770192">
                  <a:extLst>
                    <a:ext uri="{9D8B030D-6E8A-4147-A177-3AD203B41FA5}">
                      <a16:colId xmlns:a16="http://schemas.microsoft.com/office/drawing/2014/main" val="2292066453"/>
                    </a:ext>
                  </a:extLst>
                </a:gridCol>
                <a:gridCol w="692467">
                  <a:extLst>
                    <a:ext uri="{9D8B030D-6E8A-4147-A177-3AD203B41FA5}">
                      <a16:colId xmlns:a16="http://schemas.microsoft.com/office/drawing/2014/main" val="1186925123"/>
                    </a:ext>
                  </a:extLst>
                </a:gridCol>
                <a:gridCol w="692467">
                  <a:extLst>
                    <a:ext uri="{9D8B030D-6E8A-4147-A177-3AD203B41FA5}">
                      <a16:colId xmlns:a16="http://schemas.microsoft.com/office/drawing/2014/main" val="1857457895"/>
                    </a:ext>
                  </a:extLst>
                </a:gridCol>
                <a:gridCol w="374498">
                  <a:extLst>
                    <a:ext uri="{9D8B030D-6E8A-4147-A177-3AD203B41FA5}">
                      <a16:colId xmlns:a16="http://schemas.microsoft.com/office/drawing/2014/main" val="3123397259"/>
                    </a:ext>
                  </a:extLst>
                </a:gridCol>
                <a:gridCol w="918579">
                  <a:extLst>
                    <a:ext uri="{9D8B030D-6E8A-4147-A177-3AD203B41FA5}">
                      <a16:colId xmlns:a16="http://schemas.microsoft.com/office/drawing/2014/main" val="2486352466"/>
                    </a:ext>
                  </a:extLst>
                </a:gridCol>
                <a:gridCol w="1066964">
                  <a:extLst>
                    <a:ext uri="{9D8B030D-6E8A-4147-A177-3AD203B41FA5}">
                      <a16:colId xmlns:a16="http://schemas.microsoft.com/office/drawing/2014/main" val="496798665"/>
                    </a:ext>
                  </a:extLst>
                </a:gridCol>
                <a:gridCol w="1229482">
                  <a:extLst>
                    <a:ext uri="{9D8B030D-6E8A-4147-A177-3AD203B41FA5}">
                      <a16:colId xmlns:a16="http://schemas.microsoft.com/office/drawing/2014/main" val="2537791751"/>
                    </a:ext>
                  </a:extLst>
                </a:gridCol>
              </a:tblGrid>
              <a:tr h="11622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РМ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МП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5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Дата проведення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Місце (місто, адреса, назва ЛПУ)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Кількість учасників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Спеціальність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Місяць витрат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Сума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Продукт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Спікер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Статус спікера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40465"/>
                  </a:ext>
                </a:extLst>
              </a:tr>
              <a:tr h="904632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Формат заходу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257466"/>
                  </a:ext>
                </a:extLst>
              </a:tr>
              <a:tr h="766856"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Карпова Оксана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Ющенко Ніна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Регіональна конференція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16.01.2024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 Миколаїв, вул. Адміральська,6, ЦПСД №4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Сімейні лікарі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Січень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CITO TEST H.Pylori Ag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Ющенко Ніна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Нач.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медичної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частини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ЦПМСД №4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84898"/>
                  </a:ext>
                </a:extLst>
              </a:tr>
              <a:tr h="766856"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Карпова Оксана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Ющенко Ніна 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Круглий стіл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17.01.2024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 Миколаїв, вул. Адміральська 8, ЦПСД №5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Сімейні лікарі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Лютий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CITO TEST H.Pylori Ag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Ющенко Ніна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ТПРК</a:t>
                      </a:r>
                    </a:p>
                  </a:txBody>
                  <a:tcPr marL="4068" marR="4068" marT="40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3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альтернативний процес 4">
            <a:extLst>
              <a:ext uri="{FF2B5EF4-FFF2-40B4-BE49-F238E27FC236}">
                <a16:creationId xmlns:a16="http://schemas.microsoft.com/office/drawing/2014/main" id="{E2651BE0-6A1A-2B62-5441-666DB45EAD4D}"/>
              </a:ext>
            </a:extLst>
          </p:cNvPr>
          <p:cNvSpPr/>
          <p:nvPr/>
        </p:nvSpPr>
        <p:spPr>
          <a:xfrm>
            <a:off x="-123939" y="0"/>
            <a:ext cx="7916449" cy="92334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/>
              <a:t>П</a:t>
            </a:r>
            <a:r>
              <a:rPr lang="uk-UA" sz="2400" b="1" i="1" dirty="0">
                <a:solidFill>
                  <a:schemeClr val="tx1"/>
                </a:solidFill>
              </a:rPr>
              <a:t>ПІДГОТОВКА</a:t>
            </a:r>
            <a:endParaRPr lang="uk-UA" sz="2400" b="1" i="1" dirty="0"/>
          </a:p>
        </p:txBody>
      </p:sp>
      <p:sp>
        <p:nvSpPr>
          <p:cNvPr id="6" name="Місце для вмісту 2">
            <a:extLst>
              <a:ext uri="{FF2B5EF4-FFF2-40B4-BE49-F238E27FC236}">
                <a16:creationId xmlns:a16="http://schemas.microsoft.com/office/drawing/2014/main" id="{FD2E3086-715F-40A6-8700-8C53F7A9A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004717"/>
            <a:ext cx="9569824" cy="143173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dirty="0"/>
              <a:t>У темі листа потрібно вказати: Регіональні заходи, регіон, місяць.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/>
              <a:t>Файл із заходами має бути підписаний: Регіональні заходи, регіон, місяць</a:t>
            </a: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177574D1-2525-9773-3E4E-2994717F753B}"/>
              </a:ext>
            </a:extLst>
          </p:cNvPr>
          <p:cNvSpPr/>
          <p:nvPr/>
        </p:nvSpPr>
        <p:spPr>
          <a:xfrm>
            <a:off x="0" y="2576096"/>
            <a:ext cx="4053526" cy="40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Приклад оформлення листа на затвердження заходів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F51B31-822B-0B57-9DFE-353B5FC3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5" y="3114986"/>
            <a:ext cx="7495514" cy="2866456"/>
          </a:xfrm>
          <a:prstGeom prst="rect">
            <a:avLst/>
          </a:prstGeom>
        </p:spPr>
      </p:pic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B350EC70-8172-63CE-8114-F46A6168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295" y="5981442"/>
            <a:ext cx="1195760" cy="7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53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01B22A-9754-7B83-5F87-9B1EDC8A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46" y="1099484"/>
            <a:ext cx="10627659" cy="2988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700" dirty="0"/>
              <a:t>Отримавши погодження заходу (погодження до 3 днів), протягом тижня ТПРК отримують бюджет (електронні сертифікати) на проведення заходів відповідно погодженої таблиці.</a:t>
            </a:r>
          </a:p>
          <a:p>
            <a:pPr marL="0" indent="0">
              <a:buNone/>
            </a:pPr>
            <a:r>
              <a:rPr lang="uk-UA" sz="1700" dirty="0"/>
              <a:t>Основні вимоги щодо проведення :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1700" dirty="0"/>
              <a:t>На заході має бути присутні не менше 80% від заявленої кількості учасників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1700" dirty="0"/>
              <a:t>Фотофіксація заходу (в кадрі має бути заявлена кількість учасників)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1700" dirty="0"/>
              <a:t>Список лікарів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Блок-схема: альтернативний процес 3">
            <a:extLst>
              <a:ext uri="{FF2B5EF4-FFF2-40B4-BE49-F238E27FC236}">
                <a16:creationId xmlns:a16="http://schemas.microsoft.com/office/drawing/2014/main" id="{9114FCAE-5AF0-2A18-2F25-94ABFE2DCA14}"/>
              </a:ext>
            </a:extLst>
          </p:cNvPr>
          <p:cNvSpPr/>
          <p:nvPr/>
        </p:nvSpPr>
        <p:spPr>
          <a:xfrm>
            <a:off x="-123939" y="0"/>
            <a:ext cx="7916449" cy="92334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/>
              <a:t>П</a:t>
            </a:r>
            <a:r>
              <a:rPr lang="uk-UA" sz="2400" b="1" i="1" dirty="0">
                <a:solidFill>
                  <a:schemeClr val="tx1"/>
                </a:solidFill>
              </a:rPr>
              <a:t>ПРОВЕДЕННЯ ЗАХОДУ</a:t>
            </a:r>
            <a:endParaRPr lang="uk-UA" sz="2400" b="1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43B868-41C5-22A1-A5EC-0784BB88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6" y="3429001"/>
            <a:ext cx="4747166" cy="3426470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D10678FD-B695-E35F-DF0B-A95A691EC14B}"/>
              </a:ext>
            </a:extLst>
          </p:cNvPr>
          <p:cNvSpPr/>
          <p:nvPr/>
        </p:nvSpPr>
        <p:spPr>
          <a:xfrm>
            <a:off x="394447" y="3269467"/>
            <a:ext cx="3675529" cy="40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Приклад списку лікарів</a:t>
            </a: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CA299D5E-484D-67D0-59F3-8CD06E32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295" y="5981442"/>
            <a:ext cx="1195760" cy="7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16BBE1-E3FC-0D4B-2EC9-311F11C8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20" y="1253331"/>
            <a:ext cx="11455346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/>
              <a:t>Протягом тижня після проведення заходу ТПРК  надсилає лист на регіонального менеджера зі звітом (фото з місця проведення, список лікарів, фото </a:t>
            </a:r>
            <a:r>
              <a:rPr lang="uk-UA" sz="2000" dirty="0" err="1"/>
              <a:t>чеків</a:t>
            </a:r>
            <a:r>
              <a:rPr lang="uk-UA" sz="2000" dirty="0"/>
              <a:t>). В кінці місяця РМ підбиває підсумки проведених заходів і надсилає зведену таблицю на </a:t>
            </a:r>
            <a:r>
              <a:rPr lang="en-US" sz="2000" dirty="0"/>
              <a:t>Sales manager</a:t>
            </a:r>
            <a:r>
              <a:rPr lang="uk-UA" sz="2000" dirty="0"/>
              <a:t>. </a:t>
            </a:r>
            <a:r>
              <a:rPr lang="en-US" sz="2000" dirty="0"/>
              <a:t>Sales manager</a:t>
            </a:r>
            <a:r>
              <a:rPr lang="uk-UA" sz="2000" dirty="0"/>
              <a:t> збирає інформацію та надає КВМ, з копією на </a:t>
            </a:r>
            <a:r>
              <a:rPr lang="uk-UA" sz="2000" dirty="0" err="1"/>
              <a:t>продакт</a:t>
            </a:r>
            <a:r>
              <a:rPr lang="uk-UA" sz="2000" dirty="0"/>
              <a:t>-менеджерів.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000" dirty="0"/>
              <a:t>До офісу надсилаємо оригінали </a:t>
            </a:r>
            <a:r>
              <a:rPr lang="uk-UA" sz="2000" dirty="0" err="1"/>
              <a:t>чеків</a:t>
            </a:r>
            <a:r>
              <a:rPr lang="uk-UA" sz="2000" dirty="0"/>
              <a:t> та список лікарів (до 30 числа кожного місяця).</a:t>
            </a:r>
          </a:p>
        </p:txBody>
      </p:sp>
      <p:sp>
        <p:nvSpPr>
          <p:cNvPr id="4" name="Блок-схема: альтернативний процес 3">
            <a:extLst>
              <a:ext uri="{FF2B5EF4-FFF2-40B4-BE49-F238E27FC236}">
                <a16:creationId xmlns:a16="http://schemas.microsoft.com/office/drawing/2014/main" id="{736CD7F5-5349-58C6-26BD-E64E951F4577}"/>
              </a:ext>
            </a:extLst>
          </p:cNvPr>
          <p:cNvSpPr/>
          <p:nvPr/>
        </p:nvSpPr>
        <p:spPr>
          <a:xfrm>
            <a:off x="-123939" y="0"/>
            <a:ext cx="7916449" cy="92334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solidFill>
                  <a:schemeClr val="tx1"/>
                </a:solidFill>
              </a:rPr>
              <a:t>Звітність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B4123DFC-8E2C-84F6-B2EC-2359E3A01B49}"/>
              </a:ext>
            </a:extLst>
          </p:cNvPr>
          <p:cNvSpPr/>
          <p:nvPr/>
        </p:nvSpPr>
        <p:spPr>
          <a:xfrm>
            <a:off x="489734" y="3341333"/>
            <a:ext cx="3675529" cy="407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/>
              <a:t>Приклад листа із звітом</a:t>
            </a: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AB7435B8-3195-6429-CDB7-09C6BC0E0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295" y="5981442"/>
            <a:ext cx="1195760" cy="7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DD706C-CE6C-7988-EB95-D8F2FAAC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9" y="3990411"/>
            <a:ext cx="10109431" cy="24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9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401</Words>
  <Application>Microsoft Office PowerPoint</Application>
  <PresentationFormat>Широкоэкранный</PresentationFormat>
  <Paragraphs>83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Master</dc:creator>
  <cp:lastModifiedBy>Boris</cp:lastModifiedBy>
  <cp:revision>36</cp:revision>
  <dcterms:created xsi:type="dcterms:W3CDTF">2024-01-05T08:45:36Z</dcterms:created>
  <dcterms:modified xsi:type="dcterms:W3CDTF">2025-10-13T08:48:26Z</dcterms:modified>
</cp:coreProperties>
</file>