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8" r:id="rId3"/>
    <p:sldId id="257" r:id="rId4"/>
    <p:sldId id="263" r:id="rId5"/>
    <p:sldId id="264" r:id="rId6"/>
    <p:sldId id="261" r:id="rId7"/>
    <p:sldId id="259" r:id="rId8"/>
    <p:sldId id="258" r:id="rId9"/>
    <p:sldId id="262" r:id="rId10"/>
    <p:sldId id="266" r:id="rId11"/>
    <p:sldId id="267" r:id="rId12"/>
    <p:sldId id="265"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537" autoAdjust="0"/>
    <p:restoredTop sz="95788"/>
  </p:normalViewPr>
  <p:slideViewPr>
    <p:cSldViewPr snapToGrid="0" snapToObjects="1">
      <p:cViewPr varScale="1">
        <p:scale>
          <a:sx n="112" d="100"/>
          <a:sy n="112" d="100"/>
        </p:scale>
        <p:origin x="408"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_rels/data2.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_rels/data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_rels/drawing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E3FBCA6-EE01-4040-B11B-A645E42CC042}" type="doc">
      <dgm:prSet loTypeId="urn:microsoft.com/office/officeart/2005/8/layout/vProcess5" loCatId="process" qsTypeId="urn:microsoft.com/office/officeart/2005/8/quickstyle/simple4" qsCatId="simple" csTypeId="urn:microsoft.com/office/officeart/2005/8/colors/colorful2" csCatId="colorful"/>
      <dgm:spPr/>
      <dgm:t>
        <a:bodyPr/>
        <a:lstStyle/>
        <a:p>
          <a:endParaRPr lang="en-US"/>
        </a:p>
      </dgm:t>
    </dgm:pt>
    <dgm:pt modelId="{DA9CEE56-252C-45BD-A321-788659A798A9}">
      <dgm:prSet/>
      <dgm:spPr/>
      <dgm:t>
        <a:bodyPr/>
        <a:lstStyle/>
        <a:p>
          <a:pPr algn="l"/>
          <a:r>
            <a:rPr lang="en-US" dirty="0"/>
            <a:t>Initially we began the project using two data sets. </a:t>
          </a:r>
          <a:r>
            <a:rPr lang="en-US" dirty="0" err="1"/>
            <a:t>Alphavantage</a:t>
          </a:r>
          <a:r>
            <a:rPr lang="en-US" dirty="0"/>
            <a:t>, a free stock market API; and </a:t>
          </a:r>
          <a:r>
            <a:rPr lang="en-US" dirty="0" err="1"/>
            <a:t>Yahoo!Finance</a:t>
          </a:r>
          <a:r>
            <a:rPr lang="en-US" dirty="0"/>
            <a:t>.</a:t>
          </a:r>
        </a:p>
      </dgm:t>
    </dgm:pt>
    <dgm:pt modelId="{6CB731BD-165A-4084-8752-98028D7ADA6D}" type="parTrans" cxnId="{F967C150-5B9E-4F7F-BD10-F2644AE59F39}">
      <dgm:prSet/>
      <dgm:spPr/>
      <dgm:t>
        <a:bodyPr/>
        <a:lstStyle/>
        <a:p>
          <a:endParaRPr lang="en-US"/>
        </a:p>
      </dgm:t>
    </dgm:pt>
    <dgm:pt modelId="{1948EB61-0131-4B97-A8D3-111D629233EC}" type="sibTrans" cxnId="{F967C150-5B9E-4F7F-BD10-F2644AE59F39}">
      <dgm:prSet/>
      <dgm:spPr/>
      <dgm:t>
        <a:bodyPr/>
        <a:lstStyle/>
        <a:p>
          <a:endParaRPr lang="en-US"/>
        </a:p>
      </dgm:t>
    </dgm:pt>
    <dgm:pt modelId="{3A91B860-BCC5-4796-BD81-F43090488B78}">
      <dgm:prSet/>
      <dgm:spPr/>
      <dgm:t>
        <a:bodyPr/>
        <a:lstStyle/>
        <a:p>
          <a:pPr algn="ctr"/>
          <a:r>
            <a:rPr lang="en-US" dirty="0"/>
            <a:t>However, because the data sets were different and didn’t quite offer the same information, we ultimately decided to only use </a:t>
          </a:r>
          <a:r>
            <a:rPr lang="en-US" dirty="0" err="1"/>
            <a:t>Yahoo!Finance</a:t>
          </a:r>
          <a:r>
            <a:rPr lang="en-US" dirty="0"/>
            <a:t>.</a:t>
          </a:r>
        </a:p>
      </dgm:t>
    </dgm:pt>
    <dgm:pt modelId="{1364B342-1A26-48AF-8A49-1E6118359D12}" type="parTrans" cxnId="{64F668F0-37F0-42AA-93C0-A31A0AB2982D}">
      <dgm:prSet/>
      <dgm:spPr/>
      <dgm:t>
        <a:bodyPr/>
        <a:lstStyle/>
        <a:p>
          <a:endParaRPr lang="en-US"/>
        </a:p>
      </dgm:t>
    </dgm:pt>
    <dgm:pt modelId="{B64E7FD8-BADC-45BE-AA11-1D48A89C46BA}" type="sibTrans" cxnId="{64F668F0-37F0-42AA-93C0-A31A0AB2982D}">
      <dgm:prSet/>
      <dgm:spPr/>
      <dgm:t>
        <a:bodyPr/>
        <a:lstStyle/>
        <a:p>
          <a:endParaRPr lang="en-US"/>
        </a:p>
      </dgm:t>
    </dgm:pt>
    <dgm:pt modelId="{E1812F74-BE40-44E1-9077-47DB98447173}">
      <dgm:prSet/>
      <dgm:spPr/>
      <dgm:t>
        <a:bodyPr/>
        <a:lstStyle/>
        <a:p>
          <a:pPr algn="r"/>
          <a:r>
            <a:rPr lang="en-US" dirty="0"/>
            <a:t>We found this API using </a:t>
          </a:r>
          <a:r>
            <a:rPr lang="en-US" dirty="0" err="1"/>
            <a:t>RapidAPI</a:t>
          </a:r>
          <a:r>
            <a:rPr lang="en-US" dirty="0"/>
            <a:t>.</a:t>
          </a:r>
        </a:p>
      </dgm:t>
    </dgm:pt>
    <dgm:pt modelId="{DF84781E-6A60-409D-8387-B1A85D9A680B}" type="parTrans" cxnId="{33403538-9006-48B0-A2E3-90055252C676}">
      <dgm:prSet/>
      <dgm:spPr/>
      <dgm:t>
        <a:bodyPr/>
        <a:lstStyle/>
        <a:p>
          <a:endParaRPr lang="en-US"/>
        </a:p>
      </dgm:t>
    </dgm:pt>
    <dgm:pt modelId="{1DD1C21A-AF60-46ED-BCF1-CC6F9B438A57}" type="sibTrans" cxnId="{33403538-9006-48B0-A2E3-90055252C676}">
      <dgm:prSet/>
      <dgm:spPr/>
      <dgm:t>
        <a:bodyPr/>
        <a:lstStyle/>
        <a:p>
          <a:endParaRPr lang="en-US"/>
        </a:p>
      </dgm:t>
    </dgm:pt>
    <dgm:pt modelId="{5CBD288E-9794-1943-8BB4-475777F95134}" type="pres">
      <dgm:prSet presAssocID="{DE3FBCA6-EE01-4040-B11B-A645E42CC042}" presName="outerComposite" presStyleCnt="0">
        <dgm:presLayoutVars>
          <dgm:chMax val="5"/>
          <dgm:dir/>
          <dgm:resizeHandles val="exact"/>
        </dgm:presLayoutVars>
      </dgm:prSet>
      <dgm:spPr/>
    </dgm:pt>
    <dgm:pt modelId="{EA818D86-CDB5-8C49-A973-3210705CE80B}" type="pres">
      <dgm:prSet presAssocID="{DE3FBCA6-EE01-4040-B11B-A645E42CC042}" presName="dummyMaxCanvas" presStyleCnt="0">
        <dgm:presLayoutVars/>
      </dgm:prSet>
      <dgm:spPr/>
    </dgm:pt>
    <dgm:pt modelId="{44F725FA-482D-0943-87F9-A89CF8697596}" type="pres">
      <dgm:prSet presAssocID="{DE3FBCA6-EE01-4040-B11B-A645E42CC042}" presName="ThreeNodes_1" presStyleLbl="node1" presStyleIdx="0" presStyleCnt="3">
        <dgm:presLayoutVars>
          <dgm:bulletEnabled val="1"/>
        </dgm:presLayoutVars>
      </dgm:prSet>
      <dgm:spPr/>
    </dgm:pt>
    <dgm:pt modelId="{0A0350C5-8EA7-8745-BCBE-87697B5016A2}" type="pres">
      <dgm:prSet presAssocID="{DE3FBCA6-EE01-4040-B11B-A645E42CC042}" presName="ThreeNodes_2" presStyleLbl="node1" presStyleIdx="1" presStyleCnt="3">
        <dgm:presLayoutVars>
          <dgm:bulletEnabled val="1"/>
        </dgm:presLayoutVars>
      </dgm:prSet>
      <dgm:spPr/>
    </dgm:pt>
    <dgm:pt modelId="{413F894A-57AD-FB44-AA1F-F805607203F3}" type="pres">
      <dgm:prSet presAssocID="{DE3FBCA6-EE01-4040-B11B-A645E42CC042}" presName="ThreeNodes_3" presStyleLbl="node1" presStyleIdx="2" presStyleCnt="3">
        <dgm:presLayoutVars>
          <dgm:bulletEnabled val="1"/>
        </dgm:presLayoutVars>
      </dgm:prSet>
      <dgm:spPr/>
    </dgm:pt>
    <dgm:pt modelId="{4FAD0ED3-F404-4841-9FF3-055A6A75CE68}" type="pres">
      <dgm:prSet presAssocID="{DE3FBCA6-EE01-4040-B11B-A645E42CC042}" presName="ThreeConn_1-2" presStyleLbl="fgAccFollowNode1" presStyleIdx="0" presStyleCnt="2">
        <dgm:presLayoutVars>
          <dgm:bulletEnabled val="1"/>
        </dgm:presLayoutVars>
      </dgm:prSet>
      <dgm:spPr/>
    </dgm:pt>
    <dgm:pt modelId="{DB64A935-6C47-8444-9C7C-94C5EE76D9E0}" type="pres">
      <dgm:prSet presAssocID="{DE3FBCA6-EE01-4040-B11B-A645E42CC042}" presName="ThreeConn_2-3" presStyleLbl="fgAccFollowNode1" presStyleIdx="1" presStyleCnt="2">
        <dgm:presLayoutVars>
          <dgm:bulletEnabled val="1"/>
        </dgm:presLayoutVars>
      </dgm:prSet>
      <dgm:spPr/>
    </dgm:pt>
    <dgm:pt modelId="{3A39A41F-8167-AF4B-892B-EBA3CE408DA8}" type="pres">
      <dgm:prSet presAssocID="{DE3FBCA6-EE01-4040-B11B-A645E42CC042}" presName="ThreeNodes_1_text" presStyleLbl="node1" presStyleIdx="2" presStyleCnt="3">
        <dgm:presLayoutVars>
          <dgm:bulletEnabled val="1"/>
        </dgm:presLayoutVars>
      </dgm:prSet>
      <dgm:spPr/>
    </dgm:pt>
    <dgm:pt modelId="{41EDAEBA-5306-C24A-B7ED-04A7AEE0E569}" type="pres">
      <dgm:prSet presAssocID="{DE3FBCA6-EE01-4040-B11B-A645E42CC042}" presName="ThreeNodes_2_text" presStyleLbl="node1" presStyleIdx="2" presStyleCnt="3">
        <dgm:presLayoutVars>
          <dgm:bulletEnabled val="1"/>
        </dgm:presLayoutVars>
      </dgm:prSet>
      <dgm:spPr/>
    </dgm:pt>
    <dgm:pt modelId="{DCB7283C-81CF-5346-9AB1-8F0F6A241462}" type="pres">
      <dgm:prSet presAssocID="{DE3FBCA6-EE01-4040-B11B-A645E42CC042}" presName="ThreeNodes_3_text" presStyleLbl="node1" presStyleIdx="2" presStyleCnt="3">
        <dgm:presLayoutVars>
          <dgm:bulletEnabled val="1"/>
        </dgm:presLayoutVars>
      </dgm:prSet>
      <dgm:spPr/>
    </dgm:pt>
  </dgm:ptLst>
  <dgm:cxnLst>
    <dgm:cxn modelId="{3D5E010F-55BC-2848-A3B1-5715393274B1}" type="presOf" srcId="{DA9CEE56-252C-45BD-A321-788659A798A9}" destId="{44F725FA-482D-0943-87F9-A89CF8697596}" srcOrd="0" destOrd="0" presId="urn:microsoft.com/office/officeart/2005/8/layout/vProcess5"/>
    <dgm:cxn modelId="{D0921B29-1B73-3948-82F3-5C58005A5A5F}" type="presOf" srcId="{DE3FBCA6-EE01-4040-B11B-A645E42CC042}" destId="{5CBD288E-9794-1943-8BB4-475777F95134}" srcOrd="0" destOrd="0" presId="urn:microsoft.com/office/officeart/2005/8/layout/vProcess5"/>
    <dgm:cxn modelId="{33403538-9006-48B0-A2E3-90055252C676}" srcId="{DE3FBCA6-EE01-4040-B11B-A645E42CC042}" destId="{E1812F74-BE40-44E1-9077-47DB98447173}" srcOrd="2" destOrd="0" parTransId="{DF84781E-6A60-409D-8387-B1A85D9A680B}" sibTransId="{1DD1C21A-AF60-46ED-BCF1-CC6F9B438A57}"/>
    <dgm:cxn modelId="{40887741-55FF-3E47-8E7F-8A91EEBD370F}" type="presOf" srcId="{1948EB61-0131-4B97-A8D3-111D629233EC}" destId="{4FAD0ED3-F404-4841-9FF3-055A6A75CE68}" srcOrd="0" destOrd="0" presId="urn:microsoft.com/office/officeart/2005/8/layout/vProcess5"/>
    <dgm:cxn modelId="{88845749-6FFE-0547-9407-835685EB56AF}" type="presOf" srcId="{B64E7FD8-BADC-45BE-AA11-1D48A89C46BA}" destId="{DB64A935-6C47-8444-9C7C-94C5EE76D9E0}" srcOrd="0" destOrd="0" presId="urn:microsoft.com/office/officeart/2005/8/layout/vProcess5"/>
    <dgm:cxn modelId="{F967C150-5B9E-4F7F-BD10-F2644AE59F39}" srcId="{DE3FBCA6-EE01-4040-B11B-A645E42CC042}" destId="{DA9CEE56-252C-45BD-A321-788659A798A9}" srcOrd="0" destOrd="0" parTransId="{6CB731BD-165A-4084-8752-98028D7ADA6D}" sibTransId="{1948EB61-0131-4B97-A8D3-111D629233EC}"/>
    <dgm:cxn modelId="{0C183358-3383-0848-9D17-CC3A080C2518}" type="presOf" srcId="{E1812F74-BE40-44E1-9077-47DB98447173}" destId="{DCB7283C-81CF-5346-9AB1-8F0F6A241462}" srcOrd="1" destOrd="0" presId="urn:microsoft.com/office/officeart/2005/8/layout/vProcess5"/>
    <dgm:cxn modelId="{6451CD62-2E7A-A44B-963A-A4E7E5C7D906}" type="presOf" srcId="{3A91B860-BCC5-4796-BD81-F43090488B78}" destId="{41EDAEBA-5306-C24A-B7ED-04A7AEE0E569}" srcOrd="1" destOrd="0" presId="urn:microsoft.com/office/officeart/2005/8/layout/vProcess5"/>
    <dgm:cxn modelId="{B16D8771-4076-8C4B-82F5-1270BD181762}" type="presOf" srcId="{3A91B860-BCC5-4796-BD81-F43090488B78}" destId="{0A0350C5-8EA7-8745-BCBE-87697B5016A2}" srcOrd="0" destOrd="0" presId="urn:microsoft.com/office/officeart/2005/8/layout/vProcess5"/>
    <dgm:cxn modelId="{203729BC-6CAE-A349-A171-D88FFA94DB4E}" type="presOf" srcId="{DA9CEE56-252C-45BD-A321-788659A798A9}" destId="{3A39A41F-8167-AF4B-892B-EBA3CE408DA8}" srcOrd="1" destOrd="0" presId="urn:microsoft.com/office/officeart/2005/8/layout/vProcess5"/>
    <dgm:cxn modelId="{17FE02CC-986C-DC49-BF1F-753A2EC2C9FD}" type="presOf" srcId="{E1812F74-BE40-44E1-9077-47DB98447173}" destId="{413F894A-57AD-FB44-AA1F-F805607203F3}" srcOrd="0" destOrd="0" presId="urn:microsoft.com/office/officeart/2005/8/layout/vProcess5"/>
    <dgm:cxn modelId="{64F668F0-37F0-42AA-93C0-A31A0AB2982D}" srcId="{DE3FBCA6-EE01-4040-B11B-A645E42CC042}" destId="{3A91B860-BCC5-4796-BD81-F43090488B78}" srcOrd="1" destOrd="0" parTransId="{1364B342-1A26-48AF-8A49-1E6118359D12}" sibTransId="{B64E7FD8-BADC-45BE-AA11-1D48A89C46BA}"/>
    <dgm:cxn modelId="{F26CE52A-256E-6646-91AC-D9C578682095}" type="presParOf" srcId="{5CBD288E-9794-1943-8BB4-475777F95134}" destId="{EA818D86-CDB5-8C49-A973-3210705CE80B}" srcOrd="0" destOrd="0" presId="urn:microsoft.com/office/officeart/2005/8/layout/vProcess5"/>
    <dgm:cxn modelId="{1EBD0864-5C08-1044-8C03-4C56BEDEF775}" type="presParOf" srcId="{5CBD288E-9794-1943-8BB4-475777F95134}" destId="{44F725FA-482D-0943-87F9-A89CF8697596}" srcOrd="1" destOrd="0" presId="urn:microsoft.com/office/officeart/2005/8/layout/vProcess5"/>
    <dgm:cxn modelId="{A827E931-F3A6-1449-9EB6-257F192F183C}" type="presParOf" srcId="{5CBD288E-9794-1943-8BB4-475777F95134}" destId="{0A0350C5-8EA7-8745-BCBE-87697B5016A2}" srcOrd="2" destOrd="0" presId="urn:microsoft.com/office/officeart/2005/8/layout/vProcess5"/>
    <dgm:cxn modelId="{ABF3C378-139B-D249-B382-14D0BEF41E57}" type="presParOf" srcId="{5CBD288E-9794-1943-8BB4-475777F95134}" destId="{413F894A-57AD-FB44-AA1F-F805607203F3}" srcOrd="3" destOrd="0" presId="urn:microsoft.com/office/officeart/2005/8/layout/vProcess5"/>
    <dgm:cxn modelId="{FC2A09DB-CC86-BC40-971D-C71F598CE6BE}" type="presParOf" srcId="{5CBD288E-9794-1943-8BB4-475777F95134}" destId="{4FAD0ED3-F404-4841-9FF3-055A6A75CE68}" srcOrd="4" destOrd="0" presId="urn:microsoft.com/office/officeart/2005/8/layout/vProcess5"/>
    <dgm:cxn modelId="{7E30983B-5382-D94E-BEE1-6800A98E3EC6}" type="presParOf" srcId="{5CBD288E-9794-1943-8BB4-475777F95134}" destId="{DB64A935-6C47-8444-9C7C-94C5EE76D9E0}" srcOrd="5" destOrd="0" presId="urn:microsoft.com/office/officeart/2005/8/layout/vProcess5"/>
    <dgm:cxn modelId="{A760FB80-DFDE-6B4F-8D57-4D4305403452}" type="presParOf" srcId="{5CBD288E-9794-1943-8BB4-475777F95134}" destId="{3A39A41F-8167-AF4B-892B-EBA3CE408DA8}" srcOrd="6" destOrd="0" presId="urn:microsoft.com/office/officeart/2005/8/layout/vProcess5"/>
    <dgm:cxn modelId="{062D3953-A4BE-6640-82B6-4DFB174E91A3}" type="presParOf" srcId="{5CBD288E-9794-1943-8BB4-475777F95134}" destId="{41EDAEBA-5306-C24A-B7ED-04A7AEE0E569}" srcOrd="7" destOrd="0" presId="urn:microsoft.com/office/officeart/2005/8/layout/vProcess5"/>
    <dgm:cxn modelId="{C66B676B-E5A9-C64D-9DC8-6F86E3DD5411}" type="presParOf" srcId="{5CBD288E-9794-1943-8BB4-475777F95134}" destId="{DCB7283C-81CF-5346-9AB1-8F0F6A241462}" srcOrd="8" destOrd="0" presId="urn:microsoft.com/office/officeart/2005/8/layout/vProcess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2A6202D-5EB3-4051-88DD-A3D8D607D3FB}"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B4A25B18-CAB5-4536-824F-782CD5FCA4FE}">
      <dgm:prSet/>
      <dgm:spPr/>
      <dgm:t>
        <a:bodyPr/>
        <a:lstStyle/>
        <a:p>
          <a:r>
            <a:rPr lang="en-US"/>
            <a:t>Why did it seem that the stocks fell as a whole just before the Super Bowl based on the averages?</a:t>
          </a:r>
        </a:p>
      </dgm:t>
    </dgm:pt>
    <dgm:pt modelId="{50A216A7-FEC5-4A52-9C53-63E643FCABE9}" type="parTrans" cxnId="{2BF8C0D7-EE75-4037-983A-1E9C8CBC97C6}">
      <dgm:prSet/>
      <dgm:spPr/>
      <dgm:t>
        <a:bodyPr/>
        <a:lstStyle/>
        <a:p>
          <a:endParaRPr lang="en-US"/>
        </a:p>
      </dgm:t>
    </dgm:pt>
    <dgm:pt modelId="{38839A41-C1A7-430D-B28E-B7116873EE09}" type="sibTrans" cxnId="{2BF8C0D7-EE75-4037-983A-1E9C8CBC97C6}">
      <dgm:prSet/>
      <dgm:spPr/>
      <dgm:t>
        <a:bodyPr/>
        <a:lstStyle/>
        <a:p>
          <a:endParaRPr lang="en-US"/>
        </a:p>
      </dgm:t>
    </dgm:pt>
    <dgm:pt modelId="{39EA3A87-B1D9-412D-8F02-18A1AE184BA5}">
      <dgm:prSet/>
      <dgm:spPr/>
      <dgm:t>
        <a:bodyPr/>
        <a:lstStyle/>
        <a:p>
          <a:r>
            <a:rPr lang="en-US"/>
            <a:t>What were the impacts on the individual companies?</a:t>
          </a:r>
        </a:p>
      </dgm:t>
    </dgm:pt>
    <dgm:pt modelId="{AB59D457-F9C4-4BEF-9B72-17E1E148EACA}" type="parTrans" cxnId="{61B8B5F1-6C7E-492F-B61C-5744443B83B3}">
      <dgm:prSet/>
      <dgm:spPr/>
      <dgm:t>
        <a:bodyPr/>
        <a:lstStyle/>
        <a:p>
          <a:endParaRPr lang="en-US"/>
        </a:p>
      </dgm:t>
    </dgm:pt>
    <dgm:pt modelId="{C949D265-764E-483E-A8A2-B17CB6819D19}" type="sibTrans" cxnId="{61B8B5F1-6C7E-492F-B61C-5744443B83B3}">
      <dgm:prSet/>
      <dgm:spPr/>
      <dgm:t>
        <a:bodyPr/>
        <a:lstStyle/>
        <a:p>
          <a:endParaRPr lang="en-US"/>
        </a:p>
      </dgm:t>
    </dgm:pt>
    <dgm:pt modelId="{64F98910-A36E-4596-9A8A-F3D40F420007}">
      <dgm:prSet/>
      <dgm:spPr/>
      <dgm:t>
        <a:bodyPr/>
        <a:lstStyle/>
        <a:p>
          <a:r>
            <a:rPr lang="en-US"/>
            <a:t>Which companies showed the greatest increase and decrease?</a:t>
          </a:r>
        </a:p>
      </dgm:t>
    </dgm:pt>
    <dgm:pt modelId="{02E1D34C-F894-47FC-96F7-925CC83E9C46}" type="parTrans" cxnId="{1CF01578-2756-4ACE-A465-1001C32A4E38}">
      <dgm:prSet/>
      <dgm:spPr/>
      <dgm:t>
        <a:bodyPr/>
        <a:lstStyle/>
        <a:p>
          <a:endParaRPr lang="en-US"/>
        </a:p>
      </dgm:t>
    </dgm:pt>
    <dgm:pt modelId="{C05983EF-F115-41B4-AA72-9D4AF7DDA33E}" type="sibTrans" cxnId="{1CF01578-2756-4ACE-A465-1001C32A4E38}">
      <dgm:prSet/>
      <dgm:spPr/>
      <dgm:t>
        <a:bodyPr/>
        <a:lstStyle/>
        <a:p>
          <a:endParaRPr lang="en-US"/>
        </a:p>
      </dgm:t>
    </dgm:pt>
    <dgm:pt modelId="{AD646A18-2DA6-485F-9911-AC01FEEE3E03}">
      <dgm:prSet/>
      <dgm:spPr/>
      <dgm:t>
        <a:bodyPr/>
        <a:lstStyle/>
        <a:p>
          <a:r>
            <a:rPr lang="en-US"/>
            <a:t>Is this a trend that occurs every year versus just this year?</a:t>
          </a:r>
        </a:p>
      </dgm:t>
    </dgm:pt>
    <dgm:pt modelId="{8013116C-375E-4BD3-B386-8F5088714C69}" type="parTrans" cxnId="{4B8BD68F-3CD7-4551-9C6B-81FF2C18937C}">
      <dgm:prSet/>
      <dgm:spPr/>
      <dgm:t>
        <a:bodyPr/>
        <a:lstStyle/>
        <a:p>
          <a:endParaRPr lang="en-US"/>
        </a:p>
      </dgm:t>
    </dgm:pt>
    <dgm:pt modelId="{2B3B9BFD-4725-4673-85BA-2B6C893D3DEC}" type="sibTrans" cxnId="{4B8BD68F-3CD7-4551-9C6B-81FF2C18937C}">
      <dgm:prSet/>
      <dgm:spPr/>
      <dgm:t>
        <a:bodyPr/>
        <a:lstStyle/>
        <a:p>
          <a:endParaRPr lang="en-US"/>
        </a:p>
      </dgm:t>
    </dgm:pt>
    <dgm:pt modelId="{CDD30905-B2D4-4B61-A8EF-ABE3170BAEFB}" type="pres">
      <dgm:prSet presAssocID="{F2A6202D-5EB3-4051-88DD-A3D8D607D3FB}" presName="root" presStyleCnt="0">
        <dgm:presLayoutVars>
          <dgm:dir/>
          <dgm:resizeHandles val="exact"/>
        </dgm:presLayoutVars>
      </dgm:prSet>
      <dgm:spPr/>
    </dgm:pt>
    <dgm:pt modelId="{BA18F62E-2E0A-4E86-AE38-230C82B17650}" type="pres">
      <dgm:prSet presAssocID="{F2A6202D-5EB3-4051-88DD-A3D8D607D3FB}" presName="container" presStyleCnt="0">
        <dgm:presLayoutVars>
          <dgm:dir/>
          <dgm:resizeHandles val="exact"/>
        </dgm:presLayoutVars>
      </dgm:prSet>
      <dgm:spPr/>
    </dgm:pt>
    <dgm:pt modelId="{FC6ABBFE-466A-4F45-84AF-BBAD55B4A81D}" type="pres">
      <dgm:prSet presAssocID="{B4A25B18-CAB5-4536-824F-782CD5FCA4FE}" presName="compNode" presStyleCnt="0"/>
      <dgm:spPr/>
    </dgm:pt>
    <dgm:pt modelId="{A6249CC0-C3DB-42F1-806C-D8DB01E80D7F}" type="pres">
      <dgm:prSet presAssocID="{B4A25B18-CAB5-4536-824F-782CD5FCA4FE}" presName="iconBgRect" presStyleLbl="bgShp" presStyleIdx="0" presStyleCnt="4"/>
      <dgm:spPr/>
    </dgm:pt>
    <dgm:pt modelId="{EAA7EBCC-AE63-45CB-99D5-C4136E7D0BF1}" type="pres">
      <dgm:prSet presAssocID="{B4A25B18-CAB5-4536-824F-782CD5FCA4FE}"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Apple"/>
        </a:ext>
      </dgm:extLst>
    </dgm:pt>
    <dgm:pt modelId="{9940885C-25C2-4B5C-940A-75B223BC5ED7}" type="pres">
      <dgm:prSet presAssocID="{B4A25B18-CAB5-4536-824F-782CD5FCA4FE}" presName="spaceRect" presStyleCnt="0"/>
      <dgm:spPr/>
    </dgm:pt>
    <dgm:pt modelId="{AB104B1A-5D14-449F-A0BB-E3E546BB31B4}" type="pres">
      <dgm:prSet presAssocID="{B4A25B18-CAB5-4536-824F-782CD5FCA4FE}" presName="textRect" presStyleLbl="revTx" presStyleIdx="0" presStyleCnt="4">
        <dgm:presLayoutVars>
          <dgm:chMax val="1"/>
          <dgm:chPref val="1"/>
        </dgm:presLayoutVars>
      </dgm:prSet>
      <dgm:spPr/>
    </dgm:pt>
    <dgm:pt modelId="{B1D81451-17DD-4FE3-9337-26D3BEBB4B30}" type="pres">
      <dgm:prSet presAssocID="{38839A41-C1A7-430D-B28E-B7116873EE09}" presName="sibTrans" presStyleLbl="sibTrans2D1" presStyleIdx="0" presStyleCnt="0"/>
      <dgm:spPr/>
    </dgm:pt>
    <dgm:pt modelId="{DAF1AAF8-187D-40A7-928A-426DB059256E}" type="pres">
      <dgm:prSet presAssocID="{39EA3A87-B1D9-412D-8F02-18A1AE184BA5}" presName="compNode" presStyleCnt="0"/>
      <dgm:spPr/>
    </dgm:pt>
    <dgm:pt modelId="{1E845DBA-3248-4B10-81C7-1A86F7E82AC0}" type="pres">
      <dgm:prSet presAssocID="{39EA3A87-B1D9-412D-8F02-18A1AE184BA5}" presName="iconBgRect" presStyleLbl="bgShp" presStyleIdx="1" presStyleCnt="4"/>
      <dgm:spPr/>
    </dgm:pt>
    <dgm:pt modelId="{89B4C12B-B26D-47B0-9EA2-34DFE109371B}" type="pres">
      <dgm:prSet presAssocID="{39EA3A87-B1D9-412D-8F02-18A1AE184BA5}"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itcoin"/>
        </a:ext>
      </dgm:extLst>
    </dgm:pt>
    <dgm:pt modelId="{B8D4D52E-C2DE-4646-AA9E-6CA8E73CAB18}" type="pres">
      <dgm:prSet presAssocID="{39EA3A87-B1D9-412D-8F02-18A1AE184BA5}" presName="spaceRect" presStyleCnt="0"/>
      <dgm:spPr/>
    </dgm:pt>
    <dgm:pt modelId="{DFD2888C-353D-4392-A245-0016794571D1}" type="pres">
      <dgm:prSet presAssocID="{39EA3A87-B1D9-412D-8F02-18A1AE184BA5}" presName="textRect" presStyleLbl="revTx" presStyleIdx="1" presStyleCnt="4">
        <dgm:presLayoutVars>
          <dgm:chMax val="1"/>
          <dgm:chPref val="1"/>
        </dgm:presLayoutVars>
      </dgm:prSet>
      <dgm:spPr/>
    </dgm:pt>
    <dgm:pt modelId="{23AFEC3E-73EF-4768-89F6-EF5F659744BA}" type="pres">
      <dgm:prSet presAssocID="{C949D265-764E-483E-A8A2-B17CB6819D19}" presName="sibTrans" presStyleLbl="sibTrans2D1" presStyleIdx="0" presStyleCnt="0"/>
      <dgm:spPr/>
    </dgm:pt>
    <dgm:pt modelId="{B3F0376E-E5C4-4E86-BEB7-AAEC42BD69EA}" type="pres">
      <dgm:prSet presAssocID="{64F98910-A36E-4596-9A8A-F3D40F420007}" presName="compNode" presStyleCnt="0"/>
      <dgm:spPr/>
    </dgm:pt>
    <dgm:pt modelId="{A4332E2A-E140-4FBE-80F4-06142934D70F}" type="pres">
      <dgm:prSet presAssocID="{64F98910-A36E-4596-9A8A-F3D40F420007}" presName="iconBgRect" presStyleLbl="bgShp" presStyleIdx="2" presStyleCnt="4"/>
      <dgm:spPr/>
    </dgm:pt>
    <dgm:pt modelId="{F5F4A289-5588-4240-A7BA-B63F8154B129}" type="pres">
      <dgm:prSet presAssocID="{64F98910-A36E-4596-9A8A-F3D40F420007}"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ar Graph with Upward Trend"/>
        </a:ext>
      </dgm:extLst>
    </dgm:pt>
    <dgm:pt modelId="{E9939D1F-255E-453E-B7AC-64C83166301C}" type="pres">
      <dgm:prSet presAssocID="{64F98910-A36E-4596-9A8A-F3D40F420007}" presName="spaceRect" presStyleCnt="0"/>
      <dgm:spPr/>
    </dgm:pt>
    <dgm:pt modelId="{39F5AF47-09FC-4836-BA7D-EF40898B5E91}" type="pres">
      <dgm:prSet presAssocID="{64F98910-A36E-4596-9A8A-F3D40F420007}" presName="textRect" presStyleLbl="revTx" presStyleIdx="2" presStyleCnt="4">
        <dgm:presLayoutVars>
          <dgm:chMax val="1"/>
          <dgm:chPref val="1"/>
        </dgm:presLayoutVars>
      </dgm:prSet>
      <dgm:spPr/>
    </dgm:pt>
    <dgm:pt modelId="{E6D75EDF-1E38-4C30-895C-CA610834691A}" type="pres">
      <dgm:prSet presAssocID="{C05983EF-F115-41B4-AA72-9D4AF7DDA33E}" presName="sibTrans" presStyleLbl="sibTrans2D1" presStyleIdx="0" presStyleCnt="0"/>
      <dgm:spPr/>
    </dgm:pt>
    <dgm:pt modelId="{FCEE9F50-8B8E-4F49-8138-DF25B62F4F09}" type="pres">
      <dgm:prSet presAssocID="{AD646A18-2DA6-485F-9911-AC01FEEE3E03}" presName="compNode" presStyleCnt="0"/>
      <dgm:spPr/>
    </dgm:pt>
    <dgm:pt modelId="{15B2C6E3-9C52-49D3-AF61-6857CFE55876}" type="pres">
      <dgm:prSet presAssocID="{AD646A18-2DA6-485F-9911-AC01FEEE3E03}" presName="iconBgRect" presStyleLbl="bgShp" presStyleIdx="3" presStyleCnt="4"/>
      <dgm:spPr/>
    </dgm:pt>
    <dgm:pt modelId="{71673207-23A5-4703-97B2-F17FF9F9055F}" type="pres">
      <dgm:prSet presAssocID="{AD646A18-2DA6-485F-9911-AC01FEEE3E03}"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usiness Growth"/>
        </a:ext>
      </dgm:extLst>
    </dgm:pt>
    <dgm:pt modelId="{76229EA9-0BC3-47A4-9EA4-EAC97FC4C508}" type="pres">
      <dgm:prSet presAssocID="{AD646A18-2DA6-485F-9911-AC01FEEE3E03}" presName="spaceRect" presStyleCnt="0"/>
      <dgm:spPr/>
    </dgm:pt>
    <dgm:pt modelId="{8BB32562-FB24-41F3-B946-8098DE9DAB81}" type="pres">
      <dgm:prSet presAssocID="{AD646A18-2DA6-485F-9911-AC01FEEE3E03}" presName="textRect" presStyleLbl="revTx" presStyleIdx="3" presStyleCnt="4">
        <dgm:presLayoutVars>
          <dgm:chMax val="1"/>
          <dgm:chPref val="1"/>
        </dgm:presLayoutVars>
      </dgm:prSet>
      <dgm:spPr/>
    </dgm:pt>
  </dgm:ptLst>
  <dgm:cxnLst>
    <dgm:cxn modelId="{9983FA4B-3057-44E4-9E93-23040C025112}" type="presOf" srcId="{39EA3A87-B1D9-412D-8F02-18A1AE184BA5}" destId="{DFD2888C-353D-4392-A245-0016794571D1}" srcOrd="0" destOrd="0" presId="urn:microsoft.com/office/officeart/2018/2/layout/IconCircleList"/>
    <dgm:cxn modelId="{894BA14C-BA18-425D-AA66-EE4941E051ED}" type="presOf" srcId="{AD646A18-2DA6-485F-9911-AC01FEEE3E03}" destId="{8BB32562-FB24-41F3-B946-8098DE9DAB81}" srcOrd="0" destOrd="0" presId="urn:microsoft.com/office/officeart/2018/2/layout/IconCircleList"/>
    <dgm:cxn modelId="{8DA2FF6A-94D0-42B1-89FF-AE38771ACCC7}" type="presOf" srcId="{64F98910-A36E-4596-9A8A-F3D40F420007}" destId="{39F5AF47-09FC-4836-BA7D-EF40898B5E91}" srcOrd="0" destOrd="0" presId="urn:microsoft.com/office/officeart/2018/2/layout/IconCircleList"/>
    <dgm:cxn modelId="{1CF01578-2756-4ACE-A465-1001C32A4E38}" srcId="{F2A6202D-5EB3-4051-88DD-A3D8D607D3FB}" destId="{64F98910-A36E-4596-9A8A-F3D40F420007}" srcOrd="2" destOrd="0" parTransId="{02E1D34C-F894-47FC-96F7-925CC83E9C46}" sibTransId="{C05983EF-F115-41B4-AA72-9D4AF7DDA33E}"/>
    <dgm:cxn modelId="{4B8BD68F-3CD7-4551-9C6B-81FF2C18937C}" srcId="{F2A6202D-5EB3-4051-88DD-A3D8D607D3FB}" destId="{AD646A18-2DA6-485F-9911-AC01FEEE3E03}" srcOrd="3" destOrd="0" parTransId="{8013116C-375E-4BD3-B386-8F5088714C69}" sibTransId="{2B3B9BFD-4725-4673-85BA-2B6C893D3DEC}"/>
    <dgm:cxn modelId="{9188E990-F4E4-40D8-86FA-D779AEA2F440}" type="presOf" srcId="{C949D265-764E-483E-A8A2-B17CB6819D19}" destId="{23AFEC3E-73EF-4768-89F6-EF5F659744BA}" srcOrd="0" destOrd="0" presId="urn:microsoft.com/office/officeart/2018/2/layout/IconCircleList"/>
    <dgm:cxn modelId="{A7F8C49A-B2D6-4E26-A4B6-B5BD6C1AE719}" type="presOf" srcId="{38839A41-C1A7-430D-B28E-B7116873EE09}" destId="{B1D81451-17DD-4FE3-9337-26D3BEBB4B30}" srcOrd="0" destOrd="0" presId="urn:microsoft.com/office/officeart/2018/2/layout/IconCircleList"/>
    <dgm:cxn modelId="{A3E834C5-1421-46D2-9017-494E8AF374B7}" type="presOf" srcId="{F2A6202D-5EB3-4051-88DD-A3D8D607D3FB}" destId="{CDD30905-B2D4-4B61-A8EF-ABE3170BAEFB}" srcOrd="0" destOrd="0" presId="urn:microsoft.com/office/officeart/2018/2/layout/IconCircleList"/>
    <dgm:cxn modelId="{2AB010D6-88F0-45D8-9E05-A60B3556A958}" type="presOf" srcId="{C05983EF-F115-41B4-AA72-9D4AF7DDA33E}" destId="{E6D75EDF-1E38-4C30-895C-CA610834691A}" srcOrd="0" destOrd="0" presId="urn:microsoft.com/office/officeart/2018/2/layout/IconCircleList"/>
    <dgm:cxn modelId="{2BF8C0D7-EE75-4037-983A-1E9C8CBC97C6}" srcId="{F2A6202D-5EB3-4051-88DD-A3D8D607D3FB}" destId="{B4A25B18-CAB5-4536-824F-782CD5FCA4FE}" srcOrd="0" destOrd="0" parTransId="{50A216A7-FEC5-4A52-9C53-63E643FCABE9}" sibTransId="{38839A41-C1A7-430D-B28E-B7116873EE09}"/>
    <dgm:cxn modelId="{508A99ED-AC80-48BB-8E01-645114CFF1FE}" type="presOf" srcId="{B4A25B18-CAB5-4536-824F-782CD5FCA4FE}" destId="{AB104B1A-5D14-449F-A0BB-E3E546BB31B4}" srcOrd="0" destOrd="0" presId="urn:microsoft.com/office/officeart/2018/2/layout/IconCircleList"/>
    <dgm:cxn modelId="{61B8B5F1-6C7E-492F-B61C-5744443B83B3}" srcId="{F2A6202D-5EB3-4051-88DD-A3D8D607D3FB}" destId="{39EA3A87-B1D9-412D-8F02-18A1AE184BA5}" srcOrd="1" destOrd="0" parTransId="{AB59D457-F9C4-4BEF-9B72-17E1E148EACA}" sibTransId="{C949D265-764E-483E-A8A2-B17CB6819D19}"/>
    <dgm:cxn modelId="{428BE289-B3D6-4B54-AC1E-B85B7402C966}" type="presParOf" srcId="{CDD30905-B2D4-4B61-A8EF-ABE3170BAEFB}" destId="{BA18F62E-2E0A-4E86-AE38-230C82B17650}" srcOrd="0" destOrd="0" presId="urn:microsoft.com/office/officeart/2018/2/layout/IconCircleList"/>
    <dgm:cxn modelId="{90AB3CA1-FC0E-4918-849C-08699536114B}" type="presParOf" srcId="{BA18F62E-2E0A-4E86-AE38-230C82B17650}" destId="{FC6ABBFE-466A-4F45-84AF-BBAD55B4A81D}" srcOrd="0" destOrd="0" presId="urn:microsoft.com/office/officeart/2018/2/layout/IconCircleList"/>
    <dgm:cxn modelId="{C4448D78-489F-462D-9849-F8047381EE76}" type="presParOf" srcId="{FC6ABBFE-466A-4F45-84AF-BBAD55B4A81D}" destId="{A6249CC0-C3DB-42F1-806C-D8DB01E80D7F}" srcOrd="0" destOrd="0" presId="urn:microsoft.com/office/officeart/2018/2/layout/IconCircleList"/>
    <dgm:cxn modelId="{B2888994-4061-4865-9EBC-6B8AAEF15EF0}" type="presParOf" srcId="{FC6ABBFE-466A-4F45-84AF-BBAD55B4A81D}" destId="{EAA7EBCC-AE63-45CB-99D5-C4136E7D0BF1}" srcOrd="1" destOrd="0" presId="urn:microsoft.com/office/officeart/2018/2/layout/IconCircleList"/>
    <dgm:cxn modelId="{CEEFC71E-8FD9-4E20-B642-7E44CE22C03C}" type="presParOf" srcId="{FC6ABBFE-466A-4F45-84AF-BBAD55B4A81D}" destId="{9940885C-25C2-4B5C-940A-75B223BC5ED7}" srcOrd="2" destOrd="0" presId="urn:microsoft.com/office/officeart/2018/2/layout/IconCircleList"/>
    <dgm:cxn modelId="{BCF02A3F-3B26-4553-8F35-D67D2766E090}" type="presParOf" srcId="{FC6ABBFE-466A-4F45-84AF-BBAD55B4A81D}" destId="{AB104B1A-5D14-449F-A0BB-E3E546BB31B4}" srcOrd="3" destOrd="0" presId="urn:microsoft.com/office/officeart/2018/2/layout/IconCircleList"/>
    <dgm:cxn modelId="{0E8687DA-77FC-48B9-8D92-3AE11EBA0C59}" type="presParOf" srcId="{BA18F62E-2E0A-4E86-AE38-230C82B17650}" destId="{B1D81451-17DD-4FE3-9337-26D3BEBB4B30}" srcOrd="1" destOrd="0" presId="urn:microsoft.com/office/officeart/2018/2/layout/IconCircleList"/>
    <dgm:cxn modelId="{1A645779-6BD2-48FF-84B5-42788947C4D2}" type="presParOf" srcId="{BA18F62E-2E0A-4E86-AE38-230C82B17650}" destId="{DAF1AAF8-187D-40A7-928A-426DB059256E}" srcOrd="2" destOrd="0" presId="urn:microsoft.com/office/officeart/2018/2/layout/IconCircleList"/>
    <dgm:cxn modelId="{9832CAA9-E25F-42D1-BC60-7D111CB9806A}" type="presParOf" srcId="{DAF1AAF8-187D-40A7-928A-426DB059256E}" destId="{1E845DBA-3248-4B10-81C7-1A86F7E82AC0}" srcOrd="0" destOrd="0" presId="urn:microsoft.com/office/officeart/2018/2/layout/IconCircleList"/>
    <dgm:cxn modelId="{A7B657C6-5281-4CDE-A04D-1EAE5251FED4}" type="presParOf" srcId="{DAF1AAF8-187D-40A7-928A-426DB059256E}" destId="{89B4C12B-B26D-47B0-9EA2-34DFE109371B}" srcOrd="1" destOrd="0" presId="urn:microsoft.com/office/officeart/2018/2/layout/IconCircleList"/>
    <dgm:cxn modelId="{76F708B5-0D9A-42B9-95B2-15C26A52514D}" type="presParOf" srcId="{DAF1AAF8-187D-40A7-928A-426DB059256E}" destId="{B8D4D52E-C2DE-4646-AA9E-6CA8E73CAB18}" srcOrd="2" destOrd="0" presId="urn:microsoft.com/office/officeart/2018/2/layout/IconCircleList"/>
    <dgm:cxn modelId="{C794BDB1-853B-4D5F-BC05-473166F64A1C}" type="presParOf" srcId="{DAF1AAF8-187D-40A7-928A-426DB059256E}" destId="{DFD2888C-353D-4392-A245-0016794571D1}" srcOrd="3" destOrd="0" presId="urn:microsoft.com/office/officeart/2018/2/layout/IconCircleList"/>
    <dgm:cxn modelId="{71832232-795D-4033-BE28-12D8B138C4DD}" type="presParOf" srcId="{BA18F62E-2E0A-4E86-AE38-230C82B17650}" destId="{23AFEC3E-73EF-4768-89F6-EF5F659744BA}" srcOrd="3" destOrd="0" presId="urn:microsoft.com/office/officeart/2018/2/layout/IconCircleList"/>
    <dgm:cxn modelId="{8DA73F2D-DE5E-4140-A54D-38B1E8B514F8}" type="presParOf" srcId="{BA18F62E-2E0A-4E86-AE38-230C82B17650}" destId="{B3F0376E-E5C4-4E86-BEB7-AAEC42BD69EA}" srcOrd="4" destOrd="0" presId="urn:microsoft.com/office/officeart/2018/2/layout/IconCircleList"/>
    <dgm:cxn modelId="{73F54D16-1358-4C6F-A31E-68B824440617}" type="presParOf" srcId="{B3F0376E-E5C4-4E86-BEB7-AAEC42BD69EA}" destId="{A4332E2A-E140-4FBE-80F4-06142934D70F}" srcOrd="0" destOrd="0" presId="urn:microsoft.com/office/officeart/2018/2/layout/IconCircleList"/>
    <dgm:cxn modelId="{82FAC820-01A1-4A95-9ACD-0A20625BB5F9}" type="presParOf" srcId="{B3F0376E-E5C4-4E86-BEB7-AAEC42BD69EA}" destId="{F5F4A289-5588-4240-A7BA-B63F8154B129}" srcOrd="1" destOrd="0" presId="urn:microsoft.com/office/officeart/2018/2/layout/IconCircleList"/>
    <dgm:cxn modelId="{4E4472E0-86A4-4027-BB96-9B6CB658FD43}" type="presParOf" srcId="{B3F0376E-E5C4-4E86-BEB7-AAEC42BD69EA}" destId="{E9939D1F-255E-453E-B7AC-64C83166301C}" srcOrd="2" destOrd="0" presId="urn:microsoft.com/office/officeart/2018/2/layout/IconCircleList"/>
    <dgm:cxn modelId="{CC7E42B4-2DBF-4F1F-A92D-04A21F6A46C6}" type="presParOf" srcId="{B3F0376E-E5C4-4E86-BEB7-AAEC42BD69EA}" destId="{39F5AF47-09FC-4836-BA7D-EF40898B5E91}" srcOrd="3" destOrd="0" presId="urn:microsoft.com/office/officeart/2018/2/layout/IconCircleList"/>
    <dgm:cxn modelId="{83BAFE0D-EA10-4FD7-8F2B-110FED2A2C68}" type="presParOf" srcId="{BA18F62E-2E0A-4E86-AE38-230C82B17650}" destId="{E6D75EDF-1E38-4C30-895C-CA610834691A}" srcOrd="5" destOrd="0" presId="urn:microsoft.com/office/officeart/2018/2/layout/IconCircleList"/>
    <dgm:cxn modelId="{E22ACDBF-558F-4867-B996-B31334324864}" type="presParOf" srcId="{BA18F62E-2E0A-4E86-AE38-230C82B17650}" destId="{FCEE9F50-8B8E-4F49-8138-DF25B62F4F09}" srcOrd="6" destOrd="0" presId="urn:microsoft.com/office/officeart/2018/2/layout/IconCircleList"/>
    <dgm:cxn modelId="{59FF3B61-5F5A-4237-8C68-4737B70E6A5B}" type="presParOf" srcId="{FCEE9F50-8B8E-4F49-8138-DF25B62F4F09}" destId="{15B2C6E3-9C52-49D3-AF61-6857CFE55876}" srcOrd="0" destOrd="0" presId="urn:microsoft.com/office/officeart/2018/2/layout/IconCircleList"/>
    <dgm:cxn modelId="{D64967F1-3161-4122-A4E4-6727CE891251}" type="presParOf" srcId="{FCEE9F50-8B8E-4F49-8138-DF25B62F4F09}" destId="{71673207-23A5-4703-97B2-F17FF9F9055F}" srcOrd="1" destOrd="0" presId="urn:microsoft.com/office/officeart/2018/2/layout/IconCircleList"/>
    <dgm:cxn modelId="{58BD79D5-69A2-4972-8362-A1C75EAF95C6}" type="presParOf" srcId="{FCEE9F50-8B8E-4F49-8138-DF25B62F4F09}" destId="{76229EA9-0BC3-47A4-9EA4-EAC97FC4C508}" srcOrd="2" destOrd="0" presId="urn:microsoft.com/office/officeart/2018/2/layout/IconCircleList"/>
    <dgm:cxn modelId="{DCF6758F-B525-4B3F-94F6-90B674E9CF66}" type="presParOf" srcId="{FCEE9F50-8B8E-4F49-8138-DF25B62F4F09}" destId="{8BB32562-FB24-41F3-B946-8098DE9DAB81}"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5F52A41-654A-4D29-9ED2-5D0C28F9C589}"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491AD0D8-0046-4437-9CB9-349FFE966B32}">
      <dgm:prSet/>
      <dgm:spPr/>
      <dgm:t>
        <a:bodyPr/>
        <a:lstStyle/>
        <a:p>
          <a:r>
            <a:rPr lang="en-US"/>
            <a:t>Looking back, it seems as though this topic is more difficult than it would seem. </a:t>
          </a:r>
        </a:p>
      </dgm:t>
    </dgm:pt>
    <dgm:pt modelId="{72D18AFD-D716-4AE1-B727-2D4C812DC51B}" type="parTrans" cxnId="{FCFF7A83-2B27-4059-86D5-B94ADE2A8474}">
      <dgm:prSet/>
      <dgm:spPr/>
      <dgm:t>
        <a:bodyPr/>
        <a:lstStyle/>
        <a:p>
          <a:endParaRPr lang="en-US"/>
        </a:p>
      </dgm:t>
    </dgm:pt>
    <dgm:pt modelId="{FDC0F281-6E85-4FB4-BCF2-1D5B1465C0C2}" type="sibTrans" cxnId="{FCFF7A83-2B27-4059-86D5-B94ADE2A8474}">
      <dgm:prSet/>
      <dgm:spPr/>
      <dgm:t>
        <a:bodyPr/>
        <a:lstStyle/>
        <a:p>
          <a:endParaRPr lang="en-US"/>
        </a:p>
      </dgm:t>
    </dgm:pt>
    <dgm:pt modelId="{4201F17A-2561-4F4E-8D6A-14061E28E4EA}">
      <dgm:prSet/>
      <dgm:spPr/>
      <dgm:t>
        <a:bodyPr/>
        <a:lstStyle/>
        <a:p>
          <a:r>
            <a:rPr lang="en-US"/>
            <a:t>Neither API provided consistent stock information for each company. For example, certain companies just wouldn’t have the data available for the specific dates we needed. </a:t>
          </a:r>
        </a:p>
      </dgm:t>
    </dgm:pt>
    <dgm:pt modelId="{4755F1D0-5624-4EFD-92BC-B95E16815DE0}" type="parTrans" cxnId="{3A92E26D-66DD-4F26-861D-40DF8F2A40E0}">
      <dgm:prSet/>
      <dgm:spPr/>
      <dgm:t>
        <a:bodyPr/>
        <a:lstStyle/>
        <a:p>
          <a:endParaRPr lang="en-US"/>
        </a:p>
      </dgm:t>
    </dgm:pt>
    <dgm:pt modelId="{4A921C42-CF3A-4F16-BC0E-664B28DB9A80}" type="sibTrans" cxnId="{3A92E26D-66DD-4F26-861D-40DF8F2A40E0}">
      <dgm:prSet/>
      <dgm:spPr/>
      <dgm:t>
        <a:bodyPr/>
        <a:lstStyle/>
        <a:p>
          <a:endParaRPr lang="en-US"/>
        </a:p>
      </dgm:t>
    </dgm:pt>
    <dgm:pt modelId="{8A9EF810-957F-4E1B-B9A9-4B2D3357CF9E}">
      <dgm:prSet/>
      <dgm:spPr/>
      <dgm:t>
        <a:bodyPr/>
        <a:lstStyle/>
        <a:p>
          <a:r>
            <a:rPr lang="en-US"/>
            <a:t>Also, the data was not clean. Perhaps if we could’ve taken the time to find a better data set, we wouldn’t have had as many issues.</a:t>
          </a:r>
        </a:p>
      </dgm:t>
    </dgm:pt>
    <dgm:pt modelId="{7CB2E4EF-C93F-4775-84BA-6AD7049FB8E2}" type="parTrans" cxnId="{6EEF1259-859E-4ED7-907D-AADF39AD8136}">
      <dgm:prSet/>
      <dgm:spPr/>
      <dgm:t>
        <a:bodyPr/>
        <a:lstStyle/>
        <a:p>
          <a:endParaRPr lang="en-US"/>
        </a:p>
      </dgm:t>
    </dgm:pt>
    <dgm:pt modelId="{7B36A6C2-6B32-4EA6-BD25-BE50F6E0E453}" type="sibTrans" cxnId="{6EEF1259-859E-4ED7-907D-AADF39AD8136}">
      <dgm:prSet/>
      <dgm:spPr/>
      <dgm:t>
        <a:bodyPr/>
        <a:lstStyle/>
        <a:p>
          <a:endParaRPr lang="en-US"/>
        </a:p>
      </dgm:t>
    </dgm:pt>
    <dgm:pt modelId="{EED2D520-E205-4480-AF9E-F9F1FA22AED4}" type="pres">
      <dgm:prSet presAssocID="{D5F52A41-654A-4D29-9ED2-5D0C28F9C589}" presName="root" presStyleCnt="0">
        <dgm:presLayoutVars>
          <dgm:dir/>
          <dgm:resizeHandles val="exact"/>
        </dgm:presLayoutVars>
      </dgm:prSet>
      <dgm:spPr/>
    </dgm:pt>
    <dgm:pt modelId="{3404FB71-9081-4D11-B306-37014167D44F}" type="pres">
      <dgm:prSet presAssocID="{491AD0D8-0046-4437-9CB9-349FFE966B32}" presName="compNode" presStyleCnt="0"/>
      <dgm:spPr/>
    </dgm:pt>
    <dgm:pt modelId="{73A61AAD-078E-4D91-8DE4-32C95F7B1034}" type="pres">
      <dgm:prSet presAssocID="{491AD0D8-0046-4437-9CB9-349FFE966B32}"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onfused Face with No Fill"/>
        </a:ext>
      </dgm:extLst>
    </dgm:pt>
    <dgm:pt modelId="{E20D8039-5D0F-4D16-BC7D-92B77754FCEC}" type="pres">
      <dgm:prSet presAssocID="{491AD0D8-0046-4437-9CB9-349FFE966B32}" presName="spaceRect" presStyleCnt="0"/>
      <dgm:spPr/>
    </dgm:pt>
    <dgm:pt modelId="{0479041E-DE23-4AD2-885C-9DE5AE758F21}" type="pres">
      <dgm:prSet presAssocID="{491AD0D8-0046-4437-9CB9-349FFE966B32}" presName="textRect" presStyleLbl="revTx" presStyleIdx="0" presStyleCnt="3">
        <dgm:presLayoutVars>
          <dgm:chMax val="1"/>
          <dgm:chPref val="1"/>
        </dgm:presLayoutVars>
      </dgm:prSet>
      <dgm:spPr/>
    </dgm:pt>
    <dgm:pt modelId="{C94297CE-F6F7-4FB9-B599-D136468EE17D}" type="pres">
      <dgm:prSet presAssocID="{FDC0F281-6E85-4FB4-BCF2-1D5B1465C0C2}" presName="sibTrans" presStyleCnt="0"/>
      <dgm:spPr/>
    </dgm:pt>
    <dgm:pt modelId="{B5611E79-BE55-4EDE-A896-49FA5B807A1F}" type="pres">
      <dgm:prSet presAssocID="{4201F17A-2561-4F4E-8D6A-14061E28E4EA}" presName="compNode" presStyleCnt="0"/>
      <dgm:spPr/>
    </dgm:pt>
    <dgm:pt modelId="{1A87AED1-18AE-4708-80B0-9F335DEB0AC1}" type="pres">
      <dgm:prSet presAssocID="{4201F17A-2561-4F4E-8D6A-14061E28E4EA}"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6FB393B7-DC49-4970-ABE2-8B947B8F57E5}" type="pres">
      <dgm:prSet presAssocID="{4201F17A-2561-4F4E-8D6A-14061E28E4EA}" presName="spaceRect" presStyleCnt="0"/>
      <dgm:spPr/>
    </dgm:pt>
    <dgm:pt modelId="{B879B0DF-C62C-4433-87A2-815DFC078ECE}" type="pres">
      <dgm:prSet presAssocID="{4201F17A-2561-4F4E-8D6A-14061E28E4EA}" presName="textRect" presStyleLbl="revTx" presStyleIdx="1" presStyleCnt="3">
        <dgm:presLayoutVars>
          <dgm:chMax val="1"/>
          <dgm:chPref val="1"/>
        </dgm:presLayoutVars>
      </dgm:prSet>
      <dgm:spPr/>
    </dgm:pt>
    <dgm:pt modelId="{AC1FE4EE-86BF-4D62-8966-6FBCCAA3BC57}" type="pres">
      <dgm:prSet presAssocID="{4A921C42-CF3A-4F16-BC0E-664B28DB9A80}" presName="sibTrans" presStyleCnt="0"/>
      <dgm:spPr/>
    </dgm:pt>
    <dgm:pt modelId="{F73A3C8E-65DF-4DF4-B5EE-77F8593B20EF}" type="pres">
      <dgm:prSet presAssocID="{8A9EF810-957F-4E1B-B9A9-4B2D3357CF9E}" presName="compNode" presStyleCnt="0"/>
      <dgm:spPr/>
    </dgm:pt>
    <dgm:pt modelId="{32BC83B1-379D-4F59-B128-5D2BDD883470}" type="pres">
      <dgm:prSet presAssocID="{8A9EF810-957F-4E1B-B9A9-4B2D3357CF9E}"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keleton"/>
        </a:ext>
      </dgm:extLst>
    </dgm:pt>
    <dgm:pt modelId="{CFA42F6E-E05B-40FF-BF72-C3B89FE105C9}" type="pres">
      <dgm:prSet presAssocID="{8A9EF810-957F-4E1B-B9A9-4B2D3357CF9E}" presName="spaceRect" presStyleCnt="0"/>
      <dgm:spPr/>
    </dgm:pt>
    <dgm:pt modelId="{5DA29499-0A0B-4469-BBF8-6698FE2CCB76}" type="pres">
      <dgm:prSet presAssocID="{8A9EF810-957F-4E1B-B9A9-4B2D3357CF9E}" presName="textRect" presStyleLbl="revTx" presStyleIdx="2" presStyleCnt="3">
        <dgm:presLayoutVars>
          <dgm:chMax val="1"/>
          <dgm:chPref val="1"/>
        </dgm:presLayoutVars>
      </dgm:prSet>
      <dgm:spPr/>
    </dgm:pt>
  </dgm:ptLst>
  <dgm:cxnLst>
    <dgm:cxn modelId="{6451FF16-A4D1-488D-8E78-D3B19F648A5B}" type="presOf" srcId="{491AD0D8-0046-4437-9CB9-349FFE966B32}" destId="{0479041E-DE23-4AD2-885C-9DE5AE758F21}" srcOrd="0" destOrd="0" presId="urn:microsoft.com/office/officeart/2018/2/layout/IconLabelList"/>
    <dgm:cxn modelId="{BD83123C-F079-435A-A965-EACE1EBF5276}" type="presOf" srcId="{8A9EF810-957F-4E1B-B9A9-4B2D3357CF9E}" destId="{5DA29499-0A0B-4469-BBF8-6698FE2CCB76}" srcOrd="0" destOrd="0" presId="urn:microsoft.com/office/officeart/2018/2/layout/IconLabelList"/>
    <dgm:cxn modelId="{6EEF1259-859E-4ED7-907D-AADF39AD8136}" srcId="{D5F52A41-654A-4D29-9ED2-5D0C28F9C589}" destId="{8A9EF810-957F-4E1B-B9A9-4B2D3357CF9E}" srcOrd="2" destOrd="0" parTransId="{7CB2E4EF-C93F-4775-84BA-6AD7049FB8E2}" sibTransId="{7B36A6C2-6B32-4EA6-BD25-BE50F6E0E453}"/>
    <dgm:cxn modelId="{3A92E26D-66DD-4F26-861D-40DF8F2A40E0}" srcId="{D5F52A41-654A-4D29-9ED2-5D0C28F9C589}" destId="{4201F17A-2561-4F4E-8D6A-14061E28E4EA}" srcOrd="1" destOrd="0" parTransId="{4755F1D0-5624-4EFD-92BC-B95E16815DE0}" sibTransId="{4A921C42-CF3A-4F16-BC0E-664B28DB9A80}"/>
    <dgm:cxn modelId="{FCFF7A83-2B27-4059-86D5-B94ADE2A8474}" srcId="{D5F52A41-654A-4D29-9ED2-5D0C28F9C589}" destId="{491AD0D8-0046-4437-9CB9-349FFE966B32}" srcOrd="0" destOrd="0" parTransId="{72D18AFD-D716-4AE1-B727-2D4C812DC51B}" sibTransId="{FDC0F281-6E85-4FB4-BCF2-1D5B1465C0C2}"/>
    <dgm:cxn modelId="{A90CDEA3-D21B-4E8F-8AFB-E60E4EF6324C}" type="presOf" srcId="{D5F52A41-654A-4D29-9ED2-5D0C28F9C589}" destId="{EED2D520-E205-4480-AF9E-F9F1FA22AED4}" srcOrd="0" destOrd="0" presId="urn:microsoft.com/office/officeart/2018/2/layout/IconLabelList"/>
    <dgm:cxn modelId="{AF2D02D4-2E22-45EA-BA6F-5F36D5371612}" type="presOf" srcId="{4201F17A-2561-4F4E-8D6A-14061E28E4EA}" destId="{B879B0DF-C62C-4433-87A2-815DFC078ECE}" srcOrd="0" destOrd="0" presId="urn:microsoft.com/office/officeart/2018/2/layout/IconLabelList"/>
    <dgm:cxn modelId="{F908BDFC-AE21-4955-8AE6-ABC001E7DA2E}" type="presParOf" srcId="{EED2D520-E205-4480-AF9E-F9F1FA22AED4}" destId="{3404FB71-9081-4D11-B306-37014167D44F}" srcOrd="0" destOrd="0" presId="urn:microsoft.com/office/officeart/2018/2/layout/IconLabelList"/>
    <dgm:cxn modelId="{69A4945F-4219-4618-9A52-E0C88BA5499E}" type="presParOf" srcId="{3404FB71-9081-4D11-B306-37014167D44F}" destId="{73A61AAD-078E-4D91-8DE4-32C95F7B1034}" srcOrd="0" destOrd="0" presId="urn:microsoft.com/office/officeart/2018/2/layout/IconLabelList"/>
    <dgm:cxn modelId="{160D7ED2-BCA9-450E-95C3-A2A4A2D1E063}" type="presParOf" srcId="{3404FB71-9081-4D11-B306-37014167D44F}" destId="{E20D8039-5D0F-4D16-BC7D-92B77754FCEC}" srcOrd="1" destOrd="0" presId="urn:microsoft.com/office/officeart/2018/2/layout/IconLabelList"/>
    <dgm:cxn modelId="{B18E94DA-AC5F-4B09-99FF-65194A70229C}" type="presParOf" srcId="{3404FB71-9081-4D11-B306-37014167D44F}" destId="{0479041E-DE23-4AD2-885C-9DE5AE758F21}" srcOrd="2" destOrd="0" presId="urn:microsoft.com/office/officeart/2018/2/layout/IconLabelList"/>
    <dgm:cxn modelId="{4A6E7A99-A0F0-41D6-840E-F0CD30759BC5}" type="presParOf" srcId="{EED2D520-E205-4480-AF9E-F9F1FA22AED4}" destId="{C94297CE-F6F7-4FB9-B599-D136468EE17D}" srcOrd="1" destOrd="0" presId="urn:microsoft.com/office/officeart/2018/2/layout/IconLabelList"/>
    <dgm:cxn modelId="{D236F51E-B4B6-4DCC-8A72-6647529061A8}" type="presParOf" srcId="{EED2D520-E205-4480-AF9E-F9F1FA22AED4}" destId="{B5611E79-BE55-4EDE-A896-49FA5B807A1F}" srcOrd="2" destOrd="0" presId="urn:microsoft.com/office/officeart/2018/2/layout/IconLabelList"/>
    <dgm:cxn modelId="{4AE31D39-4B14-42F6-A3E3-E2762C30184B}" type="presParOf" srcId="{B5611E79-BE55-4EDE-A896-49FA5B807A1F}" destId="{1A87AED1-18AE-4708-80B0-9F335DEB0AC1}" srcOrd="0" destOrd="0" presId="urn:microsoft.com/office/officeart/2018/2/layout/IconLabelList"/>
    <dgm:cxn modelId="{61D31406-6759-425A-94B0-08D5EB3D1325}" type="presParOf" srcId="{B5611E79-BE55-4EDE-A896-49FA5B807A1F}" destId="{6FB393B7-DC49-4970-ABE2-8B947B8F57E5}" srcOrd="1" destOrd="0" presId="urn:microsoft.com/office/officeart/2018/2/layout/IconLabelList"/>
    <dgm:cxn modelId="{6E7CC11D-4E36-4CEC-B659-799B778839EC}" type="presParOf" srcId="{B5611E79-BE55-4EDE-A896-49FA5B807A1F}" destId="{B879B0DF-C62C-4433-87A2-815DFC078ECE}" srcOrd="2" destOrd="0" presId="urn:microsoft.com/office/officeart/2018/2/layout/IconLabelList"/>
    <dgm:cxn modelId="{8EDBD47D-F2A0-4176-BB93-FA1F00230BE5}" type="presParOf" srcId="{EED2D520-E205-4480-AF9E-F9F1FA22AED4}" destId="{AC1FE4EE-86BF-4D62-8966-6FBCCAA3BC57}" srcOrd="3" destOrd="0" presId="urn:microsoft.com/office/officeart/2018/2/layout/IconLabelList"/>
    <dgm:cxn modelId="{CC94298A-DECE-457D-BFC9-4453EECB48E5}" type="presParOf" srcId="{EED2D520-E205-4480-AF9E-F9F1FA22AED4}" destId="{F73A3C8E-65DF-4DF4-B5EE-77F8593B20EF}" srcOrd="4" destOrd="0" presId="urn:microsoft.com/office/officeart/2018/2/layout/IconLabelList"/>
    <dgm:cxn modelId="{402D5516-24A1-45D8-A6B1-198E10B4858D}" type="presParOf" srcId="{F73A3C8E-65DF-4DF4-B5EE-77F8593B20EF}" destId="{32BC83B1-379D-4F59-B128-5D2BDD883470}" srcOrd="0" destOrd="0" presId="urn:microsoft.com/office/officeart/2018/2/layout/IconLabelList"/>
    <dgm:cxn modelId="{945BFA80-0767-4C66-B809-00280A3A099A}" type="presParOf" srcId="{F73A3C8E-65DF-4DF4-B5EE-77F8593B20EF}" destId="{CFA42F6E-E05B-40FF-BF72-C3B89FE105C9}" srcOrd="1" destOrd="0" presId="urn:microsoft.com/office/officeart/2018/2/layout/IconLabelList"/>
    <dgm:cxn modelId="{83489262-5B9F-4E72-9011-79E9CEEB104F}" type="presParOf" srcId="{F73A3C8E-65DF-4DF4-B5EE-77F8593B20EF}" destId="{5DA29499-0A0B-4469-BBF8-6698FE2CCB76}"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F725FA-482D-0943-87F9-A89CF8697596}">
      <dsp:nvSpPr>
        <dsp:cNvPr id="0" name=""/>
        <dsp:cNvSpPr/>
      </dsp:nvSpPr>
      <dsp:spPr>
        <a:xfrm>
          <a:off x="0" y="0"/>
          <a:ext cx="5062309" cy="1615606"/>
        </a:xfrm>
        <a:prstGeom prst="roundRect">
          <a:avLst>
            <a:gd name="adj" fmla="val 10000"/>
          </a:avLst>
        </a:prstGeom>
        <a:gradFill rotWithShape="0">
          <a:gsLst>
            <a:gs pos="0">
              <a:schemeClr val="accent2">
                <a:hueOff val="0"/>
                <a:satOff val="0"/>
                <a:lumOff val="0"/>
                <a:alphaOff val="0"/>
                <a:tint val="94000"/>
                <a:satMod val="103000"/>
                <a:lumMod val="102000"/>
              </a:schemeClr>
            </a:gs>
            <a:gs pos="50000">
              <a:schemeClr val="accent2">
                <a:hueOff val="0"/>
                <a:satOff val="0"/>
                <a:lumOff val="0"/>
                <a:alphaOff val="0"/>
                <a:shade val="100000"/>
                <a:satMod val="110000"/>
                <a:lumMod val="100000"/>
              </a:schemeClr>
            </a:gs>
            <a:gs pos="100000">
              <a:schemeClr val="accent2">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Initially we began the project using two data sets. </a:t>
          </a:r>
          <a:r>
            <a:rPr lang="en-US" sz="1800" kern="1200" dirty="0" err="1"/>
            <a:t>Alphavantage</a:t>
          </a:r>
          <a:r>
            <a:rPr lang="en-US" sz="1800" kern="1200" dirty="0"/>
            <a:t>, a free stock market API; and </a:t>
          </a:r>
          <a:r>
            <a:rPr lang="en-US" sz="1800" kern="1200" dirty="0" err="1"/>
            <a:t>Yahoo!Finance</a:t>
          </a:r>
          <a:r>
            <a:rPr lang="en-US" sz="1800" kern="1200" dirty="0"/>
            <a:t>.</a:t>
          </a:r>
        </a:p>
      </dsp:txBody>
      <dsp:txXfrm>
        <a:off x="47319" y="47319"/>
        <a:ext cx="3318945" cy="1520968"/>
      </dsp:txXfrm>
    </dsp:sp>
    <dsp:sp modelId="{0A0350C5-8EA7-8745-BCBE-87697B5016A2}">
      <dsp:nvSpPr>
        <dsp:cNvPr id="0" name=""/>
        <dsp:cNvSpPr/>
      </dsp:nvSpPr>
      <dsp:spPr>
        <a:xfrm>
          <a:off x="446674" y="1884873"/>
          <a:ext cx="5062309" cy="1615606"/>
        </a:xfrm>
        <a:prstGeom prst="roundRect">
          <a:avLst>
            <a:gd name="adj" fmla="val 10000"/>
          </a:avLst>
        </a:prstGeom>
        <a:gradFill rotWithShape="0">
          <a:gsLst>
            <a:gs pos="0">
              <a:schemeClr val="accent2">
                <a:hueOff val="2771159"/>
                <a:satOff val="-477"/>
                <a:lumOff val="-4902"/>
                <a:alphaOff val="0"/>
                <a:tint val="94000"/>
                <a:satMod val="103000"/>
                <a:lumMod val="102000"/>
              </a:schemeClr>
            </a:gs>
            <a:gs pos="50000">
              <a:schemeClr val="accent2">
                <a:hueOff val="2771159"/>
                <a:satOff val="-477"/>
                <a:lumOff val="-4902"/>
                <a:alphaOff val="0"/>
                <a:shade val="100000"/>
                <a:satMod val="110000"/>
                <a:lumMod val="100000"/>
              </a:schemeClr>
            </a:gs>
            <a:gs pos="100000">
              <a:schemeClr val="accent2">
                <a:hueOff val="2771159"/>
                <a:satOff val="-477"/>
                <a:lumOff val="-4902"/>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However, because the data sets were different and didn’t quite offer the same information, we ultimately decided to only use </a:t>
          </a:r>
          <a:r>
            <a:rPr lang="en-US" sz="1800" kern="1200" dirty="0" err="1"/>
            <a:t>Yahoo!Finance</a:t>
          </a:r>
          <a:r>
            <a:rPr lang="en-US" sz="1800" kern="1200" dirty="0"/>
            <a:t>.</a:t>
          </a:r>
        </a:p>
      </dsp:txBody>
      <dsp:txXfrm>
        <a:off x="493993" y="1932192"/>
        <a:ext cx="3470852" cy="1520968"/>
      </dsp:txXfrm>
    </dsp:sp>
    <dsp:sp modelId="{413F894A-57AD-FB44-AA1F-F805607203F3}">
      <dsp:nvSpPr>
        <dsp:cNvPr id="0" name=""/>
        <dsp:cNvSpPr/>
      </dsp:nvSpPr>
      <dsp:spPr>
        <a:xfrm>
          <a:off x="893348" y="3769747"/>
          <a:ext cx="5062309" cy="1615606"/>
        </a:xfrm>
        <a:prstGeom prst="roundRect">
          <a:avLst>
            <a:gd name="adj" fmla="val 10000"/>
          </a:avLst>
        </a:prstGeom>
        <a:gradFill rotWithShape="0">
          <a:gsLst>
            <a:gs pos="0">
              <a:schemeClr val="accent2">
                <a:hueOff val="5542319"/>
                <a:satOff val="-953"/>
                <a:lumOff val="-9804"/>
                <a:alphaOff val="0"/>
                <a:tint val="94000"/>
                <a:satMod val="103000"/>
                <a:lumMod val="102000"/>
              </a:schemeClr>
            </a:gs>
            <a:gs pos="50000">
              <a:schemeClr val="accent2">
                <a:hueOff val="5542319"/>
                <a:satOff val="-953"/>
                <a:lumOff val="-9804"/>
                <a:alphaOff val="0"/>
                <a:shade val="100000"/>
                <a:satMod val="110000"/>
                <a:lumMod val="100000"/>
              </a:schemeClr>
            </a:gs>
            <a:gs pos="100000">
              <a:schemeClr val="accent2">
                <a:hueOff val="5542319"/>
                <a:satOff val="-953"/>
                <a:lumOff val="-9804"/>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r" defTabSz="800100">
            <a:lnSpc>
              <a:spcPct val="90000"/>
            </a:lnSpc>
            <a:spcBef>
              <a:spcPct val="0"/>
            </a:spcBef>
            <a:spcAft>
              <a:spcPct val="35000"/>
            </a:spcAft>
            <a:buNone/>
          </a:pPr>
          <a:r>
            <a:rPr lang="en-US" sz="1800" kern="1200" dirty="0"/>
            <a:t>We found this API using </a:t>
          </a:r>
          <a:r>
            <a:rPr lang="en-US" sz="1800" kern="1200" dirty="0" err="1"/>
            <a:t>RapidAPI</a:t>
          </a:r>
          <a:r>
            <a:rPr lang="en-US" sz="1800" kern="1200" dirty="0"/>
            <a:t>.</a:t>
          </a:r>
        </a:p>
      </dsp:txBody>
      <dsp:txXfrm>
        <a:off x="940667" y="3817066"/>
        <a:ext cx="3470852" cy="1520968"/>
      </dsp:txXfrm>
    </dsp:sp>
    <dsp:sp modelId="{4FAD0ED3-F404-4841-9FF3-055A6A75CE68}">
      <dsp:nvSpPr>
        <dsp:cNvPr id="0" name=""/>
        <dsp:cNvSpPr/>
      </dsp:nvSpPr>
      <dsp:spPr>
        <a:xfrm>
          <a:off x="4012165" y="1225168"/>
          <a:ext cx="1050144" cy="1050144"/>
        </a:xfrm>
        <a:prstGeom prst="downArrow">
          <a:avLst>
            <a:gd name="adj1" fmla="val 55000"/>
            <a:gd name="adj2" fmla="val 45000"/>
          </a:avLst>
        </a:prstGeom>
        <a:solidFill>
          <a:schemeClr val="accent2">
            <a:tint val="40000"/>
            <a:alpha val="90000"/>
            <a:hueOff val="0"/>
            <a:satOff val="0"/>
            <a:lumOff val="0"/>
            <a:alphaOff val="0"/>
          </a:schemeClr>
        </a:solidFill>
        <a:ln w="9525" cap="flat" cmpd="sng" algn="ctr">
          <a:solidFill>
            <a:schemeClr val="accent2">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4248447" y="1225168"/>
        <a:ext cx="577580" cy="790233"/>
      </dsp:txXfrm>
    </dsp:sp>
    <dsp:sp modelId="{DB64A935-6C47-8444-9C7C-94C5EE76D9E0}">
      <dsp:nvSpPr>
        <dsp:cNvPr id="0" name=""/>
        <dsp:cNvSpPr/>
      </dsp:nvSpPr>
      <dsp:spPr>
        <a:xfrm>
          <a:off x="4458839" y="3099271"/>
          <a:ext cx="1050144" cy="1050144"/>
        </a:xfrm>
        <a:prstGeom prst="downArrow">
          <a:avLst>
            <a:gd name="adj1" fmla="val 55000"/>
            <a:gd name="adj2" fmla="val 45000"/>
          </a:avLst>
        </a:prstGeom>
        <a:solidFill>
          <a:schemeClr val="accent2">
            <a:tint val="40000"/>
            <a:alpha val="90000"/>
            <a:hueOff val="5291884"/>
            <a:satOff val="-5406"/>
            <a:lumOff val="-1925"/>
            <a:alphaOff val="0"/>
          </a:schemeClr>
        </a:solidFill>
        <a:ln w="9525" cap="flat" cmpd="sng" algn="ctr">
          <a:solidFill>
            <a:schemeClr val="accent2">
              <a:tint val="40000"/>
              <a:alpha val="90000"/>
              <a:hueOff val="5291884"/>
              <a:satOff val="-5406"/>
              <a:lumOff val="-1925"/>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4695121" y="3099271"/>
        <a:ext cx="577580" cy="79023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249CC0-C3DB-42F1-806C-D8DB01E80D7F}">
      <dsp:nvSpPr>
        <dsp:cNvPr id="0" name=""/>
        <dsp:cNvSpPr/>
      </dsp:nvSpPr>
      <dsp:spPr>
        <a:xfrm>
          <a:off x="265744" y="130047"/>
          <a:ext cx="1363481" cy="1363481"/>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AA7EBCC-AE63-45CB-99D5-C4136E7D0BF1}">
      <dsp:nvSpPr>
        <dsp:cNvPr id="0" name=""/>
        <dsp:cNvSpPr/>
      </dsp:nvSpPr>
      <dsp:spPr>
        <a:xfrm>
          <a:off x="552075" y="416378"/>
          <a:ext cx="790819" cy="79081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B104B1A-5D14-449F-A0BB-E3E546BB31B4}">
      <dsp:nvSpPr>
        <dsp:cNvPr id="0" name=""/>
        <dsp:cNvSpPr/>
      </dsp:nvSpPr>
      <dsp:spPr>
        <a:xfrm>
          <a:off x="1921400" y="130047"/>
          <a:ext cx="3213919" cy="13634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933450">
            <a:lnSpc>
              <a:spcPct val="90000"/>
            </a:lnSpc>
            <a:spcBef>
              <a:spcPct val="0"/>
            </a:spcBef>
            <a:spcAft>
              <a:spcPct val="35000"/>
            </a:spcAft>
            <a:buNone/>
          </a:pPr>
          <a:r>
            <a:rPr lang="en-US" sz="2100" kern="1200"/>
            <a:t>Why did it seem that the stocks fell as a whole just before the Super Bowl based on the averages?</a:t>
          </a:r>
        </a:p>
      </dsp:txBody>
      <dsp:txXfrm>
        <a:off x="1921400" y="130047"/>
        <a:ext cx="3213919" cy="1363481"/>
      </dsp:txXfrm>
    </dsp:sp>
    <dsp:sp modelId="{1E845DBA-3248-4B10-81C7-1A86F7E82AC0}">
      <dsp:nvSpPr>
        <dsp:cNvPr id="0" name=""/>
        <dsp:cNvSpPr/>
      </dsp:nvSpPr>
      <dsp:spPr>
        <a:xfrm>
          <a:off x="5695321" y="130047"/>
          <a:ext cx="1363481" cy="1363481"/>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9B4C12B-B26D-47B0-9EA2-34DFE109371B}">
      <dsp:nvSpPr>
        <dsp:cNvPr id="0" name=""/>
        <dsp:cNvSpPr/>
      </dsp:nvSpPr>
      <dsp:spPr>
        <a:xfrm>
          <a:off x="5981652" y="416378"/>
          <a:ext cx="790819" cy="79081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FD2888C-353D-4392-A245-0016794571D1}">
      <dsp:nvSpPr>
        <dsp:cNvPr id="0" name=""/>
        <dsp:cNvSpPr/>
      </dsp:nvSpPr>
      <dsp:spPr>
        <a:xfrm>
          <a:off x="7350976" y="130047"/>
          <a:ext cx="3213919" cy="13634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933450">
            <a:lnSpc>
              <a:spcPct val="90000"/>
            </a:lnSpc>
            <a:spcBef>
              <a:spcPct val="0"/>
            </a:spcBef>
            <a:spcAft>
              <a:spcPct val="35000"/>
            </a:spcAft>
            <a:buNone/>
          </a:pPr>
          <a:r>
            <a:rPr lang="en-US" sz="2100" kern="1200"/>
            <a:t>What were the impacts on the individual companies?</a:t>
          </a:r>
        </a:p>
      </dsp:txBody>
      <dsp:txXfrm>
        <a:off x="7350976" y="130047"/>
        <a:ext cx="3213919" cy="1363481"/>
      </dsp:txXfrm>
    </dsp:sp>
    <dsp:sp modelId="{A4332E2A-E140-4FBE-80F4-06142934D70F}">
      <dsp:nvSpPr>
        <dsp:cNvPr id="0" name=""/>
        <dsp:cNvSpPr/>
      </dsp:nvSpPr>
      <dsp:spPr>
        <a:xfrm>
          <a:off x="265744" y="2105334"/>
          <a:ext cx="1363481" cy="1363481"/>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5F4A289-5588-4240-A7BA-B63F8154B129}">
      <dsp:nvSpPr>
        <dsp:cNvPr id="0" name=""/>
        <dsp:cNvSpPr/>
      </dsp:nvSpPr>
      <dsp:spPr>
        <a:xfrm>
          <a:off x="552075" y="2391665"/>
          <a:ext cx="790819" cy="79081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9F5AF47-09FC-4836-BA7D-EF40898B5E91}">
      <dsp:nvSpPr>
        <dsp:cNvPr id="0" name=""/>
        <dsp:cNvSpPr/>
      </dsp:nvSpPr>
      <dsp:spPr>
        <a:xfrm>
          <a:off x="1921400" y="2105334"/>
          <a:ext cx="3213919" cy="13634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933450">
            <a:lnSpc>
              <a:spcPct val="90000"/>
            </a:lnSpc>
            <a:spcBef>
              <a:spcPct val="0"/>
            </a:spcBef>
            <a:spcAft>
              <a:spcPct val="35000"/>
            </a:spcAft>
            <a:buNone/>
          </a:pPr>
          <a:r>
            <a:rPr lang="en-US" sz="2100" kern="1200"/>
            <a:t>Which companies showed the greatest increase and decrease?</a:t>
          </a:r>
        </a:p>
      </dsp:txBody>
      <dsp:txXfrm>
        <a:off x="1921400" y="2105334"/>
        <a:ext cx="3213919" cy="1363481"/>
      </dsp:txXfrm>
    </dsp:sp>
    <dsp:sp modelId="{15B2C6E3-9C52-49D3-AF61-6857CFE55876}">
      <dsp:nvSpPr>
        <dsp:cNvPr id="0" name=""/>
        <dsp:cNvSpPr/>
      </dsp:nvSpPr>
      <dsp:spPr>
        <a:xfrm>
          <a:off x="5695321" y="2105334"/>
          <a:ext cx="1363481" cy="1363481"/>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1673207-23A5-4703-97B2-F17FF9F9055F}">
      <dsp:nvSpPr>
        <dsp:cNvPr id="0" name=""/>
        <dsp:cNvSpPr/>
      </dsp:nvSpPr>
      <dsp:spPr>
        <a:xfrm>
          <a:off x="5981652" y="2391665"/>
          <a:ext cx="790819" cy="79081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BB32562-FB24-41F3-B946-8098DE9DAB81}">
      <dsp:nvSpPr>
        <dsp:cNvPr id="0" name=""/>
        <dsp:cNvSpPr/>
      </dsp:nvSpPr>
      <dsp:spPr>
        <a:xfrm>
          <a:off x="7350976" y="2105334"/>
          <a:ext cx="3213919" cy="13634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933450">
            <a:lnSpc>
              <a:spcPct val="90000"/>
            </a:lnSpc>
            <a:spcBef>
              <a:spcPct val="0"/>
            </a:spcBef>
            <a:spcAft>
              <a:spcPct val="35000"/>
            </a:spcAft>
            <a:buNone/>
          </a:pPr>
          <a:r>
            <a:rPr lang="en-US" sz="2100" kern="1200"/>
            <a:t>Is this a trend that occurs every year versus just this year?</a:t>
          </a:r>
        </a:p>
      </dsp:txBody>
      <dsp:txXfrm>
        <a:off x="7350976" y="2105334"/>
        <a:ext cx="3213919" cy="136348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A61AAD-078E-4D91-8DE4-32C95F7B1034}">
      <dsp:nvSpPr>
        <dsp:cNvPr id="0" name=""/>
        <dsp:cNvSpPr/>
      </dsp:nvSpPr>
      <dsp:spPr>
        <a:xfrm>
          <a:off x="919867" y="525899"/>
          <a:ext cx="1444966" cy="144496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479041E-DE23-4AD2-885C-9DE5AE758F21}">
      <dsp:nvSpPr>
        <dsp:cNvPr id="0" name=""/>
        <dsp:cNvSpPr/>
      </dsp:nvSpPr>
      <dsp:spPr>
        <a:xfrm>
          <a:off x="36832" y="2352963"/>
          <a:ext cx="3211037"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pPr>
          <a:r>
            <a:rPr lang="en-US" sz="1200" kern="1200"/>
            <a:t>Looking back, it seems as though this topic is more difficult than it would seem. </a:t>
          </a:r>
        </a:p>
      </dsp:txBody>
      <dsp:txXfrm>
        <a:off x="36832" y="2352963"/>
        <a:ext cx="3211037" cy="720000"/>
      </dsp:txXfrm>
    </dsp:sp>
    <dsp:sp modelId="{1A87AED1-18AE-4708-80B0-9F335DEB0AC1}">
      <dsp:nvSpPr>
        <dsp:cNvPr id="0" name=""/>
        <dsp:cNvSpPr/>
      </dsp:nvSpPr>
      <dsp:spPr>
        <a:xfrm>
          <a:off x="4692837" y="525899"/>
          <a:ext cx="1444966" cy="144496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879B0DF-C62C-4433-87A2-815DFC078ECE}">
      <dsp:nvSpPr>
        <dsp:cNvPr id="0" name=""/>
        <dsp:cNvSpPr/>
      </dsp:nvSpPr>
      <dsp:spPr>
        <a:xfrm>
          <a:off x="3809801" y="2352963"/>
          <a:ext cx="3211037"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pPr>
          <a:r>
            <a:rPr lang="en-US" sz="1200" kern="1200"/>
            <a:t>Neither API provided consistent stock information for each company. For example, certain companies just wouldn’t have the data available for the specific dates we needed. </a:t>
          </a:r>
        </a:p>
      </dsp:txBody>
      <dsp:txXfrm>
        <a:off x="3809801" y="2352963"/>
        <a:ext cx="3211037" cy="720000"/>
      </dsp:txXfrm>
    </dsp:sp>
    <dsp:sp modelId="{32BC83B1-379D-4F59-B128-5D2BDD883470}">
      <dsp:nvSpPr>
        <dsp:cNvPr id="0" name=""/>
        <dsp:cNvSpPr/>
      </dsp:nvSpPr>
      <dsp:spPr>
        <a:xfrm>
          <a:off x="8465806" y="525899"/>
          <a:ext cx="1444966" cy="144496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DA29499-0A0B-4469-BBF8-6698FE2CCB76}">
      <dsp:nvSpPr>
        <dsp:cNvPr id="0" name=""/>
        <dsp:cNvSpPr/>
      </dsp:nvSpPr>
      <dsp:spPr>
        <a:xfrm>
          <a:off x="7582770" y="2352963"/>
          <a:ext cx="3211037"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pPr>
          <a:r>
            <a:rPr lang="en-US" sz="1200" kern="1200"/>
            <a:t>Also, the data was not clean. Perhaps if we could’ve taken the time to find a better data set, we wouldn’t have had as many issues.</a:t>
          </a:r>
        </a:p>
      </dsp:txBody>
      <dsp:txXfrm>
        <a:off x="7582770" y="2352963"/>
        <a:ext cx="3211037" cy="720000"/>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t>1/11/20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46C117F-5CCF-4837-BE5F-2B92066CAFAF}" type="datetimeFigureOut">
              <a:rPr lang="en-US" dirty="0"/>
              <a:t>1/11/20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EB90BD-B6CE-46B7-997F-7313B992CCDC}" type="datetimeFigureOut">
              <a:rPr lang="en-US" dirty="0"/>
              <a:t>1/11/20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DB9D11F-B188-461D-B23F-39381795C052}" type="datetimeFigureOut">
              <a:rPr lang="en-US" dirty="0"/>
              <a:t>1/11/20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E6D8D9-55A2-4063-B0F3-121F44549695}" type="datetimeFigureOut">
              <a:rPr lang="en-US" dirty="0"/>
              <a:t>1/11/20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4B24536-994D-4021-A283-9F449C0DB509}" type="datetimeFigureOut">
              <a:rPr lang="en-US" dirty="0"/>
              <a:t>1/11/20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CBBBB78-C96F-47B7-AB17-D852CA960AC9}" type="datetimeFigureOut">
              <a:rPr lang="en-US" dirty="0"/>
              <a:t>1/11/20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t>1/11/20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t>1/11/20</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t>1/11/20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dirty="0"/>
              <a:t>1/11/20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t>1/11/20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t>1/11/20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t>1/11/20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t>1/11/20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dirty="0"/>
              <a:t>1/11/20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dirty="0"/>
              <a:t>1/11/20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t>1/11/20</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png"/><Relationship Id="rId7" Type="http://schemas.openxmlformats.org/officeDocument/2006/relationships/diagramColors" Target="../diagrams/colors1.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2A0C1-BDEE-C44A-8E86-156232174880}"/>
              </a:ext>
            </a:extLst>
          </p:cNvPr>
          <p:cNvSpPr>
            <a:spLocks noGrp="1"/>
          </p:cNvSpPr>
          <p:nvPr>
            <p:ph type="ctrTitle"/>
          </p:nvPr>
        </p:nvSpPr>
        <p:spPr/>
        <p:txBody>
          <a:bodyPr/>
          <a:lstStyle/>
          <a:p>
            <a:r>
              <a:rPr lang="en-US" sz="4800" dirty="0"/>
              <a:t>Super Bowl LIII Commercials</a:t>
            </a:r>
            <a:r>
              <a:rPr lang="en-US" dirty="0"/>
              <a:t>:</a:t>
            </a:r>
            <a:br>
              <a:rPr lang="en-US" dirty="0"/>
            </a:br>
            <a:r>
              <a:rPr lang="en-US" sz="4400" dirty="0"/>
              <a:t>The Impact on Stock</a:t>
            </a:r>
          </a:p>
        </p:txBody>
      </p:sp>
      <p:sp>
        <p:nvSpPr>
          <p:cNvPr id="3" name="Subtitle 2">
            <a:extLst>
              <a:ext uri="{FF2B5EF4-FFF2-40B4-BE49-F238E27FC236}">
                <a16:creationId xmlns:a16="http://schemas.microsoft.com/office/drawing/2014/main" id="{A75586AB-95D8-124C-A5E9-6E4F721B32DA}"/>
              </a:ext>
            </a:extLst>
          </p:cNvPr>
          <p:cNvSpPr>
            <a:spLocks noGrp="1"/>
          </p:cNvSpPr>
          <p:nvPr>
            <p:ph type="subTitle" idx="1"/>
          </p:nvPr>
        </p:nvSpPr>
        <p:spPr>
          <a:xfrm>
            <a:off x="680322" y="4394039"/>
            <a:ext cx="8144134" cy="2117597"/>
          </a:xfrm>
        </p:spPr>
        <p:txBody>
          <a:bodyPr>
            <a:normAutofit/>
          </a:bodyPr>
          <a:lstStyle/>
          <a:p>
            <a:r>
              <a:rPr lang="en-US" dirty="0"/>
              <a:t>Joshua Linton</a:t>
            </a:r>
          </a:p>
          <a:p>
            <a:r>
              <a:rPr lang="en-US" dirty="0"/>
              <a:t>Gunter </a:t>
            </a:r>
            <a:r>
              <a:rPr lang="en-US" dirty="0" err="1"/>
              <a:t>Pevey</a:t>
            </a:r>
            <a:endParaRPr lang="en-US" dirty="0"/>
          </a:p>
          <a:p>
            <a:r>
              <a:rPr lang="en-US" dirty="0"/>
              <a:t>Candice Garcia</a:t>
            </a:r>
          </a:p>
          <a:p>
            <a:r>
              <a:rPr lang="en-US" dirty="0"/>
              <a:t>Carla Cohen</a:t>
            </a:r>
          </a:p>
        </p:txBody>
      </p:sp>
    </p:spTree>
    <p:extLst>
      <p:ext uri="{BB962C8B-B14F-4D97-AF65-F5344CB8AC3E}">
        <p14:creationId xmlns:p14="http://schemas.microsoft.com/office/powerpoint/2010/main" val="1155120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7CE86-13BC-9640-B892-F61D80392ED7}"/>
              </a:ext>
            </a:extLst>
          </p:cNvPr>
          <p:cNvSpPr>
            <a:spLocks noGrp="1"/>
          </p:cNvSpPr>
          <p:nvPr>
            <p:ph type="title"/>
          </p:nvPr>
        </p:nvSpPr>
        <p:spPr>
          <a:xfrm>
            <a:off x="680321" y="753228"/>
            <a:ext cx="9613861" cy="1080938"/>
          </a:xfrm>
        </p:spPr>
        <p:txBody>
          <a:bodyPr>
            <a:normAutofit/>
          </a:bodyPr>
          <a:lstStyle/>
          <a:p>
            <a:r>
              <a:rPr lang="en-US" dirty="0"/>
              <a:t>Additional Questions:</a:t>
            </a:r>
          </a:p>
        </p:txBody>
      </p:sp>
      <p:graphicFrame>
        <p:nvGraphicFramePr>
          <p:cNvPr id="5" name="Content Placeholder 2">
            <a:extLst>
              <a:ext uri="{FF2B5EF4-FFF2-40B4-BE49-F238E27FC236}">
                <a16:creationId xmlns:a16="http://schemas.microsoft.com/office/drawing/2014/main" id="{E87DE866-A611-4380-BBE7-B9288FCDB8A8}"/>
              </a:ext>
            </a:extLst>
          </p:cNvPr>
          <p:cNvGraphicFramePr>
            <a:graphicFrameLocks noGrp="1"/>
          </p:cNvGraphicFramePr>
          <p:nvPr>
            <p:ph idx="1"/>
            <p:extLst>
              <p:ext uri="{D42A27DB-BD31-4B8C-83A1-F6EECF244321}">
                <p14:modId xmlns:p14="http://schemas.microsoft.com/office/powerpoint/2010/main" val="1070136985"/>
              </p:ext>
            </p:extLst>
          </p:nvPr>
        </p:nvGraphicFramePr>
        <p:xfrm>
          <a:off x="681037" y="2336800"/>
          <a:ext cx="10830641" cy="35988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924239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9EF99-516C-1745-827E-49DC8D5D6A3E}"/>
              </a:ext>
            </a:extLst>
          </p:cNvPr>
          <p:cNvSpPr>
            <a:spLocks noGrp="1"/>
          </p:cNvSpPr>
          <p:nvPr>
            <p:ph type="title"/>
          </p:nvPr>
        </p:nvSpPr>
        <p:spPr>
          <a:xfrm>
            <a:off x="680321" y="753228"/>
            <a:ext cx="9613861" cy="1080938"/>
          </a:xfrm>
        </p:spPr>
        <p:txBody>
          <a:bodyPr>
            <a:normAutofit/>
          </a:bodyPr>
          <a:lstStyle/>
          <a:p>
            <a:r>
              <a:rPr lang="en-US" dirty="0"/>
              <a:t>Hindsight is 20/20</a:t>
            </a:r>
          </a:p>
        </p:txBody>
      </p:sp>
      <p:graphicFrame>
        <p:nvGraphicFramePr>
          <p:cNvPr id="5" name="Content Placeholder 2">
            <a:extLst>
              <a:ext uri="{FF2B5EF4-FFF2-40B4-BE49-F238E27FC236}">
                <a16:creationId xmlns:a16="http://schemas.microsoft.com/office/drawing/2014/main" id="{D9B7A9E9-CF4F-4613-B420-D28A7EB5F450}"/>
              </a:ext>
            </a:extLst>
          </p:cNvPr>
          <p:cNvGraphicFramePr>
            <a:graphicFrameLocks noGrp="1"/>
          </p:cNvGraphicFramePr>
          <p:nvPr>
            <p:ph idx="1"/>
            <p:extLst>
              <p:ext uri="{D42A27DB-BD31-4B8C-83A1-F6EECF244321}">
                <p14:modId xmlns:p14="http://schemas.microsoft.com/office/powerpoint/2010/main" val="3297371834"/>
              </p:ext>
            </p:extLst>
          </p:nvPr>
        </p:nvGraphicFramePr>
        <p:xfrm>
          <a:off x="681037" y="2336800"/>
          <a:ext cx="10830641" cy="35988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478647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253C2-6163-DA4C-945D-3BD477C70237}"/>
              </a:ext>
            </a:extLst>
          </p:cNvPr>
          <p:cNvSpPr>
            <a:spLocks noGrp="1"/>
          </p:cNvSpPr>
          <p:nvPr>
            <p:ph type="title"/>
          </p:nvPr>
        </p:nvSpPr>
        <p:spPr/>
        <p:txBody>
          <a:bodyPr/>
          <a:lstStyle/>
          <a:p>
            <a:r>
              <a:rPr lang="en-US" dirty="0"/>
              <a:t>In Conclusion…</a:t>
            </a:r>
          </a:p>
        </p:txBody>
      </p:sp>
      <p:sp>
        <p:nvSpPr>
          <p:cNvPr id="3" name="Content Placeholder 2">
            <a:extLst>
              <a:ext uri="{FF2B5EF4-FFF2-40B4-BE49-F238E27FC236}">
                <a16:creationId xmlns:a16="http://schemas.microsoft.com/office/drawing/2014/main" id="{A2BC5A06-1D0C-7546-8582-42533943B047}"/>
              </a:ext>
            </a:extLst>
          </p:cNvPr>
          <p:cNvSpPr>
            <a:spLocks noGrp="1"/>
          </p:cNvSpPr>
          <p:nvPr>
            <p:ph idx="1"/>
          </p:nvPr>
        </p:nvSpPr>
        <p:spPr/>
        <p:txBody>
          <a:bodyPr/>
          <a:lstStyle/>
          <a:p>
            <a:r>
              <a:rPr lang="en-US" dirty="0"/>
              <a:t>Based on the analyzed data, we feel our results were inconclusive. </a:t>
            </a:r>
          </a:p>
          <a:p>
            <a:endParaRPr lang="en-US" dirty="0"/>
          </a:p>
          <a:p>
            <a:r>
              <a:rPr lang="en-US" dirty="0"/>
              <a:t>In the future, we would expand our scope to include a broader timeframe allowing us to identify other trends in the stock market, such as end of month activity, etc., which would assist us on eliminating “regular” fluctuation and help us better answer our original question. </a:t>
            </a:r>
          </a:p>
          <a:p>
            <a:endParaRPr lang="en-US" dirty="0"/>
          </a:p>
        </p:txBody>
      </p:sp>
    </p:spTree>
    <p:extLst>
      <p:ext uri="{BB962C8B-B14F-4D97-AF65-F5344CB8AC3E}">
        <p14:creationId xmlns:p14="http://schemas.microsoft.com/office/powerpoint/2010/main" val="34093990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7699B-A1FB-4A37-AEEC-AB037D08DB29}"/>
              </a:ext>
            </a:extLst>
          </p:cNvPr>
          <p:cNvSpPr>
            <a:spLocks noGrp="1"/>
          </p:cNvSpPr>
          <p:nvPr>
            <p:ph type="title"/>
          </p:nvPr>
        </p:nvSpPr>
        <p:spPr/>
        <p:txBody>
          <a:bodyPr/>
          <a:lstStyle/>
          <a:p>
            <a:r>
              <a:rPr lang="en-US" dirty="0"/>
              <a:t>Points of Interest</a:t>
            </a:r>
          </a:p>
        </p:txBody>
      </p:sp>
      <p:sp>
        <p:nvSpPr>
          <p:cNvPr id="3" name="Content Placeholder 2">
            <a:extLst>
              <a:ext uri="{FF2B5EF4-FFF2-40B4-BE49-F238E27FC236}">
                <a16:creationId xmlns:a16="http://schemas.microsoft.com/office/drawing/2014/main" id="{9A2B63C5-12AD-4CB0-BEA5-B2466A1EFCC6}"/>
              </a:ext>
            </a:extLst>
          </p:cNvPr>
          <p:cNvSpPr>
            <a:spLocks noGrp="1"/>
          </p:cNvSpPr>
          <p:nvPr>
            <p:ph idx="1"/>
          </p:nvPr>
        </p:nvSpPr>
        <p:spPr/>
        <p:txBody>
          <a:bodyPr>
            <a:normAutofit fontScale="92500" lnSpcReduction="10000"/>
          </a:bodyPr>
          <a:lstStyle/>
          <a:p>
            <a:pPr marL="0" indent="0">
              <a:buNone/>
            </a:pPr>
            <a:r>
              <a:rPr lang="en-US" dirty="0"/>
              <a:t>One of the attractions of the Super Bowl are the unique commercials aired during the game. </a:t>
            </a:r>
          </a:p>
          <a:p>
            <a:pPr marL="0" indent="0">
              <a:buNone/>
            </a:pPr>
            <a:endParaRPr lang="en-US" dirty="0"/>
          </a:p>
          <a:p>
            <a:pPr marL="0" indent="0">
              <a:buNone/>
            </a:pPr>
            <a:r>
              <a:rPr lang="en-US" dirty="0"/>
              <a:t>Since, companies invest a large amount of money to come up with unique commercial ideas and secure a spot on the prime-time slot, our group decided to analyze the affects of these commercials on the companies’ stock value. </a:t>
            </a:r>
          </a:p>
          <a:p>
            <a:pPr marL="0" indent="0">
              <a:buNone/>
            </a:pPr>
            <a:endParaRPr lang="en-US" dirty="0"/>
          </a:p>
          <a:p>
            <a:pPr marL="0" indent="0">
              <a:buNone/>
            </a:pPr>
            <a:r>
              <a:rPr lang="en-US" dirty="0"/>
              <a:t>Is there a stock value increase after the Super Bowl?</a:t>
            </a:r>
          </a:p>
          <a:p>
            <a:pPr marL="0" indent="0">
              <a:buNone/>
            </a:pPr>
            <a:r>
              <a:rPr lang="en-US" dirty="0"/>
              <a:t>Is there an impact on volume traded?</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4366668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20" name="Rectangle 9">
            <a:extLst>
              <a:ext uri="{FF2B5EF4-FFF2-40B4-BE49-F238E27FC236}">
                <a16:creationId xmlns:a16="http://schemas.microsoft.com/office/drawing/2014/main" id="{CDBCB3D0-62EC-4D8A-A9E7-991AF662DC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11">
            <a:extLst>
              <a:ext uri="{FF2B5EF4-FFF2-40B4-BE49-F238E27FC236}">
                <a16:creationId xmlns:a16="http://schemas.microsoft.com/office/drawing/2014/main" id="{62C758D7-9BCC-44AD-98FB-A68CA52677F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2" name="Rectangle 13">
            <a:extLst>
              <a:ext uri="{FF2B5EF4-FFF2-40B4-BE49-F238E27FC236}">
                <a16:creationId xmlns:a16="http://schemas.microsoft.com/office/drawing/2014/main" id="{A890917F-0A64-4C0A-91F8-E4F6BE6AB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4527"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15">
            <a:extLst>
              <a:ext uri="{FF2B5EF4-FFF2-40B4-BE49-F238E27FC236}">
                <a16:creationId xmlns:a16="http://schemas.microsoft.com/office/drawing/2014/main" id="{938C8E05-3629-4B19-A965-0C926F9DE4F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cstate="print">
            <a:extLst>
              <a:ext uri="{28A0092B-C50C-407E-A947-70E740481C1C}">
                <a14:useLocalDpi xmlns:a14="http://schemas.microsoft.com/office/drawing/2010/main" val="0"/>
              </a:ext>
            </a:extLst>
          </a:blip>
          <a:stretch>
            <a:fillRect/>
          </a:stretch>
        </p:blipFill>
        <p:spPr>
          <a:xfrm>
            <a:off x="1" y="5006045"/>
            <a:ext cx="4965192" cy="144049"/>
          </a:xfrm>
          <a:prstGeom prst="rect">
            <a:avLst/>
          </a:prstGeom>
        </p:spPr>
      </p:pic>
      <p:sp>
        <p:nvSpPr>
          <p:cNvPr id="24" name="Rectangle 17">
            <a:extLst>
              <a:ext uri="{FF2B5EF4-FFF2-40B4-BE49-F238E27FC236}">
                <a16:creationId xmlns:a16="http://schemas.microsoft.com/office/drawing/2014/main" id="{9044F20B-3F79-4BBD-A9B8-33672B6A4A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838764"/>
            <a:ext cx="4964567" cy="3180473"/>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D6AC13C7-0AC5-7B4B-A695-5872A1F01FE2}"/>
              </a:ext>
            </a:extLst>
          </p:cNvPr>
          <p:cNvSpPr>
            <a:spLocks noGrp="1"/>
          </p:cNvSpPr>
          <p:nvPr>
            <p:ph type="title"/>
          </p:nvPr>
        </p:nvSpPr>
        <p:spPr>
          <a:xfrm>
            <a:off x="680321" y="2063262"/>
            <a:ext cx="3739279" cy="2661052"/>
          </a:xfrm>
        </p:spPr>
        <p:txBody>
          <a:bodyPr>
            <a:normAutofit/>
          </a:bodyPr>
          <a:lstStyle/>
          <a:p>
            <a:pPr algn="r"/>
            <a:r>
              <a:rPr lang="en-US" sz="4400"/>
              <a:t>Finding the Information</a:t>
            </a:r>
          </a:p>
        </p:txBody>
      </p:sp>
      <p:graphicFrame>
        <p:nvGraphicFramePr>
          <p:cNvPr id="25" name="Content Placeholder 2">
            <a:extLst>
              <a:ext uri="{FF2B5EF4-FFF2-40B4-BE49-F238E27FC236}">
                <a16:creationId xmlns:a16="http://schemas.microsoft.com/office/drawing/2014/main" id="{59AB1B93-D195-455E-8463-C7D2D73F6A27}"/>
              </a:ext>
            </a:extLst>
          </p:cNvPr>
          <p:cNvGraphicFramePr>
            <a:graphicFrameLocks noGrp="1"/>
          </p:cNvGraphicFramePr>
          <p:nvPr>
            <p:ph idx="1"/>
            <p:extLst>
              <p:ext uri="{D42A27DB-BD31-4B8C-83A1-F6EECF244321}">
                <p14:modId xmlns:p14="http://schemas.microsoft.com/office/powerpoint/2010/main" val="536008156"/>
              </p:ext>
            </p:extLst>
          </p:nvPr>
        </p:nvGraphicFramePr>
        <p:xfrm>
          <a:off x="5437509" y="777860"/>
          <a:ext cx="5955658" cy="538535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4236543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4EAC7A-845A-1F45-8E5A-CF13B44941A3}"/>
              </a:ext>
            </a:extLst>
          </p:cNvPr>
          <p:cNvSpPr>
            <a:spLocks noGrp="1"/>
          </p:cNvSpPr>
          <p:nvPr>
            <p:ph type="title"/>
          </p:nvPr>
        </p:nvSpPr>
        <p:spPr/>
        <p:txBody>
          <a:bodyPr/>
          <a:lstStyle/>
          <a:p>
            <a:r>
              <a:rPr lang="en-US" dirty="0"/>
              <a:t>Example of Notebook Calling API</a:t>
            </a:r>
          </a:p>
        </p:txBody>
      </p:sp>
      <p:pic>
        <p:nvPicPr>
          <p:cNvPr id="5" name="Content Placeholder 4" descr="A screenshot of a social media post&#10;&#10;Description automatically generated">
            <a:extLst>
              <a:ext uri="{FF2B5EF4-FFF2-40B4-BE49-F238E27FC236}">
                <a16:creationId xmlns:a16="http://schemas.microsoft.com/office/drawing/2014/main" id="{358E157B-F4CC-C947-BF64-21575EDFD0F7}"/>
              </a:ext>
            </a:extLst>
          </p:cNvPr>
          <p:cNvPicPr>
            <a:picLocks noGrp="1" noChangeAspect="1"/>
          </p:cNvPicPr>
          <p:nvPr>
            <p:ph idx="1"/>
          </p:nvPr>
        </p:nvPicPr>
        <p:blipFill>
          <a:blip r:embed="rId2"/>
          <a:stretch>
            <a:fillRect/>
          </a:stretch>
        </p:blipFill>
        <p:spPr>
          <a:xfrm>
            <a:off x="1289050" y="2438655"/>
            <a:ext cx="9613900" cy="3318952"/>
          </a:xfrm>
        </p:spPr>
      </p:pic>
    </p:spTree>
    <p:extLst>
      <p:ext uri="{BB962C8B-B14F-4D97-AF65-F5344CB8AC3E}">
        <p14:creationId xmlns:p14="http://schemas.microsoft.com/office/powerpoint/2010/main" val="9246224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8959DD-C03B-6942-9915-204063E14141}"/>
              </a:ext>
            </a:extLst>
          </p:cNvPr>
          <p:cNvSpPr>
            <a:spLocks noGrp="1"/>
          </p:cNvSpPr>
          <p:nvPr>
            <p:ph type="title"/>
          </p:nvPr>
        </p:nvSpPr>
        <p:spPr/>
        <p:txBody>
          <a:bodyPr/>
          <a:lstStyle/>
          <a:p>
            <a:r>
              <a:rPr lang="en-US" dirty="0"/>
              <a:t>Finding the Code</a:t>
            </a:r>
          </a:p>
        </p:txBody>
      </p:sp>
      <p:sp>
        <p:nvSpPr>
          <p:cNvPr id="3" name="Content Placeholder 2">
            <a:extLst>
              <a:ext uri="{FF2B5EF4-FFF2-40B4-BE49-F238E27FC236}">
                <a16:creationId xmlns:a16="http://schemas.microsoft.com/office/drawing/2014/main" id="{D2920408-29B8-F848-8E1A-3C1F7CA19102}"/>
              </a:ext>
            </a:extLst>
          </p:cNvPr>
          <p:cNvSpPr>
            <a:spLocks noGrp="1"/>
          </p:cNvSpPr>
          <p:nvPr>
            <p:ph idx="1"/>
          </p:nvPr>
        </p:nvSpPr>
        <p:spPr/>
        <p:txBody>
          <a:bodyPr/>
          <a:lstStyle/>
          <a:p>
            <a:r>
              <a:rPr lang="en-US" dirty="0"/>
              <a:t>The process to which we were finally able to get an end result was painstaking to say the least. </a:t>
            </a:r>
          </a:p>
          <a:p>
            <a:r>
              <a:rPr lang="en-US" dirty="0"/>
              <a:t>Ultimately, Joshua was able to figure out a way to loop each individual company by creating their own </a:t>
            </a:r>
            <a:r>
              <a:rPr lang="en-US" dirty="0" err="1"/>
              <a:t>dataframes</a:t>
            </a:r>
            <a:r>
              <a:rPr lang="en-US" dirty="0"/>
              <a:t>. </a:t>
            </a:r>
          </a:p>
        </p:txBody>
      </p:sp>
      <p:pic>
        <p:nvPicPr>
          <p:cNvPr id="5" name="Picture 4" descr="A screenshot of a social media post&#10;&#10;Description automatically generated">
            <a:extLst>
              <a:ext uri="{FF2B5EF4-FFF2-40B4-BE49-F238E27FC236}">
                <a16:creationId xmlns:a16="http://schemas.microsoft.com/office/drawing/2014/main" id="{031F58D2-7FA4-7541-BBFF-6CA9610EB6F3}"/>
              </a:ext>
            </a:extLst>
          </p:cNvPr>
          <p:cNvPicPr>
            <a:picLocks noChangeAspect="1"/>
          </p:cNvPicPr>
          <p:nvPr/>
        </p:nvPicPr>
        <p:blipFill>
          <a:blip r:embed="rId2"/>
          <a:stretch>
            <a:fillRect/>
          </a:stretch>
        </p:blipFill>
        <p:spPr>
          <a:xfrm>
            <a:off x="6631502" y="4136531"/>
            <a:ext cx="4880177" cy="2038350"/>
          </a:xfrm>
          <a:prstGeom prst="rect">
            <a:avLst/>
          </a:prstGeom>
        </p:spPr>
      </p:pic>
      <p:pic>
        <p:nvPicPr>
          <p:cNvPr id="7" name="Picture 6" descr="A screenshot of a cell phone&#10;&#10;Description automatically generated">
            <a:extLst>
              <a:ext uri="{FF2B5EF4-FFF2-40B4-BE49-F238E27FC236}">
                <a16:creationId xmlns:a16="http://schemas.microsoft.com/office/drawing/2014/main" id="{CDEC2EAB-F4E1-DE4C-B214-31567D757BAF}"/>
              </a:ext>
            </a:extLst>
          </p:cNvPr>
          <p:cNvPicPr>
            <a:picLocks noChangeAspect="1"/>
          </p:cNvPicPr>
          <p:nvPr/>
        </p:nvPicPr>
        <p:blipFill>
          <a:blip r:embed="rId3"/>
          <a:stretch>
            <a:fillRect/>
          </a:stretch>
        </p:blipFill>
        <p:spPr>
          <a:xfrm>
            <a:off x="680321" y="4111131"/>
            <a:ext cx="5049710" cy="2089150"/>
          </a:xfrm>
          <a:prstGeom prst="rect">
            <a:avLst/>
          </a:prstGeom>
        </p:spPr>
      </p:pic>
    </p:spTree>
    <p:extLst>
      <p:ext uri="{BB962C8B-B14F-4D97-AF65-F5344CB8AC3E}">
        <p14:creationId xmlns:p14="http://schemas.microsoft.com/office/powerpoint/2010/main" val="32095471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18" name="Rectangle 9">
            <a:extLst>
              <a:ext uri="{FF2B5EF4-FFF2-40B4-BE49-F238E27FC236}">
                <a16:creationId xmlns:a16="http://schemas.microsoft.com/office/drawing/2014/main" id="{C610D2AE-07EF-436A-9755-AA8DF4B933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6CACDD17-9043-46DF-882D-420365B79C1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9" name="Rectangle 13">
            <a:extLst>
              <a:ext uri="{FF2B5EF4-FFF2-40B4-BE49-F238E27FC236}">
                <a16:creationId xmlns:a16="http://schemas.microsoft.com/office/drawing/2014/main" id="{CF2D8AD5-434A-4C0E-9F5B-C1AFD645F3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4959094"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D10442EC-A926-3F46-AAAC-87D2808D6D7F}"/>
              </a:ext>
            </a:extLst>
          </p:cNvPr>
          <p:cNvSpPr>
            <a:spLocks noGrp="1"/>
          </p:cNvSpPr>
          <p:nvPr>
            <p:ph type="title"/>
          </p:nvPr>
        </p:nvSpPr>
        <p:spPr>
          <a:xfrm>
            <a:off x="680321" y="753228"/>
            <a:ext cx="4136123" cy="1080938"/>
          </a:xfrm>
        </p:spPr>
        <p:txBody>
          <a:bodyPr>
            <a:normAutofit/>
          </a:bodyPr>
          <a:lstStyle/>
          <a:p>
            <a:r>
              <a:rPr lang="en-US" sz="2400"/>
              <a:t>Companies of Study</a:t>
            </a:r>
          </a:p>
        </p:txBody>
      </p:sp>
      <p:pic>
        <p:nvPicPr>
          <p:cNvPr id="20" name="Picture 15">
            <a:extLst>
              <a:ext uri="{FF2B5EF4-FFF2-40B4-BE49-F238E27FC236}">
                <a16:creationId xmlns:a16="http://schemas.microsoft.com/office/drawing/2014/main" id="{E92B246D-47CC-40F8-8DE7-B65D409E945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1"/>
            <a:ext cx="4956048" cy="199787"/>
          </a:xfrm>
          <a:prstGeom prst="rect">
            <a:avLst/>
          </a:prstGeom>
        </p:spPr>
      </p:pic>
      <p:sp>
        <p:nvSpPr>
          <p:cNvPr id="3" name="Content Placeholder 2">
            <a:extLst>
              <a:ext uri="{FF2B5EF4-FFF2-40B4-BE49-F238E27FC236}">
                <a16:creationId xmlns:a16="http://schemas.microsoft.com/office/drawing/2014/main" id="{CE63DCA2-ABBA-674B-8D43-BB21830DCFA8}"/>
              </a:ext>
            </a:extLst>
          </p:cNvPr>
          <p:cNvSpPr>
            <a:spLocks noGrp="1"/>
          </p:cNvSpPr>
          <p:nvPr>
            <p:ph idx="1"/>
          </p:nvPr>
        </p:nvSpPr>
        <p:spPr>
          <a:xfrm>
            <a:off x="680321" y="2336873"/>
            <a:ext cx="4136123" cy="3599316"/>
          </a:xfrm>
        </p:spPr>
        <p:txBody>
          <a:bodyPr>
            <a:normAutofit/>
          </a:bodyPr>
          <a:lstStyle/>
          <a:p>
            <a:r>
              <a:rPr lang="en-US" sz="1700" dirty="0"/>
              <a:t>As you could see from the previous snippet of code, we studied twenty different companies (ADT, Amazon, Budweiser, etc.) that had commercials that aired during Super Bowl LIII.</a:t>
            </a:r>
          </a:p>
          <a:p>
            <a:r>
              <a:rPr lang="en-US" sz="1700" dirty="0"/>
              <a:t>Burger King’s Super Bowl LIII Commercial</a:t>
            </a:r>
          </a:p>
          <a:p>
            <a:pPr lvl="1"/>
            <a:r>
              <a:rPr lang="en-US" sz="1700" dirty="0"/>
              <a:t>https://</a:t>
            </a:r>
            <a:r>
              <a:rPr lang="en-US" sz="1700" dirty="0" err="1"/>
              <a:t>youtu.be</a:t>
            </a:r>
            <a:r>
              <a:rPr lang="en-US" sz="1700" dirty="0"/>
              <a:t>/4bv9LMxPkqk</a:t>
            </a:r>
          </a:p>
        </p:txBody>
      </p:sp>
      <p:pic>
        <p:nvPicPr>
          <p:cNvPr id="5" name="Picture 4" descr="A screen shot of a person&#10;&#10;Description automatically generated">
            <a:extLst>
              <a:ext uri="{FF2B5EF4-FFF2-40B4-BE49-F238E27FC236}">
                <a16:creationId xmlns:a16="http://schemas.microsoft.com/office/drawing/2014/main" id="{06C61998-2682-F140-B30B-C652F1492D22}"/>
              </a:ext>
            </a:extLst>
          </p:cNvPr>
          <p:cNvPicPr>
            <a:picLocks noChangeAspect="1"/>
          </p:cNvPicPr>
          <p:nvPr/>
        </p:nvPicPr>
        <p:blipFill>
          <a:blip r:embed="rId4"/>
          <a:stretch>
            <a:fillRect/>
          </a:stretch>
        </p:blipFill>
        <p:spPr>
          <a:xfrm>
            <a:off x="5276090" y="1215542"/>
            <a:ext cx="6303134" cy="4396435"/>
          </a:xfrm>
          <a:prstGeom prst="rect">
            <a:avLst/>
          </a:prstGeom>
          <a:ln>
            <a:noFill/>
          </a:ln>
          <a:effectLst>
            <a:outerShdw blurRad="76200" dist="63500" dir="5040000" algn="tl" rotWithShape="0">
              <a:srgbClr val="000000">
                <a:alpha val="41000"/>
              </a:srgbClr>
            </a:outerShdw>
          </a:effectLst>
        </p:spPr>
      </p:pic>
    </p:spTree>
    <p:extLst>
      <p:ext uri="{BB962C8B-B14F-4D97-AF65-F5344CB8AC3E}">
        <p14:creationId xmlns:p14="http://schemas.microsoft.com/office/powerpoint/2010/main" val="34284666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F4979F40-3A44-4CCB-9EB7-F8318BCE57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4">
            <a:extLst>
              <a:ext uri="{FF2B5EF4-FFF2-40B4-BE49-F238E27FC236}">
                <a16:creationId xmlns:a16="http://schemas.microsoft.com/office/drawing/2014/main" id="{15291D39-6B03-4BB5-BFC6-CBF11E90BFD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sp>
        <p:nvSpPr>
          <p:cNvPr id="27" name="Rectangle 26">
            <a:extLst>
              <a:ext uri="{FF2B5EF4-FFF2-40B4-BE49-F238E27FC236}">
                <a16:creationId xmlns:a16="http://schemas.microsoft.com/office/drawing/2014/main" id="{AFD071FA-0514-4371-9568-86216A1F46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5211DDA4-E7B5-4325-A844-B7F59B084B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4959094"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792765E8-BBE6-D543-ABCB-8DEA10F50BAC}"/>
              </a:ext>
            </a:extLst>
          </p:cNvPr>
          <p:cNvSpPr>
            <a:spLocks noGrp="1"/>
          </p:cNvSpPr>
          <p:nvPr>
            <p:ph type="title"/>
          </p:nvPr>
        </p:nvSpPr>
        <p:spPr>
          <a:xfrm>
            <a:off x="165983" y="753228"/>
            <a:ext cx="4650462" cy="1080938"/>
          </a:xfrm>
        </p:spPr>
        <p:txBody>
          <a:bodyPr>
            <a:normAutofit/>
          </a:bodyPr>
          <a:lstStyle/>
          <a:p>
            <a:r>
              <a:rPr lang="en-US" sz="2400" dirty="0"/>
              <a:t>Did the volume of stocks trade increase after the  Super Bowl?</a:t>
            </a:r>
          </a:p>
        </p:txBody>
      </p:sp>
      <p:pic>
        <p:nvPicPr>
          <p:cNvPr id="31" name="Picture 30">
            <a:extLst>
              <a:ext uri="{FF2B5EF4-FFF2-40B4-BE49-F238E27FC236}">
                <a16:creationId xmlns:a16="http://schemas.microsoft.com/office/drawing/2014/main" id="{0D58E222-6309-4F79-AC20-9D3C69CD9B1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1"/>
            <a:ext cx="4956048" cy="199787"/>
          </a:xfrm>
          <a:prstGeom prst="rect">
            <a:avLst/>
          </a:prstGeom>
        </p:spPr>
      </p:pic>
      <p:pic>
        <p:nvPicPr>
          <p:cNvPr id="4" name="Content Placeholder 3" descr="A picture containing drawing&#10;&#10;Description automatically generated">
            <a:extLst>
              <a:ext uri="{FF2B5EF4-FFF2-40B4-BE49-F238E27FC236}">
                <a16:creationId xmlns:a16="http://schemas.microsoft.com/office/drawing/2014/main" id="{ABF63F6B-22CB-4606-84A9-DDDC24C5A02B}"/>
              </a:ext>
            </a:extLst>
          </p:cNvPr>
          <p:cNvPicPr>
            <a:picLocks noGrp="1" noChangeAspect="1"/>
          </p:cNvPicPr>
          <p:nvPr>
            <p:ph idx="1"/>
          </p:nvPr>
        </p:nvPicPr>
        <p:blipFill>
          <a:blip r:embed="rId4"/>
          <a:stretch>
            <a:fillRect/>
          </a:stretch>
        </p:blipFill>
        <p:spPr>
          <a:xfrm>
            <a:off x="5118855" y="904568"/>
            <a:ext cx="6907163" cy="5525729"/>
          </a:xfrm>
        </p:spPr>
      </p:pic>
      <p:sp>
        <p:nvSpPr>
          <p:cNvPr id="6" name="TextBox 5">
            <a:extLst>
              <a:ext uri="{FF2B5EF4-FFF2-40B4-BE49-F238E27FC236}">
                <a16:creationId xmlns:a16="http://schemas.microsoft.com/office/drawing/2014/main" id="{7F3BE227-DF2B-4D4A-92EA-7F77EE57451D}"/>
              </a:ext>
            </a:extLst>
          </p:cNvPr>
          <p:cNvSpPr txBox="1"/>
          <p:nvPr/>
        </p:nvSpPr>
        <p:spPr>
          <a:xfrm>
            <a:off x="2" y="2317644"/>
            <a:ext cx="4635878" cy="3970318"/>
          </a:xfrm>
          <a:prstGeom prst="rect">
            <a:avLst/>
          </a:prstGeom>
          <a:noFill/>
        </p:spPr>
        <p:txBody>
          <a:bodyPr wrap="square" rtlCol="0">
            <a:spAutoFit/>
          </a:bodyPr>
          <a:lstStyle/>
          <a:p>
            <a:pPr marL="285750" indent="-285750">
              <a:buFont typeface="Arial" panose="020B0604020202020204" pitchFamily="34" charset="0"/>
              <a:buChar char="•"/>
            </a:pPr>
            <a:r>
              <a:rPr lang="en-US" dirty="0"/>
              <a:t>As displayed on our </a:t>
            </a:r>
            <a:r>
              <a:rPr lang="en-US" b="1" dirty="0"/>
              <a:t>Average Volume of Stocks Traded per Day </a:t>
            </a:r>
            <a:r>
              <a:rPr lang="en-US" dirty="0"/>
              <a:t>graph, it appears that there was no immediate increase in stocks traded after the Super Bowl commercials aired. </a:t>
            </a:r>
          </a:p>
          <a:p>
            <a:endParaRPr lang="en-US" dirty="0"/>
          </a:p>
          <a:p>
            <a:pPr marL="285750" indent="-285750">
              <a:buFont typeface="Arial" panose="020B0604020202020204" pitchFamily="34" charset="0"/>
              <a:buChar char="•"/>
            </a:pPr>
            <a:r>
              <a:rPr lang="en-US" dirty="0"/>
              <a:t>The referenced graph shows historical data on the volume of stocks traded a week before and a week after the Super Bowl weekend by the number of shares.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We speculate that the 01/31/2019 increase was due to month end regular trend. </a:t>
            </a:r>
          </a:p>
        </p:txBody>
      </p:sp>
    </p:spTree>
    <p:extLst>
      <p:ext uri="{BB962C8B-B14F-4D97-AF65-F5344CB8AC3E}">
        <p14:creationId xmlns:p14="http://schemas.microsoft.com/office/powerpoint/2010/main" val="8568721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3" name="Picture 22">
            <a:extLst>
              <a:ext uri="{FF2B5EF4-FFF2-40B4-BE49-F238E27FC236}">
                <a16:creationId xmlns:a16="http://schemas.microsoft.com/office/drawing/2014/main" id="{B3F9E774-F054-4892-8E69-C76B2C8545F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a:gradFill>
            <a:gsLst>
              <a:gs pos="0">
                <a:srgbClr val="F78925"/>
              </a:gs>
              <a:gs pos="50000">
                <a:srgbClr val="D54209"/>
              </a:gs>
              <a:gs pos="100000">
                <a:srgbClr val="8D0000"/>
              </a:gs>
            </a:gsLst>
            <a:lin ang="2520000" scaled="0"/>
          </a:gradFill>
        </p:spPr>
      </p:pic>
      <p:pic>
        <p:nvPicPr>
          <p:cNvPr id="25" name="Picture 24">
            <a:extLst>
              <a:ext uri="{FF2B5EF4-FFF2-40B4-BE49-F238E27FC236}">
                <a16:creationId xmlns:a16="http://schemas.microsoft.com/office/drawing/2014/main" id="{BEF6A099-2A38-4C66-88FF-FDBCB564E5F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7" name="Rectangle 26">
            <a:extLst>
              <a:ext uri="{FF2B5EF4-FFF2-40B4-BE49-F238E27FC236}">
                <a16:creationId xmlns:a16="http://schemas.microsoft.com/office/drawing/2014/main" id="{D0D98427-7B26-46E2-93FE-CB8CD38542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B15A4233-F980-4EF6-B2C0-D7C63E752A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4959094" cy="1368198"/>
          </a:xfrm>
          <a:prstGeom prst="rect">
            <a:avLst/>
          </a:prstGeom>
          <a:solidFill>
            <a:srgbClr val="0D0D0D"/>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D853A4D7-9F8F-334A-9FD3-79015D216733}"/>
              </a:ext>
            </a:extLst>
          </p:cNvPr>
          <p:cNvSpPr>
            <a:spLocks noGrp="1"/>
          </p:cNvSpPr>
          <p:nvPr>
            <p:ph type="title"/>
          </p:nvPr>
        </p:nvSpPr>
        <p:spPr>
          <a:xfrm>
            <a:off x="680321" y="753228"/>
            <a:ext cx="4136123" cy="1080938"/>
          </a:xfrm>
        </p:spPr>
        <p:txBody>
          <a:bodyPr>
            <a:normAutofit fontScale="90000"/>
          </a:bodyPr>
          <a:lstStyle/>
          <a:p>
            <a:r>
              <a:rPr lang="en-US" sz="2400" dirty="0">
                <a:solidFill>
                  <a:srgbClr val="FFFFFF"/>
                </a:solidFill>
              </a:rPr>
              <a:t>What were changes of trend that typically occurred during the Super Bowl’s timeframe?</a:t>
            </a:r>
          </a:p>
        </p:txBody>
      </p:sp>
      <p:pic>
        <p:nvPicPr>
          <p:cNvPr id="31" name="Picture 30">
            <a:extLst>
              <a:ext uri="{FF2B5EF4-FFF2-40B4-BE49-F238E27FC236}">
                <a16:creationId xmlns:a16="http://schemas.microsoft.com/office/drawing/2014/main" id="{3B7E3E62-AACE-4D18-93B3-B4C452E287C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1"/>
            <a:ext cx="4956048" cy="199787"/>
          </a:xfrm>
          <a:prstGeom prst="rect">
            <a:avLst/>
          </a:prstGeom>
        </p:spPr>
      </p:pic>
      <p:sp useBgFill="1">
        <p:nvSpPr>
          <p:cNvPr id="33" name="Rectangle 32">
            <a:extLst>
              <a:ext uri="{FF2B5EF4-FFF2-40B4-BE49-F238E27FC236}">
                <a16:creationId xmlns:a16="http://schemas.microsoft.com/office/drawing/2014/main" id="{421B5709-714B-4EA8-8C75-C105D9B4D5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76090" y="642795"/>
            <a:ext cx="6272654" cy="5575126"/>
          </a:xfrm>
          <a:prstGeom prst="rect">
            <a:avLst/>
          </a:prstGeom>
          <a:ln>
            <a:noFill/>
          </a:ln>
          <a:effectLst>
            <a:outerShdw blurRad="76200" dist="63500" dir="504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A picture containing drawing&#10;&#10;Description automatically generated">
            <a:extLst>
              <a:ext uri="{FF2B5EF4-FFF2-40B4-BE49-F238E27FC236}">
                <a16:creationId xmlns:a16="http://schemas.microsoft.com/office/drawing/2014/main" id="{53654CF6-07B3-41AE-8D65-EAF8A6EFC5B2}"/>
              </a:ext>
            </a:extLst>
          </p:cNvPr>
          <p:cNvPicPr>
            <a:picLocks noGrp="1" noChangeAspect="1"/>
          </p:cNvPicPr>
          <p:nvPr>
            <p:ph idx="1"/>
          </p:nvPr>
        </p:nvPicPr>
        <p:blipFill>
          <a:blip r:embed="rId4"/>
          <a:stretch>
            <a:fillRect/>
          </a:stretch>
        </p:blipFill>
        <p:spPr>
          <a:xfrm>
            <a:off x="5351939" y="980618"/>
            <a:ext cx="6120956" cy="4896764"/>
          </a:xfrm>
        </p:spPr>
      </p:pic>
      <p:sp>
        <p:nvSpPr>
          <p:cNvPr id="13" name="TextBox 12">
            <a:extLst>
              <a:ext uri="{FF2B5EF4-FFF2-40B4-BE49-F238E27FC236}">
                <a16:creationId xmlns:a16="http://schemas.microsoft.com/office/drawing/2014/main" id="{58E01E2E-49EA-42C4-83B5-B19149A59208}"/>
              </a:ext>
            </a:extLst>
          </p:cNvPr>
          <p:cNvSpPr txBox="1"/>
          <p:nvPr/>
        </p:nvSpPr>
        <p:spPr>
          <a:xfrm>
            <a:off x="2" y="2317644"/>
            <a:ext cx="4635878" cy="2862322"/>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rPr>
              <a:t>Consistently with the previous graph, it does not appear that the Super Bowl commercials had a positive impact on the high and low average of the examined companies. </a:t>
            </a:r>
          </a:p>
          <a:p>
            <a:endParaRPr lang="en-US" dirty="0">
              <a:solidFill>
                <a:schemeClr val="bg1"/>
              </a:solidFill>
            </a:endParaRPr>
          </a:p>
          <a:p>
            <a:pPr marL="285750" indent="-285750">
              <a:buFont typeface="Arial" panose="020B0604020202020204" pitchFamily="34" charset="0"/>
              <a:buChar char="•"/>
            </a:pPr>
            <a:r>
              <a:rPr lang="en-US" dirty="0">
                <a:solidFill>
                  <a:schemeClr val="bg1"/>
                </a:solidFill>
              </a:rPr>
              <a:t>The referenced graph shows historical data on the average difference between high </a:t>
            </a:r>
            <a:r>
              <a:rPr lang="en-US">
                <a:solidFill>
                  <a:schemeClr val="bg1"/>
                </a:solidFill>
              </a:rPr>
              <a:t>and low from </a:t>
            </a:r>
            <a:r>
              <a:rPr lang="en-US" dirty="0">
                <a:solidFill>
                  <a:schemeClr val="bg1"/>
                </a:solidFill>
              </a:rPr>
              <a:t>a week before to a week after the Super Bowl weekend.</a:t>
            </a:r>
          </a:p>
        </p:txBody>
      </p:sp>
    </p:spTree>
    <p:extLst>
      <p:ext uri="{BB962C8B-B14F-4D97-AF65-F5344CB8AC3E}">
        <p14:creationId xmlns:p14="http://schemas.microsoft.com/office/powerpoint/2010/main" val="2985120748"/>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F4979F40-3A44-4CCB-9EB7-F8318BCE57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15291D39-6B03-4BB5-BFC6-CBF11E90BFD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sp>
        <p:nvSpPr>
          <p:cNvPr id="16" name="Rectangle 15">
            <a:extLst>
              <a:ext uri="{FF2B5EF4-FFF2-40B4-BE49-F238E27FC236}">
                <a16:creationId xmlns:a16="http://schemas.microsoft.com/office/drawing/2014/main" id="{AFD071FA-0514-4371-9568-86216A1F46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5211DDA4-E7B5-4325-A844-B7F59B084B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4959094"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D7F743DD-9D40-D846-8BC5-E3D93F991E32}"/>
              </a:ext>
            </a:extLst>
          </p:cNvPr>
          <p:cNvSpPr>
            <a:spLocks noGrp="1"/>
          </p:cNvSpPr>
          <p:nvPr>
            <p:ph type="title"/>
          </p:nvPr>
        </p:nvSpPr>
        <p:spPr>
          <a:xfrm>
            <a:off x="680321" y="753228"/>
            <a:ext cx="4136123" cy="1080938"/>
          </a:xfrm>
        </p:spPr>
        <p:txBody>
          <a:bodyPr>
            <a:normAutofit/>
          </a:bodyPr>
          <a:lstStyle/>
          <a:p>
            <a:r>
              <a:rPr lang="en-US" sz="2400" dirty="0"/>
              <a:t>What were the opening prices before Super Bowl LII?</a:t>
            </a:r>
          </a:p>
        </p:txBody>
      </p:sp>
      <p:pic>
        <p:nvPicPr>
          <p:cNvPr id="20" name="Picture 19">
            <a:extLst>
              <a:ext uri="{FF2B5EF4-FFF2-40B4-BE49-F238E27FC236}">
                <a16:creationId xmlns:a16="http://schemas.microsoft.com/office/drawing/2014/main" id="{0D58E222-6309-4F79-AC20-9D3C69CD9B1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1"/>
            <a:ext cx="4956048" cy="199787"/>
          </a:xfrm>
          <a:prstGeom prst="rect">
            <a:avLst/>
          </a:prstGeom>
        </p:spPr>
      </p:pic>
      <p:pic>
        <p:nvPicPr>
          <p:cNvPr id="7" name="Content Placeholder 6" descr="A picture containing large, table, white, food&#10;&#10;Description automatically generated">
            <a:extLst>
              <a:ext uri="{FF2B5EF4-FFF2-40B4-BE49-F238E27FC236}">
                <a16:creationId xmlns:a16="http://schemas.microsoft.com/office/drawing/2014/main" id="{AB67426F-B7AA-491E-B8DC-43A5F3A17455}"/>
              </a:ext>
            </a:extLst>
          </p:cNvPr>
          <p:cNvPicPr>
            <a:picLocks noGrp="1" noChangeAspect="1"/>
          </p:cNvPicPr>
          <p:nvPr>
            <p:ph idx="1"/>
          </p:nvPr>
        </p:nvPicPr>
        <p:blipFill>
          <a:blip r:embed="rId4"/>
          <a:stretch>
            <a:fillRect/>
          </a:stretch>
        </p:blipFill>
        <p:spPr>
          <a:xfrm>
            <a:off x="5258772" y="872584"/>
            <a:ext cx="6527673" cy="5439726"/>
          </a:xfrm>
        </p:spPr>
      </p:pic>
      <p:sp>
        <p:nvSpPr>
          <p:cNvPr id="15" name="TextBox 14">
            <a:extLst>
              <a:ext uri="{FF2B5EF4-FFF2-40B4-BE49-F238E27FC236}">
                <a16:creationId xmlns:a16="http://schemas.microsoft.com/office/drawing/2014/main" id="{842DA886-25DB-4B4E-86DE-FAA483ECCD48}"/>
              </a:ext>
            </a:extLst>
          </p:cNvPr>
          <p:cNvSpPr txBox="1"/>
          <p:nvPr/>
        </p:nvSpPr>
        <p:spPr>
          <a:xfrm>
            <a:off x="2" y="2317644"/>
            <a:ext cx="4635878" cy="4247317"/>
          </a:xfrm>
          <a:prstGeom prst="rect">
            <a:avLst/>
          </a:prstGeom>
          <a:noFill/>
        </p:spPr>
        <p:txBody>
          <a:bodyPr wrap="square" rtlCol="0">
            <a:spAutoFit/>
          </a:bodyPr>
          <a:lstStyle/>
          <a:p>
            <a:pPr marL="285750" indent="-285750">
              <a:buFont typeface="Arial" panose="020B0604020202020204" pitchFamily="34" charset="0"/>
              <a:buChar char="•"/>
            </a:pPr>
            <a:r>
              <a:rPr lang="en-US" dirty="0"/>
              <a:t>The previous graphs indicated no “positive” affect of the Super Bowl commercials on the stock market. However, looking at the data a little bit closer, we were able to identify a positive trend on the closing price of stocks after the Super Bowl, where most of the examined companies had a price increase. </a:t>
            </a:r>
          </a:p>
          <a:p>
            <a:endParaRPr lang="en-US" dirty="0"/>
          </a:p>
          <a:p>
            <a:pPr marL="285750" indent="-285750">
              <a:buFont typeface="Arial" panose="020B0604020202020204" pitchFamily="34" charset="0"/>
              <a:buChar char="•"/>
            </a:pPr>
            <a:r>
              <a:rPr lang="en-US" dirty="0"/>
              <a:t>The referenced graph shows the closing price of all examined companies on 01/28/2019 (a week before Super Bowl) and 02/08/2019 (a week after Super Bowl). </a:t>
            </a:r>
          </a:p>
        </p:txBody>
      </p:sp>
    </p:spTree>
    <p:extLst>
      <p:ext uri="{BB962C8B-B14F-4D97-AF65-F5344CB8AC3E}">
        <p14:creationId xmlns:p14="http://schemas.microsoft.com/office/powerpoint/2010/main" val="4055335454"/>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otalTime>1069</TotalTime>
  <Words>716</Words>
  <Application>Microsoft Macintosh PowerPoint</Application>
  <PresentationFormat>Widescreen</PresentationFormat>
  <Paragraphs>51</Paragraphs>
  <Slides>12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Trebuchet MS</vt:lpstr>
      <vt:lpstr>Berlin</vt:lpstr>
      <vt:lpstr>Super Bowl LIII Commercials: The Impact on Stock</vt:lpstr>
      <vt:lpstr>Points of Interest</vt:lpstr>
      <vt:lpstr>Finding the Information</vt:lpstr>
      <vt:lpstr>Example of Notebook Calling API</vt:lpstr>
      <vt:lpstr>Finding the Code</vt:lpstr>
      <vt:lpstr>Companies of Study</vt:lpstr>
      <vt:lpstr>Did the volume of stocks trade increase after the  Super Bowl?</vt:lpstr>
      <vt:lpstr>What were changes of trend that typically occurred during the Super Bowl’s timeframe?</vt:lpstr>
      <vt:lpstr>What were the opening prices before Super Bowl LII?</vt:lpstr>
      <vt:lpstr>Additional Questions:</vt:lpstr>
      <vt:lpstr>Hindsight is 20/20</vt:lpstr>
      <vt:lpstr>In 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Super Bowl LIII Commercials: The Impact on Stock</dc:title>
  <dc:creator>Candice Garcia</dc:creator>
  <cp:lastModifiedBy>Candice Garcia</cp:lastModifiedBy>
  <cp:revision>16</cp:revision>
  <dcterms:created xsi:type="dcterms:W3CDTF">2020-01-10T00:46:08Z</dcterms:created>
  <dcterms:modified xsi:type="dcterms:W3CDTF">2020-01-11T16:27:09Z</dcterms:modified>
</cp:coreProperties>
</file>