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elenium-python.readthedocs.io/installation.html" TargetMode="External"/><Relationship Id="rId3" Type="http://schemas.openxmlformats.org/officeDocument/2006/relationships/hyperlink" Target="https://chromedriver.chromium.org/downloads" TargetMode="External"/><Relationship Id="rId4" Type="http://schemas.openxmlformats.org/officeDocument/2006/relationships/hyperlink" Target="https://pandas.pydata.org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22f722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22f722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22f722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22f722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DE APOIO: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https://selenium-python.readthedocs.io/installation.html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https://chromedriver.chromium.org/downloads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https://pandas.pydata.org/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22f722d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22f722d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2f722d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22f722d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2f722d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22f722d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2f722d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2f722d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a219ff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a219ff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a219ffa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a219ffa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a219ffb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a219ffb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a219ffb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a219ffb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a219ffb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a219ffb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a219ffb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a219ffb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219ffb4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219ffb4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219ffb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a219ffb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4855200" y="3779050"/>
            <a:ext cx="41685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dev full stack</a:t>
            </a:r>
            <a:r>
              <a:rPr b="0" i="0" lang="pt-BR" sz="1800" u="none" cap="none" strike="noStrike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- </a:t>
            </a:r>
            <a:r>
              <a:rPr lang="pt-BR" sz="18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Python</a:t>
            </a:r>
            <a:endParaRPr b="0" i="0" sz="1800" u="none" cap="none" strike="noStrike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Algoritmo não supervisionado</a:t>
            </a:r>
            <a:endParaRPr sz="3000">
              <a:solidFill>
                <a:srgbClr val="FFFFFF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 - Padrão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265850" y="4828675"/>
            <a:ext cx="5487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25725" y="92275"/>
            <a:ext cx="813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dev full stack</a:t>
            </a:r>
            <a:r>
              <a:rPr b="0" i="0" lang="pt-BR" sz="1000" u="none" cap="none" strike="noStrike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| </a:t>
            </a:r>
            <a:r>
              <a:rPr lang="pt-BR" sz="1000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introdução</a:t>
            </a:r>
            <a:r>
              <a:rPr b="0" i="0" lang="pt-BR" sz="1000" u="none" cap="none" strike="noStrike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 | </a:t>
            </a:r>
            <a:r>
              <a:rPr lang="pt-BR" sz="1000">
                <a:solidFill>
                  <a:srgbClr val="666666"/>
                </a:solidFill>
                <a:latin typeface="Cinzel"/>
                <a:ea typeface="Cinzel"/>
                <a:cs typeface="Cinzel"/>
                <a:sym typeface="Cinzel"/>
              </a:rPr>
              <a:t>algoritmos</a:t>
            </a:r>
            <a:endParaRPr b="0" i="0" sz="1000" u="none" cap="none" strike="noStrike">
              <a:solidFill>
                <a:srgbClr val="666666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4839325" y="3739750"/>
            <a:ext cx="34359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71 3901 1052 |  71 9 9204 0134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@infinity.school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www.infinityschool.com.br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Salvador Shopping Business | Torre Europa Sala 310 Caminho das Árvores, Salvador - BA CEP: 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40301-155 </a:t>
            </a:r>
            <a:endParaRPr b="0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7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Char char="○"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Char char="■"/>
              <a:defRPr sz="5400"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245583" y="4779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30833" l="32005" r="27962" t="0"/>
          <a:stretch/>
        </p:blipFill>
        <p:spPr>
          <a:xfrm>
            <a:off x="273675" y="88950"/>
            <a:ext cx="386400" cy="376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"/>
          <p:cNvCxnSpPr/>
          <p:nvPr/>
        </p:nvCxnSpPr>
        <p:spPr>
          <a:xfrm>
            <a:off x="273675" y="4593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311700" y="4822683"/>
            <a:ext cx="85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Copyright 2018-2019 www.infinityschool.com.br - All Rights Reserved</a:t>
            </a:r>
            <a:endParaRPr b="0" i="0" sz="9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273675" y="482267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juda.na5.com.br/como-criar-optin-hubspot-whatsapp-sm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utantbr.com/blog/saiba-o-que-sao-interfaces-conversaciona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3410" r="-3409" t="0"/>
          <a:stretch/>
        </p:blipFill>
        <p:spPr>
          <a:xfrm>
            <a:off x="0" y="0"/>
            <a:ext cx="9629024" cy="52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4790500" y="4076850"/>
            <a:ext cx="44292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485">
                <a:solidFill>
                  <a:schemeClr val="lt1"/>
                </a:solidFill>
              </a:rPr>
              <a:t>DEV - FULL STACK</a:t>
            </a:r>
            <a:endParaRPr sz="148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2085">
                <a:solidFill>
                  <a:schemeClr val="lt1"/>
                </a:solidFill>
              </a:rPr>
              <a:t>Como Criar Um Chatbot Para </a:t>
            </a:r>
            <a:endParaRPr b="1" sz="208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2085">
                <a:solidFill>
                  <a:schemeClr val="lt1"/>
                </a:solidFill>
              </a:rPr>
              <a:t>O WhatsApp</a:t>
            </a:r>
            <a:endParaRPr b="1" sz="208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fazer hoje?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11700" y="2877148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Automatizar mensagens no WhatsApp!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PRINCIPAIS FERRAMENTAS</a:t>
            </a:r>
            <a:endParaRPr sz="26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13700" l="0" r="0" t="10895"/>
          <a:stretch/>
        </p:blipFill>
        <p:spPr>
          <a:xfrm>
            <a:off x="523500" y="1152475"/>
            <a:ext cx="5819775" cy="17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10201"/>
          <a:stretch/>
        </p:blipFill>
        <p:spPr>
          <a:xfrm>
            <a:off x="3359800" y="2815151"/>
            <a:ext cx="5153675" cy="18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65500" y="17957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DE PASSO A PASSO</a:t>
            </a:r>
            <a:endParaRPr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CRIAR CSV OU PLANILHA COMUM COM NOME/ </a:t>
            </a:r>
            <a:r>
              <a:rPr lang="pt-BR"/>
              <a:t>NÚMERO</a:t>
            </a:r>
            <a:r>
              <a:rPr lang="pt-BR"/>
              <a:t>/ MENSAGEM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IMPORTAR BIBLIOTECA PANDAS PARA VERIFICAR TABELA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IMPORTAR SELENIUM PARA ABRIR O NAVEGADOR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VERIFICAR SE ABRIU A PÁGINA QUE QUEREMOS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PERPASSAR PELA TABELA PARA ENVIAR A MENSAGEM PARA O CONTATO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CODIFICAR A MENSAGEM QUE SERÁ ENVIADA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CONTROLAR O NAVEGAR PARA DE FATO ENVIAR A MENSAGEM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/>
              <a:t>TEMPORIZAR CADA EVENTO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PORQUE TEMPORIZAR CADA EVENTO?</a:t>
            </a:r>
            <a:endParaRPr sz="2700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LGPD!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Ou seja, enviar mensagens sem autorização é crime! 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</a:rPr>
              <a:t>Ocasionando penalizações graves do próprio WhatsApp, como por exemplo a proibição da utilização desse número no aplicativo e até mesmo a proibição de utilização da API pela empresa (através do CNPJ).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</a:rPr>
              <a:t>Por isso, todos os contatos para os quais você planeja criar automações de WhatsApp, precisam ter autorizado o recebimento de mensagens por esse aplicativo, </a:t>
            </a:r>
            <a:r>
              <a:rPr b="1" lang="pt-BR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por meio de um Opt-in</a:t>
            </a:r>
            <a:r>
              <a:rPr lang="pt-BR" sz="22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2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3920" t="0"/>
          <a:stretch/>
        </p:blipFill>
        <p:spPr>
          <a:xfrm>
            <a:off x="1892700" y="623975"/>
            <a:ext cx="5350300" cy="41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535300" y="1986900"/>
            <a:ext cx="6258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E a nossa </a:t>
            </a:r>
            <a:r>
              <a:rPr lang="pt-BR" sz="3200"/>
              <a:t>Inteligência</a:t>
            </a:r>
            <a:r>
              <a:rPr lang="pt-BR" sz="3200"/>
              <a:t> </a:t>
            </a:r>
            <a:r>
              <a:rPr lang="pt-BR" sz="3200"/>
              <a:t>Artificial</a:t>
            </a:r>
            <a:r>
              <a:rPr lang="pt-BR" sz="3200"/>
              <a:t>?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Vai ficar pra próxima! 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311708" y="1048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pt-BR" sz="4700">
                <a:solidFill>
                  <a:schemeClr val="dk1"/>
                </a:solidFill>
                <a:highlight>
                  <a:srgbClr val="FFFFFF"/>
                </a:highlight>
              </a:rPr>
              <a:t>O QUE É CHATBOT?</a:t>
            </a:r>
            <a:endParaRPr sz="6300">
              <a:solidFill>
                <a:schemeClr val="dk1"/>
              </a:solidFill>
            </a:endParaRP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311700" y="270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2"/>
                </a:solidFill>
              </a:rPr>
              <a:t>CHATBOT: COMO FUNCIONA?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311700" y="519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/>
              <a:t>O QUE É?</a:t>
            </a:r>
            <a:endParaRPr b="1" sz="2100"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11700" y="829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Um chatbot é um software capaz de manter uma conversa com um usuário humano em linguagem natural, por meio de aplicativos de mensagens, sites, e outras plataformas digitais. Eles são sistemas que usam uma interface conversacional para entregar um produto, serviço ou experiência. Podemos conhecê-los por outros nomes como: bots, aplicações conversacionais, contato Inteligente, ETC.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Atualmente, é possível criar chatbots integrados a plataformas como: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21416"/>
              </a:buClr>
              <a:buSzPts val="1400"/>
              <a:buChar char="●"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WhatsApp;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400"/>
              <a:buChar char="●"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Facebook Messenger;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400"/>
              <a:buChar char="●"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Telegram;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400"/>
              <a:buChar char="●"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sites em geral;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400"/>
              <a:buChar char="●"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sistemas de call center;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400"/>
              <a:buChar char="●"/>
            </a:pPr>
            <a:r>
              <a:rPr lang="pt-BR">
                <a:solidFill>
                  <a:srgbClr val="121416"/>
                </a:solidFill>
                <a:highlight>
                  <a:srgbClr val="FFFFFF"/>
                </a:highlight>
              </a:rPr>
              <a:t>lojas virtuais etc.</a:t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450" y="2292200"/>
            <a:ext cx="2032300" cy="24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218125" y="2083100"/>
            <a:ext cx="49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Merriweather"/>
                <a:ea typeface="Merriweather"/>
                <a:cs typeface="Merriweather"/>
                <a:sym typeface="Merriweather"/>
              </a:rPr>
              <a:t>COMO FUNCIONA?</a:t>
            </a:r>
            <a:endParaRPr sz="4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0" y="2883500"/>
            <a:ext cx="2087286" cy="19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82700" y="5029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pt-BR" sz="2100">
                <a:solidFill>
                  <a:srgbClr val="323132"/>
                </a:solidFill>
                <a:highlight>
                  <a:srgbClr val="FFFFFF"/>
                </a:highlight>
              </a:rPr>
              <a:t>TODO CHATBOT É FORMADO POR 3 ELEMENTOS!</a:t>
            </a:r>
            <a:endParaRPr sz="2200"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913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700"/>
              <a:buChar char="●"/>
            </a:pPr>
            <a:r>
              <a:rPr b="1" lang="pt-BR" sz="1700">
                <a:solidFill>
                  <a:srgbClr val="121416"/>
                </a:solidFill>
                <a:highlight>
                  <a:srgbClr val="FFFFFF"/>
                </a:highlight>
              </a:rPr>
              <a:t>Canal:</a:t>
            </a:r>
            <a:r>
              <a:rPr lang="pt-BR" sz="1700">
                <a:solidFill>
                  <a:srgbClr val="121416"/>
                </a:solidFill>
                <a:highlight>
                  <a:srgbClr val="FFFFFF"/>
                </a:highlight>
              </a:rPr>
              <a:t> o local onde a conversa vai acontecer — WhatsApp, Facebook Messenger, Telegram etc.</a:t>
            </a:r>
            <a:endParaRPr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700"/>
              <a:buChar char="●"/>
            </a:pPr>
            <a:r>
              <a:rPr b="1" lang="pt-BR" sz="1700">
                <a:solidFill>
                  <a:srgbClr val="121416"/>
                </a:solidFill>
                <a:highlight>
                  <a:srgbClr val="FFFFFF"/>
                </a:highlight>
              </a:rPr>
              <a:t>Conteúdo:</a:t>
            </a:r>
            <a:r>
              <a:rPr lang="pt-BR" sz="1700">
                <a:solidFill>
                  <a:srgbClr val="121416"/>
                </a:solidFill>
                <a:highlight>
                  <a:srgbClr val="FFFFFF"/>
                </a:highlight>
              </a:rPr>
              <a:t> os recursos utilizados na conversa, como texto, emojis, arquivos de mídia…</a:t>
            </a:r>
            <a:endParaRPr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700"/>
              <a:buChar char="●"/>
            </a:pPr>
            <a:r>
              <a:rPr b="1" lang="pt-BR" sz="1700">
                <a:solidFill>
                  <a:srgbClr val="121416"/>
                </a:solidFill>
                <a:highlight>
                  <a:srgbClr val="FFFFFF"/>
                </a:highlight>
              </a:rPr>
              <a:t>Software:</a:t>
            </a:r>
            <a:r>
              <a:rPr lang="pt-BR" sz="1700">
                <a:solidFill>
                  <a:srgbClr val="121416"/>
                </a:solidFill>
                <a:highlight>
                  <a:srgbClr val="FFFFFF"/>
                </a:highlight>
              </a:rPr>
              <a:t> o programa que dita as regras da conversa.</a:t>
            </a:r>
            <a:endParaRPr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121416"/>
                </a:solidFill>
                <a:highlight>
                  <a:srgbClr val="FFFFFF"/>
                </a:highlight>
              </a:rPr>
              <a:t>Por exemplo:</a:t>
            </a:r>
            <a:endParaRPr b="1"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121416"/>
                </a:solidFill>
                <a:highlight>
                  <a:srgbClr val="FFFFFF"/>
                </a:highlight>
              </a:rPr>
              <a:t>– Se uma pessoa falar “oi”, o que o bot responderá?</a:t>
            </a:r>
            <a:endParaRPr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121416"/>
                </a:solidFill>
                <a:highlight>
                  <a:srgbClr val="FFFFFF"/>
                </a:highlight>
              </a:rPr>
              <a:t>– Ao longo da conversa, serão oferecidas às pessoas opções de respostas pré-definidas?</a:t>
            </a:r>
            <a:endParaRPr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21416"/>
                </a:solidFill>
                <a:highlight>
                  <a:srgbClr val="FFFFFF"/>
                </a:highlight>
              </a:rPr>
              <a:t>– Quando a pessoa passar muito tempo sem enviar nada, o bot irá encerrar a conversa?</a:t>
            </a:r>
            <a:endParaRPr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>
                <a:solidFill>
                  <a:srgbClr val="121416"/>
                </a:solidFill>
                <a:highlight>
                  <a:srgbClr val="FFFFFF"/>
                </a:highlight>
              </a:rPr>
              <a:t>https://www.take.net/blog/wp-content/uploads/2021/04/img_2_OQueEChatbot-1024x915.png</a:t>
            </a:r>
            <a:endParaRPr sz="6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82700" y="50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pt-BR" sz="2100">
                <a:solidFill>
                  <a:srgbClr val="323132"/>
                </a:solidFill>
                <a:highlight>
                  <a:srgbClr val="FFFFFF"/>
                </a:highlight>
              </a:rPr>
              <a:t>Todo chatbot é formado por 3 elementos!</a:t>
            </a:r>
            <a:endParaRPr sz="2200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913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121416"/>
                </a:solidFill>
                <a:highlight>
                  <a:srgbClr val="FFFFFF"/>
                </a:highlight>
              </a:rPr>
              <a:t>U</a:t>
            </a:r>
            <a:r>
              <a:rPr lang="pt-BR" sz="1600">
                <a:solidFill>
                  <a:srgbClr val="121416"/>
                </a:solidFill>
                <a:highlight>
                  <a:srgbClr val="FFFFFF"/>
                </a:highlight>
              </a:rPr>
              <a:t>m chatbot não precisa ser construído com inteligência artificial. Ele pode funcionar de três maneiras distintas:</a:t>
            </a:r>
            <a:endParaRPr sz="16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21416"/>
              </a:buClr>
              <a:buSzPts val="1600"/>
              <a:buChar char="●"/>
            </a:pPr>
            <a:r>
              <a:rPr b="1" lang="pt-BR" sz="1600">
                <a:solidFill>
                  <a:srgbClr val="121416"/>
                </a:solidFill>
                <a:highlight>
                  <a:srgbClr val="FFFFFF"/>
                </a:highlight>
              </a:rPr>
              <a:t>Chatbot baseado em regras:</a:t>
            </a:r>
            <a:r>
              <a:rPr lang="pt-BR" sz="1600">
                <a:solidFill>
                  <a:srgbClr val="121416"/>
                </a:solidFill>
                <a:highlight>
                  <a:srgbClr val="FFFFFF"/>
                </a:highlight>
              </a:rPr>
              <a:t> só aceita as respostas pré-determinadas;</a:t>
            </a:r>
            <a:endParaRPr sz="16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600"/>
              <a:buChar char="●"/>
            </a:pPr>
            <a:r>
              <a:rPr b="1" lang="pt-BR" sz="1600">
                <a:solidFill>
                  <a:srgbClr val="121416"/>
                </a:solidFill>
                <a:highlight>
                  <a:srgbClr val="FFFFFF"/>
                </a:highlight>
              </a:rPr>
              <a:t>Chatbot com NLP (Natural Language Processing): </a:t>
            </a:r>
            <a:r>
              <a:rPr lang="pt-BR" sz="1600">
                <a:solidFill>
                  <a:srgbClr val="121416"/>
                </a:solidFill>
                <a:highlight>
                  <a:srgbClr val="FFFFFF"/>
                </a:highlight>
              </a:rPr>
              <a:t>usa Inteligência Artificial para aprender com as respostas dos usuários;</a:t>
            </a:r>
            <a:endParaRPr sz="16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416"/>
              </a:buClr>
              <a:buSzPts val="1600"/>
              <a:buChar char="●"/>
            </a:pPr>
            <a:r>
              <a:rPr b="1" lang="pt-BR" sz="1600">
                <a:solidFill>
                  <a:srgbClr val="121416"/>
                </a:solidFill>
                <a:highlight>
                  <a:srgbClr val="FFFFFF"/>
                </a:highlight>
              </a:rPr>
              <a:t>Chatbot híbrido:</a:t>
            </a:r>
            <a:r>
              <a:rPr lang="pt-BR" sz="1600">
                <a:solidFill>
                  <a:srgbClr val="121416"/>
                </a:solidFill>
                <a:highlight>
                  <a:srgbClr val="FFFFFF"/>
                </a:highlight>
              </a:rPr>
              <a:t> mistura de regras com NLP.</a:t>
            </a:r>
            <a:endParaRPr sz="1600">
              <a:solidFill>
                <a:srgbClr val="1214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99850" y="3064375"/>
            <a:ext cx="4563900" cy="1557600"/>
          </a:xfrm>
          <a:prstGeom prst="horizontalScroll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891050" y="3287125"/>
            <a:ext cx="3868500" cy="110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NLP - </a:t>
            </a:r>
            <a:r>
              <a:rPr lang="pt-BR" sz="1500">
                <a:solidFill>
                  <a:schemeClr val="lt1"/>
                </a:solidFill>
              </a:rPr>
              <a:t>É a tecnologia usada para ajudar dispositivos tecnológicos a entenderem a linguagem do ser humano de maneira a responder suas demandas.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500" y="2419625"/>
            <a:ext cx="1722475" cy="22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75" y="210075"/>
            <a:ext cx="3840275" cy="489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07100" y="1151825"/>
            <a:ext cx="77298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900"/>
              </a:spcBef>
              <a:spcAft>
                <a:spcPts val="0"/>
              </a:spcAft>
              <a:buNone/>
            </a:pPr>
            <a:r>
              <a:rPr b="1" lang="pt-BR" sz="5050">
                <a:solidFill>
                  <a:schemeClr val="dk1"/>
                </a:solidFill>
              </a:rPr>
              <a:t>Você sabe qual a diferença entre chatbot e assistente virtual?</a:t>
            </a:r>
            <a:endParaRPr b="1" sz="5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18948" r="19709" t="0"/>
          <a:stretch/>
        </p:blipFill>
        <p:spPr>
          <a:xfrm>
            <a:off x="7570350" y="550575"/>
            <a:ext cx="13836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25" y="3774925"/>
            <a:ext cx="962900" cy="9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b="26320" l="20408" r="52625" t="26272"/>
          <a:stretch/>
        </p:blipFill>
        <p:spPr>
          <a:xfrm>
            <a:off x="231825" y="644750"/>
            <a:ext cx="1188075" cy="11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5775" y="3679775"/>
            <a:ext cx="1426074" cy="10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704125" y="127425"/>
            <a:ext cx="2850000" cy="26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73950" y="1369175"/>
            <a:ext cx="83961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5319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323132"/>
                </a:solidFill>
                <a:highlight>
                  <a:srgbClr val="FFFFFF"/>
                </a:highlight>
              </a:rPr>
              <a:t>ASSISTENTE VIRTUAL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754875"/>
            <a:ext cx="867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Os assistentes virtuais são comandados por voz ou texto e respondem de acordo com a disponibilidade da informação mais relevante, conforme a necessidade do usuário, que pode ser um texto disponível na internet ou um vídeo do YouTube, por exemplo.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Dentre eles, você encontra soluções famosas como: Siri, Alexa, Cortana e Google Assistant, presentes em vários dispositivos, como smartphones, tablets e computadores. Eles prestam assistência no uso desses equipamentos e respondem às perguntas feitas pelos usuários com o uso de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interfaces conversacionais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— no lugar dos aplicativos de mensagem onde rodam os chatbots.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DRÃO SLID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