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9" r:id="rId5"/>
    <p:sldId id="260" r:id="rId6"/>
    <p:sldId id="284" r:id="rId7"/>
    <p:sldId id="261" r:id="rId8"/>
    <p:sldId id="262" r:id="rId9"/>
    <p:sldId id="263" r:id="rId10"/>
    <p:sldId id="28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212D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28803" y="21"/>
            <a:ext cx="1015365" cy="1353820"/>
          </a:xfrm>
          <a:custGeom>
            <a:avLst/>
            <a:gdLst/>
            <a:ahLst/>
            <a:cxnLst/>
            <a:rect l="l" t="t" r="r" b="b"/>
            <a:pathLst>
              <a:path w="1015365" h="1353820">
                <a:moveTo>
                  <a:pt x="0" y="0"/>
                </a:moveTo>
                <a:lnTo>
                  <a:pt x="1015199" y="0"/>
                </a:lnTo>
                <a:lnTo>
                  <a:pt x="1015199" y="1353566"/>
                </a:lnTo>
                <a:lnTo>
                  <a:pt x="0" y="1353566"/>
                </a:lnTo>
                <a:lnTo>
                  <a:pt x="0" y="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113463" y="6"/>
            <a:ext cx="1015365" cy="1353820"/>
          </a:xfrm>
          <a:custGeom>
            <a:avLst/>
            <a:gdLst/>
            <a:ahLst/>
            <a:cxnLst/>
            <a:rect l="l" t="t" r="r" b="b"/>
            <a:pathLst>
              <a:path w="1015365" h="1353820">
                <a:moveTo>
                  <a:pt x="1015199" y="1353566"/>
                </a:moveTo>
                <a:lnTo>
                  <a:pt x="0" y="1353566"/>
                </a:lnTo>
                <a:lnTo>
                  <a:pt x="1015199" y="0"/>
                </a:lnTo>
                <a:lnTo>
                  <a:pt x="1015199" y="1353566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113588" y="142"/>
            <a:ext cx="1015365" cy="1353820"/>
          </a:xfrm>
          <a:custGeom>
            <a:avLst/>
            <a:gdLst/>
            <a:ahLst/>
            <a:cxnLst/>
            <a:rect l="l" t="t" r="r" b="b"/>
            <a:pathLst>
              <a:path w="1015365" h="1353820">
                <a:moveTo>
                  <a:pt x="0" y="1353566"/>
                </a:moveTo>
                <a:lnTo>
                  <a:pt x="0" y="0"/>
                </a:lnTo>
                <a:lnTo>
                  <a:pt x="1015199" y="0"/>
                </a:lnTo>
                <a:lnTo>
                  <a:pt x="0" y="1353566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8377" y="129"/>
            <a:ext cx="1015365" cy="1353820"/>
          </a:xfrm>
          <a:custGeom>
            <a:avLst/>
            <a:gdLst/>
            <a:ahLst/>
            <a:cxnLst/>
            <a:rect l="l" t="t" r="r" b="b"/>
            <a:pathLst>
              <a:path w="1015365" h="1353820">
                <a:moveTo>
                  <a:pt x="1015199" y="1353566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353566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28789" y="1353799"/>
            <a:ext cx="1015365" cy="1353820"/>
          </a:xfrm>
          <a:custGeom>
            <a:avLst/>
            <a:gdLst/>
            <a:ahLst/>
            <a:cxnLst/>
            <a:rect l="l" t="t" r="r" b="b"/>
            <a:pathLst>
              <a:path w="1015365" h="1353820">
                <a:moveTo>
                  <a:pt x="1015199" y="1353565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353565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212D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212D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150" y="698837"/>
            <a:ext cx="8123699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212D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2424" y="1439243"/>
            <a:ext cx="8019151" cy="434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sing-a-i-to-combat-fake-news-34f5a51907d6" TargetMode="External"/><Relationship Id="rId2" Type="http://schemas.openxmlformats.org/officeDocument/2006/relationships/hyperlink" Target="https://www.analyticsvidhya.com/blog/2019/04/datahack-radio-machine-learning-identify-fake-news-mike-tami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5" y="1379220"/>
            <a:ext cx="671703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spc="85" smtClean="0">
                <a:solidFill>
                  <a:srgbClr val="FFFFFF"/>
                </a:solidFill>
              </a:rPr>
              <a:t>DESIGN </a:t>
            </a:r>
            <a:r>
              <a:rPr sz="3500" spc="-175" smtClean="0">
                <a:solidFill>
                  <a:srgbClr val="FFFFFF"/>
                </a:solidFill>
              </a:rPr>
              <a:t>&amp; </a:t>
            </a:r>
            <a:r>
              <a:rPr sz="3500" spc="50" smtClean="0">
                <a:solidFill>
                  <a:srgbClr val="FFFFFF"/>
                </a:solidFill>
              </a:rPr>
              <a:t>DEVELOPMENT </a:t>
            </a:r>
            <a:r>
              <a:rPr sz="3500" spc="-90" smtClean="0">
                <a:solidFill>
                  <a:srgbClr val="FFFFFF"/>
                </a:solidFill>
              </a:rPr>
              <a:t>OF  </a:t>
            </a:r>
            <a:r>
              <a:rPr sz="3500" spc="-75" smtClean="0">
                <a:solidFill>
                  <a:srgbClr val="FFFFFF"/>
                </a:solidFill>
              </a:rPr>
              <a:t>FAKE </a:t>
            </a:r>
            <a:r>
              <a:rPr sz="3500" spc="105" smtClean="0">
                <a:solidFill>
                  <a:srgbClr val="FFFFFF"/>
                </a:solidFill>
              </a:rPr>
              <a:t>NEWS </a:t>
            </a:r>
            <a:r>
              <a:rPr sz="3500" spc="25" smtClean="0">
                <a:solidFill>
                  <a:srgbClr val="FFFFFF"/>
                </a:solidFill>
              </a:rPr>
              <a:t>DETECTION</a:t>
            </a:r>
            <a:r>
              <a:rPr sz="3500" spc="-640" smtClean="0">
                <a:solidFill>
                  <a:srgbClr val="FFFFFF"/>
                </a:solidFill>
              </a:rPr>
              <a:t> </a:t>
            </a:r>
            <a:r>
              <a:rPr sz="3500" spc="185" smtClean="0">
                <a:solidFill>
                  <a:srgbClr val="FFFFFF"/>
                </a:solidFill>
              </a:rPr>
              <a:t>SYSTEM  </a:t>
            </a:r>
            <a:r>
              <a:rPr sz="3500" spc="95" smtClean="0">
                <a:solidFill>
                  <a:srgbClr val="FFFFFF"/>
                </a:solidFill>
              </a:rPr>
              <a:t>USING </a:t>
            </a:r>
            <a:r>
              <a:rPr sz="3500" spc="130" smtClean="0">
                <a:solidFill>
                  <a:srgbClr val="FFFFFF"/>
                </a:solidFill>
              </a:rPr>
              <a:t>MACHINE</a:t>
            </a:r>
            <a:r>
              <a:rPr sz="3500" spc="-475" smtClean="0">
                <a:solidFill>
                  <a:srgbClr val="FFFFFF"/>
                </a:solidFill>
              </a:rPr>
              <a:t> </a:t>
            </a:r>
            <a:r>
              <a:rPr sz="3500" spc="60" smtClean="0">
                <a:solidFill>
                  <a:srgbClr val="FFFFFF"/>
                </a:solidFill>
              </a:rPr>
              <a:t>LEARNING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11200" y="3994179"/>
            <a:ext cx="4035425" cy="11881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Submitted</a:t>
            </a: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By:-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ts val="3080"/>
              </a:lnSpc>
              <a:spcBef>
                <a:spcPts val="120"/>
              </a:spcBef>
            </a:pPr>
            <a:r>
              <a:rPr sz="2200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Prachi</a:t>
            </a:r>
            <a:r>
              <a:rPr sz="22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Gupta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(1601410078)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5723" y="3994179"/>
            <a:ext cx="2290445" cy="15748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">
              <a:lnSpc>
                <a:spcPct val="115799"/>
              </a:lnSpc>
              <a:spcBef>
                <a:spcPts val="65"/>
              </a:spcBef>
            </a:pP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Project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Guide:-  </a:t>
            </a:r>
            <a:r>
              <a:rPr sz="2200" spc="-45" dirty="0">
                <a:solidFill>
                  <a:srgbClr val="FFFFFF"/>
                </a:solidFill>
                <a:latin typeface="Times New Roman"/>
                <a:cs typeface="Times New Roman"/>
              </a:rPr>
              <a:t>Mr.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Ashish</a:t>
            </a:r>
            <a:r>
              <a:rPr sz="2200" spc="-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Agrawal  Dept. CS  SRMSCET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50" y="698837"/>
            <a:ext cx="8123699" cy="523220"/>
          </a:xfrm>
        </p:spPr>
        <p:txBody>
          <a:bodyPr/>
          <a:lstStyle/>
          <a:p>
            <a:r>
              <a:rPr lang="en-US" dirty="0" smtClean="0"/>
              <a:t>WORKING OF MACHINE LEARNING</a:t>
            </a:r>
            <a:endParaRPr lang="en-IN" dirty="0"/>
          </a:p>
        </p:txBody>
      </p:sp>
      <p:pic>
        <p:nvPicPr>
          <p:cNvPr id="4" name="Google Shape;209;p24"/>
          <p:cNvPicPr preferRelativeResize="0"/>
          <p:nvPr/>
        </p:nvPicPr>
        <p:blipFill rotWithShape="1">
          <a:blip r:embed="rId2">
            <a:alphaModFix/>
          </a:blip>
          <a:srcRect r="15511"/>
          <a:stretch/>
        </p:blipFill>
        <p:spPr>
          <a:xfrm>
            <a:off x="1052549" y="1600200"/>
            <a:ext cx="70389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85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025" y="1143000"/>
            <a:ext cx="8397899" cy="533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99656"/>
            <a:ext cx="2420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A3890"/>
                </a:solidFill>
              </a:rPr>
              <a:t>FLOWCHART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67" y="1502917"/>
            <a:ext cx="7904480" cy="3562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4335" marR="39370" indent="-382270" algn="just">
              <a:lnSpc>
                <a:spcPct val="115100"/>
              </a:lnSpc>
              <a:spcBef>
                <a:spcPts val="85"/>
              </a:spcBef>
              <a:buChar char="●"/>
              <a:tabLst>
                <a:tab pos="394970" algn="l"/>
              </a:tabLst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dataset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chose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had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real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articles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from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center,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right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and 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left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aﬃliations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articles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ﬂagged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as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by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434343"/>
                </a:solidFill>
                <a:latin typeface="Trebuchet MS"/>
                <a:cs typeface="Trebuchet MS"/>
              </a:rPr>
              <a:t>Politifact</a:t>
            </a:r>
            <a:r>
              <a:rPr sz="2000" spc="-50" dirty="0">
                <a:solidFill>
                  <a:srgbClr val="434343"/>
                </a:solidFill>
                <a:latin typeface="Arial"/>
                <a:cs typeface="Arial"/>
              </a:rPr>
              <a:t>, 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fact-checking</a:t>
            </a:r>
            <a:r>
              <a:rPr sz="2000" spc="-114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website.</a:t>
            </a:r>
            <a:endParaRPr sz="2000">
              <a:latin typeface="Arial"/>
              <a:cs typeface="Arial"/>
            </a:endParaRPr>
          </a:p>
          <a:p>
            <a:pPr marL="394335" marR="321945" indent="-382270">
              <a:lnSpc>
                <a:spcPct val="115599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sz="20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included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6K+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articles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equal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number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real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 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news.</a:t>
            </a:r>
            <a:endParaRPr sz="2000">
              <a:latin typeface="Arial"/>
              <a:cs typeface="Arial"/>
            </a:endParaRPr>
          </a:p>
          <a:p>
            <a:pPr marL="394335" marR="5080" indent="-382270">
              <a:lnSpc>
                <a:spcPct val="115599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Having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balanced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dataset,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chose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accuracy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as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my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performance 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metric.</a:t>
            </a:r>
            <a:endParaRPr sz="2000">
              <a:latin typeface="Arial"/>
              <a:cs typeface="Arial"/>
            </a:endParaRPr>
          </a:p>
          <a:p>
            <a:pPr marL="394335" marR="177165">
              <a:lnSpc>
                <a:spcPct val="115599"/>
              </a:lnSpc>
              <a:spcBef>
                <a:spcPts val="980"/>
              </a:spcBef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dataset</a:t>
            </a: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434343"/>
                </a:solidFill>
                <a:latin typeface="Trebuchet MS"/>
                <a:cs typeface="Trebuchet MS"/>
              </a:rPr>
              <a:t>news.csv</a:t>
            </a:r>
            <a:r>
              <a:rPr sz="2000" b="1" spc="-114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contains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title,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text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labels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as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or 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real.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89598"/>
            <a:ext cx="1659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2A3890"/>
                </a:solidFill>
              </a:rPr>
              <a:t>DATASET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037" y="1448942"/>
            <a:ext cx="796607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15599"/>
              </a:lnSpc>
              <a:spcBef>
                <a:spcPts val="100"/>
              </a:spcBef>
              <a:buSzPct val="67500"/>
              <a:buChar char="●"/>
              <a:tabLst>
                <a:tab pos="287020" algn="l"/>
              </a:tabLst>
            </a:pP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Agile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methodology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practice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helps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continuous iteration </a:t>
            </a:r>
            <a:r>
              <a:rPr sz="2000" spc="75" dirty="0">
                <a:solidFill>
                  <a:srgbClr val="434343"/>
                </a:solidFill>
                <a:latin typeface="Arial"/>
                <a:cs typeface="Arial"/>
              </a:rPr>
              <a:t>of 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development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testing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-135" dirty="0">
                <a:solidFill>
                  <a:srgbClr val="434343"/>
                </a:solidFill>
                <a:latin typeface="Arial"/>
                <a:cs typeface="Arial"/>
              </a:rPr>
              <a:t>SDLC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process.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Agile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breaks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product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into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smaller</a:t>
            </a:r>
            <a:r>
              <a:rPr sz="2000" spc="-2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builds.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89598"/>
            <a:ext cx="3943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solidFill>
                  <a:srgbClr val="2A3890"/>
                </a:solidFill>
              </a:rPr>
              <a:t>AGILE</a:t>
            </a:r>
            <a:r>
              <a:rPr sz="3000" spc="-204" dirty="0">
                <a:solidFill>
                  <a:srgbClr val="2A3890"/>
                </a:solidFill>
              </a:rPr>
              <a:t> </a:t>
            </a:r>
            <a:r>
              <a:rPr sz="3000" spc="20" dirty="0">
                <a:solidFill>
                  <a:srgbClr val="2A3890"/>
                </a:solidFill>
              </a:rPr>
              <a:t>METHODOLOGY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2545802" y="2840181"/>
            <a:ext cx="4097566" cy="3163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67" y="1502917"/>
            <a:ext cx="7973695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 algn="just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94970" algn="l"/>
              </a:tabLst>
            </a:pPr>
            <a:r>
              <a:rPr sz="2000" b="1" spc="-30" dirty="0">
                <a:solidFill>
                  <a:srgbClr val="434343"/>
                </a:solidFill>
                <a:latin typeface="Trebuchet MS"/>
                <a:cs typeface="Trebuchet MS"/>
              </a:rPr>
              <a:t>Data </a:t>
            </a:r>
            <a:r>
              <a:rPr sz="2000" b="1" spc="-20" dirty="0">
                <a:solidFill>
                  <a:srgbClr val="434343"/>
                </a:solidFill>
                <a:latin typeface="Trebuchet MS"/>
                <a:cs typeface="Trebuchet MS"/>
              </a:rPr>
              <a:t>Preprocessing: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Eliminate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unnecessary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text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using</a:t>
            </a:r>
            <a:r>
              <a:rPr sz="2000" spc="-3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tokenization,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stemming,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lemmatization,</a:t>
            </a:r>
            <a:r>
              <a:rPr sz="2000" spc="-1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394335" marR="58419" indent="-382270" algn="just">
              <a:lnSpc>
                <a:spcPct val="115599"/>
              </a:lnSpc>
              <a:spcBef>
                <a:spcPts val="975"/>
              </a:spcBef>
              <a:buFont typeface="Arial"/>
              <a:buChar char="●"/>
              <a:tabLst>
                <a:tab pos="394970" algn="l"/>
              </a:tabLst>
            </a:pPr>
            <a:r>
              <a:rPr sz="2000" b="1" spc="-85" dirty="0">
                <a:solidFill>
                  <a:srgbClr val="434343"/>
                </a:solidFill>
                <a:latin typeface="Trebuchet MS"/>
                <a:cs typeface="Trebuchet MS"/>
              </a:rPr>
              <a:t>Feature </a:t>
            </a:r>
            <a:r>
              <a:rPr sz="2000" b="1" spc="-75" dirty="0">
                <a:solidFill>
                  <a:srgbClr val="434343"/>
                </a:solidFill>
                <a:latin typeface="Trebuchet MS"/>
                <a:cs typeface="Trebuchet MS"/>
              </a:rPr>
              <a:t>Extraction: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Performance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ML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models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depends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widely on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feature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design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so,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have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extracted</a:t>
            </a:r>
            <a:r>
              <a:rPr sz="20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wide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range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features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from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dataset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using </a:t>
            </a:r>
            <a:r>
              <a:rPr sz="2000" spc="-185" dirty="0">
                <a:solidFill>
                  <a:srgbClr val="434343"/>
                </a:solidFill>
                <a:latin typeface="Arial"/>
                <a:cs typeface="Arial"/>
              </a:rPr>
              <a:t>TF, </a:t>
            </a:r>
            <a:r>
              <a:rPr sz="2000" spc="-135" dirty="0">
                <a:solidFill>
                  <a:srgbClr val="434343"/>
                </a:solidFill>
                <a:latin typeface="Arial"/>
                <a:cs typeface="Arial"/>
              </a:rPr>
              <a:t>TF-IDF, </a:t>
            </a:r>
            <a:r>
              <a:rPr sz="2000" spc="-175" dirty="0">
                <a:solidFill>
                  <a:srgbClr val="434343"/>
                </a:solidFill>
                <a:latin typeface="Arial"/>
                <a:cs typeface="Arial"/>
              </a:rPr>
              <a:t>BOW,</a:t>
            </a:r>
            <a:r>
              <a:rPr sz="2000" spc="-1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394335" marR="310515" indent="-382270">
              <a:lnSpc>
                <a:spcPct val="115599"/>
              </a:lnSpc>
              <a:spcBef>
                <a:spcPts val="9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solidFill>
                  <a:srgbClr val="434343"/>
                </a:solidFill>
                <a:latin typeface="Trebuchet MS"/>
                <a:cs typeface="Trebuchet MS"/>
              </a:rPr>
              <a:t>Classiﬁcation </a:t>
            </a:r>
            <a:r>
              <a:rPr sz="2000" b="1" spc="-35" dirty="0">
                <a:solidFill>
                  <a:srgbClr val="434343"/>
                </a:solidFill>
                <a:latin typeface="Trebuchet MS"/>
                <a:cs typeface="Trebuchet MS"/>
              </a:rPr>
              <a:t>Approaches: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Analyzed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various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algorithms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and 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selected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multinomial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naive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bayes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 </a:t>
            </a: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gave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subtle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accuracy as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compared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other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machine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learning</a:t>
            </a:r>
            <a:r>
              <a:rPr sz="2000" spc="-4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algorithms.</a:t>
            </a:r>
            <a:endParaRPr sz="2000">
              <a:latin typeface="Arial"/>
              <a:cs typeface="Arial"/>
            </a:endParaRPr>
          </a:p>
          <a:p>
            <a:pPr marL="394335" marR="269875" indent="-382270">
              <a:lnSpc>
                <a:spcPct val="115599"/>
              </a:lnSpc>
              <a:spcBef>
                <a:spcPts val="9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-65" dirty="0">
                <a:solidFill>
                  <a:srgbClr val="434343"/>
                </a:solidFill>
                <a:latin typeface="Trebuchet MS"/>
                <a:cs typeface="Trebuchet MS"/>
              </a:rPr>
              <a:t>Deployment: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Implemented Machine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learning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code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3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backend  and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created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user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interface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using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Flask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framework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scrap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and 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detect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1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news.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2990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0" dirty="0">
                <a:solidFill>
                  <a:srgbClr val="2A3890"/>
                </a:solidFill>
              </a:rPr>
              <a:t>M</a:t>
            </a:r>
            <a:r>
              <a:rPr sz="3200" spc="195" dirty="0">
                <a:solidFill>
                  <a:srgbClr val="2A3890"/>
                </a:solidFill>
              </a:rPr>
              <a:t>E</a:t>
            </a:r>
            <a:r>
              <a:rPr sz="3200" spc="-5" dirty="0">
                <a:solidFill>
                  <a:srgbClr val="2A3890"/>
                </a:solidFill>
              </a:rPr>
              <a:t>THODO</a:t>
            </a:r>
            <a:r>
              <a:rPr sz="3200" spc="-105" dirty="0">
                <a:solidFill>
                  <a:srgbClr val="2A3890"/>
                </a:solidFill>
              </a:rPr>
              <a:t>L</a:t>
            </a:r>
            <a:r>
              <a:rPr sz="3200" spc="-5" dirty="0">
                <a:solidFill>
                  <a:srgbClr val="2A3890"/>
                </a:solidFill>
              </a:rPr>
              <a:t>OGY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901715"/>
            <a:ext cx="8026400" cy="40386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685">
              <a:lnSpc>
                <a:spcPct val="115100"/>
              </a:lnSpc>
              <a:spcBef>
                <a:spcPts val="85"/>
              </a:spcBef>
            </a:pPr>
            <a:r>
              <a:rPr sz="2000" b="1" spc="-40" dirty="0">
                <a:solidFill>
                  <a:srgbClr val="434343"/>
                </a:solidFill>
                <a:latin typeface="Trebuchet MS"/>
                <a:cs typeface="Trebuchet MS"/>
              </a:rPr>
              <a:t>Pickle: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“Pickling”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process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whereby a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Python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object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hierarchy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converted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into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byte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stream,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“unpickling”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inverse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operation, 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whereby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byte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stream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converted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back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into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object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hierarchy.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5599"/>
              </a:lnSpc>
            </a:pPr>
            <a:r>
              <a:rPr sz="2000" b="1" spc="-5" dirty="0">
                <a:solidFill>
                  <a:srgbClr val="434343"/>
                </a:solidFill>
                <a:latin typeface="Trebuchet MS"/>
                <a:cs typeface="Trebuchet MS"/>
              </a:rPr>
              <a:t>Flask</a:t>
            </a:r>
            <a:r>
              <a:rPr sz="2000" b="1" spc="-1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434343"/>
                </a:solidFill>
                <a:latin typeface="Trebuchet MS"/>
                <a:cs typeface="Trebuchet MS"/>
              </a:rPr>
              <a:t>App:</a:t>
            </a:r>
            <a:r>
              <a:rPr sz="2000" b="1" spc="-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Web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34343"/>
                </a:solidFill>
                <a:latin typeface="Arial"/>
                <a:cs typeface="Arial"/>
              </a:rPr>
              <a:t>Server</a:t>
            </a:r>
            <a:r>
              <a:rPr sz="20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Gateway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Interface</a:t>
            </a:r>
            <a:r>
              <a:rPr sz="20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34343"/>
                </a:solidFill>
                <a:latin typeface="Arial"/>
                <a:cs typeface="Arial"/>
              </a:rPr>
              <a:t>(WSGI)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web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application 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framework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designed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create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web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apps.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super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convenient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 code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1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simple.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77850">
              <a:lnSpc>
                <a:spcPct val="115599"/>
              </a:lnSpc>
              <a:spcBef>
                <a:spcPts val="5"/>
              </a:spcBef>
            </a:pPr>
            <a:r>
              <a:rPr sz="2000" b="1" spc="-30" dirty="0">
                <a:solidFill>
                  <a:srgbClr val="434343"/>
                </a:solidFill>
                <a:latin typeface="Trebuchet MS"/>
                <a:cs typeface="Trebuchet MS"/>
              </a:rPr>
              <a:t>Newspaper3k </a:t>
            </a:r>
            <a:r>
              <a:rPr sz="2000" b="1" spc="-85" dirty="0">
                <a:solidFill>
                  <a:srgbClr val="434343"/>
                </a:solidFill>
                <a:latin typeface="Trebuchet MS"/>
                <a:cs typeface="Trebuchet MS"/>
              </a:rPr>
              <a:t>Library: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Newspaper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40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amazing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python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library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for 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extracting </a:t>
            </a:r>
            <a:r>
              <a:rPr sz="2000" spc="-95" dirty="0">
                <a:solidFill>
                  <a:srgbClr val="434343"/>
                </a:solidFill>
                <a:latin typeface="Arial"/>
                <a:cs typeface="Arial"/>
              </a:rPr>
              <a:t>&amp;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curating</a:t>
            </a:r>
            <a:r>
              <a:rPr sz="2000" spc="-1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articles.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3768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2A3890"/>
                </a:solidFill>
              </a:rPr>
              <a:t>APPROACHES</a:t>
            </a:r>
            <a:r>
              <a:rPr sz="3200" spc="-215" dirty="0">
                <a:solidFill>
                  <a:srgbClr val="2A3890"/>
                </a:solidFill>
              </a:rPr>
              <a:t> </a:t>
            </a:r>
            <a:r>
              <a:rPr sz="3200" spc="60" dirty="0">
                <a:solidFill>
                  <a:srgbClr val="2A3890"/>
                </a:solidFill>
              </a:rPr>
              <a:t>USED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796" rIns="0" bIns="0" rtlCol="0">
            <a:spAutoFit/>
          </a:bodyPr>
          <a:lstStyle/>
          <a:p>
            <a:pPr marL="32384" marR="5080">
              <a:lnSpc>
                <a:spcPct val="115100"/>
              </a:lnSpc>
              <a:spcBef>
                <a:spcPts val="85"/>
              </a:spcBef>
            </a:pPr>
            <a:r>
              <a:rPr sz="2000" spc="-40" dirty="0">
                <a:solidFill>
                  <a:srgbClr val="434343"/>
                </a:solidFill>
              </a:rPr>
              <a:t>TF-IDF: </a:t>
            </a:r>
            <a:r>
              <a:rPr sz="2000" b="0" spc="-25" dirty="0">
                <a:solidFill>
                  <a:srgbClr val="434343"/>
                </a:solidFill>
                <a:latin typeface="Arial"/>
                <a:cs typeface="Arial"/>
              </a:rPr>
              <a:t>Term </a:t>
            </a:r>
            <a:r>
              <a:rPr sz="2000" b="0" spc="-35" dirty="0">
                <a:solidFill>
                  <a:srgbClr val="434343"/>
                </a:solidFill>
                <a:latin typeface="Arial"/>
                <a:cs typeface="Arial"/>
              </a:rPr>
              <a:t>Frequency-Inverse </a:t>
            </a:r>
            <a:r>
              <a:rPr sz="2000" b="0" dirty="0">
                <a:solidFill>
                  <a:srgbClr val="434343"/>
                </a:solidFill>
                <a:latin typeface="Arial"/>
                <a:cs typeface="Arial"/>
              </a:rPr>
              <a:t>Document </a:t>
            </a:r>
            <a:r>
              <a:rPr sz="2000" b="0" spc="-35" dirty="0">
                <a:solidFill>
                  <a:srgbClr val="434343"/>
                </a:solidFill>
                <a:latin typeface="Arial"/>
                <a:cs typeface="Arial"/>
              </a:rPr>
              <a:t>Frequency </a:t>
            </a:r>
            <a:r>
              <a:rPr sz="2000" b="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b="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b="0" spc="-3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5" dirty="0">
                <a:solidFill>
                  <a:srgbClr val="434343"/>
                </a:solidFill>
                <a:latin typeface="Arial"/>
                <a:cs typeface="Arial"/>
              </a:rPr>
              <a:t>numerical  </a:t>
            </a:r>
            <a:r>
              <a:rPr sz="2000" b="0" spc="45" dirty="0">
                <a:solidFill>
                  <a:srgbClr val="434343"/>
                </a:solidFill>
                <a:latin typeface="Arial"/>
                <a:cs typeface="Arial"/>
              </a:rPr>
              <a:t>statistic </a:t>
            </a:r>
            <a:r>
              <a:rPr sz="2000" b="0" spc="35" dirty="0">
                <a:solidFill>
                  <a:srgbClr val="434343"/>
                </a:solidFill>
                <a:latin typeface="Arial"/>
                <a:cs typeface="Arial"/>
              </a:rPr>
              <a:t>that </a:t>
            </a:r>
            <a:r>
              <a:rPr sz="2000" b="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b="0" dirty="0">
                <a:solidFill>
                  <a:srgbClr val="434343"/>
                </a:solidFill>
                <a:latin typeface="Arial"/>
                <a:cs typeface="Arial"/>
              </a:rPr>
              <a:t>intended </a:t>
            </a:r>
            <a:r>
              <a:rPr sz="2000" b="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b="0" spc="20" dirty="0">
                <a:solidFill>
                  <a:srgbClr val="434343"/>
                </a:solidFill>
                <a:latin typeface="Arial"/>
                <a:cs typeface="Arial"/>
              </a:rPr>
              <a:t>reﬂect how </a:t>
            </a:r>
            <a:r>
              <a:rPr sz="2000" b="0" spc="35" dirty="0">
                <a:solidFill>
                  <a:srgbClr val="434343"/>
                </a:solidFill>
                <a:latin typeface="Arial"/>
                <a:cs typeface="Arial"/>
              </a:rPr>
              <a:t>important </a:t>
            </a:r>
            <a:r>
              <a:rPr sz="2000" b="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b="0" spc="20" dirty="0">
                <a:solidFill>
                  <a:srgbClr val="434343"/>
                </a:solidFill>
                <a:latin typeface="Arial"/>
                <a:cs typeface="Arial"/>
              </a:rPr>
              <a:t>word </a:t>
            </a:r>
            <a:r>
              <a:rPr sz="2000" b="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b="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b="0" spc="-25" dirty="0">
                <a:solidFill>
                  <a:srgbClr val="434343"/>
                </a:solidFill>
                <a:latin typeface="Arial"/>
                <a:cs typeface="Arial"/>
              </a:rPr>
              <a:t>a  </a:t>
            </a:r>
            <a:r>
              <a:rPr sz="2000" b="0" spc="20" dirty="0">
                <a:solidFill>
                  <a:srgbClr val="434343"/>
                </a:solidFill>
                <a:latin typeface="Arial"/>
                <a:cs typeface="Arial"/>
              </a:rPr>
              <a:t>document</a:t>
            </a:r>
            <a:r>
              <a:rPr sz="2000" b="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10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2000" b="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b="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25" dirty="0">
                <a:solidFill>
                  <a:srgbClr val="434343"/>
                </a:solidFill>
                <a:latin typeface="Arial"/>
                <a:cs typeface="Arial"/>
              </a:rPr>
              <a:t>collection</a:t>
            </a:r>
            <a:r>
              <a:rPr sz="2000" b="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2000" b="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5" dirty="0">
                <a:solidFill>
                  <a:srgbClr val="434343"/>
                </a:solidFill>
                <a:latin typeface="Arial"/>
                <a:cs typeface="Arial"/>
              </a:rPr>
              <a:t>corpus.</a:t>
            </a:r>
            <a:r>
              <a:rPr sz="2000" b="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-75" dirty="0">
                <a:solidFill>
                  <a:srgbClr val="434343"/>
                </a:solidFill>
                <a:latin typeface="Arial"/>
                <a:cs typeface="Arial"/>
              </a:rPr>
              <a:t>Read</a:t>
            </a:r>
            <a:r>
              <a:rPr sz="2000" b="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15" dirty="0">
                <a:solidFill>
                  <a:srgbClr val="434343"/>
                </a:solidFill>
                <a:latin typeface="Arial"/>
                <a:cs typeface="Arial"/>
              </a:rPr>
              <a:t>about</a:t>
            </a:r>
            <a:r>
              <a:rPr sz="2000" b="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65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sz="2000" b="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b="0" spc="-35" dirty="0">
                <a:solidFill>
                  <a:srgbClr val="434343"/>
                </a:solidFill>
                <a:latin typeface="Arial"/>
                <a:cs typeface="Arial"/>
              </a:rPr>
              <a:t>here.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2296" rIns="0" bIns="0" rtlCol="0">
            <a:spAutoFit/>
          </a:bodyPr>
          <a:lstStyle/>
          <a:p>
            <a:pPr marR="5080">
              <a:lnSpc>
                <a:spcPct val="115599"/>
              </a:lnSpc>
              <a:spcBef>
                <a:spcPts val="100"/>
              </a:spcBef>
            </a:pPr>
            <a:r>
              <a:rPr b="1" spc="-25" dirty="0">
                <a:latin typeface="Trebuchet MS"/>
                <a:cs typeface="Trebuchet MS"/>
              </a:rPr>
              <a:t>Multinomial Naive </a:t>
            </a:r>
            <a:r>
              <a:rPr b="1" spc="-15" dirty="0">
                <a:latin typeface="Trebuchet MS"/>
                <a:cs typeface="Trebuchet MS"/>
              </a:rPr>
              <a:t>Bayes: </a:t>
            </a:r>
            <a:r>
              <a:rPr spc="40" dirty="0"/>
              <a:t>It </a:t>
            </a:r>
            <a:r>
              <a:rPr spc="-5" dirty="0"/>
              <a:t>relies </a:t>
            </a:r>
            <a:r>
              <a:rPr spc="5" dirty="0"/>
              <a:t>on </a:t>
            </a:r>
            <a:r>
              <a:rPr spc="-40" dirty="0"/>
              <a:t>Relies </a:t>
            </a:r>
            <a:r>
              <a:rPr spc="5" dirty="0"/>
              <a:t>on </a:t>
            </a:r>
            <a:r>
              <a:rPr spc="-35" dirty="0"/>
              <a:t>very </a:t>
            </a:r>
            <a:r>
              <a:rPr spc="20" dirty="0"/>
              <a:t>simple  </a:t>
            </a:r>
            <a:r>
              <a:rPr dirty="0"/>
              <a:t>representation </a:t>
            </a:r>
            <a:r>
              <a:rPr spc="80" dirty="0"/>
              <a:t>of </a:t>
            </a:r>
            <a:r>
              <a:rPr spc="20" dirty="0"/>
              <a:t>document </a:t>
            </a:r>
            <a:r>
              <a:rPr dirty="0"/>
              <a:t>as </a:t>
            </a:r>
            <a:r>
              <a:rPr spc="-25" dirty="0"/>
              <a:t>a </a:t>
            </a:r>
            <a:r>
              <a:rPr spc="-45" dirty="0"/>
              <a:t>‘Bag </a:t>
            </a:r>
            <a:r>
              <a:rPr spc="80" dirty="0"/>
              <a:t>of </a:t>
            </a:r>
            <a:r>
              <a:rPr dirty="0"/>
              <a:t>words’. </a:t>
            </a:r>
            <a:r>
              <a:rPr spc="40" dirty="0"/>
              <a:t>It </a:t>
            </a:r>
            <a:r>
              <a:rPr spc="20" dirty="0"/>
              <a:t>estimates </a:t>
            </a:r>
            <a:r>
              <a:rPr spc="5" dirty="0"/>
              <a:t>the  </a:t>
            </a:r>
            <a:r>
              <a:rPr spc="20" dirty="0"/>
              <a:t>conditional</a:t>
            </a:r>
            <a:r>
              <a:rPr spc="-65" dirty="0"/>
              <a:t> </a:t>
            </a:r>
            <a:r>
              <a:rPr spc="10" dirty="0"/>
              <a:t>probability</a:t>
            </a:r>
            <a:r>
              <a:rPr spc="-65" dirty="0"/>
              <a:t> </a:t>
            </a:r>
            <a:r>
              <a:rPr spc="80" dirty="0"/>
              <a:t>of</a:t>
            </a:r>
            <a:r>
              <a:rPr spc="-65" dirty="0"/>
              <a:t> </a:t>
            </a:r>
            <a:r>
              <a:rPr spc="-25" dirty="0"/>
              <a:t>a</a:t>
            </a:r>
            <a:r>
              <a:rPr spc="-70" dirty="0"/>
              <a:t> </a:t>
            </a:r>
            <a:r>
              <a:rPr spc="20" dirty="0"/>
              <a:t>particular</a:t>
            </a:r>
            <a:r>
              <a:rPr spc="-65" dirty="0"/>
              <a:t> </a:t>
            </a:r>
            <a:r>
              <a:rPr spc="20" dirty="0"/>
              <a:t>word</a:t>
            </a:r>
            <a:r>
              <a:rPr spc="-70" dirty="0"/>
              <a:t> </a:t>
            </a:r>
            <a:r>
              <a:rPr spc="-15" dirty="0"/>
              <a:t>given</a:t>
            </a:r>
            <a:r>
              <a:rPr spc="-65" dirty="0"/>
              <a:t> </a:t>
            </a:r>
            <a:r>
              <a:rPr spc="-25" dirty="0"/>
              <a:t>a</a:t>
            </a:r>
            <a:r>
              <a:rPr spc="-70" dirty="0"/>
              <a:t> </a:t>
            </a:r>
            <a:r>
              <a:rPr spc="20" dirty="0"/>
              <a:t>class</a:t>
            </a:r>
            <a:r>
              <a:rPr spc="-65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spc="5" dirty="0"/>
              <a:t>the</a:t>
            </a:r>
            <a:r>
              <a:rPr spc="-65" dirty="0"/>
              <a:t> </a:t>
            </a:r>
            <a:r>
              <a:rPr spc="-5" dirty="0"/>
              <a:t>relative  frequency </a:t>
            </a:r>
            <a:r>
              <a:rPr spc="80" dirty="0"/>
              <a:t>of </a:t>
            </a:r>
            <a:r>
              <a:rPr spc="30" dirty="0"/>
              <a:t>term </a:t>
            </a:r>
            <a:r>
              <a:rPr spc="95" dirty="0"/>
              <a:t>t </a:t>
            </a:r>
            <a:r>
              <a:rPr spc="10" dirty="0"/>
              <a:t>in </a:t>
            </a:r>
            <a:r>
              <a:rPr spc="20" dirty="0"/>
              <a:t>documents </a:t>
            </a:r>
            <a:r>
              <a:rPr dirty="0"/>
              <a:t>belonging </a:t>
            </a:r>
            <a:r>
              <a:rPr spc="50" dirty="0"/>
              <a:t>to </a:t>
            </a:r>
            <a:r>
              <a:rPr dirty="0"/>
              <a:t>class(c), </a:t>
            </a:r>
            <a:r>
              <a:rPr spc="10" dirty="0"/>
              <a:t>in </a:t>
            </a:r>
            <a:r>
              <a:rPr spc="5" dirty="0"/>
              <a:t>our </a:t>
            </a:r>
            <a:r>
              <a:rPr spc="-5" dirty="0"/>
              <a:t>case  </a:t>
            </a:r>
            <a:r>
              <a:rPr spc="-60" dirty="0"/>
              <a:t>Fake</a:t>
            </a:r>
            <a:r>
              <a:rPr spc="-70" dirty="0"/>
              <a:t> </a:t>
            </a:r>
            <a:r>
              <a:rPr spc="15" dirty="0"/>
              <a:t>or</a:t>
            </a:r>
            <a:r>
              <a:rPr spc="-65" dirty="0"/>
              <a:t> </a:t>
            </a:r>
            <a:r>
              <a:rPr spc="-60" dirty="0"/>
              <a:t>Real.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20" dirty="0"/>
              <a:t>simple</a:t>
            </a:r>
            <a:r>
              <a:rPr spc="-65" dirty="0"/>
              <a:t> </a:t>
            </a:r>
            <a:r>
              <a:rPr dirty="0"/>
              <a:t>explanation</a:t>
            </a:r>
            <a:r>
              <a:rPr spc="-65" dirty="0"/>
              <a:t> </a:t>
            </a:r>
            <a:r>
              <a:rPr spc="5" dirty="0"/>
              <a:t>on</a:t>
            </a:r>
            <a:r>
              <a:rPr spc="-65" dirty="0"/>
              <a:t> </a:t>
            </a:r>
            <a:r>
              <a:rPr spc="35" dirty="0"/>
              <a:t>this</a:t>
            </a:r>
            <a:r>
              <a:rPr spc="-65" dirty="0"/>
              <a:t> </a:t>
            </a:r>
            <a:r>
              <a:rPr spc="5" dirty="0"/>
              <a:t>link.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pc="-175" dirty="0"/>
              <a:t>It’s</a:t>
            </a:r>
            <a:r>
              <a:rPr spc="-185" dirty="0"/>
              <a:t> </a:t>
            </a:r>
            <a:r>
              <a:rPr spc="-105" dirty="0"/>
              <a:t>not</a:t>
            </a:r>
            <a:r>
              <a:rPr spc="-185" dirty="0"/>
              <a:t> </a:t>
            </a:r>
            <a:r>
              <a:rPr spc="-40" dirty="0"/>
              <a:t>enough</a:t>
            </a:r>
            <a:r>
              <a:rPr spc="-190" dirty="0"/>
              <a:t> </a:t>
            </a:r>
            <a:r>
              <a:rPr spc="-130" dirty="0"/>
              <a:t>to</a:t>
            </a:r>
            <a:r>
              <a:rPr spc="-190" dirty="0"/>
              <a:t> </a:t>
            </a:r>
            <a:r>
              <a:rPr spc="-85" dirty="0"/>
              <a:t>know</a:t>
            </a:r>
            <a:r>
              <a:rPr spc="-185" dirty="0"/>
              <a:t> </a:t>
            </a:r>
            <a:r>
              <a:rPr spc="-80" dirty="0"/>
              <a:t>if</a:t>
            </a:r>
            <a:r>
              <a:rPr spc="-185" dirty="0"/>
              <a:t> </a:t>
            </a:r>
            <a:r>
              <a:rPr spc="10" dirty="0"/>
              <a:t>a</a:t>
            </a:r>
            <a:r>
              <a:rPr spc="-185" dirty="0"/>
              <a:t> </a:t>
            </a:r>
            <a:r>
              <a:rPr spc="-60" dirty="0"/>
              <a:t>model</a:t>
            </a:r>
            <a:r>
              <a:rPr spc="-190" dirty="0"/>
              <a:t> </a:t>
            </a:r>
            <a:r>
              <a:rPr spc="-105" dirty="0"/>
              <a:t>works,  </a:t>
            </a:r>
            <a:r>
              <a:rPr spc="-150" dirty="0"/>
              <a:t>we </a:t>
            </a:r>
            <a:r>
              <a:rPr spc="-105" dirty="0"/>
              <a:t>need </a:t>
            </a:r>
            <a:r>
              <a:rPr spc="-130" dirty="0"/>
              <a:t>to </a:t>
            </a:r>
            <a:r>
              <a:rPr spc="-85" dirty="0"/>
              <a:t>know </a:t>
            </a:r>
            <a:r>
              <a:rPr spc="-100" dirty="0"/>
              <a:t>how </a:t>
            </a:r>
            <a:r>
              <a:rPr spc="-160" dirty="0"/>
              <a:t>it</a:t>
            </a:r>
            <a:r>
              <a:rPr spc="-535" dirty="0"/>
              <a:t> </a:t>
            </a:r>
            <a:r>
              <a:rPr spc="-75" dirty="0"/>
              <a:t>works.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7603" y="2026368"/>
            <a:ext cx="5419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90" dirty="0">
                <a:solidFill>
                  <a:srgbClr val="434343"/>
                </a:solidFill>
                <a:latin typeface="Trebuchet MS"/>
                <a:cs typeface="Trebuchet MS"/>
              </a:rPr>
              <a:t>— </a:t>
            </a:r>
            <a:r>
              <a:rPr sz="3200" b="1" spc="-25" dirty="0">
                <a:solidFill>
                  <a:srgbClr val="434343"/>
                </a:solidFill>
                <a:latin typeface="Trebuchet MS"/>
                <a:cs typeface="Trebuchet MS"/>
              </a:rPr>
              <a:t>Sundar </a:t>
            </a:r>
            <a:r>
              <a:rPr sz="3200" b="1" spc="-75" dirty="0">
                <a:solidFill>
                  <a:srgbClr val="434343"/>
                </a:solidFill>
                <a:latin typeface="Trebuchet MS"/>
                <a:cs typeface="Trebuchet MS"/>
              </a:rPr>
              <a:t>Pichai, </a:t>
            </a:r>
            <a:r>
              <a:rPr sz="3200" b="1" spc="-130" dirty="0">
                <a:solidFill>
                  <a:srgbClr val="434343"/>
                </a:solidFill>
                <a:latin typeface="Trebuchet MS"/>
                <a:cs typeface="Trebuchet MS"/>
              </a:rPr>
              <a:t>CEO,</a:t>
            </a:r>
            <a:r>
              <a:rPr sz="3200" b="1" spc="-7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3200" b="1" dirty="0">
                <a:solidFill>
                  <a:srgbClr val="F1C131"/>
                </a:solidFill>
                <a:latin typeface="Trebuchet MS"/>
                <a:cs typeface="Trebuchet MS"/>
              </a:rPr>
              <a:t>o</a:t>
            </a:r>
            <a:r>
              <a:rPr sz="3200" b="1" dirty="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r>
              <a:rPr sz="3200" b="1" dirty="0">
                <a:solidFill>
                  <a:srgbClr val="37761C"/>
                </a:solidFill>
                <a:latin typeface="Trebuchet MS"/>
                <a:cs typeface="Trebuchet MS"/>
              </a:rPr>
              <a:t>l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150" y="4088341"/>
            <a:ext cx="4864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75" dirty="0">
                <a:solidFill>
                  <a:srgbClr val="434343"/>
                </a:solidFill>
                <a:latin typeface="Arial"/>
                <a:cs typeface="Arial"/>
              </a:rPr>
              <a:t>So </a:t>
            </a:r>
            <a:r>
              <a:rPr sz="2300" spc="-15" dirty="0">
                <a:solidFill>
                  <a:srgbClr val="434343"/>
                </a:solidFill>
                <a:latin typeface="Arial"/>
                <a:cs typeface="Arial"/>
              </a:rPr>
              <a:t>let’s </a:t>
            </a:r>
            <a:r>
              <a:rPr sz="2300" spc="-35" dirty="0">
                <a:solidFill>
                  <a:srgbClr val="434343"/>
                </a:solidFill>
                <a:latin typeface="Arial"/>
                <a:cs typeface="Arial"/>
              </a:rPr>
              <a:t>see </a:t>
            </a:r>
            <a:r>
              <a:rPr sz="2300" spc="25" dirty="0">
                <a:solidFill>
                  <a:srgbClr val="434343"/>
                </a:solidFill>
                <a:latin typeface="Arial"/>
                <a:cs typeface="Arial"/>
              </a:rPr>
              <a:t>how </a:t>
            </a:r>
            <a:r>
              <a:rPr sz="2300" spc="40" dirty="0">
                <a:solidFill>
                  <a:srgbClr val="434343"/>
                </a:solidFill>
                <a:latin typeface="Arial"/>
                <a:cs typeface="Arial"/>
              </a:rPr>
              <a:t>this </a:t>
            </a:r>
            <a:r>
              <a:rPr sz="2300" spc="20" dirty="0">
                <a:solidFill>
                  <a:srgbClr val="434343"/>
                </a:solidFill>
                <a:latin typeface="Arial"/>
                <a:cs typeface="Arial"/>
              </a:rPr>
              <a:t>project</a:t>
            </a:r>
            <a:r>
              <a:rPr sz="2300" spc="-434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300" spc="-200" dirty="0">
                <a:solidFill>
                  <a:srgbClr val="434343"/>
                </a:solidFill>
                <a:latin typeface="Arial"/>
                <a:cs typeface="Arial"/>
              </a:rPr>
              <a:t>works……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36285"/>
            <a:ext cx="3882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2A3890"/>
                </a:solidFill>
              </a:rPr>
              <a:t>BUILDING </a:t>
            </a:r>
            <a:r>
              <a:rPr sz="3000" spc="20" dirty="0">
                <a:solidFill>
                  <a:srgbClr val="2A3890"/>
                </a:solidFill>
              </a:rPr>
              <a:t>THE</a:t>
            </a:r>
            <a:r>
              <a:rPr sz="3000" spc="-505" dirty="0">
                <a:solidFill>
                  <a:srgbClr val="2A3890"/>
                </a:solidFill>
              </a:rPr>
              <a:t> </a:t>
            </a:r>
            <a:r>
              <a:rPr sz="3000" spc="55" dirty="0">
                <a:solidFill>
                  <a:srgbClr val="2A3890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81550" y="882975"/>
            <a:ext cx="8629750" cy="583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19803"/>
            <a:ext cx="4828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2A3890"/>
                </a:solidFill>
              </a:rPr>
              <a:t>CLASSIFICATION</a:t>
            </a:r>
            <a:r>
              <a:rPr sz="3200" spc="-195" dirty="0">
                <a:solidFill>
                  <a:srgbClr val="2A3890"/>
                </a:solidFill>
              </a:rPr>
              <a:t> </a:t>
            </a:r>
            <a:r>
              <a:rPr sz="3200" spc="35" dirty="0">
                <a:solidFill>
                  <a:srgbClr val="2A3890"/>
                </a:solidFill>
              </a:rPr>
              <a:t>REPORT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06558" y="1481325"/>
            <a:ext cx="8525266" cy="4128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576" y="1390395"/>
            <a:ext cx="7467424" cy="4734629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920"/>
              </a:spcBef>
              <a:buChar char="●"/>
              <a:tabLst>
                <a:tab pos="374650" algn="l"/>
                <a:tab pos="375285" algn="l"/>
              </a:tabLst>
            </a:pPr>
            <a:r>
              <a:rPr lang="en-US" sz="2400" spc="25" dirty="0" smtClean="0">
                <a:solidFill>
                  <a:srgbClr val="434343"/>
                </a:solidFill>
                <a:latin typeface="Arial"/>
                <a:cs typeface="Arial"/>
              </a:rPr>
              <a:t>What is Fake News?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820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20" dirty="0" smtClean="0">
                <a:solidFill>
                  <a:srgbClr val="434343"/>
                </a:solidFill>
                <a:latin typeface="Arial"/>
                <a:cs typeface="Arial"/>
              </a:rPr>
              <a:t>Objective</a:t>
            </a:r>
            <a:endParaRPr lang="en-US" sz="2400" spc="-20" dirty="0" smtClean="0">
              <a:solidFill>
                <a:srgbClr val="434343"/>
              </a:solidFill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820"/>
              </a:spcBef>
              <a:buChar char="●"/>
              <a:tabLst>
                <a:tab pos="374650" algn="l"/>
                <a:tab pos="375285" algn="l"/>
              </a:tabLst>
            </a:pPr>
            <a:r>
              <a:rPr lang="en-US" sz="2400" spc="-20" dirty="0" smtClean="0">
                <a:solidFill>
                  <a:srgbClr val="434343"/>
                </a:solidFill>
                <a:latin typeface="Arial"/>
                <a:cs typeface="Arial"/>
              </a:rPr>
              <a:t>Why is detecting fake news so important?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10" dirty="0">
                <a:solidFill>
                  <a:srgbClr val="434343"/>
                </a:solidFill>
                <a:latin typeface="Arial"/>
                <a:cs typeface="Arial"/>
              </a:rPr>
              <a:t>Innovativeness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Literature</a:t>
            </a:r>
            <a:r>
              <a:rPr sz="24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34343"/>
                </a:solidFill>
                <a:latin typeface="Arial"/>
                <a:cs typeface="Arial"/>
              </a:rPr>
              <a:t>review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20" dirty="0" smtClean="0">
                <a:solidFill>
                  <a:srgbClr val="434343"/>
                </a:solidFill>
                <a:latin typeface="Arial"/>
                <a:cs typeface="Arial"/>
              </a:rPr>
              <a:t>Requirements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15" dirty="0">
                <a:solidFill>
                  <a:srgbClr val="434343"/>
                </a:solidFill>
                <a:latin typeface="Arial"/>
                <a:cs typeface="Arial"/>
              </a:rPr>
              <a:t>Methodology </a:t>
            </a:r>
            <a:r>
              <a:rPr sz="2400" spc="-110" dirty="0">
                <a:solidFill>
                  <a:srgbClr val="434343"/>
                </a:solidFill>
                <a:latin typeface="Arial"/>
                <a:cs typeface="Arial"/>
              </a:rPr>
              <a:t>&amp;</a:t>
            </a:r>
            <a:r>
              <a:rPr sz="2400" spc="-2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Approaches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5" dirty="0">
                <a:solidFill>
                  <a:srgbClr val="434343"/>
                </a:solidFill>
                <a:latin typeface="Arial"/>
                <a:cs typeface="Arial"/>
              </a:rPr>
              <a:t>Demonstration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30" dirty="0">
                <a:solidFill>
                  <a:srgbClr val="434343"/>
                </a:solidFill>
                <a:latin typeface="Arial"/>
                <a:cs typeface="Arial"/>
              </a:rPr>
              <a:t>Future</a:t>
            </a:r>
            <a:r>
              <a:rPr sz="24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34343"/>
                </a:solidFill>
                <a:latin typeface="Arial"/>
                <a:cs typeface="Arial"/>
              </a:rPr>
              <a:t>Scope</a:t>
            </a:r>
            <a:endParaRPr sz="2400" dirty="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spcBef>
                <a:spcPts val="795"/>
              </a:spcBef>
              <a:buChar char="●"/>
              <a:tabLst>
                <a:tab pos="374650" algn="l"/>
                <a:tab pos="375285" algn="l"/>
              </a:tabLst>
            </a:pPr>
            <a:r>
              <a:rPr sz="2400" spc="-35" dirty="0">
                <a:solidFill>
                  <a:srgbClr val="434343"/>
                </a:solidFill>
                <a:latin typeface="Arial"/>
                <a:cs typeface="Arial"/>
              </a:rPr>
              <a:t>References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575" y="520569"/>
            <a:ext cx="2112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2A3890"/>
                </a:solidFill>
              </a:rPr>
              <a:t>CONTENTS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155"/>
            <a:ext cx="1981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solidFill>
                  <a:srgbClr val="2A3890"/>
                </a:solidFill>
              </a:rPr>
              <a:t>I</a:t>
            </a:r>
            <a:r>
              <a:rPr sz="3000" spc="60" dirty="0">
                <a:solidFill>
                  <a:srgbClr val="2A3890"/>
                </a:solidFill>
              </a:rPr>
              <a:t>N</a:t>
            </a:r>
            <a:r>
              <a:rPr sz="3000" spc="20" dirty="0">
                <a:solidFill>
                  <a:srgbClr val="2A3890"/>
                </a:solidFill>
              </a:rPr>
              <a:t>TER</a:t>
            </a:r>
            <a:r>
              <a:rPr sz="3000" spc="-395" dirty="0">
                <a:solidFill>
                  <a:srgbClr val="2A3890"/>
                </a:solidFill>
              </a:rPr>
              <a:t>F</a:t>
            </a:r>
            <a:r>
              <a:rPr sz="3000" spc="80" dirty="0">
                <a:solidFill>
                  <a:srgbClr val="2A3890"/>
                </a:solidFill>
              </a:rPr>
              <a:t>A</a:t>
            </a:r>
            <a:r>
              <a:rPr sz="3000" spc="45" dirty="0">
                <a:solidFill>
                  <a:srgbClr val="2A3890"/>
                </a:solidFill>
              </a:rPr>
              <a:t>CE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81690" y="1165525"/>
            <a:ext cx="8952808" cy="538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63255"/>
            <a:ext cx="20154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2A3890"/>
                </a:solidFill>
              </a:rPr>
              <a:t>FLASK</a:t>
            </a:r>
            <a:r>
              <a:rPr sz="3000" spc="-240" dirty="0">
                <a:solidFill>
                  <a:srgbClr val="2A3890"/>
                </a:solidFill>
              </a:rPr>
              <a:t> </a:t>
            </a:r>
            <a:r>
              <a:rPr sz="3000" spc="150" dirty="0">
                <a:solidFill>
                  <a:srgbClr val="2A3890"/>
                </a:solidFill>
              </a:rPr>
              <a:t>APP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964950"/>
            <a:ext cx="9143999" cy="5893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76207"/>
            <a:ext cx="2035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2A3890"/>
                </a:solidFill>
              </a:rPr>
              <a:t>INTEGRATE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685800" y="1066800"/>
            <a:ext cx="7378624" cy="556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24906"/>
            <a:ext cx="1506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solidFill>
                  <a:srgbClr val="2A3890"/>
                </a:solidFill>
              </a:rPr>
              <a:t>OUTPUT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838200" y="1066800"/>
            <a:ext cx="7378624" cy="550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67" y="1502917"/>
            <a:ext cx="7966709" cy="34385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4335" marR="6350" indent="-382270">
              <a:lnSpc>
                <a:spcPct val="115300"/>
              </a:lnSpc>
              <a:spcBef>
                <a:spcPts val="8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Through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work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done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project,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have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shown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machine 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learning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certainly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does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have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capacity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pick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up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on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sometimes 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subtle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language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patterns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may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be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diﬃcult for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humans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pick 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up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on.</a:t>
            </a:r>
            <a:endParaRPr sz="2000">
              <a:latin typeface="Arial"/>
              <a:cs typeface="Arial"/>
            </a:endParaRPr>
          </a:p>
          <a:p>
            <a:pPr marL="394335" marR="440055" indent="-382270">
              <a:lnSpc>
                <a:spcPct val="115599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main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contribution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project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support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idea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machine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learning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could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be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useful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novel way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task </a:t>
            </a:r>
            <a:r>
              <a:rPr sz="2000" spc="75" dirty="0">
                <a:solidFill>
                  <a:srgbClr val="434343"/>
                </a:solidFill>
                <a:latin typeface="Arial"/>
                <a:cs typeface="Arial"/>
              </a:rPr>
              <a:t>of 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classifying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1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news.</a:t>
            </a:r>
            <a:endParaRPr sz="2000">
              <a:latin typeface="Arial"/>
              <a:cs typeface="Arial"/>
            </a:endParaRPr>
          </a:p>
          <a:p>
            <a:pPr marL="394335" marR="5080" indent="-382270">
              <a:lnSpc>
                <a:spcPct val="115599"/>
              </a:lnSpc>
              <a:spcBef>
                <a:spcPts val="98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application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also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provides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way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see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manually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how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model 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implemented.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2543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2A3890"/>
                </a:solidFill>
              </a:rPr>
              <a:t>CONCLUSION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2905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2A3890"/>
                </a:solidFill>
              </a:rPr>
              <a:t>FUTURE</a:t>
            </a:r>
            <a:r>
              <a:rPr sz="3200" spc="-240" dirty="0">
                <a:solidFill>
                  <a:srgbClr val="2A3890"/>
                </a:solidFill>
              </a:rPr>
              <a:t> </a:t>
            </a:r>
            <a:r>
              <a:rPr sz="3200" spc="110" dirty="0">
                <a:solidFill>
                  <a:srgbClr val="2A3890"/>
                </a:solidFill>
              </a:rPr>
              <a:t>SCOPE</a:t>
            </a:r>
            <a:endParaRPr sz="320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5440" marR="5080" indent="-274320">
              <a:lnSpc>
                <a:spcPct val="115500"/>
              </a:lnSpc>
              <a:spcBef>
                <a:spcPts val="75"/>
              </a:spcBef>
              <a:buSzPct val="67500"/>
              <a:buChar char="●"/>
              <a:tabLst>
                <a:tab pos="346075" algn="l"/>
                <a:tab pos="346710" algn="l"/>
              </a:tabLst>
            </a:pPr>
            <a:r>
              <a:rPr dirty="0"/>
              <a:t>This </a:t>
            </a:r>
            <a:r>
              <a:rPr spc="15" dirty="0"/>
              <a:t>model </a:t>
            </a:r>
            <a:r>
              <a:rPr spc="20" dirty="0"/>
              <a:t>identiﬁes </a:t>
            </a:r>
            <a:r>
              <a:rPr spc="10" dirty="0"/>
              <a:t>fake </a:t>
            </a:r>
            <a:r>
              <a:rPr spc="55" dirty="0"/>
              <a:t>from </a:t>
            </a:r>
            <a:r>
              <a:rPr spc="-15" dirty="0"/>
              <a:t>real </a:t>
            </a:r>
            <a:r>
              <a:rPr dirty="0"/>
              <a:t>news </a:t>
            </a:r>
            <a:r>
              <a:rPr spc="-30" dirty="0"/>
              <a:t>by </a:t>
            </a:r>
            <a:r>
              <a:rPr spc="15" dirty="0"/>
              <a:t>identifying </a:t>
            </a:r>
            <a:r>
              <a:rPr spc="5" dirty="0"/>
              <a:t>the </a:t>
            </a:r>
            <a:r>
              <a:rPr spc="10" dirty="0"/>
              <a:t>subtle  </a:t>
            </a:r>
            <a:r>
              <a:rPr spc="25" dirty="0"/>
              <a:t>but consistent </a:t>
            </a:r>
            <a:r>
              <a:rPr spc="15" dirty="0"/>
              <a:t>differences </a:t>
            </a:r>
            <a:r>
              <a:rPr spc="10" dirty="0"/>
              <a:t>in </a:t>
            </a:r>
            <a:r>
              <a:rPr spc="5" dirty="0"/>
              <a:t>the </a:t>
            </a:r>
            <a:r>
              <a:rPr spc="-15" dirty="0"/>
              <a:t>language </a:t>
            </a:r>
            <a:r>
              <a:rPr spc="80" dirty="0"/>
              <a:t>of </a:t>
            </a:r>
            <a:r>
              <a:rPr spc="5" dirty="0"/>
              <a:t>the </a:t>
            </a:r>
            <a:r>
              <a:rPr spc="15" dirty="0"/>
              <a:t>articles. </a:t>
            </a:r>
            <a:r>
              <a:rPr spc="-50" dirty="0"/>
              <a:t>To </a:t>
            </a:r>
            <a:r>
              <a:rPr spc="-5" dirty="0"/>
              <a:t>add  </a:t>
            </a:r>
            <a:r>
              <a:rPr spc="10" dirty="0"/>
              <a:t>more </a:t>
            </a:r>
            <a:r>
              <a:rPr spc="5" dirty="0"/>
              <a:t>power </a:t>
            </a:r>
            <a:r>
              <a:rPr spc="50" dirty="0"/>
              <a:t>to </a:t>
            </a:r>
            <a:r>
              <a:rPr spc="5" dirty="0"/>
              <a:t>the </a:t>
            </a:r>
            <a:r>
              <a:rPr spc="-15" dirty="0"/>
              <a:t>model, </a:t>
            </a:r>
            <a:r>
              <a:rPr b="1" spc="-20" dirty="0">
                <a:latin typeface="Trebuchet MS"/>
                <a:cs typeface="Trebuchet MS"/>
              </a:rPr>
              <a:t>source </a:t>
            </a:r>
            <a:r>
              <a:rPr b="1" spc="-15" dirty="0">
                <a:latin typeface="Trebuchet MS"/>
                <a:cs typeface="Trebuchet MS"/>
              </a:rPr>
              <a:t>of </a:t>
            </a:r>
            <a:r>
              <a:rPr b="1" spc="-90" dirty="0">
                <a:latin typeface="Trebuchet MS"/>
                <a:cs typeface="Trebuchet MS"/>
              </a:rPr>
              <a:t>the </a:t>
            </a:r>
            <a:r>
              <a:rPr b="1" spc="-105" dirty="0">
                <a:latin typeface="Trebuchet MS"/>
                <a:cs typeface="Trebuchet MS"/>
              </a:rPr>
              <a:t>text </a:t>
            </a:r>
            <a:r>
              <a:rPr dirty="0"/>
              <a:t>can </a:t>
            </a:r>
            <a:r>
              <a:rPr spc="15" dirty="0"/>
              <a:t>also </a:t>
            </a:r>
            <a:r>
              <a:rPr spc="-25" dirty="0"/>
              <a:t>be </a:t>
            </a:r>
            <a:r>
              <a:rPr spc="-5" dirty="0"/>
              <a:t>taken </a:t>
            </a:r>
            <a:r>
              <a:rPr spc="30" dirty="0"/>
              <a:t>into  </a:t>
            </a:r>
            <a:r>
              <a:rPr spc="5" dirty="0"/>
              <a:t>consideration.</a:t>
            </a:r>
            <a:r>
              <a:rPr spc="-70" dirty="0"/>
              <a:t> </a:t>
            </a:r>
            <a:r>
              <a:rPr spc="60" dirty="0"/>
              <a:t>If</a:t>
            </a:r>
            <a:r>
              <a:rPr spc="-65" dirty="0"/>
              <a:t> </a:t>
            </a:r>
            <a:r>
              <a:rPr spc="5" dirty="0"/>
              <a:t>the</a:t>
            </a:r>
            <a:r>
              <a:rPr spc="-60" dirty="0"/>
              <a:t> </a:t>
            </a:r>
            <a:r>
              <a:rPr dirty="0"/>
              <a:t>source</a:t>
            </a:r>
            <a:r>
              <a:rPr spc="-60" dirty="0"/>
              <a:t> </a:t>
            </a:r>
            <a:r>
              <a:rPr spc="30" dirty="0"/>
              <a:t>is</a:t>
            </a:r>
            <a:r>
              <a:rPr spc="-60" dirty="0"/>
              <a:t> </a:t>
            </a:r>
            <a:r>
              <a:rPr spc="-5" dirty="0"/>
              <a:t>trusted,</a:t>
            </a:r>
            <a:r>
              <a:rPr spc="-65" dirty="0"/>
              <a:t> </a:t>
            </a:r>
            <a:r>
              <a:rPr dirty="0"/>
              <a:t>we</a:t>
            </a:r>
            <a:r>
              <a:rPr spc="-60" dirty="0"/>
              <a:t> </a:t>
            </a:r>
            <a:r>
              <a:rPr dirty="0"/>
              <a:t>can</a:t>
            </a:r>
            <a:r>
              <a:rPr spc="-60" dirty="0"/>
              <a:t> </a:t>
            </a:r>
            <a:r>
              <a:rPr dirty="0"/>
              <a:t>take</a:t>
            </a:r>
            <a:r>
              <a:rPr spc="-60" dirty="0"/>
              <a:t> </a:t>
            </a:r>
            <a:r>
              <a:rPr spc="65" dirty="0"/>
              <a:t>it</a:t>
            </a:r>
            <a:r>
              <a:rPr spc="-60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spc="-15" dirty="0"/>
              <a:t>real</a:t>
            </a:r>
            <a:r>
              <a:rPr spc="-60" dirty="0"/>
              <a:t> </a:t>
            </a:r>
            <a:r>
              <a:rPr dirty="0"/>
              <a:t>news</a:t>
            </a:r>
            <a:r>
              <a:rPr spc="-60" dirty="0"/>
              <a:t> </a:t>
            </a:r>
            <a:r>
              <a:rPr dirty="0"/>
              <a:t>on  </a:t>
            </a:r>
            <a:r>
              <a:rPr spc="5" dirty="0"/>
              <a:t>the </a:t>
            </a:r>
            <a:r>
              <a:rPr spc="10" dirty="0"/>
              <a:t>other </a:t>
            </a:r>
            <a:r>
              <a:rPr spc="-15" dirty="0"/>
              <a:t>hand </a:t>
            </a:r>
            <a:r>
              <a:rPr spc="85" dirty="0"/>
              <a:t>if </a:t>
            </a:r>
            <a:r>
              <a:rPr spc="5" dirty="0"/>
              <a:t>the </a:t>
            </a:r>
            <a:r>
              <a:rPr dirty="0"/>
              <a:t>source </a:t>
            </a:r>
            <a:r>
              <a:rPr spc="30" dirty="0"/>
              <a:t>is </a:t>
            </a:r>
            <a:r>
              <a:rPr spc="55" dirty="0"/>
              <a:t>from </a:t>
            </a:r>
            <a:r>
              <a:rPr spc="-25" dirty="0"/>
              <a:t>a </a:t>
            </a:r>
            <a:r>
              <a:rPr spc="20" dirty="0"/>
              <a:t>notorious </a:t>
            </a:r>
            <a:r>
              <a:rPr spc="10" dirty="0"/>
              <a:t>fake </a:t>
            </a:r>
            <a:r>
              <a:rPr dirty="0"/>
              <a:t>news </a:t>
            </a:r>
            <a:r>
              <a:rPr spc="-35" dirty="0"/>
              <a:t>handle,  </a:t>
            </a:r>
            <a:r>
              <a:rPr dirty="0"/>
              <a:t>then we </a:t>
            </a:r>
            <a:r>
              <a:rPr spc="5" dirty="0"/>
              <a:t>wouldn’t </a:t>
            </a:r>
            <a:r>
              <a:rPr spc="-50" dirty="0"/>
              <a:t>even </a:t>
            </a:r>
            <a:r>
              <a:rPr spc="-40" dirty="0"/>
              <a:t>have </a:t>
            </a:r>
            <a:r>
              <a:rPr spc="50" dirty="0"/>
              <a:t>to </a:t>
            </a:r>
            <a:r>
              <a:rPr spc="20" dirty="0"/>
              <a:t>look </a:t>
            </a:r>
            <a:r>
              <a:rPr spc="30" dirty="0"/>
              <a:t>at </a:t>
            </a:r>
            <a:r>
              <a:rPr spc="5" dirty="0"/>
              <a:t>the </a:t>
            </a:r>
            <a:r>
              <a:rPr spc="25" dirty="0"/>
              <a:t>text </a:t>
            </a:r>
            <a:r>
              <a:rPr spc="10" dirty="0"/>
              <a:t>data </a:t>
            </a:r>
            <a:r>
              <a:rPr spc="50" dirty="0"/>
              <a:t>to </a:t>
            </a:r>
            <a:r>
              <a:rPr spc="10" dirty="0"/>
              <a:t>ascertain </a:t>
            </a:r>
            <a:r>
              <a:rPr spc="5" dirty="0"/>
              <a:t>the  </a:t>
            </a:r>
            <a:r>
              <a:rPr spc="15" dirty="0"/>
              <a:t>authenticity </a:t>
            </a:r>
            <a:r>
              <a:rPr spc="80" dirty="0"/>
              <a:t>of </a:t>
            </a:r>
            <a:r>
              <a:rPr spc="5" dirty="0"/>
              <a:t>the</a:t>
            </a:r>
            <a:r>
              <a:rPr spc="-300" dirty="0"/>
              <a:t> </a:t>
            </a:r>
            <a:r>
              <a:rPr spc="25" dirty="0"/>
              <a:t>article</a:t>
            </a:r>
          </a:p>
          <a:p>
            <a:pPr marL="345440" indent="-323215">
              <a:lnSpc>
                <a:spcPct val="100000"/>
              </a:lnSpc>
              <a:spcBef>
                <a:spcPts val="775"/>
              </a:spcBef>
              <a:buChar char="●"/>
              <a:tabLst>
                <a:tab pos="346075" algn="l"/>
                <a:tab pos="346710" algn="l"/>
              </a:tabLst>
            </a:pPr>
            <a:r>
              <a:rPr spc="-105" dirty="0"/>
              <a:t>We</a:t>
            </a:r>
            <a:r>
              <a:rPr spc="-65" dirty="0"/>
              <a:t> </a:t>
            </a:r>
            <a:r>
              <a:rPr dirty="0"/>
              <a:t>can</a:t>
            </a:r>
            <a:r>
              <a:rPr spc="-60" dirty="0"/>
              <a:t> </a:t>
            </a:r>
            <a:r>
              <a:rPr spc="-10" dirty="0"/>
              <a:t>increase</a:t>
            </a:r>
            <a:r>
              <a:rPr spc="-65" dirty="0"/>
              <a:t> </a:t>
            </a:r>
            <a:r>
              <a:rPr spc="5" dirty="0"/>
              <a:t>the</a:t>
            </a:r>
            <a:r>
              <a:rPr spc="-60" dirty="0"/>
              <a:t> </a:t>
            </a:r>
            <a:r>
              <a:rPr spc="-15" dirty="0"/>
              <a:t>reach</a:t>
            </a:r>
            <a:r>
              <a:rPr spc="-65" dirty="0"/>
              <a:t> </a:t>
            </a:r>
            <a:r>
              <a:rPr spc="80" dirty="0"/>
              <a:t>of</a:t>
            </a:r>
            <a:r>
              <a:rPr spc="-60" dirty="0"/>
              <a:t> </a:t>
            </a:r>
            <a:r>
              <a:rPr spc="5" dirty="0"/>
              <a:t>our</a:t>
            </a:r>
            <a:r>
              <a:rPr spc="-65" dirty="0"/>
              <a:t> </a:t>
            </a:r>
            <a:r>
              <a:rPr spc="20" dirty="0"/>
              <a:t>product</a:t>
            </a:r>
            <a:r>
              <a:rPr spc="-60" dirty="0"/>
              <a:t> </a:t>
            </a:r>
            <a:r>
              <a:rPr spc="50" dirty="0"/>
              <a:t>to</a:t>
            </a:r>
            <a:r>
              <a:rPr spc="-65" dirty="0"/>
              <a:t> </a:t>
            </a:r>
            <a:r>
              <a:rPr spc="5" dirty="0"/>
              <a:t>the</a:t>
            </a:r>
            <a:r>
              <a:rPr spc="-60" dirty="0"/>
              <a:t> </a:t>
            </a:r>
            <a:r>
              <a:rPr spc="-5" dirty="0"/>
              <a:t>users</a:t>
            </a:r>
            <a:r>
              <a:rPr spc="-65" dirty="0"/>
              <a:t> </a:t>
            </a:r>
            <a:r>
              <a:rPr spc="-30" dirty="0"/>
              <a:t>by</a:t>
            </a:r>
            <a:r>
              <a:rPr spc="-60" dirty="0"/>
              <a:t> </a:t>
            </a:r>
            <a:r>
              <a:rPr spc="-10" dirty="0"/>
              <a:t>developing</a:t>
            </a:r>
          </a:p>
          <a:p>
            <a:pPr marL="345440">
              <a:lnSpc>
                <a:spcPct val="100000"/>
              </a:lnSpc>
              <a:spcBef>
                <a:spcPts val="350"/>
              </a:spcBef>
            </a:pPr>
            <a:r>
              <a:rPr b="1" spc="-55" dirty="0">
                <a:latin typeface="Trebuchet MS"/>
                <a:cs typeface="Trebuchet MS"/>
              </a:rPr>
              <a:t>browser</a:t>
            </a:r>
            <a:r>
              <a:rPr b="1" spc="-114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add-ons</a:t>
            </a:r>
            <a:r>
              <a:rPr dirty="0"/>
              <a:t>.</a:t>
            </a:r>
          </a:p>
          <a:p>
            <a:pPr marL="345440" marR="909955" indent="-323215">
              <a:lnSpc>
                <a:spcPct val="114599"/>
              </a:lnSpc>
              <a:spcBef>
                <a:spcPts val="425"/>
              </a:spcBef>
              <a:buFont typeface="Arial"/>
              <a:buChar char="●"/>
              <a:tabLst>
                <a:tab pos="346075" algn="l"/>
                <a:tab pos="346710" algn="l"/>
              </a:tabLst>
            </a:pPr>
            <a:r>
              <a:rPr b="1" spc="-35" dirty="0">
                <a:latin typeface="Trebuchet MS"/>
                <a:cs typeface="Trebuchet MS"/>
              </a:rPr>
              <a:t>Updating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spc="-90" dirty="0">
                <a:latin typeface="Trebuchet MS"/>
                <a:cs typeface="Trebuchet MS"/>
              </a:rPr>
              <a:t>the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spc="-30" dirty="0">
                <a:latin typeface="Trebuchet MS"/>
                <a:cs typeface="Trebuchet MS"/>
              </a:rPr>
              <a:t>dataset</a:t>
            </a:r>
            <a:r>
              <a:rPr b="1" spc="-90" dirty="0">
                <a:latin typeface="Trebuchet MS"/>
                <a:cs typeface="Trebuchet MS"/>
              </a:rPr>
              <a:t> </a:t>
            </a:r>
            <a:r>
              <a:rPr spc="50" dirty="0"/>
              <a:t>to</a:t>
            </a:r>
            <a:r>
              <a:rPr spc="-60" dirty="0"/>
              <a:t> </a:t>
            </a:r>
            <a:r>
              <a:rPr spc="-30" dirty="0"/>
              <a:t>keep</a:t>
            </a:r>
            <a:r>
              <a:rPr spc="-60" dirty="0"/>
              <a:t> </a:t>
            </a:r>
            <a:r>
              <a:rPr spc="-5" dirty="0"/>
              <a:t>up</a:t>
            </a:r>
            <a:r>
              <a:rPr spc="-60" dirty="0"/>
              <a:t> </a:t>
            </a:r>
            <a:r>
              <a:rPr spc="40" dirty="0"/>
              <a:t>with</a:t>
            </a:r>
            <a:r>
              <a:rPr spc="-60" dirty="0"/>
              <a:t> </a:t>
            </a:r>
            <a:r>
              <a:rPr spc="5" dirty="0"/>
              <a:t>the</a:t>
            </a:r>
            <a:r>
              <a:rPr spc="-60" dirty="0"/>
              <a:t> </a:t>
            </a:r>
            <a:r>
              <a:rPr spc="10" dirty="0"/>
              <a:t>growing</a:t>
            </a:r>
            <a:r>
              <a:rPr spc="-60" dirty="0"/>
              <a:t> </a:t>
            </a:r>
            <a:r>
              <a:rPr dirty="0"/>
              <a:t>number</a:t>
            </a:r>
            <a:r>
              <a:rPr spc="-55" dirty="0"/>
              <a:t> </a:t>
            </a:r>
            <a:r>
              <a:rPr spc="75" dirty="0"/>
              <a:t>of  </a:t>
            </a:r>
            <a:r>
              <a:rPr spc="15" dirty="0"/>
              <a:t>articles.</a:t>
            </a:r>
            <a:r>
              <a:rPr spc="-105" dirty="0"/>
              <a:t> </a:t>
            </a:r>
            <a:r>
              <a:rPr dirty="0"/>
              <a:t>This</a:t>
            </a:r>
            <a:r>
              <a:rPr spc="-65" dirty="0"/>
              <a:t> </a:t>
            </a:r>
            <a:r>
              <a:rPr spc="20" dirty="0"/>
              <a:t>would</a:t>
            </a:r>
            <a:r>
              <a:rPr spc="-60" dirty="0"/>
              <a:t> </a:t>
            </a:r>
            <a:r>
              <a:rPr spc="-30" dirty="0"/>
              <a:t>need</a:t>
            </a:r>
            <a:r>
              <a:rPr spc="-65" dirty="0"/>
              <a:t> </a:t>
            </a:r>
            <a:r>
              <a:rPr spc="50" dirty="0"/>
              <a:t>to</a:t>
            </a:r>
            <a:r>
              <a:rPr spc="-60" dirty="0"/>
              <a:t> </a:t>
            </a:r>
            <a:r>
              <a:rPr spc="-25" dirty="0"/>
              <a:t>be</a:t>
            </a:r>
            <a:r>
              <a:rPr spc="-65" dirty="0"/>
              <a:t> </a:t>
            </a:r>
            <a:r>
              <a:rPr spc="30" dirty="0"/>
              <a:t>followed</a:t>
            </a:r>
            <a:r>
              <a:rPr spc="-60" dirty="0"/>
              <a:t> </a:t>
            </a:r>
            <a:r>
              <a:rPr spc="-30" dirty="0"/>
              <a:t>by</a:t>
            </a:r>
            <a:r>
              <a:rPr spc="-65" dirty="0"/>
              <a:t> </a:t>
            </a:r>
            <a:r>
              <a:rPr spc="-10" dirty="0"/>
              <a:t>re-training</a:t>
            </a:r>
            <a:r>
              <a:rPr spc="-65" dirty="0"/>
              <a:t> </a:t>
            </a:r>
            <a:r>
              <a:rPr spc="-15" dirty="0"/>
              <a:t>and</a:t>
            </a:r>
          </a:p>
          <a:p>
            <a:pPr marL="345440">
              <a:lnSpc>
                <a:spcPct val="100000"/>
              </a:lnSpc>
              <a:spcBef>
                <a:spcPts val="375"/>
              </a:spcBef>
            </a:pPr>
            <a:r>
              <a:rPr spc="-20" dirty="0"/>
              <a:t>re-evaluating</a:t>
            </a:r>
            <a:r>
              <a:rPr spc="-70" dirty="0"/>
              <a:t> </a:t>
            </a:r>
            <a:r>
              <a:rPr spc="5" dirty="0"/>
              <a:t>the</a:t>
            </a:r>
            <a:r>
              <a:rPr spc="-65" dirty="0"/>
              <a:t> </a:t>
            </a:r>
            <a:r>
              <a:rPr spc="15" dirty="0"/>
              <a:t>model</a:t>
            </a:r>
            <a:r>
              <a:rPr spc="-65" dirty="0"/>
              <a:t> </a:t>
            </a:r>
            <a:r>
              <a:rPr spc="30" dirty="0"/>
              <a:t>at</a:t>
            </a:r>
            <a:r>
              <a:rPr spc="-70" dirty="0"/>
              <a:t> </a:t>
            </a:r>
            <a:r>
              <a:rPr spc="-45" dirty="0"/>
              <a:t>every</a:t>
            </a:r>
            <a:r>
              <a:rPr spc="-65" dirty="0"/>
              <a:t> </a:t>
            </a:r>
            <a:r>
              <a:rPr spc="5" dirty="0"/>
              <a:t>stage</a:t>
            </a:r>
            <a:r>
              <a:rPr spc="-60" dirty="0"/>
              <a:t> </a:t>
            </a:r>
            <a:r>
              <a:rPr spc="80" dirty="0"/>
              <a:t>of</a:t>
            </a:r>
            <a:r>
              <a:rPr spc="-65" dirty="0"/>
              <a:t> </a:t>
            </a:r>
            <a:r>
              <a:rPr spc="5" dirty="0"/>
              <a:t>updating.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67" y="1502917"/>
            <a:ext cx="7969884" cy="35433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45" dirty="0">
                <a:solidFill>
                  <a:srgbClr val="434343"/>
                </a:solidFill>
                <a:latin typeface="Arial"/>
                <a:cs typeface="Arial"/>
              </a:rPr>
              <a:t>Yong </a:t>
            </a:r>
            <a:r>
              <a:rPr sz="2000" spc="-75" dirty="0">
                <a:solidFill>
                  <a:srgbClr val="434343"/>
                </a:solidFill>
                <a:latin typeface="Arial"/>
                <a:cs typeface="Arial"/>
              </a:rPr>
              <a:t>Fang,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Jian 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Gao,Cheng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Huang,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Hua 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Peng,Runpu </a:t>
            </a:r>
            <a:r>
              <a:rPr sz="2000" spc="-75" dirty="0">
                <a:solidFill>
                  <a:srgbClr val="434343"/>
                </a:solidFill>
                <a:latin typeface="Arial"/>
                <a:cs typeface="Arial"/>
              </a:rPr>
              <a:t>Wu</a:t>
            </a:r>
            <a:r>
              <a:rPr sz="2000" spc="-2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“Self</a:t>
            </a:r>
            <a:endParaRPr sz="2000">
              <a:latin typeface="Arial"/>
              <a:cs typeface="Arial"/>
            </a:endParaRPr>
          </a:p>
          <a:p>
            <a:pPr marL="394335" marR="5080">
              <a:lnSpc>
                <a:spcPts val="2780"/>
              </a:lnSpc>
              <a:spcBef>
                <a:spcPts val="125"/>
              </a:spcBef>
            </a:pP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Multi-Head Attention-based Convolutional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Neural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Networks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2000" spc="-409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 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detection” in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journal.pone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September </a:t>
            </a:r>
            <a:r>
              <a:rPr sz="2000" spc="-55" dirty="0">
                <a:solidFill>
                  <a:srgbClr val="434343"/>
                </a:solidFill>
                <a:latin typeface="Arial"/>
                <a:cs typeface="Arial"/>
              </a:rPr>
              <a:t>26,</a:t>
            </a:r>
            <a:r>
              <a:rPr sz="2000" spc="-4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2019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21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Sairamvinay </a:t>
            </a: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Vijayaraghavan, </a:t>
            </a:r>
            <a:r>
              <a:rPr sz="2000" spc="-130" dirty="0">
                <a:solidFill>
                  <a:srgbClr val="434343"/>
                </a:solidFill>
                <a:latin typeface="Arial"/>
                <a:cs typeface="Arial"/>
              </a:rPr>
              <a:t>Ye 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Wang,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Zhiyuan 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Guo </a:t>
            </a:r>
            <a:r>
              <a:rPr sz="2000" spc="-45" dirty="0">
                <a:solidFill>
                  <a:srgbClr val="434343"/>
                </a:solidFill>
                <a:latin typeface="Arial"/>
                <a:cs typeface="Arial"/>
              </a:rPr>
              <a:t>“Fake</a:t>
            </a:r>
            <a:r>
              <a:rPr sz="2000" spc="-10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endParaRPr sz="2000">
              <a:latin typeface="Arial"/>
              <a:cs typeface="Arial"/>
            </a:endParaRPr>
          </a:p>
          <a:p>
            <a:pPr marL="394335" marR="326390">
              <a:lnSpc>
                <a:spcPct val="115599"/>
              </a:lnSpc>
            </a:pP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Detection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Different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Models”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 cornell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university 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Sat,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15 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Feb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2020</a:t>
            </a:r>
            <a:endParaRPr sz="2000">
              <a:latin typeface="Arial"/>
              <a:cs typeface="Arial"/>
            </a:endParaRPr>
          </a:p>
          <a:p>
            <a:pPr marL="394335" marR="92075" indent="-382270">
              <a:lnSpc>
                <a:spcPct val="115599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25" dirty="0">
                <a:latin typeface="Arial"/>
                <a:cs typeface="Arial"/>
                <a:hlinkClick r:id="rId2"/>
              </a:rPr>
              <a:t>https://www.analyticsvidhya.com/blog/2019/04/datahack-radio-m  </a:t>
            </a:r>
            <a:r>
              <a:rPr sz="2000" spc="-5" dirty="0">
                <a:latin typeface="Arial"/>
                <a:cs typeface="Arial"/>
                <a:hlinkClick r:id="rId2"/>
              </a:rPr>
              <a:t>achine-learning-identify-fake-news-mike-tamir/</a:t>
            </a:r>
            <a:endParaRPr sz="2000">
              <a:latin typeface="Arial"/>
              <a:cs typeface="Arial"/>
            </a:endParaRPr>
          </a:p>
          <a:p>
            <a:pPr marL="394335" marR="36830" indent="-382270">
              <a:lnSpc>
                <a:spcPct val="115599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latin typeface="Arial"/>
                <a:cs typeface="Arial"/>
                <a:hlinkClick r:id="rId3"/>
              </a:rPr>
              <a:t>https://towardsdatascience.com/using-a-i-to-combat-fake-news-34  </a:t>
            </a:r>
            <a:r>
              <a:rPr sz="2000" spc="15" dirty="0">
                <a:latin typeface="Arial"/>
                <a:cs typeface="Arial"/>
                <a:hlinkClick r:id="rId3"/>
              </a:rPr>
              <a:t>f5a51907d6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2483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2A3890"/>
                </a:solidFill>
              </a:rPr>
              <a:t>REFERENCES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2590800"/>
            <a:ext cx="379601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spc="50" dirty="0" smtClean="0">
                <a:solidFill>
                  <a:srgbClr val="2A3890"/>
                </a:solidFill>
              </a:rPr>
              <a:t>THANK YOU!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50" y="698837"/>
            <a:ext cx="8123699" cy="523220"/>
          </a:xfrm>
        </p:spPr>
        <p:txBody>
          <a:bodyPr/>
          <a:lstStyle/>
          <a:p>
            <a:r>
              <a:rPr lang="en-IN" dirty="0" smtClean="0"/>
              <a:t>What is Fake News?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5" y="1447800"/>
            <a:ext cx="7619048" cy="48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158" y="570122"/>
            <a:ext cx="7973059" cy="1510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90"/>
              </a:spcBef>
            </a:pPr>
            <a:r>
              <a:rPr sz="3250" spc="-204" dirty="0">
                <a:solidFill>
                  <a:srgbClr val="2A3890"/>
                </a:solidFill>
              </a:rPr>
              <a:t>“The </a:t>
            </a:r>
            <a:r>
              <a:rPr sz="3250" spc="-50" dirty="0">
                <a:solidFill>
                  <a:srgbClr val="2A3890"/>
                </a:solidFill>
              </a:rPr>
              <a:t>challenge </a:t>
            </a:r>
            <a:r>
              <a:rPr sz="3250" spc="-30" dirty="0">
                <a:solidFill>
                  <a:srgbClr val="2A3890"/>
                </a:solidFill>
              </a:rPr>
              <a:t>of </a:t>
            </a:r>
            <a:r>
              <a:rPr sz="3250" spc="-55" dirty="0">
                <a:solidFill>
                  <a:srgbClr val="2A3890"/>
                </a:solidFill>
              </a:rPr>
              <a:t>misinformation </a:t>
            </a:r>
            <a:r>
              <a:rPr sz="3250" spc="45" dirty="0">
                <a:solidFill>
                  <a:srgbClr val="2A3890"/>
                </a:solidFill>
              </a:rPr>
              <a:t>has</a:t>
            </a:r>
            <a:r>
              <a:rPr sz="3250" spc="-605" dirty="0">
                <a:solidFill>
                  <a:srgbClr val="2A3890"/>
                </a:solidFill>
              </a:rPr>
              <a:t> </a:t>
            </a:r>
            <a:r>
              <a:rPr sz="3250" spc="-114" dirty="0">
                <a:solidFill>
                  <a:srgbClr val="2A3890"/>
                </a:solidFill>
              </a:rPr>
              <a:t>been  </a:t>
            </a:r>
            <a:r>
              <a:rPr sz="3250" spc="-125" dirty="0">
                <a:solidFill>
                  <a:srgbClr val="2A3890"/>
                </a:solidFill>
              </a:rPr>
              <a:t>prevalent </a:t>
            </a:r>
            <a:r>
              <a:rPr sz="3250" spc="-90" dirty="0">
                <a:solidFill>
                  <a:srgbClr val="2A3890"/>
                </a:solidFill>
              </a:rPr>
              <a:t>for </a:t>
            </a:r>
            <a:r>
              <a:rPr sz="3250" spc="-40" dirty="0">
                <a:solidFill>
                  <a:srgbClr val="2A3890"/>
                </a:solidFill>
              </a:rPr>
              <a:t>years </a:t>
            </a:r>
            <a:r>
              <a:rPr sz="3250" spc="-100" dirty="0">
                <a:solidFill>
                  <a:srgbClr val="2A3890"/>
                </a:solidFill>
              </a:rPr>
              <a:t>now </a:t>
            </a:r>
            <a:r>
              <a:rPr sz="3250" spc="-60" dirty="0">
                <a:solidFill>
                  <a:srgbClr val="2A3890"/>
                </a:solidFill>
              </a:rPr>
              <a:t>and </a:t>
            </a:r>
            <a:r>
              <a:rPr sz="3250" spc="-150" dirty="0">
                <a:solidFill>
                  <a:srgbClr val="2A3890"/>
                </a:solidFill>
              </a:rPr>
              <a:t>we </a:t>
            </a:r>
            <a:r>
              <a:rPr sz="3250" spc="-55" dirty="0">
                <a:solidFill>
                  <a:srgbClr val="2A3890"/>
                </a:solidFill>
              </a:rPr>
              <a:t>still</a:t>
            </a:r>
            <a:r>
              <a:rPr sz="3250" spc="-660" dirty="0">
                <a:solidFill>
                  <a:srgbClr val="2A3890"/>
                </a:solidFill>
              </a:rPr>
              <a:t> </a:t>
            </a:r>
            <a:r>
              <a:rPr sz="3250" spc="-190" dirty="0">
                <a:solidFill>
                  <a:srgbClr val="2A3890"/>
                </a:solidFill>
              </a:rPr>
              <a:t>haven’t  </a:t>
            </a:r>
            <a:r>
              <a:rPr sz="3250" spc="-5" dirty="0">
                <a:solidFill>
                  <a:srgbClr val="2A3890"/>
                </a:solidFill>
              </a:rPr>
              <a:t>got</a:t>
            </a:r>
            <a:r>
              <a:rPr sz="3250" spc="-185" dirty="0">
                <a:solidFill>
                  <a:srgbClr val="2A3890"/>
                </a:solidFill>
              </a:rPr>
              <a:t> </a:t>
            </a:r>
            <a:r>
              <a:rPr sz="3250" spc="-114" dirty="0">
                <a:solidFill>
                  <a:srgbClr val="2A3890"/>
                </a:solidFill>
              </a:rPr>
              <a:t>our</a:t>
            </a:r>
            <a:r>
              <a:rPr sz="3250" spc="-185" dirty="0">
                <a:solidFill>
                  <a:srgbClr val="2A3890"/>
                </a:solidFill>
              </a:rPr>
              <a:t> </a:t>
            </a:r>
            <a:r>
              <a:rPr sz="3250" spc="15" dirty="0">
                <a:solidFill>
                  <a:srgbClr val="2A3890"/>
                </a:solidFill>
              </a:rPr>
              <a:t>arms</a:t>
            </a:r>
            <a:r>
              <a:rPr sz="3250" spc="-175" dirty="0">
                <a:solidFill>
                  <a:srgbClr val="2A3890"/>
                </a:solidFill>
              </a:rPr>
              <a:t> </a:t>
            </a:r>
            <a:r>
              <a:rPr sz="3250" spc="-95" dirty="0">
                <a:solidFill>
                  <a:srgbClr val="2A3890"/>
                </a:solidFill>
              </a:rPr>
              <a:t>around</a:t>
            </a:r>
            <a:r>
              <a:rPr sz="3250" spc="-185" dirty="0">
                <a:solidFill>
                  <a:srgbClr val="2A3890"/>
                </a:solidFill>
              </a:rPr>
              <a:t> </a:t>
            </a:r>
            <a:r>
              <a:rPr sz="3250" spc="-155" dirty="0">
                <a:solidFill>
                  <a:srgbClr val="2A3890"/>
                </a:solidFill>
              </a:rPr>
              <a:t>it</a:t>
            </a:r>
            <a:r>
              <a:rPr sz="3250" spc="-175" dirty="0">
                <a:solidFill>
                  <a:srgbClr val="2A3890"/>
                </a:solidFill>
              </a:rPr>
              <a:t> </a:t>
            </a:r>
            <a:r>
              <a:rPr sz="3250" spc="130" dirty="0">
                <a:solidFill>
                  <a:srgbClr val="2A3890"/>
                </a:solidFill>
              </a:rPr>
              <a:t>as</a:t>
            </a:r>
            <a:r>
              <a:rPr sz="3250" spc="-180" dirty="0">
                <a:solidFill>
                  <a:srgbClr val="2A3890"/>
                </a:solidFill>
              </a:rPr>
              <a:t> </a:t>
            </a:r>
            <a:r>
              <a:rPr sz="3250" spc="5" dirty="0">
                <a:solidFill>
                  <a:srgbClr val="2A3890"/>
                </a:solidFill>
              </a:rPr>
              <a:t>a</a:t>
            </a:r>
            <a:r>
              <a:rPr sz="3250" spc="-175" dirty="0">
                <a:solidFill>
                  <a:srgbClr val="2A3890"/>
                </a:solidFill>
              </a:rPr>
              <a:t> </a:t>
            </a:r>
            <a:r>
              <a:rPr sz="3250" spc="-204" dirty="0">
                <a:solidFill>
                  <a:srgbClr val="2A3890"/>
                </a:solidFill>
              </a:rPr>
              <a:t>society.”</a:t>
            </a:r>
            <a:endParaRPr sz="32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319" y="1855342"/>
            <a:ext cx="8042275" cy="3790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4170" marR="20955" indent="-332105" algn="just">
              <a:lnSpc>
                <a:spcPct val="115300"/>
              </a:lnSpc>
              <a:spcBef>
                <a:spcPts val="80"/>
              </a:spcBef>
              <a:buChar char="●"/>
              <a:tabLst>
                <a:tab pos="344805" algn="l"/>
              </a:tabLst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concept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not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something </a:t>
            </a:r>
            <a:r>
              <a:rPr sz="2000" spc="-45" dirty="0">
                <a:solidFill>
                  <a:srgbClr val="434343"/>
                </a:solidFill>
                <a:latin typeface="Arial"/>
                <a:cs typeface="Arial"/>
              </a:rPr>
              <a:t>new.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has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been</a:t>
            </a:r>
            <a:r>
              <a:rPr sz="2000" spc="-254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around 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for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ages.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But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during the 2016 </a:t>
            </a:r>
            <a:r>
              <a:rPr sz="2000" spc="-150" dirty="0">
                <a:solidFill>
                  <a:srgbClr val="434343"/>
                </a:solidFill>
                <a:latin typeface="Arial"/>
                <a:cs typeface="Arial"/>
              </a:rPr>
              <a:t>US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presidential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election,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journalists 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began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noticing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rash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viral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made-up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stories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online. Later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way 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we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look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at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r>
              <a:rPr sz="2000" spc="-3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changed!</a:t>
            </a:r>
            <a:endParaRPr sz="2000">
              <a:latin typeface="Arial"/>
              <a:cs typeface="Arial"/>
            </a:endParaRPr>
          </a:p>
          <a:p>
            <a:pPr marL="344170" marR="22860" indent="-332105" algn="just">
              <a:lnSpc>
                <a:spcPct val="115599"/>
              </a:lnSpc>
              <a:spcBef>
                <a:spcPts val="975"/>
              </a:spcBef>
              <a:buFont typeface="Arial"/>
              <a:buChar char="●"/>
              <a:tabLst>
                <a:tab pos="344805" algn="l"/>
              </a:tabLst>
            </a:pPr>
            <a:r>
              <a:rPr sz="2000" b="1" spc="100" dirty="0">
                <a:solidFill>
                  <a:srgbClr val="434343"/>
                </a:solidFill>
                <a:latin typeface="Trebuchet MS"/>
                <a:cs typeface="Trebuchet MS"/>
              </a:rPr>
              <a:t>So </a:t>
            </a:r>
            <a:r>
              <a:rPr sz="2000" b="1" spc="-90" dirty="0">
                <a:solidFill>
                  <a:srgbClr val="434343"/>
                </a:solidFill>
                <a:latin typeface="Trebuchet MS"/>
                <a:cs typeface="Trebuchet MS"/>
              </a:rPr>
              <a:t>we </a:t>
            </a:r>
            <a:r>
              <a:rPr sz="2000" b="1" spc="-50" dirty="0">
                <a:solidFill>
                  <a:srgbClr val="434343"/>
                </a:solidFill>
                <a:latin typeface="Trebuchet MS"/>
                <a:cs typeface="Trebuchet MS"/>
              </a:rPr>
              <a:t>decided </a:t>
            </a:r>
            <a:r>
              <a:rPr sz="2000" b="1" spc="-75" dirty="0">
                <a:solidFill>
                  <a:srgbClr val="434343"/>
                </a:solidFill>
                <a:latin typeface="Trebuchet MS"/>
                <a:cs typeface="Trebuchet MS"/>
              </a:rPr>
              <a:t>to </a:t>
            </a:r>
            <a:r>
              <a:rPr sz="2000" b="1" spc="-60" dirty="0">
                <a:solidFill>
                  <a:srgbClr val="434343"/>
                </a:solidFill>
                <a:latin typeface="Trebuchet MS"/>
                <a:cs typeface="Trebuchet MS"/>
              </a:rPr>
              <a:t>build </a:t>
            </a:r>
            <a:r>
              <a:rPr sz="2000" b="1" spc="5" dirty="0">
                <a:solidFill>
                  <a:srgbClr val="434343"/>
                </a:solidFill>
                <a:latin typeface="Trebuchet MS"/>
                <a:cs typeface="Trebuchet MS"/>
              </a:rPr>
              <a:t>a </a:t>
            </a:r>
            <a:r>
              <a:rPr sz="2000" b="1" spc="-35" dirty="0">
                <a:solidFill>
                  <a:srgbClr val="434343"/>
                </a:solidFill>
                <a:latin typeface="Trebuchet MS"/>
                <a:cs typeface="Trebuchet MS"/>
              </a:rPr>
              <a:t>model </a:t>
            </a:r>
            <a:r>
              <a:rPr sz="2000" b="1" spc="-75" dirty="0">
                <a:solidFill>
                  <a:srgbClr val="434343"/>
                </a:solidFill>
                <a:latin typeface="Trebuchet MS"/>
                <a:cs typeface="Trebuchet MS"/>
              </a:rPr>
              <a:t>to </a:t>
            </a:r>
            <a:r>
              <a:rPr sz="2000" b="1" spc="-70" dirty="0">
                <a:solidFill>
                  <a:srgbClr val="434343"/>
                </a:solidFill>
                <a:latin typeface="Trebuchet MS"/>
                <a:cs typeface="Trebuchet MS"/>
              </a:rPr>
              <a:t>detect </a:t>
            </a:r>
            <a:r>
              <a:rPr sz="2000" b="1" spc="-40" dirty="0">
                <a:solidFill>
                  <a:srgbClr val="434343"/>
                </a:solidFill>
                <a:latin typeface="Trebuchet MS"/>
                <a:cs typeface="Trebuchet MS"/>
              </a:rPr>
              <a:t>fake </a:t>
            </a:r>
            <a:r>
              <a:rPr sz="2000" b="1" spc="-50" dirty="0">
                <a:solidFill>
                  <a:srgbClr val="434343"/>
                </a:solidFill>
                <a:latin typeface="Trebuchet MS"/>
                <a:cs typeface="Trebuchet MS"/>
              </a:rPr>
              <a:t>from </a:t>
            </a:r>
            <a:r>
              <a:rPr sz="2000" b="1" spc="-40" dirty="0">
                <a:solidFill>
                  <a:srgbClr val="434343"/>
                </a:solidFill>
                <a:latin typeface="Trebuchet MS"/>
                <a:cs typeface="Trebuchet MS"/>
              </a:rPr>
              <a:t>factual </a:t>
            </a:r>
            <a:r>
              <a:rPr sz="2000" b="1" spc="-20" dirty="0">
                <a:solidFill>
                  <a:srgbClr val="434343"/>
                </a:solidFill>
                <a:latin typeface="Trebuchet MS"/>
                <a:cs typeface="Trebuchet MS"/>
              </a:rPr>
              <a:t>news  </a:t>
            </a:r>
            <a:r>
              <a:rPr sz="2000" b="1" spc="-15" dirty="0">
                <a:solidFill>
                  <a:srgbClr val="434343"/>
                </a:solidFill>
                <a:latin typeface="Trebuchet MS"/>
                <a:cs typeface="Trebuchet MS"/>
              </a:rPr>
              <a:t>stories </a:t>
            </a:r>
            <a:r>
              <a:rPr sz="2000" b="1" spc="-35" dirty="0">
                <a:solidFill>
                  <a:srgbClr val="434343"/>
                </a:solidFill>
                <a:latin typeface="Trebuchet MS"/>
                <a:cs typeface="Trebuchet MS"/>
              </a:rPr>
              <a:t>published </a:t>
            </a:r>
            <a:r>
              <a:rPr sz="2000" b="1" spc="-60" dirty="0">
                <a:solidFill>
                  <a:srgbClr val="434343"/>
                </a:solidFill>
                <a:latin typeface="Trebuchet MS"/>
                <a:cs typeface="Trebuchet MS"/>
              </a:rPr>
              <a:t>around </a:t>
            </a:r>
            <a:r>
              <a:rPr sz="2000" b="1" spc="-80" dirty="0">
                <a:solidFill>
                  <a:srgbClr val="434343"/>
                </a:solidFill>
                <a:latin typeface="Trebuchet MS"/>
                <a:cs typeface="Trebuchet MS"/>
              </a:rPr>
              <a:t>that</a:t>
            </a:r>
            <a:r>
              <a:rPr sz="2000" b="1" spc="-3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b="1" spc="-95" dirty="0">
                <a:solidFill>
                  <a:srgbClr val="434343"/>
                </a:solidFill>
                <a:latin typeface="Trebuchet MS"/>
                <a:cs typeface="Trebuchet MS"/>
              </a:rPr>
              <a:t>event.</a:t>
            </a:r>
            <a:endParaRPr sz="2000">
              <a:latin typeface="Trebuchet MS"/>
              <a:cs typeface="Trebuchet MS"/>
            </a:endParaRPr>
          </a:p>
          <a:p>
            <a:pPr marL="344170" marR="5080" indent="-332105" algn="just">
              <a:lnSpc>
                <a:spcPct val="115599"/>
              </a:lnSpc>
              <a:spcBef>
                <a:spcPts val="980"/>
              </a:spcBef>
              <a:buChar char="●"/>
              <a:tabLst>
                <a:tab pos="344805" algn="l"/>
              </a:tabLst>
            </a:pP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Our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objective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build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model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that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can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classify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real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 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from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subtle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yet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consistent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differences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language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34343"/>
                </a:solidFill>
                <a:latin typeface="Arial"/>
                <a:cs typeface="Arial"/>
              </a:rPr>
              <a:t>two 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classes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articles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also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provide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reader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interactive 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interface.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2143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2A3890"/>
                </a:solidFill>
              </a:rPr>
              <a:t>OBJECTIVE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50" y="698837"/>
            <a:ext cx="8123699" cy="1046440"/>
          </a:xfrm>
        </p:spPr>
        <p:txBody>
          <a:bodyPr/>
          <a:lstStyle/>
          <a:p>
            <a:r>
              <a:rPr lang="en-US" dirty="0" smtClean="0"/>
              <a:t>Why is detecting fake news so important?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3" y="1828800"/>
            <a:ext cx="8019151" cy="46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379092"/>
            <a:ext cx="8046084" cy="416242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000" b="1" spc="-55" dirty="0">
                <a:solidFill>
                  <a:srgbClr val="434343"/>
                </a:solidFill>
                <a:latin typeface="Trebuchet MS"/>
                <a:cs typeface="Trebuchet MS"/>
              </a:rPr>
              <a:t>Why </a:t>
            </a:r>
            <a:r>
              <a:rPr sz="2000" b="1" spc="-130" dirty="0">
                <a:solidFill>
                  <a:srgbClr val="434343"/>
                </a:solidFill>
                <a:latin typeface="Trebuchet MS"/>
                <a:cs typeface="Trebuchet MS"/>
              </a:rPr>
              <a:t>it’s </a:t>
            </a:r>
            <a:r>
              <a:rPr sz="2000" b="1" spc="-95" dirty="0">
                <a:solidFill>
                  <a:srgbClr val="434343"/>
                </a:solidFill>
                <a:latin typeface="Trebuchet MS"/>
                <a:cs typeface="Trebuchet MS"/>
              </a:rPr>
              <a:t>better </a:t>
            </a:r>
            <a:r>
              <a:rPr sz="2000" b="1" spc="-65" dirty="0">
                <a:solidFill>
                  <a:srgbClr val="434343"/>
                </a:solidFill>
                <a:latin typeface="Trebuchet MS"/>
                <a:cs typeface="Trebuchet MS"/>
              </a:rPr>
              <a:t>than </a:t>
            </a:r>
            <a:r>
              <a:rPr sz="2000" b="1" spc="-45" dirty="0">
                <a:solidFill>
                  <a:srgbClr val="434343"/>
                </a:solidFill>
                <a:latin typeface="Trebuchet MS"/>
                <a:cs typeface="Trebuchet MS"/>
              </a:rPr>
              <a:t>any </a:t>
            </a:r>
            <a:r>
              <a:rPr sz="2000" b="1" spc="-25" dirty="0">
                <a:solidFill>
                  <a:srgbClr val="434343"/>
                </a:solidFill>
                <a:latin typeface="Trebuchet MS"/>
                <a:cs typeface="Trebuchet MS"/>
              </a:rPr>
              <a:t>existing</a:t>
            </a:r>
            <a:r>
              <a:rPr sz="2000" b="1" spc="-2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434343"/>
                </a:solidFill>
                <a:latin typeface="Trebuchet MS"/>
                <a:cs typeface="Trebuchet MS"/>
              </a:rPr>
              <a:t>solution?</a:t>
            </a:r>
            <a:endParaRPr sz="2000">
              <a:latin typeface="Trebuchet MS"/>
              <a:cs typeface="Trebuchet MS"/>
            </a:endParaRPr>
          </a:p>
          <a:p>
            <a:pPr marL="469900" marR="5080" indent="-382270">
              <a:lnSpc>
                <a:spcPct val="115599"/>
              </a:lnSpc>
              <a:spcBef>
                <a:spcPts val="950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provides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an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online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platform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deals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real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34343"/>
                </a:solidFill>
                <a:latin typeface="Arial"/>
                <a:cs typeface="Arial"/>
              </a:rPr>
              <a:t>time</a:t>
            </a:r>
            <a:r>
              <a:rPr sz="2000" spc="-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scenarios</a:t>
            </a:r>
            <a:r>
              <a:rPr sz="20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for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checking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whether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fake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or </a:t>
            </a:r>
            <a:r>
              <a:rPr sz="2000" spc="-45" dirty="0">
                <a:solidFill>
                  <a:srgbClr val="434343"/>
                </a:solidFill>
                <a:latin typeface="Arial"/>
                <a:cs typeface="Arial"/>
              </a:rPr>
              <a:t>real, </a:t>
            </a:r>
            <a:r>
              <a:rPr sz="2000" spc="65" dirty="0">
                <a:solidFill>
                  <a:srgbClr val="434343"/>
                </a:solidFill>
                <a:latin typeface="Arial"/>
                <a:cs typeface="Arial"/>
              </a:rPr>
              <a:t>it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therefore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quite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an  </a:t>
            </a:r>
            <a:r>
              <a:rPr sz="2000" spc="-30" dirty="0">
                <a:solidFill>
                  <a:srgbClr val="434343"/>
                </a:solidFill>
                <a:latin typeface="Arial"/>
                <a:cs typeface="Arial"/>
              </a:rPr>
              <a:t>easy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application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000" spc="-1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  <a:p>
            <a:pPr marL="469900" marR="92710" indent="-382270">
              <a:lnSpc>
                <a:spcPct val="115599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35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Arial"/>
                <a:cs typeface="Arial"/>
              </a:rPr>
              <a:t>spectrum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true-to-false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news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34343"/>
                </a:solidFill>
                <a:latin typeface="Arial"/>
                <a:cs typeface="Arial"/>
              </a:rPr>
              <a:t>will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enable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us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develop</a:t>
            </a:r>
            <a:r>
              <a:rPr sz="20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new 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type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an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auto-detection </a:t>
            </a:r>
            <a:r>
              <a:rPr sz="2000" spc="15" dirty="0">
                <a:solidFill>
                  <a:srgbClr val="434343"/>
                </a:solidFill>
                <a:latin typeface="Arial"/>
                <a:cs typeface="Arial"/>
              </a:rPr>
              <a:t>system </a:t>
            </a:r>
            <a:r>
              <a:rPr sz="2000" spc="-5" dirty="0">
                <a:solidFill>
                  <a:srgbClr val="434343"/>
                </a:solidFill>
                <a:latin typeface="Arial"/>
                <a:cs typeface="Arial"/>
              </a:rPr>
              <a:t>capable </a:t>
            </a:r>
            <a:r>
              <a:rPr sz="2000" spc="80" dirty="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more ﬁne </a:t>
            </a:r>
            <a:r>
              <a:rPr sz="2000" spc="-15" dirty="0">
                <a:solidFill>
                  <a:srgbClr val="434343"/>
                </a:solidFill>
                <a:latin typeface="Arial"/>
                <a:cs typeface="Arial"/>
              </a:rPr>
              <a:t>grained 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judgements.</a:t>
            </a:r>
            <a:endParaRPr sz="2000">
              <a:latin typeface="Arial"/>
              <a:cs typeface="Arial"/>
            </a:endParaRPr>
          </a:p>
          <a:p>
            <a:pPr marL="469900" marR="87630" indent="-382270">
              <a:lnSpc>
                <a:spcPct val="115599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105" dirty="0">
                <a:solidFill>
                  <a:srgbClr val="434343"/>
                </a:solidFill>
                <a:latin typeface="Arial"/>
                <a:cs typeface="Arial"/>
              </a:rPr>
              <a:t>We </a:t>
            </a:r>
            <a:r>
              <a:rPr sz="2000" spc="-40" dirty="0">
                <a:solidFill>
                  <a:srgbClr val="434343"/>
                </a:solidFill>
                <a:latin typeface="Arial"/>
                <a:cs typeface="Arial"/>
              </a:rPr>
              <a:t>have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currently </a:t>
            </a:r>
            <a:r>
              <a:rPr sz="2000" spc="-20" dirty="0">
                <a:solidFill>
                  <a:srgbClr val="434343"/>
                </a:solidFill>
                <a:latin typeface="Arial"/>
                <a:cs typeface="Arial"/>
              </a:rPr>
              <a:t>developed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such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sz="2000" spc="25" dirty="0">
                <a:solidFill>
                  <a:srgbClr val="434343"/>
                </a:solidFill>
                <a:latin typeface="Arial"/>
                <a:cs typeface="Arial"/>
              </a:rPr>
              <a:t>solution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using the</a:t>
            </a:r>
            <a:r>
              <a:rPr sz="2000" spc="-39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34343"/>
                </a:solidFill>
                <a:latin typeface="Arial"/>
                <a:cs typeface="Arial"/>
              </a:rPr>
              <a:t>Multinomial  </a:t>
            </a:r>
            <a:r>
              <a:rPr sz="2000" spc="-25" dirty="0">
                <a:solidFill>
                  <a:srgbClr val="434343"/>
                </a:solidFill>
                <a:latin typeface="Arial"/>
                <a:cs typeface="Arial"/>
              </a:rPr>
              <a:t>Naive </a:t>
            </a:r>
            <a:r>
              <a:rPr sz="2000" spc="-50" dirty="0">
                <a:solidFill>
                  <a:srgbClr val="434343"/>
                </a:solidFill>
                <a:latin typeface="Arial"/>
                <a:cs typeface="Arial"/>
              </a:rPr>
              <a:t>Bayes </a:t>
            </a:r>
            <a:r>
              <a:rPr sz="2000" dirty="0">
                <a:solidFill>
                  <a:srgbClr val="434343"/>
                </a:solidFill>
                <a:latin typeface="Arial"/>
                <a:cs typeface="Arial"/>
              </a:rPr>
              <a:t>technique </a:t>
            </a:r>
            <a:r>
              <a:rPr sz="2000" spc="10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sz="2000" spc="5" dirty="0">
                <a:solidFill>
                  <a:srgbClr val="434343"/>
                </a:solidFill>
                <a:latin typeface="Arial"/>
                <a:cs typeface="Arial"/>
              </a:rPr>
              <a:t>machine</a:t>
            </a:r>
            <a:r>
              <a:rPr sz="2000" spc="-2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135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b="1" spc="-50" dirty="0">
                <a:solidFill>
                  <a:srgbClr val="434343"/>
                </a:solidFill>
                <a:latin typeface="Trebuchet MS"/>
                <a:cs typeface="Trebuchet MS"/>
              </a:rPr>
              <a:t>Inspiration: </a:t>
            </a:r>
            <a:r>
              <a:rPr sz="2000" b="1" spc="-35" dirty="0">
                <a:solidFill>
                  <a:srgbClr val="434343"/>
                </a:solidFill>
                <a:latin typeface="Trebuchet MS"/>
                <a:cs typeface="Trebuchet MS"/>
              </a:rPr>
              <a:t>factmata.com </a:t>
            </a:r>
            <a:r>
              <a:rPr sz="2000" b="1" spc="-55" dirty="0">
                <a:solidFill>
                  <a:srgbClr val="434343"/>
                </a:solidFill>
                <a:latin typeface="Trebuchet MS"/>
                <a:cs typeface="Trebuchet MS"/>
              </a:rPr>
              <a:t>funded </a:t>
            </a:r>
            <a:r>
              <a:rPr sz="2000" b="1" spc="-60" dirty="0">
                <a:solidFill>
                  <a:srgbClr val="434343"/>
                </a:solidFill>
                <a:latin typeface="Trebuchet MS"/>
                <a:cs typeface="Trebuchet MS"/>
              </a:rPr>
              <a:t>by</a:t>
            </a:r>
            <a:r>
              <a:rPr sz="2000" b="1" spc="-3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434343"/>
                </a:solidFill>
                <a:latin typeface="Trebuchet MS"/>
                <a:cs typeface="Trebuchet MS"/>
              </a:rPr>
              <a:t>GOOGLE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3371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2A3890"/>
                </a:solidFill>
              </a:rPr>
              <a:t>INNOVATIVENESS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175756"/>
            <a:ext cx="3907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2A3890"/>
                </a:solidFill>
              </a:rPr>
              <a:t>LITERATURE</a:t>
            </a:r>
            <a:r>
              <a:rPr sz="3200" spc="-229" dirty="0">
                <a:solidFill>
                  <a:srgbClr val="2A3890"/>
                </a:solidFill>
              </a:rPr>
              <a:t> </a:t>
            </a:r>
            <a:r>
              <a:rPr sz="3200" spc="20" dirty="0">
                <a:solidFill>
                  <a:srgbClr val="2A3890"/>
                </a:solidFill>
              </a:rPr>
              <a:t>REVIEW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299" y="890437"/>
          <a:ext cx="8785224" cy="5867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4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00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09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S.NO.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900" b="1" spc="-35" dirty="0">
                          <a:latin typeface="Arial"/>
                          <a:cs typeface="Arial"/>
                        </a:rPr>
                        <a:t>PAPER</a:t>
                      </a:r>
                      <a:r>
                        <a:rPr sz="1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TITLE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900" b="1" spc="-45" dirty="0">
                          <a:latin typeface="Arial"/>
                          <a:cs typeface="Arial"/>
                        </a:rPr>
                        <a:t>DATASET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117475" indent="316865">
                        <a:lnSpc>
                          <a:spcPts val="2250"/>
                        </a:lnSpc>
                        <a:spcBef>
                          <a:spcPts val="695"/>
                        </a:spcBef>
                      </a:pPr>
                      <a:r>
                        <a:rPr sz="1900" b="1" spc="-15" dirty="0">
                          <a:latin typeface="Arial"/>
                          <a:cs typeface="Arial"/>
                        </a:rPr>
                        <a:t>TOOLS 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&amp;  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TECHNOLOGY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ACCURACY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0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64465" indent="-212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Fake news detection using  naive Bayes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classifier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Liar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dataset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Naive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Bayes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74%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664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 marR="276225" indent="-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Fakebuster: Fake News  Detection System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Using  Logistic Regression  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Technique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Machine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Learning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 marR="101600" indent="577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Kaggle fake  news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dataset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0" marR="110489" indent="-5562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Logistic</a:t>
                      </a:r>
                      <a:r>
                        <a:rPr sz="15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Regression,  TF-IDF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Training: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77.3%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32105">
                        <a:lnSpc>
                          <a:spcPct val="100000"/>
                        </a:lnSpc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Testing: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56.2%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05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0" marR="132715" indent="-5295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Fake News Detection using  Support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Vector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Machine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learning</a:t>
                      </a:r>
                      <a:r>
                        <a:rPr sz="15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Algorithm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 marR="142240" indent="-2844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BuzzFeed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data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4680" marR="340360" indent="-2705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Support</a:t>
                      </a:r>
                      <a:r>
                        <a:rPr sz="15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Vector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Machine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marR="92710" indent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Root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relative  squared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error  accuracy of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21.4997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36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705" marR="302895" indent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Self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Multi-Head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Attention-based  Convolutional Neural  Networks for fake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news  detection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 marR="350520" indent="527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Public  dataset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0" marR="83820" indent="-4876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Convolutional Neural  Networks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marR="150495" indent="4953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Precision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rate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of  95.5% with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recall  rate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95.6%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460754"/>
            <a:ext cx="4556125" cy="34036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b="1" spc="-40" dirty="0">
                <a:solidFill>
                  <a:srgbClr val="434343"/>
                </a:solidFill>
                <a:latin typeface="Trebuchet MS"/>
                <a:cs typeface="Trebuchet MS"/>
              </a:rPr>
              <a:t>Technology:</a:t>
            </a:r>
            <a:endParaRPr sz="1800">
              <a:latin typeface="Trebuchet MS"/>
              <a:cs typeface="Trebuchet MS"/>
            </a:endParaRPr>
          </a:p>
          <a:p>
            <a:pPr marL="469900" indent="-322580">
              <a:lnSpc>
                <a:spcPct val="100000"/>
              </a:lnSpc>
              <a:spcBef>
                <a:spcPts val="690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Python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469900" indent="-322580">
              <a:lnSpc>
                <a:spcPct val="100000"/>
              </a:lnSpc>
              <a:spcBef>
                <a:spcPts val="290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Jupyter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notebook</a:t>
            </a:r>
            <a:endParaRPr sz="1800">
              <a:latin typeface="Arial"/>
              <a:cs typeface="Arial"/>
            </a:endParaRPr>
          </a:p>
          <a:p>
            <a:pPr marL="469900" indent="-322580">
              <a:lnSpc>
                <a:spcPct val="100000"/>
              </a:lnSpc>
              <a:spcBef>
                <a:spcPts val="315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-60" dirty="0">
                <a:solidFill>
                  <a:srgbClr val="434343"/>
                </a:solidFill>
                <a:latin typeface="Arial"/>
                <a:cs typeface="Arial"/>
              </a:rPr>
              <a:t>Web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framework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using</a:t>
            </a:r>
            <a:r>
              <a:rPr sz="1800" spc="-1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34343"/>
                </a:solidFill>
                <a:latin typeface="Arial"/>
                <a:cs typeface="Arial"/>
              </a:rPr>
              <a:t>FLASK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Arial"/>
              <a:buChar char="●"/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45" dirty="0">
                <a:solidFill>
                  <a:srgbClr val="434343"/>
                </a:solidFill>
                <a:latin typeface="Trebuchet MS"/>
                <a:cs typeface="Trebuchet MS"/>
              </a:rPr>
              <a:t>Techniques:</a:t>
            </a:r>
            <a:endParaRPr sz="1800">
              <a:latin typeface="Trebuchet MS"/>
              <a:cs typeface="Trebuchet MS"/>
            </a:endParaRPr>
          </a:p>
          <a:p>
            <a:pPr marL="469900" indent="-322580">
              <a:lnSpc>
                <a:spcPct val="100000"/>
              </a:lnSpc>
              <a:spcBef>
                <a:spcPts val="690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Text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pre-processing</a:t>
            </a:r>
            <a:r>
              <a:rPr sz="1800" spc="-1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techniques</a:t>
            </a:r>
            <a:endParaRPr sz="1800">
              <a:latin typeface="Arial"/>
              <a:cs typeface="Arial"/>
            </a:endParaRPr>
          </a:p>
          <a:p>
            <a:pPr marL="469900" indent="-322580">
              <a:lnSpc>
                <a:spcPct val="100000"/>
              </a:lnSpc>
              <a:spcBef>
                <a:spcPts val="290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NLP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techniques </a:t>
            </a:r>
            <a:r>
              <a:rPr sz="1800" spc="-105" dirty="0">
                <a:solidFill>
                  <a:srgbClr val="434343"/>
                </a:solidFill>
                <a:latin typeface="Arial"/>
                <a:cs typeface="Arial"/>
              </a:rPr>
              <a:t>(TF-IDF,</a:t>
            </a:r>
            <a:r>
              <a:rPr sz="1800" spc="-1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Bag-Of-Words)</a:t>
            </a:r>
            <a:endParaRPr sz="1800">
              <a:latin typeface="Arial"/>
              <a:cs typeface="Arial"/>
            </a:endParaRPr>
          </a:p>
          <a:p>
            <a:pPr marL="469900" indent="-322580">
              <a:lnSpc>
                <a:spcPct val="100000"/>
              </a:lnSpc>
              <a:spcBef>
                <a:spcPts val="315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Multinomial </a:t>
            </a:r>
            <a:r>
              <a:rPr sz="1800" spc="-25" dirty="0">
                <a:solidFill>
                  <a:srgbClr val="434343"/>
                </a:solidFill>
                <a:latin typeface="Arial"/>
                <a:cs typeface="Arial"/>
              </a:rPr>
              <a:t>Naive</a:t>
            </a:r>
            <a:r>
              <a:rPr sz="1800" spc="-1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34343"/>
                </a:solidFill>
                <a:latin typeface="Arial"/>
                <a:cs typeface="Arial"/>
              </a:rPr>
              <a:t>Bayes</a:t>
            </a:r>
            <a:endParaRPr sz="1800">
              <a:latin typeface="Arial"/>
              <a:cs typeface="Arial"/>
            </a:endParaRPr>
          </a:p>
          <a:p>
            <a:pPr marL="469900" indent="-322580">
              <a:lnSpc>
                <a:spcPct val="100000"/>
              </a:lnSpc>
              <a:spcBef>
                <a:spcPts val="315"/>
              </a:spcBef>
              <a:buSzPct val="66666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434343"/>
                </a:solidFill>
                <a:latin typeface="Arial"/>
                <a:cs typeface="Arial"/>
              </a:rPr>
              <a:t>Evaluation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metrics </a:t>
            </a:r>
            <a:r>
              <a:rPr sz="1800" spc="-10" dirty="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sz="1800" spc="20" dirty="0">
                <a:solidFill>
                  <a:srgbClr val="434343"/>
                </a:solidFill>
                <a:latin typeface="Arial"/>
                <a:cs typeface="Arial"/>
              </a:rPr>
              <a:t>confusion</a:t>
            </a:r>
            <a:r>
              <a:rPr sz="1800" spc="-2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34343"/>
                </a:solidFill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74294"/>
            <a:ext cx="3031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2A3890"/>
                </a:solidFill>
              </a:rPr>
              <a:t>REQUIREMENTS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1136</Words>
  <Application>Microsoft Office PowerPoint</Application>
  <PresentationFormat>On-screen Show (4:3)</PresentationFormat>
  <Paragraphs>119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DESIGN &amp; DEVELOPMENT OF  FAKE NEWS DETECTION SYSTEM  USING MACHINE LEARNING</vt:lpstr>
      <vt:lpstr>CONTENTS</vt:lpstr>
      <vt:lpstr>What is Fake News?</vt:lpstr>
      <vt:lpstr>“The challenge of misinformation has been  prevalent for years now and we still haven’t  got our arms around it as a society.”</vt:lpstr>
      <vt:lpstr>OBJECTIVE</vt:lpstr>
      <vt:lpstr>Why is detecting fake news so important?</vt:lpstr>
      <vt:lpstr>INNOVATIVENESS</vt:lpstr>
      <vt:lpstr>LITERATURE REVIEW</vt:lpstr>
      <vt:lpstr>REQUIREMENTS</vt:lpstr>
      <vt:lpstr>WORKING OF MACHINE LEARNING</vt:lpstr>
      <vt:lpstr>FLOWCHART</vt:lpstr>
      <vt:lpstr>DATASET</vt:lpstr>
      <vt:lpstr>AGILE METHODOLOGY</vt:lpstr>
      <vt:lpstr>METHODOLOGY</vt:lpstr>
      <vt:lpstr>APPROACHES USED</vt:lpstr>
      <vt:lpstr>TF-IDF: Term Frequency-Inverse Document Frequency is a numerical  statistic that is intended to reﬂect how important a word is to a  document in a collection or corpus. Read about it here.</vt:lpstr>
      <vt:lpstr>It’s not enough to know if a model works,  we need to know how it works.</vt:lpstr>
      <vt:lpstr>BUILDING THE MODEL</vt:lpstr>
      <vt:lpstr>CLASSIFICATION REPORT</vt:lpstr>
      <vt:lpstr>INTERFACE</vt:lpstr>
      <vt:lpstr>FLASK APP</vt:lpstr>
      <vt:lpstr>INTEGRATE</vt:lpstr>
      <vt:lpstr>OUTPUT</vt:lpstr>
      <vt:lpstr>CONCLUSION</vt:lpstr>
      <vt:lpstr>FUTURE SCOPE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DEVELOPMENT OF  FAKE NEWS DETECTION SYSTEM  USING MACHINE LEARNING</dc:title>
  <cp:lastModifiedBy>Rachi</cp:lastModifiedBy>
  <cp:revision>8</cp:revision>
  <dcterms:created xsi:type="dcterms:W3CDTF">2020-08-09T13:41:02Z</dcterms:created>
  <dcterms:modified xsi:type="dcterms:W3CDTF">2021-03-05T15:31:07Z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