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2F925-2B55-440E-916A-E26E30CD315A}" type="datetimeFigureOut">
              <a:rPr lang="zh-CN" altLang="en-US" smtClean="0"/>
              <a:t>2017/7/28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594F3-34B5-4799-B9E4-FFCED6C0894B}" type="slidenum">
              <a:rPr lang="zh-CN" altLang="en-US" smtClean="0"/>
              <a:t>‹#›</a:t>
            </a:fld>
            <a:endParaRPr lang="zh-CN" altLang="en-US"/>
          </a:p>
        </p:txBody>
      </p:sp>
    </p:spTree>
    <p:extLst>
      <p:ext uri="{BB962C8B-B14F-4D97-AF65-F5344CB8AC3E}">
        <p14:creationId xmlns:p14="http://schemas.microsoft.com/office/powerpoint/2010/main" val="400319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LeNet</a:t>
            </a:r>
            <a:r>
              <a:rPr lang="zh-CN" altLang="en-US" dirty="0" smtClean="0"/>
              <a:t>的设计原则</a:t>
            </a:r>
            <a:r>
              <a:rPr lang="en-US" altLang="zh-CN" dirty="0" smtClean="0"/>
              <a:t>——</a:t>
            </a:r>
            <a:r>
              <a:rPr lang="zh-CN" altLang="en-US" dirty="0" smtClean="0"/>
              <a:t>浅层网络使用大的卷积核。</a:t>
            </a:r>
            <a:endParaRPr lang="zh-CN" altLang="en-US" dirty="0"/>
          </a:p>
        </p:txBody>
      </p:sp>
      <p:sp>
        <p:nvSpPr>
          <p:cNvPr id="4" name="灯片编号占位符 3"/>
          <p:cNvSpPr>
            <a:spLocks noGrp="1"/>
          </p:cNvSpPr>
          <p:nvPr>
            <p:ph type="sldNum" sz="quarter" idx="10"/>
          </p:nvPr>
        </p:nvSpPr>
        <p:spPr/>
        <p:txBody>
          <a:bodyPr/>
          <a:lstStyle/>
          <a:p>
            <a:fld id="{BA7594F3-34B5-4799-B9E4-FFCED6C0894B}" type="slidenum">
              <a:rPr lang="zh-CN" altLang="en-US" smtClean="0"/>
              <a:t>7</a:t>
            </a:fld>
            <a:endParaRPr lang="zh-CN" altLang="en-US"/>
          </a:p>
        </p:txBody>
      </p:sp>
    </p:spTree>
    <p:extLst>
      <p:ext uri="{BB962C8B-B14F-4D97-AF65-F5344CB8AC3E}">
        <p14:creationId xmlns:p14="http://schemas.microsoft.com/office/powerpoint/2010/main" val="401562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309133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4754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268761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413218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187091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290062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194439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133748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194851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244236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C8C8AD8-37E4-4876-8FC0-AE485A8A06EF}" type="datetimeFigureOut">
              <a:rPr lang="zh-CN" altLang="en-US" smtClean="0"/>
              <a:t>2017/7/27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47678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C8AD8-37E4-4876-8FC0-AE485A8A06EF}" type="datetimeFigureOut">
              <a:rPr lang="zh-CN" altLang="en-US" smtClean="0"/>
              <a:t>2017/7/27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F14FD-C371-4021-B7EC-F3AE67B82514}" type="slidenum">
              <a:rPr lang="zh-CN" altLang="en-US" smtClean="0"/>
              <a:t>‹#›</a:t>
            </a:fld>
            <a:endParaRPr lang="zh-CN" altLang="en-US"/>
          </a:p>
        </p:txBody>
      </p:sp>
    </p:spTree>
    <p:extLst>
      <p:ext uri="{BB962C8B-B14F-4D97-AF65-F5344CB8AC3E}">
        <p14:creationId xmlns:p14="http://schemas.microsoft.com/office/powerpoint/2010/main" val="21853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link.zhihu.com/?target=http%3A//yann.lecun.com/exdb/publis/pdf/lecun-01a.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35850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938" y="417879"/>
            <a:ext cx="10515600" cy="1325563"/>
          </a:xfrm>
        </p:spPr>
        <p:txBody>
          <a:bodyPr>
            <a:normAutofit/>
          </a:bodyPr>
          <a:lstStyle/>
          <a:p>
            <a:r>
              <a:rPr lang="en-US" altLang="zh-CN" sz="3600" b="1" i="1" dirty="0" err="1" smtClean="0">
                <a:latin typeface="Times New Roman" panose="02020603050405020304" pitchFamily="18" charset="0"/>
                <a:cs typeface="Times New Roman" panose="02020603050405020304" pitchFamily="18" charset="0"/>
              </a:rPr>
              <a:t>GoogLeNet</a:t>
            </a:r>
            <a:endParaRPr lang="zh-CN" altLang="en-US" sz="3600" b="1" i="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038" y="1673104"/>
            <a:ext cx="5187320" cy="2740634"/>
          </a:xfrm>
        </p:spPr>
      </p:pic>
      <p:sp>
        <p:nvSpPr>
          <p:cNvPr id="5" name="矩形 4"/>
          <p:cNvSpPr/>
          <p:nvPr/>
        </p:nvSpPr>
        <p:spPr>
          <a:xfrm>
            <a:off x="5735514" y="1435712"/>
            <a:ext cx="5905500" cy="3693319"/>
          </a:xfrm>
          <a:prstGeom prst="rect">
            <a:avLst/>
          </a:prstGeom>
        </p:spPr>
        <p:txBody>
          <a:bodyPr wrap="square">
            <a:spAutoFit/>
          </a:bodyPr>
          <a:lstStyle/>
          <a:p>
            <a:r>
              <a:rPr lang="en-US" altLang="zh-CN" dirty="0" smtClean="0"/>
              <a:t>2014</a:t>
            </a:r>
            <a:r>
              <a:rPr lang="zh-CN" altLang="en-US" dirty="0" smtClean="0"/>
              <a:t>年，在</a:t>
            </a:r>
            <a:r>
              <a:rPr lang="en-US" altLang="zh-CN" dirty="0" smtClean="0"/>
              <a:t>google</a:t>
            </a:r>
            <a:r>
              <a:rPr lang="zh-CN" altLang="en-US" dirty="0" smtClean="0"/>
              <a:t>工作的</a:t>
            </a:r>
            <a:r>
              <a:rPr lang="en-US" altLang="zh-CN" dirty="0" smtClean="0"/>
              <a:t>Christian </a:t>
            </a:r>
            <a:r>
              <a:rPr lang="en-US" altLang="zh-CN" dirty="0" err="1" smtClean="0"/>
              <a:t>Szegedy</a:t>
            </a:r>
            <a:r>
              <a:rPr lang="zh-CN" altLang="en-US" dirty="0" smtClean="0"/>
              <a:t>在思考如何才能够减少深度神经网络的计算量，同时获得比较好的性能的框架。即使不能两全其美，退而求其次能够保持在相同的计算成本下，能够有更好的性能提升这样的框架也行。</a:t>
            </a:r>
            <a:endParaRPr lang="en-US" altLang="zh-CN" dirty="0" smtClean="0"/>
          </a:p>
          <a:p>
            <a:endParaRPr lang="en-US" altLang="zh-CN" dirty="0"/>
          </a:p>
          <a:p>
            <a:r>
              <a:rPr lang="zh-CN" altLang="en-US" dirty="0" smtClean="0"/>
              <a:t>其乍一看基本上是</a:t>
            </a:r>
            <a:r>
              <a:rPr lang="en-US" altLang="zh-CN" dirty="0" smtClean="0"/>
              <a:t>1×1,3×3</a:t>
            </a:r>
            <a:r>
              <a:rPr lang="zh-CN" altLang="en-US" dirty="0" smtClean="0"/>
              <a:t>和</a:t>
            </a:r>
            <a:r>
              <a:rPr lang="en-US" altLang="zh-CN" dirty="0" smtClean="0"/>
              <a:t>5×5</a:t>
            </a:r>
            <a:r>
              <a:rPr lang="zh-CN" altLang="en-US" dirty="0" smtClean="0"/>
              <a:t>卷积核的并行合并。但是，最重要的是使用了</a:t>
            </a:r>
            <a:r>
              <a:rPr lang="en-US" altLang="zh-CN" dirty="0" smtClean="0"/>
              <a:t>1×1</a:t>
            </a:r>
            <a:r>
              <a:rPr lang="zh-CN" altLang="en-US" dirty="0" smtClean="0"/>
              <a:t>卷积核（</a:t>
            </a:r>
            <a:r>
              <a:rPr lang="en-US" altLang="zh-CN" dirty="0" err="1" smtClean="0"/>
              <a:t>NiN</a:t>
            </a:r>
            <a:r>
              <a:rPr lang="zh-CN" altLang="en-US" dirty="0" smtClean="0"/>
              <a:t>）来减少后续并行操作的特征数量。这个思想现在叫做“</a:t>
            </a:r>
            <a:r>
              <a:rPr lang="en-US" altLang="zh-CN" dirty="0" smtClean="0"/>
              <a:t>bottleneck layer”</a:t>
            </a:r>
            <a:r>
              <a:rPr lang="zh-CN" altLang="en-US" dirty="0" smtClean="0"/>
              <a:t>。</a:t>
            </a:r>
            <a:endParaRPr lang="en-US" altLang="zh-CN" dirty="0" smtClean="0"/>
          </a:p>
          <a:p>
            <a:endParaRPr lang="en-US" altLang="zh-CN" dirty="0"/>
          </a:p>
          <a:p>
            <a:r>
              <a:rPr lang="en-US" altLang="zh-CN" dirty="0" err="1" smtClean="0"/>
              <a:t>googleNet</a:t>
            </a:r>
            <a:r>
              <a:rPr lang="zh-CN" altLang="en-US" dirty="0" smtClean="0"/>
              <a:t>的</a:t>
            </a:r>
            <a:r>
              <a:rPr lang="en-US" altLang="zh-CN" dirty="0" smtClean="0"/>
              <a:t>Bottleneck layer</a:t>
            </a:r>
            <a:r>
              <a:rPr lang="zh-CN" altLang="en-US" dirty="0" smtClean="0"/>
              <a:t>减少了特征的数量，从而减少了每一层的操作复杂度，因此可以加快推理时间。在将数据传递到下一层卷积之前，特征的数量减少了</a:t>
            </a:r>
            <a:r>
              <a:rPr lang="en-US" altLang="zh-CN" dirty="0" smtClean="0"/>
              <a:t>4</a:t>
            </a:r>
            <a:r>
              <a:rPr lang="zh-CN" altLang="en-US" dirty="0" smtClean="0"/>
              <a:t>左右。因此这种设计架构因为大量节省计算成本而名声大噪。</a:t>
            </a:r>
            <a:endParaRPr lang="zh-CN" altLang="en-US" dirty="0"/>
          </a:p>
        </p:txBody>
      </p:sp>
    </p:spTree>
    <p:extLst>
      <p:ext uri="{BB962C8B-B14F-4D97-AF65-F5344CB8AC3E}">
        <p14:creationId xmlns:p14="http://schemas.microsoft.com/office/powerpoint/2010/main" val="3223607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548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20" y="2944691"/>
            <a:ext cx="2611316" cy="293013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17" y="562709"/>
            <a:ext cx="2873619" cy="1626576"/>
          </a:xfrm>
          <a:prstGeom prst="rect">
            <a:avLst/>
          </a:prstGeom>
        </p:spPr>
      </p:pic>
    </p:spTree>
    <p:extLst>
      <p:ext uri="{BB962C8B-B14F-4D97-AF65-F5344CB8AC3E}">
        <p14:creationId xmlns:p14="http://schemas.microsoft.com/office/powerpoint/2010/main" val="75271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p:cNvSpPr/>
          <p:nvPr/>
        </p:nvSpPr>
        <p:spPr>
          <a:xfrm>
            <a:off x="408108" y="1776047"/>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32</a:t>
            </a:r>
            <a:r>
              <a:rPr lang="zh-CN" altLang="en-US" sz="900" dirty="0" smtClean="0"/>
              <a:t>*</a:t>
            </a:r>
            <a:r>
              <a:rPr lang="en-US" altLang="zh-CN" sz="900" dirty="0" smtClean="0"/>
              <a:t>32</a:t>
            </a:r>
            <a:r>
              <a:rPr lang="zh-CN" altLang="en-US" sz="900" dirty="0" smtClean="0"/>
              <a:t>*</a:t>
            </a:r>
            <a:r>
              <a:rPr lang="en-US" altLang="zh-CN" sz="900" dirty="0" smtClean="0"/>
              <a:t>3</a:t>
            </a:r>
            <a:endParaRPr lang="zh-CN" altLang="en-US" sz="900" dirty="0"/>
          </a:p>
        </p:txBody>
      </p:sp>
      <p:sp>
        <p:nvSpPr>
          <p:cNvPr id="5" name="矩形 4"/>
          <p:cNvSpPr/>
          <p:nvPr/>
        </p:nvSpPr>
        <p:spPr>
          <a:xfrm>
            <a:off x="325315" y="430823"/>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7715" y="583223"/>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30115" y="735623"/>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47446" y="3502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9846" y="5026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852246" y="6550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51030" y="430823"/>
            <a:ext cx="650631" cy="6154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003430" y="583223"/>
            <a:ext cx="650631" cy="6154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155830" y="735623"/>
            <a:ext cx="650631" cy="6154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08230" y="888023"/>
            <a:ext cx="650631" cy="6154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p:cNvSpPr/>
          <p:nvPr/>
        </p:nvSpPr>
        <p:spPr>
          <a:xfrm>
            <a:off x="2982056" y="423495"/>
            <a:ext cx="430823" cy="38539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3</a:t>
            </a:r>
            <a:endParaRPr lang="zh-CN" altLang="en-US" sz="800" dirty="0"/>
          </a:p>
        </p:txBody>
      </p:sp>
      <p:sp>
        <p:nvSpPr>
          <p:cNvPr id="21" name="立方体 20"/>
          <p:cNvSpPr/>
          <p:nvPr/>
        </p:nvSpPr>
        <p:spPr>
          <a:xfrm>
            <a:off x="4086223" y="1740144"/>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32</a:t>
            </a:r>
            <a:r>
              <a:rPr lang="zh-CN" altLang="en-US" sz="900" dirty="0" smtClean="0"/>
              <a:t>*</a:t>
            </a:r>
            <a:r>
              <a:rPr lang="en-US" altLang="zh-CN" sz="900" dirty="0" smtClean="0"/>
              <a:t>32</a:t>
            </a:r>
            <a:r>
              <a:rPr lang="zh-CN" altLang="en-US" sz="900" dirty="0" smtClean="0"/>
              <a:t>*</a:t>
            </a:r>
            <a:r>
              <a:rPr lang="en-US" altLang="zh-CN" sz="900" dirty="0"/>
              <a:t>4</a:t>
            </a:r>
            <a:endParaRPr lang="zh-CN" altLang="en-US" sz="900" dirty="0"/>
          </a:p>
        </p:txBody>
      </p:sp>
      <p:sp>
        <p:nvSpPr>
          <p:cNvPr id="22" name="立方体 21"/>
          <p:cNvSpPr/>
          <p:nvPr/>
        </p:nvSpPr>
        <p:spPr>
          <a:xfrm>
            <a:off x="1802422" y="1661747"/>
            <a:ext cx="870438" cy="8616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34</a:t>
            </a:r>
            <a:r>
              <a:rPr lang="zh-CN" altLang="en-US" sz="900" dirty="0" smtClean="0"/>
              <a:t>*</a:t>
            </a:r>
            <a:r>
              <a:rPr lang="en-US" altLang="zh-CN" sz="900" dirty="0" smtClean="0"/>
              <a:t>34</a:t>
            </a:r>
            <a:r>
              <a:rPr lang="zh-CN" altLang="en-US" sz="900" dirty="0" smtClean="0"/>
              <a:t>*</a:t>
            </a:r>
            <a:r>
              <a:rPr lang="en-US" altLang="zh-CN" sz="900" dirty="0" smtClean="0"/>
              <a:t>3</a:t>
            </a:r>
            <a:endParaRPr lang="zh-CN" altLang="en-US" sz="900" dirty="0"/>
          </a:p>
        </p:txBody>
      </p:sp>
      <p:sp>
        <p:nvSpPr>
          <p:cNvPr id="23" name="矩形 22"/>
          <p:cNvSpPr/>
          <p:nvPr/>
        </p:nvSpPr>
        <p:spPr>
          <a:xfrm>
            <a:off x="5502521" y="3502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654921" y="5026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807321" y="6550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959721" y="807426"/>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立方体 27"/>
          <p:cNvSpPr/>
          <p:nvPr/>
        </p:nvSpPr>
        <p:spPr>
          <a:xfrm>
            <a:off x="5871798" y="1718895"/>
            <a:ext cx="870438" cy="8616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34</a:t>
            </a:r>
            <a:r>
              <a:rPr lang="zh-CN" altLang="en-US" sz="900" dirty="0" smtClean="0"/>
              <a:t>*</a:t>
            </a:r>
            <a:r>
              <a:rPr lang="en-US" altLang="zh-CN" sz="900" dirty="0" smtClean="0"/>
              <a:t>34</a:t>
            </a:r>
            <a:r>
              <a:rPr lang="zh-CN" altLang="en-US" sz="900" dirty="0" smtClean="0"/>
              <a:t>*</a:t>
            </a:r>
            <a:r>
              <a:rPr lang="en-US" altLang="zh-CN" sz="900" dirty="0"/>
              <a:t>4</a:t>
            </a:r>
            <a:endParaRPr lang="zh-CN" altLang="en-US" sz="900" dirty="0"/>
          </a:p>
        </p:txBody>
      </p:sp>
      <p:sp>
        <p:nvSpPr>
          <p:cNvPr id="36" name="立方体 35"/>
          <p:cNvSpPr/>
          <p:nvPr/>
        </p:nvSpPr>
        <p:spPr>
          <a:xfrm>
            <a:off x="2982056" y="981806"/>
            <a:ext cx="430823" cy="385396"/>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3</a:t>
            </a:r>
            <a:endParaRPr lang="zh-CN" altLang="en-US" sz="800" dirty="0"/>
          </a:p>
        </p:txBody>
      </p:sp>
      <p:sp>
        <p:nvSpPr>
          <p:cNvPr id="37" name="立方体 36"/>
          <p:cNvSpPr/>
          <p:nvPr/>
        </p:nvSpPr>
        <p:spPr>
          <a:xfrm>
            <a:off x="2990847" y="1547446"/>
            <a:ext cx="430823" cy="385396"/>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endParaRPr lang="zh-CN" altLang="en-US" sz="800" dirty="0">
              <a:solidFill>
                <a:schemeClr val="tx1"/>
              </a:solidFill>
            </a:endParaRPr>
          </a:p>
        </p:txBody>
      </p:sp>
      <p:sp>
        <p:nvSpPr>
          <p:cNvPr id="38" name="立方体 37"/>
          <p:cNvSpPr/>
          <p:nvPr/>
        </p:nvSpPr>
        <p:spPr>
          <a:xfrm>
            <a:off x="2990847" y="2092569"/>
            <a:ext cx="430823" cy="385396"/>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3</a:t>
            </a:r>
            <a:endParaRPr lang="zh-CN" altLang="en-US" sz="800" dirty="0"/>
          </a:p>
        </p:txBody>
      </p:sp>
      <p:sp>
        <p:nvSpPr>
          <p:cNvPr id="39" name="矩形 38"/>
          <p:cNvSpPr/>
          <p:nvPr/>
        </p:nvSpPr>
        <p:spPr>
          <a:xfrm>
            <a:off x="8188566" y="574431"/>
            <a:ext cx="650631" cy="6154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340966" y="726831"/>
            <a:ext cx="650631" cy="615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493366" y="879231"/>
            <a:ext cx="650631" cy="6154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645766" y="1031631"/>
            <a:ext cx="650631" cy="615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立方体 42"/>
          <p:cNvSpPr/>
          <p:nvPr/>
        </p:nvSpPr>
        <p:spPr>
          <a:xfrm>
            <a:off x="7319592" y="567103"/>
            <a:ext cx="430823" cy="385396"/>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3</a:t>
            </a:r>
            <a:endParaRPr lang="zh-CN" altLang="en-US" sz="800" dirty="0"/>
          </a:p>
        </p:txBody>
      </p:sp>
      <p:sp>
        <p:nvSpPr>
          <p:cNvPr id="44" name="立方体 43"/>
          <p:cNvSpPr/>
          <p:nvPr/>
        </p:nvSpPr>
        <p:spPr>
          <a:xfrm>
            <a:off x="8423759" y="1883752"/>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32</a:t>
            </a:r>
            <a:r>
              <a:rPr lang="zh-CN" altLang="en-US" sz="900" dirty="0" smtClean="0"/>
              <a:t>*</a:t>
            </a:r>
            <a:r>
              <a:rPr lang="en-US" altLang="zh-CN" sz="900" dirty="0" smtClean="0"/>
              <a:t>32</a:t>
            </a:r>
            <a:r>
              <a:rPr lang="zh-CN" altLang="en-US" sz="900" dirty="0" smtClean="0"/>
              <a:t>*</a:t>
            </a:r>
            <a:r>
              <a:rPr lang="en-US" altLang="zh-CN" sz="900" dirty="0"/>
              <a:t>4</a:t>
            </a:r>
            <a:endParaRPr lang="zh-CN" altLang="en-US" sz="900" dirty="0"/>
          </a:p>
        </p:txBody>
      </p:sp>
      <p:sp>
        <p:nvSpPr>
          <p:cNvPr id="45" name="立方体 44"/>
          <p:cNvSpPr/>
          <p:nvPr/>
        </p:nvSpPr>
        <p:spPr>
          <a:xfrm>
            <a:off x="7319592" y="1125414"/>
            <a:ext cx="430823" cy="385396"/>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3</a:t>
            </a:r>
            <a:endParaRPr lang="zh-CN" altLang="en-US" sz="800" dirty="0"/>
          </a:p>
        </p:txBody>
      </p:sp>
      <p:sp>
        <p:nvSpPr>
          <p:cNvPr id="46" name="立方体 45"/>
          <p:cNvSpPr/>
          <p:nvPr/>
        </p:nvSpPr>
        <p:spPr>
          <a:xfrm>
            <a:off x="7328383" y="1691054"/>
            <a:ext cx="430823" cy="385396"/>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endParaRPr lang="zh-CN" altLang="en-US" sz="800" dirty="0">
              <a:solidFill>
                <a:schemeClr val="tx1"/>
              </a:solidFill>
            </a:endParaRPr>
          </a:p>
        </p:txBody>
      </p:sp>
      <p:sp>
        <p:nvSpPr>
          <p:cNvPr id="47" name="立方体 46"/>
          <p:cNvSpPr/>
          <p:nvPr/>
        </p:nvSpPr>
        <p:spPr>
          <a:xfrm>
            <a:off x="7328383" y="2236177"/>
            <a:ext cx="430823" cy="385396"/>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3</a:t>
            </a:r>
            <a:endParaRPr lang="zh-CN" altLang="en-US" sz="800" dirty="0"/>
          </a:p>
        </p:txBody>
      </p:sp>
      <p:sp>
        <p:nvSpPr>
          <p:cNvPr id="48" name="立方体 47"/>
          <p:cNvSpPr/>
          <p:nvPr/>
        </p:nvSpPr>
        <p:spPr>
          <a:xfrm>
            <a:off x="10745293" y="1110761"/>
            <a:ext cx="670789" cy="62938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16</a:t>
            </a:r>
            <a:r>
              <a:rPr lang="zh-CN" altLang="en-US" sz="900" dirty="0" smtClean="0"/>
              <a:t>*</a:t>
            </a:r>
            <a:r>
              <a:rPr lang="en-US" altLang="zh-CN" sz="900" dirty="0" smtClean="0"/>
              <a:t>16</a:t>
            </a:r>
            <a:r>
              <a:rPr lang="zh-CN" altLang="en-US" sz="900" dirty="0" smtClean="0"/>
              <a:t>*</a:t>
            </a:r>
            <a:r>
              <a:rPr lang="en-US" altLang="zh-CN" sz="900" dirty="0"/>
              <a:t>4</a:t>
            </a:r>
            <a:endParaRPr lang="zh-CN" altLang="en-US" sz="900" dirty="0"/>
          </a:p>
        </p:txBody>
      </p:sp>
      <p:sp>
        <p:nvSpPr>
          <p:cNvPr id="49" name="立方体 48"/>
          <p:cNvSpPr/>
          <p:nvPr/>
        </p:nvSpPr>
        <p:spPr>
          <a:xfrm>
            <a:off x="9805985" y="931617"/>
            <a:ext cx="463981" cy="485774"/>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2</a:t>
            </a:r>
            <a:r>
              <a:rPr lang="zh-CN" altLang="en-US" sz="700" dirty="0" smtClean="0">
                <a:solidFill>
                  <a:schemeClr val="tx1"/>
                </a:solidFill>
              </a:rPr>
              <a:t>*</a:t>
            </a:r>
            <a:r>
              <a:rPr lang="en-US" altLang="zh-CN" sz="700" dirty="0" smtClean="0">
                <a:solidFill>
                  <a:schemeClr val="tx1"/>
                </a:solidFill>
              </a:rPr>
              <a:t>2</a:t>
            </a:r>
          </a:p>
          <a:p>
            <a:pPr algn="ctr"/>
            <a:r>
              <a:rPr lang="en-US" altLang="zh-CN" sz="700" dirty="0" smtClean="0">
                <a:solidFill>
                  <a:schemeClr val="tx1"/>
                </a:solidFill>
              </a:rPr>
              <a:t>S=2</a:t>
            </a:r>
            <a:endParaRPr lang="zh-CN" altLang="en-US" sz="700" dirty="0">
              <a:solidFill>
                <a:schemeClr val="tx1"/>
              </a:solidFill>
            </a:endParaRPr>
          </a:p>
        </p:txBody>
      </p:sp>
      <p:cxnSp>
        <p:nvCxnSpPr>
          <p:cNvPr id="51" name="直接箭头连接符 50"/>
          <p:cNvCxnSpPr/>
          <p:nvPr/>
        </p:nvCxnSpPr>
        <p:spPr>
          <a:xfrm flipV="1">
            <a:off x="9548446" y="1547446"/>
            <a:ext cx="967154" cy="3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立方体 51"/>
          <p:cNvSpPr/>
          <p:nvPr/>
        </p:nvSpPr>
        <p:spPr>
          <a:xfrm>
            <a:off x="560508" y="4900230"/>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16</a:t>
            </a:r>
            <a:r>
              <a:rPr lang="zh-CN" altLang="en-US" sz="900" dirty="0" smtClean="0"/>
              <a:t>*</a:t>
            </a:r>
            <a:r>
              <a:rPr lang="en-US" altLang="zh-CN" sz="900" dirty="0" smtClean="0"/>
              <a:t>16</a:t>
            </a:r>
            <a:r>
              <a:rPr lang="zh-CN" altLang="en-US" sz="900" dirty="0" smtClean="0"/>
              <a:t>*</a:t>
            </a:r>
            <a:r>
              <a:rPr lang="en-US" altLang="zh-CN" sz="900" dirty="0" smtClean="0"/>
              <a:t>4</a:t>
            </a:r>
            <a:endParaRPr lang="zh-CN" altLang="en-US" sz="900" dirty="0"/>
          </a:p>
        </p:txBody>
      </p:sp>
      <p:sp>
        <p:nvSpPr>
          <p:cNvPr id="53" name="矩形 52"/>
          <p:cNvSpPr/>
          <p:nvPr/>
        </p:nvSpPr>
        <p:spPr>
          <a:xfrm>
            <a:off x="354623" y="3555006"/>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07023" y="3707406"/>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59423" y="3859806"/>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699846" y="34744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52246" y="36268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004646" y="37792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915510" y="3572590"/>
            <a:ext cx="650631" cy="6154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67910" y="3724990"/>
            <a:ext cx="650631" cy="6154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220310" y="3877390"/>
            <a:ext cx="650631" cy="6154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4372710" y="4029790"/>
            <a:ext cx="650631" cy="6154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立方体 62"/>
          <p:cNvSpPr/>
          <p:nvPr/>
        </p:nvSpPr>
        <p:spPr>
          <a:xfrm>
            <a:off x="3115409" y="3244666"/>
            <a:ext cx="430823" cy="38539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64" name="立方体 63"/>
          <p:cNvSpPr/>
          <p:nvPr/>
        </p:nvSpPr>
        <p:spPr>
          <a:xfrm>
            <a:off x="4384973" y="5661480"/>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16</a:t>
            </a:r>
            <a:r>
              <a:rPr lang="zh-CN" altLang="en-US" sz="900" dirty="0" smtClean="0"/>
              <a:t>*</a:t>
            </a:r>
            <a:r>
              <a:rPr lang="en-US" altLang="zh-CN" sz="900" dirty="0" smtClean="0"/>
              <a:t>16</a:t>
            </a:r>
            <a:r>
              <a:rPr lang="zh-CN" altLang="en-US" sz="900" dirty="0" smtClean="0"/>
              <a:t>*</a:t>
            </a:r>
            <a:r>
              <a:rPr lang="en-US" altLang="zh-CN" sz="900" dirty="0" smtClean="0"/>
              <a:t>8</a:t>
            </a:r>
            <a:endParaRPr lang="zh-CN" altLang="en-US" sz="900" dirty="0"/>
          </a:p>
        </p:txBody>
      </p:sp>
      <p:sp>
        <p:nvSpPr>
          <p:cNvPr id="65" name="立方体 64"/>
          <p:cNvSpPr/>
          <p:nvPr/>
        </p:nvSpPr>
        <p:spPr>
          <a:xfrm>
            <a:off x="1894742" y="4854802"/>
            <a:ext cx="870438" cy="8616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18</a:t>
            </a:r>
            <a:r>
              <a:rPr lang="zh-CN" altLang="en-US" sz="900" dirty="0" smtClean="0"/>
              <a:t>*</a:t>
            </a:r>
            <a:r>
              <a:rPr lang="en-US" altLang="zh-CN" sz="900" dirty="0" smtClean="0"/>
              <a:t>18</a:t>
            </a:r>
            <a:r>
              <a:rPr lang="zh-CN" altLang="en-US" sz="900" dirty="0" smtClean="0"/>
              <a:t>*</a:t>
            </a:r>
            <a:r>
              <a:rPr lang="en-US" altLang="zh-CN" sz="900" dirty="0"/>
              <a:t>4</a:t>
            </a:r>
            <a:endParaRPr lang="zh-CN" altLang="en-US" sz="900" dirty="0"/>
          </a:p>
        </p:txBody>
      </p:sp>
      <p:sp>
        <p:nvSpPr>
          <p:cNvPr id="66" name="矩形 65"/>
          <p:cNvSpPr/>
          <p:nvPr/>
        </p:nvSpPr>
        <p:spPr>
          <a:xfrm>
            <a:off x="5443910" y="34744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596310" y="36268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48710" y="37792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901110" y="39316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立方体 69"/>
          <p:cNvSpPr/>
          <p:nvPr/>
        </p:nvSpPr>
        <p:spPr>
          <a:xfrm>
            <a:off x="6096006" y="5566220"/>
            <a:ext cx="870438" cy="8616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18</a:t>
            </a:r>
            <a:r>
              <a:rPr lang="zh-CN" altLang="en-US" sz="900" dirty="0" smtClean="0"/>
              <a:t>*</a:t>
            </a:r>
            <a:r>
              <a:rPr lang="en-US" altLang="zh-CN" sz="900" dirty="0" smtClean="0"/>
              <a:t>18</a:t>
            </a:r>
            <a:r>
              <a:rPr lang="zh-CN" altLang="en-US" sz="900" dirty="0" smtClean="0"/>
              <a:t>*</a:t>
            </a:r>
            <a:r>
              <a:rPr lang="en-US" altLang="zh-CN" sz="900" dirty="0" smtClean="0"/>
              <a:t>8</a:t>
            </a:r>
            <a:endParaRPr lang="zh-CN" altLang="en-US" sz="900" dirty="0"/>
          </a:p>
        </p:txBody>
      </p:sp>
      <p:sp>
        <p:nvSpPr>
          <p:cNvPr id="71" name="立方体 70"/>
          <p:cNvSpPr/>
          <p:nvPr/>
        </p:nvSpPr>
        <p:spPr>
          <a:xfrm>
            <a:off x="3108077" y="3684667"/>
            <a:ext cx="430823" cy="385396"/>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72" name="立方体 71"/>
          <p:cNvSpPr/>
          <p:nvPr/>
        </p:nvSpPr>
        <p:spPr>
          <a:xfrm>
            <a:off x="3115408" y="4127239"/>
            <a:ext cx="430823" cy="385396"/>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4</a:t>
            </a:r>
            <a:endParaRPr lang="zh-CN" altLang="en-US" sz="800" dirty="0">
              <a:solidFill>
                <a:schemeClr val="tx1"/>
              </a:solidFill>
            </a:endParaRPr>
          </a:p>
        </p:txBody>
      </p:sp>
      <p:sp>
        <p:nvSpPr>
          <p:cNvPr id="73" name="立方体 72"/>
          <p:cNvSpPr/>
          <p:nvPr/>
        </p:nvSpPr>
        <p:spPr>
          <a:xfrm>
            <a:off x="3108077" y="4541574"/>
            <a:ext cx="430823" cy="385396"/>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83" name="立方体 82"/>
          <p:cNvSpPr/>
          <p:nvPr/>
        </p:nvSpPr>
        <p:spPr>
          <a:xfrm>
            <a:off x="10897693" y="4234944"/>
            <a:ext cx="670789" cy="62938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8</a:t>
            </a:r>
            <a:r>
              <a:rPr lang="zh-CN" altLang="en-US" sz="900" dirty="0" smtClean="0"/>
              <a:t>*</a:t>
            </a:r>
            <a:r>
              <a:rPr lang="en-US" altLang="zh-CN" sz="900" dirty="0" smtClean="0"/>
              <a:t>8</a:t>
            </a:r>
            <a:r>
              <a:rPr lang="zh-CN" altLang="en-US" sz="900" dirty="0" smtClean="0"/>
              <a:t>*</a:t>
            </a:r>
            <a:r>
              <a:rPr lang="en-US" altLang="zh-CN" sz="900" dirty="0" smtClean="0"/>
              <a:t>8</a:t>
            </a:r>
            <a:endParaRPr lang="zh-CN" altLang="en-US" sz="900" dirty="0"/>
          </a:p>
        </p:txBody>
      </p:sp>
      <p:sp>
        <p:nvSpPr>
          <p:cNvPr id="84" name="立方体 83"/>
          <p:cNvSpPr/>
          <p:nvPr/>
        </p:nvSpPr>
        <p:spPr>
          <a:xfrm>
            <a:off x="9958385" y="4055800"/>
            <a:ext cx="463981" cy="485774"/>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2</a:t>
            </a:r>
            <a:r>
              <a:rPr lang="zh-CN" altLang="en-US" sz="700" dirty="0" smtClean="0">
                <a:solidFill>
                  <a:schemeClr val="tx1"/>
                </a:solidFill>
              </a:rPr>
              <a:t>*</a:t>
            </a:r>
            <a:r>
              <a:rPr lang="en-US" altLang="zh-CN" sz="700" dirty="0" smtClean="0">
                <a:solidFill>
                  <a:schemeClr val="tx1"/>
                </a:solidFill>
              </a:rPr>
              <a:t>2</a:t>
            </a:r>
          </a:p>
          <a:p>
            <a:pPr algn="ctr"/>
            <a:r>
              <a:rPr lang="en-US" altLang="zh-CN" sz="700" dirty="0" smtClean="0">
                <a:solidFill>
                  <a:schemeClr val="tx1"/>
                </a:solidFill>
              </a:rPr>
              <a:t>S=2</a:t>
            </a:r>
            <a:endParaRPr lang="zh-CN" altLang="en-US" sz="700" dirty="0">
              <a:solidFill>
                <a:schemeClr val="tx1"/>
              </a:solidFill>
            </a:endParaRPr>
          </a:p>
        </p:txBody>
      </p:sp>
      <p:cxnSp>
        <p:nvCxnSpPr>
          <p:cNvPr id="85" name="直接箭头连接符 84"/>
          <p:cNvCxnSpPr/>
          <p:nvPr/>
        </p:nvCxnSpPr>
        <p:spPr>
          <a:xfrm flipV="1">
            <a:off x="9700846" y="4671629"/>
            <a:ext cx="967154" cy="3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811823" y="4012206"/>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2157046" y="39316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立方体 87"/>
          <p:cNvSpPr/>
          <p:nvPr/>
        </p:nvSpPr>
        <p:spPr>
          <a:xfrm>
            <a:off x="3113943" y="4976801"/>
            <a:ext cx="430823" cy="385396"/>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89" name="立方体 88"/>
          <p:cNvSpPr/>
          <p:nvPr/>
        </p:nvSpPr>
        <p:spPr>
          <a:xfrm>
            <a:off x="3104773" y="5454877"/>
            <a:ext cx="430823" cy="385396"/>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90" name="立方体 89"/>
          <p:cNvSpPr/>
          <p:nvPr/>
        </p:nvSpPr>
        <p:spPr>
          <a:xfrm>
            <a:off x="3104772" y="5890104"/>
            <a:ext cx="430823" cy="385396"/>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91" name="立方体 90"/>
          <p:cNvSpPr/>
          <p:nvPr/>
        </p:nvSpPr>
        <p:spPr>
          <a:xfrm>
            <a:off x="3104771" y="6359390"/>
            <a:ext cx="430823" cy="385396"/>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4</a:t>
            </a:r>
            <a:endParaRPr lang="zh-CN" altLang="en-US" sz="800" dirty="0"/>
          </a:p>
        </p:txBody>
      </p:sp>
      <p:sp>
        <p:nvSpPr>
          <p:cNvPr id="92" name="矩形 91"/>
          <p:cNvSpPr/>
          <p:nvPr/>
        </p:nvSpPr>
        <p:spPr>
          <a:xfrm>
            <a:off x="4525110" y="4182190"/>
            <a:ext cx="650631" cy="6154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4677510" y="4334590"/>
            <a:ext cx="650631" cy="615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829910" y="4486990"/>
            <a:ext cx="650631" cy="61546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982310" y="4639390"/>
            <a:ext cx="650631" cy="6154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6053510" y="40840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6205910" y="42364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58310" y="43888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6510710" y="4541209"/>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8138754" y="3575522"/>
            <a:ext cx="650631" cy="6154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8291154" y="3727922"/>
            <a:ext cx="650631" cy="6154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443554" y="3880322"/>
            <a:ext cx="650631" cy="6154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8595954" y="4032722"/>
            <a:ext cx="650631" cy="6154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立方体 103"/>
          <p:cNvSpPr/>
          <p:nvPr/>
        </p:nvSpPr>
        <p:spPr>
          <a:xfrm>
            <a:off x="7470533" y="3247598"/>
            <a:ext cx="430823" cy="38539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05" name="立方体 104"/>
          <p:cNvSpPr/>
          <p:nvPr/>
        </p:nvSpPr>
        <p:spPr>
          <a:xfrm>
            <a:off x="8740097" y="5664412"/>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16</a:t>
            </a:r>
            <a:r>
              <a:rPr lang="zh-CN" altLang="en-US" sz="900" dirty="0" smtClean="0"/>
              <a:t>*</a:t>
            </a:r>
            <a:r>
              <a:rPr lang="en-US" altLang="zh-CN" sz="900" dirty="0" smtClean="0"/>
              <a:t>16</a:t>
            </a:r>
            <a:r>
              <a:rPr lang="zh-CN" altLang="en-US" sz="900" dirty="0" smtClean="0"/>
              <a:t>*</a:t>
            </a:r>
            <a:r>
              <a:rPr lang="en-US" altLang="zh-CN" sz="900" dirty="0" smtClean="0"/>
              <a:t>8</a:t>
            </a:r>
            <a:endParaRPr lang="zh-CN" altLang="en-US" sz="900" dirty="0"/>
          </a:p>
        </p:txBody>
      </p:sp>
      <p:sp>
        <p:nvSpPr>
          <p:cNvPr id="106" name="立方体 105"/>
          <p:cNvSpPr/>
          <p:nvPr/>
        </p:nvSpPr>
        <p:spPr>
          <a:xfrm>
            <a:off x="7463201" y="3687599"/>
            <a:ext cx="430823" cy="385396"/>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07" name="立方体 106"/>
          <p:cNvSpPr/>
          <p:nvPr/>
        </p:nvSpPr>
        <p:spPr>
          <a:xfrm>
            <a:off x="7470532" y="4130171"/>
            <a:ext cx="430823" cy="385396"/>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8</a:t>
            </a:r>
            <a:endParaRPr lang="zh-CN" altLang="en-US" sz="800" dirty="0">
              <a:solidFill>
                <a:schemeClr val="tx1"/>
              </a:solidFill>
            </a:endParaRPr>
          </a:p>
        </p:txBody>
      </p:sp>
      <p:sp>
        <p:nvSpPr>
          <p:cNvPr id="108" name="立方体 107"/>
          <p:cNvSpPr/>
          <p:nvPr/>
        </p:nvSpPr>
        <p:spPr>
          <a:xfrm>
            <a:off x="7463201" y="4544506"/>
            <a:ext cx="430823" cy="385396"/>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09" name="立方体 108"/>
          <p:cNvSpPr/>
          <p:nvPr/>
        </p:nvSpPr>
        <p:spPr>
          <a:xfrm>
            <a:off x="7469067" y="4979733"/>
            <a:ext cx="430823" cy="385396"/>
          </a:xfrm>
          <a:prstGeom prst="cub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10" name="立方体 109"/>
          <p:cNvSpPr/>
          <p:nvPr/>
        </p:nvSpPr>
        <p:spPr>
          <a:xfrm>
            <a:off x="7459897" y="5457809"/>
            <a:ext cx="430823" cy="385396"/>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11" name="立方体 110"/>
          <p:cNvSpPr/>
          <p:nvPr/>
        </p:nvSpPr>
        <p:spPr>
          <a:xfrm>
            <a:off x="7459896" y="5893036"/>
            <a:ext cx="430823" cy="385396"/>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12" name="立方体 111"/>
          <p:cNvSpPr/>
          <p:nvPr/>
        </p:nvSpPr>
        <p:spPr>
          <a:xfrm>
            <a:off x="7459895" y="6362322"/>
            <a:ext cx="430823" cy="385396"/>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113" name="矩形 112"/>
          <p:cNvSpPr/>
          <p:nvPr/>
        </p:nvSpPr>
        <p:spPr>
          <a:xfrm>
            <a:off x="8748354" y="4185122"/>
            <a:ext cx="650631" cy="6154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8900754" y="4337522"/>
            <a:ext cx="650631" cy="615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9053154" y="4489922"/>
            <a:ext cx="650631" cy="61546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9205554" y="4642322"/>
            <a:ext cx="650631" cy="6154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5089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立方体 51"/>
          <p:cNvSpPr/>
          <p:nvPr/>
        </p:nvSpPr>
        <p:spPr>
          <a:xfrm>
            <a:off x="560508" y="1770175"/>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8</a:t>
            </a:r>
            <a:r>
              <a:rPr lang="zh-CN" altLang="en-US" sz="900" dirty="0" smtClean="0"/>
              <a:t>*</a:t>
            </a:r>
            <a:r>
              <a:rPr lang="en-US" altLang="zh-CN" sz="900" dirty="0" smtClean="0"/>
              <a:t>8</a:t>
            </a:r>
            <a:r>
              <a:rPr lang="zh-CN" altLang="en-US" sz="900" dirty="0" smtClean="0"/>
              <a:t>*</a:t>
            </a:r>
            <a:r>
              <a:rPr lang="en-US" altLang="zh-CN" sz="900" dirty="0" smtClean="0"/>
              <a:t>8</a:t>
            </a:r>
            <a:endParaRPr lang="zh-CN" altLang="en-US" sz="900" dirty="0"/>
          </a:p>
        </p:txBody>
      </p:sp>
      <p:sp>
        <p:nvSpPr>
          <p:cNvPr id="53" name="矩形 52"/>
          <p:cNvSpPr/>
          <p:nvPr/>
        </p:nvSpPr>
        <p:spPr>
          <a:xfrm>
            <a:off x="354623" y="424951"/>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07023" y="577351"/>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59423" y="729751"/>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699846" y="3443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52246" y="4967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004646" y="6491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915510" y="442535"/>
            <a:ext cx="650631" cy="6154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067910" y="594935"/>
            <a:ext cx="650631" cy="6154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220310" y="747335"/>
            <a:ext cx="650631" cy="6154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4372710" y="899735"/>
            <a:ext cx="650631" cy="6154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立方体 62"/>
          <p:cNvSpPr/>
          <p:nvPr/>
        </p:nvSpPr>
        <p:spPr>
          <a:xfrm>
            <a:off x="3115409" y="114611"/>
            <a:ext cx="430823" cy="38539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64" name="立方体 63"/>
          <p:cNvSpPr/>
          <p:nvPr/>
        </p:nvSpPr>
        <p:spPr>
          <a:xfrm>
            <a:off x="4384973" y="2531425"/>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8*8*16</a:t>
            </a:r>
            <a:endParaRPr lang="zh-CN" altLang="en-US" sz="900" dirty="0"/>
          </a:p>
        </p:txBody>
      </p:sp>
      <p:sp>
        <p:nvSpPr>
          <p:cNvPr id="65" name="立方体 64"/>
          <p:cNvSpPr/>
          <p:nvPr/>
        </p:nvSpPr>
        <p:spPr>
          <a:xfrm>
            <a:off x="1894742" y="1724747"/>
            <a:ext cx="870438" cy="8616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10</a:t>
            </a:r>
            <a:r>
              <a:rPr lang="zh-CN" altLang="en-US" sz="900" dirty="0" smtClean="0"/>
              <a:t>*</a:t>
            </a:r>
            <a:r>
              <a:rPr lang="en-US" altLang="zh-CN" sz="900" dirty="0" smtClean="0"/>
              <a:t>10</a:t>
            </a:r>
            <a:r>
              <a:rPr lang="zh-CN" altLang="en-US" sz="900" dirty="0" smtClean="0"/>
              <a:t>*</a:t>
            </a:r>
            <a:r>
              <a:rPr lang="en-US" altLang="zh-CN" sz="900" dirty="0" smtClean="0"/>
              <a:t>8</a:t>
            </a:r>
            <a:endParaRPr lang="zh-CN" altLang="en-US" sz="900" dirty="0"/>
          </a:p>
        </p:txBody>
      </p:sp>
      <p:sp>
        <p:nvSpPr>
          <p:cNvPr id="66" name="矩形 65"/>
          <p:cNvSpPr/>
          <p:nvPr/>
        </p:nvSpPr>
        <p:spPr>
          <a:xfrm>
            <a:off x="5443910" y="3443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596310" y="4967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48710" y="6491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901110" y="8015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立方体 69"/>
          <p:cNvSpPr/>
          <p:nvPr/>
        </p:nvSpPr>
        <p:spPr>
          <a:xfrm>
            <a:off x="6096006" y="2436165"/>
            <a:ext cx="870438" cy="8616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10*10*16</a:t>
            </a:r>
            <a:endParaRPr lang="zh-CN" altLang="en-US" sz="900" dirty="0"/>
          </a:p>
        </p:txBody>
      </p:sp>
      <p:sp>
        <p:nvSpPr>
          <p:cNvPr id="71" name="立方体 70"/>
          <p:cNvSpPr/>
          <p:nvPr/>
        </p:nvSpPr>
        <p:spPr>
          <a:xfrm>
            <a:off x="3108077" y="554612"/>
            <a:ext cx="430823" cy="385396"/>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72" name="立方体 71"/>
          <p:cNvSpPr/>
          <p:nvPr/>
        </p:nvSpPr>
        <p:spPr>
          <a:xfrm>
            <a:off x="3115408" y="997184"/>
            <a:ext cx="430823" cy="385396"/>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8</a:t>
            </a:r>
            <a:endParaRPr lang="zh-CN" altLang="en-US" sz="800" dirty="0">
              <a:solidFill>
                <a:schemeClr val="tx1"/>
              </a:solidFill>
            </a:endParaRPr>
          </a:p>
        </p:txBody>
      </p:sp>
      <p:sp>
        <p:nvSpPr>
          <p:cNvPr id="83" name="立方体 82"/>
          <p:cNvSpPr/>
          <p:nvPr/>
        </p:nvSpPr>
        <p:spPr>
          <a:xfrm>
            <a:off x="10897693" y="1104889"/>
            <a:ext cx="670789" cy="62938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4*4*16</a:t>
            </a:r>
            <a:endParaRPr lang="zh-CN" altLang="en-US" sz="900" dirty="0"/>
          </a:p>
        </p:txBody>
      </p:sp>
      <p:sp>
        <p:nvSpPr>
          <p:cNvPr id="84" name="立方体 83"/>
          <p:cNvSpPr/>
          <p:nvPr/>
        </p:nvSpPr>
        <p:spPr>
          <a:xfrm>
            <a:off x="9958385" y="925745"/>
            <a:ext cx="463981" cy="485774"/>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2</a:t>
            </a:r>
            <a:r>
              <a:rPr lang="zh-CN" altLang="en-US" sz="700" dirty="0" smtClean="0">
                <a:solidFill>
                  <a:schemeClr val="tx1"/>
                </a:solidFill>
              </a:rPr>
              <a:t>*</a:t>
            </a:r>
            <a:r>
              <a:rPr lang="en-US" altLang="zh-CN" sz="700" dirty="0" smtClean="0">
                <a:solidFill>
                  <a:schemeClr val="tx1"/>
                </a:solidFill>
              </a:rPr>
              <a:t>2</a:t>
            </a:r>
          </a:p>
          <a:p>
            <a:pPr algn="ctr"/>
            <a:r>
              <a:rPr lang="en-US" altLang="zh-CN" sz="700" dirty="0" smtClean="0">
                <a:solidFill>
                  <a:schemeClr val="tx1"/>
                </a:solidFill>
              </a:rPr>
              <a:t>S=2</a:t>
            </a:r>
            <a:endParaRPr lang="zh-CN" altLang="en-US" sz="700" dirty="0">
              <a:solidFill>
                <a:schemeClr val="tx1"/>
              </a:solidFill>
            </a:endParaRPr>
          </a:p>
        </p:txBody>
      </p:sp>
      <p:cxnSp>
        <p:nvCxnSpPr>
          <p:cNvPr id="85" name="直接箭头连接符 84"/>
          <p:cNvCxnSpPr/>
          <p:nvPr/>
        </p:nvCxnSpPr>
        <p:spPr>
          <a:xfrm flipV="1">
            <a:off x="9700846" y="1541574"/>
            <a:ext cx="967154" cy="3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811823" y="882151"/>
            <a:ext cx="650631"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2157046" y="8015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立方体 88"/>
          <p:cNvSpPr/>
          <p:nvPr/>
        </p:nvSpPr>
        <p:spPr>
          <a:xfrm>
            <a:off x="3104773" y="2324822"/>
            <a:ext cx="430823" cy="385396"/>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90" name="立方体 89"/>
          <p:cNvSpPr/>
          <p:nvPr/>
        </p:nvSpPr>
        <p:spPr>
          <a:xfrm>
            <a:off x="3104772" y="2760049"/>
            <a:ext cx="430823" cy="385396"/>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91" name="立方体 90"/>
          <p:cNvSpPr/>
          <p:nvPr/>
        </p:nvSpPr>
        <p:spPr>
          <a:xfrm>
            <a:off x="3104771" y="3229335"/>
            <a:ext cx="430823" cy="385396"/>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8</a:t>
            </a:r>
            <a:endParaRPr lang="zh-CN" altLang="en-US" sz="800" dirty="0"/>
          </a:p>
        </p:txBody>
      </p:sp>
      <p:sp>
        <p:nvSpPr>
          <p:cNvPr id="92" name="矩形 91"/>
          <p:cNvSpPr/>
          <p:nvPr/>
        </p:nvSpPr>
        <p:spPr>
          <a:xfrm>
            <a:off x="4525110" y="1052135"/>
            <a:ext cx="650631" cy="6154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4677510" y="1204535"/>
            <a:ext cx="650631" cy="615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829910" y="1356935"/>
            <a:ext cx="650631" cy="61546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982310" y="1509335"/>
            <a:ext cx="650631" cy="6154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6053510" y="9539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6205910" y="11063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58310" y="12587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6510710" y="1411154"/>
            <a:ext cx="782515" cy="7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8138754" y="445467"/>
            <a:ext cx="650631" cy="6154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8291154" y="597867"/>
            <a:ext cx="650631" cy="6154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8443554" y="750267"/>
            <a:ext cx="650631" cy="6154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8595954" y="902667"/>
            <a:ext cx="650631" cy="6154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立方体 103"/>
          <p:cNvSpPr/>
          <p:nvPr/>
        </p:nvSpPr>
        <p:spPr>
          <a:xfrm>
            <a:off x="7470533" y="117543"/>
            <a:ext cx="430823" cy="38539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16</a:t>
            </a:r>
            <a:endParaRPr lang="zh-CN" altLang="en-US" sz="800" dirty="0"/>
          </a:p>
        </p:txBody>
      </p:sp>
      <p:sp>
        <p:nvSpPr>
          <p:cNvPr id="105" name="立方体 104"/>
          <p:cNvSpPr/>
          <p:nvPr/>
        </p:nvSpPr>
        <p:spPr>
          <a:xfrm>
            <a:off x="8740097" y="2534357"/>
            <a:ext cx="789843" cy="7473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8*8*16</a:t>
            </a:r>
            <a:endParaRPr lang="zh-CN" altLang="en-US" sz="900" dirty="0"/>
          </a:p>
        </p:txBody>
      </p:sp>
      <p:sp>
        <p:nvSpPr>
          <p:cNvPr id="106" name="立方体 105"/>
          <p:cNvSpPr/>
          <p:nvPr/>
        </p:nvSpPr>
        <p:spPr>
          <a:xfrm>
            <a:off x="7463201" y="557544"/>
            <a:ext cx="430823" cy="385396"/>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16</a:t>
            </a:r>
            <a:endParaRPr lang="zh-CN" altLang="en-US" sz="800" dirty="0" smtClean="0"/>
          </a:p>
        </p:txBody>
      </p:sp>
      <p:sp>
        <p:nvSpPr>
          <p:cNvPr id="107" name="立方体 106"/>
          <p:cNvSpPr/>
          <p:nvPr/>
        </p:nvSpPr>
        <p:spPr>
          <a:xfrm>
            <a:off x="7470532" y="1000116"/>
            <a:ext cx="430823" cy="385396"/>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3</a:t>
            </a:r>
            <a:r>
              <a:rPr lang="zh-CN" altLang="en-US" sz="800" dirty="0" smtClean="0">
                <a:solidFill>
                  <a:schemeClr val="tx1"/>
                </a:solidFill>
              </a:rPr>
              <a:t>*</a:t>
            </a:r>
            <a:r>
              <a:rPr lang="en-US" altLang="zh-CN" sz="800" dirty="0" smtClean="0">
                <a:solidFill>
                  <a:schemeClr val="tx1"/>
                </a:solidFill>
              </a:rPr>
              <a:t>16</a:t>
            </a:r>
            <a:endParaRPr lang="zh-CN" altLang="en-US" sz="800" dirty="0">
              <a:solidFill>
                <a:schemeClr val="tx1"/>
              </a:solidFill>
            </a:endParaRPr>
          </a:p>
        </p:txBody>
      </p:sp>
      <p:sp>
        <p:nvSpPr>
          <p:cNvPr id="110" name="立方体 109"/>
          <p:cNvSpPr/>
          <p:nvPr/>
        </p:nvSpPr>
        <p:spPr>
          <a:xfrm>
            <a:off x="7459897" y="2327754"/>
            <a:ext cx="430823" cy="385396"/>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16</a:t>
            </a:r>
            <a:endParaRPr lang="zh-CN" altLang="en-US" sz="800" dirty="0"/>
          </a:p>
        </p:txBody>
      </p:sp>
      <p:sp>
        <p:nvSpPr>
          <p:cNvPr id="111" name="立方体 110"/>
          <p:cNvSpPr/>
          <p:nvPr/>
        </p:nvSpPr>
        <p:spPr>
          <a:xfrm>
            <a:off x="7459896" y="2762981"/>
            <a:ext cx="430823" cy="385396"/>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16</a:t>
            </a:r>
            <a:endParaRPr lang="zh-CN" altLang="en-US" sz="800" dirty="0"/>
          </a:p>
        </p:txBody>
      </p:sp>
      <p:sp>
        <p:nvSpPr>
          <p:cNvPr id="112" name="立方体 111"/>
          <p:cNvSpPr/>
          <p:nvPr/>
        </p:nvSpPr>
        <p:spPr>
          <a:xfrm>
            <a:off x="7459895" y="3232267"/>
            <a:ext cx="430823" cy="385396"/>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3</a:t>
            </a:r>
            <a:r>
              <a:rPr lang="zh-CN" altLang="en-US" sz="800" dirty="0" smtClean="0"/>
              <a:t>*</a:t>
            </a:r>
            <a:r>
              <a:rPr lang="en-US" altLang="zh-CN" sz="800" dirty="0" smtClean="0"/>
              <a:t>3</a:t>
            </a:r>
            <a:r>
              <a:rPr lang="zh-CN" altLang="en-US" sz="800" dirty="0" smtClean="0"/>
              <a:t>*</a:t>
            </a:r>
            <a:r>
              <a:rPr lang="en-US" altLang="zh-CN" sz="800" dirty="0" smtClean="0"/>
              <a:t>16</a:t>
            </a:r>
            <a:endParaRPr lang="zh-CN" altLang="en-US" sz="800" dirty="0"/>
          </a:p>
        </p:txBody>
      </p:sp>
      <p:sp>
        <p:nvSpPr>
          <p:cNvPr id="113" name="矩形 112"/>
          <p:cNvSpPr/>
          <p:nvPr/>
        </p:nvSpPr>
        <p:spPr>
          <a:xfrm>
            <a:off x="8748354" y="1055067"/>
            <a:ext cx="650631" cy="6154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8900754" y="1207467"/>
            <a:ext cx="650631" cy="6154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9053154" y="1359867"/>
            <a:ext cx="650631" cy="61546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9205554" y="1512267"/>
            <a:ext cx="650631" cy="6154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99986" y="1721802"/>
            <a:ext cx="461665" cy="725739"/>
          </a:xfrm>
          <a:prstGeom prst="rect">
            <a:avLst/>
          </a:prstGeom>
          <a:noFill/>
        </p:spPr>
        <p:txBody>
          <a:bodyPr vert="eaVert" wrap="square" rtlCol="0">
            <a:spAutoFit/>
          </a:bodyPr>
          <a:lstStyle/>
          <a:p>
            <a:r>
              <a:rPr lang="en-US" altLang="zh-CN" dirty="0" smtClean="0"/>
              <a:t>…</a:t>
            </a:r>
            <a:endParaRPr lang="zh-CN" altLang="en-US" dirty="0"/>
          </a:p>
        </p:txBody>
      </p:sp>
      <p:sp>
        <p:nvSpPr>
          <p:cNvPr id="117" name="文本框 116"/>
          <p:cNvSpPr txBox="1"/>
          <p:nvPr/>
        </p:nvSpPr>
        <p:spPr>
          <a:xfrm>
            <a:off x="7455110" y="1686636"/>
            <a:ext cx="461665" cy="725739"/>
          </a:xfrm>
          <a:prstGeom prst="rect">
            <a:avLst/>
          </a:prstGeom>
          <a:noFill/>
        </p:spPr>
        <p:txBody>
          <a:bodyPr vert="eaVert" wrap="square" rtlCol="0">
            <a:spAutoFit/>
          </a:bodyPr>
          <a:lstStyle/>
          <a:p>
            <a:r>
              <a:rPr lang="en-US" altLang="zh-CN" dirty="0" smtClean="0"/>
              <a:t>…</a:t>
            </a:r>
            <a:endParaRPr lang="zh-CN" altLang="en-US" dirty="0"/>
          </a:p>
        </p:txBody>
      </p:sp>
      <p:sp>
        <p:nvSpPr>
          <p:cNvPr id="118" name="立方体 117"/>
          <p:cNvSpPr/>
          <p:nvPr/>
        </p:nvSpPr>
        <p:spPr>
          <a:xfrm>
            <a:off x="466349" y="4853343"/>
            <a:ext cx="670789" cy="62938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4*4*16</a:t>
            </a:r>
            <a:endParaRPr lang="zh-CN" altLang="en-US" sz="900" dirty="0"/>
          </a:p>
        </p:txBody>
      </p:sp>
      <p:sp>
        <p:nvSpPr>
          <p:cNvPr id="119" name="矩形 118"/>
          <p:cNvSpPr/>
          <p:nvPr/>
        </p:nvSpPr>
        <p:spPr>
          <a:xfrm>
            <a:off x="1894742" y="4757340"/>
            <a:ext cx="803031" cy="725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2345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46" y="127733"/>
            <a:ext cx="10515600" cy="1325563"/>
          </a:xfrm>
        </p:spPr>
        <p:txBody>
          <a:bodyPr>
            <a:normAutofit/>
          </a:bodyPr>
          <a:lstStyle/>
          <a:p>
            <a:r>
              <a:rPr lang="en-US" altLang="zh-CN" sz="3600" b="1" i="1" dirty="0" smtClean="0">
                <a:latin typeface="Times New Roman" panose="02020603050405020304" pitchFamily="18" charset="0"/>
                <a:cs typeface="Times New Roman" panose="02020603050405020304" pitchFamily="18" charset="0"/>
              </a:rPr>
              <a:t>  From 1998, the Development of CNN</a:t>
            </a:r>
            <a:endParaRPr lang="zh-CN" altLang="en-US" sz="3600" b="1" i="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14" y="1541218"/>
            <a:ext cx="7743093" cy="5071726"/>
          </a:xfrm>
        </p:spPr>
      </p:pic>
      <p:sp>
        <p:nvSpPr>
          <p:cNvPr id="5" name="文本框 4"/>
          <p:cNvSpPr txBox="1"/>
          <p:nvPr/>
        </p:nvSpPr>
        <p:spPr>
          <a:xfrm>
            <a:off x="8505090" y="1998418"/>
            <a:ext cx="3279531" cy="3693319"/>
          </a:xfrm>
          <a:prstGeom prst="rect">
            <a:avLst/>
          </a:prstGeom>
          <a:noFill/>
        </p:spPr>
        <p:txBody>
          <a:bodyPr wrap="square" rtlCol="0">
            <a:spAutoFit/>
          </a:bodyPr>
          <a:lstStyle/>
          <a:p>
            <a:r>
              <a:rPr lang="zh-CN" altLang="en-US" dirty="0" smtClean="0"/>
              <a:t>模型设计一开始的时候模型权重越多模型越大，其精度越高，后来出现了</a:t>
            </a:r>
            <a:r>
              <a:rPr lang="en-US" altLang="zh-CN" dirty="0" smtClean="0"/>
              <a:t>resNet</a:t>
            </a:r>
            <a:r>
              <a:rPr lang="zh-CN" altLang="en-US" dirty="0" smtClean="0"/>
              <a:t>、</a:t>
            </a:r>
            <a:r>
              <a:rPr lang="en-US" altLang="zh-CN" dirty="0" smtClean="0"/>
              <a:t>GoogleNet</a:t>
            </a:r>
            <a:r>
              <a:rPr lang="zh-CN" altLang="en-US" dirty="0" smtClean="0"/>
              <a:t>、</a:t>
            </a:r>
            <a:r>
              <a:rPr lang="en-US" altLang="zh-CN" dirty="0" smtClean="0"/>
              <a:t>Inception</a:t>
            </a:r>
            <a:r>
              <a:rPr lang="zh-CN" altLang="en-US" dirty="0" smtClean="0"/>
              <a:t>等网络架构之后，在取得相同或者更高精度之下，其权重参数不断下降。</a:t>
            </a:r>
            <a:endParaRPr lang="en-US" altLang="zh-CN" dirty="0" smtClean="0"/>
          </a:p>
          <a:p>
            <a:endParaRPr lang="en-US" altLang="zh-CN" dirty="0"/>
          </a:p>
          <a:p>
            <a:endParaRPr lang="en-US" altLang="zh-CN" dirty="0" smtClean="0"/>
          </a:p>
          <a:p>
            <a:r>
              <a:rPr lang="zh-CN" altLang="en-US" dirty="0" smtClean="0"/>
              <a:t>值得注意的是，并不是意味着横坐标越往右，它的运算时间越大。在这里并没有对时间进行统计，而是对模型参数和网络的精度进行了纵横对比。</a:t>
            </a:r>
            <a:endParaRPr lang="zh-CN" altLang="en-US" dirty="0"/>
          </a:p>
        </p:txBody>
      </p:sp>
      <p:sp>
        <p:nvSpPr>
          <p:cNvPr id="6" name="文本框 5"/>
          <p:cNvSpPr txBox="1"/>
          <p:nvPr/>
        </p:nvSpPr>
        <p:spPr>
          <a:xfrm>
            <a:off x="5345723" y="6243612"/>
            <a:ext cx="2356338" cy="369332"/>
          </a:xfrm>
          <a:prstGeom prst="rect">
            <a:avLst/>
          </a:prstGeom>
          <a:noFill/>
        </p:spPr>
        <p:txBody>
          <a:bodyPr wrap="square" rtlCol="0">
            <a:spAutoFit/>
          </a:bodyPr>
          <a:lstStyle/>
          <a:p>
            <a:r>
              <a:rPr lang="zh-CN" altLang="en-US" dirty="0" smtClean="0"/>
              <a:t>操作的复杂度</a:t>
            </a:r>
            <a:endParaRPr lang="zh-CN" altLang="en-US" dirty="0"/>
          </a:p>
        </p:txBody>
      </p:sp>
      <p:sp>
        <p:nvSpPr>
          <p:cNvPr id="8" name="文本框 7"/>
          <p:cNvSpPr txBox="1"/>
          <p:nvPr/>
        </p:nvSpPr>
        <p:spPr>
          <a:xfrm>
            <a:off x="193431" y="1998418"/>
            <a:ext cx="747346" cy="646331"/>
          </a:xfrm>
          <a:prstGeom prst="rect">
            <a:avLst/>
          </a:prstGeom>
          <a:noFill/>
        </p:spPr>
        <p:txBody>
          <a:bodyPr wrap="square" rtlCol="0">
            <a:spAutoFit/>
          </a:bodyPr>
          <a:lstStyle/>
          <a:p>
            <a:r>
              <a:rPr lang="zh-CN" altLang="en-US" dirty="0" smtClean="0"/>
              <a:t>模型精度</a:t>
            </a:r>
            <a:endParaRPr lang="zh-CN" altLang="en-US" dirty="0"/>
          </a:p>
        </p:txBody>
      </p:sp>
    </p:spTree>
    <p:extLst>
      <p:ext uri="{BB962C8B-B14F-4D97-AF65-F5344CB8AC3E}">
        <p14:creationId xmlns:p14="http://schemas.microsoft.com/office/powerpoint/2010/main" val="66786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15" y="340447"/>
            <a:ext cx="10515600" cy="1325563"/>
          </a:xfrm>
        </p:spPr>
        <p:txBody>
          <a:bodyPr>
            <a:normAutofit/>
          </a:bodyPr>
          <a:lstStyle/>
          <a:p>
            <a:r>
              <a:rPr lang="en-US" altLang="zh-CN" sz="3600" b="1" i="1" dirty="0" smtClean="0">
                <a:latin typeface="Times New Roman" panose="02020603050405020304" pitchFamily="18" charset="0"/>
                <a:cs typeface="Times New Roman" panose="02020603050405020304" pitchFamily="18" charset="0"/>
              </a:rPr>
              <a:t>LeNet5</a:t>
            </a:r>
            <a:endParaRPr lang="zh-CN" altLang="en-US" sz="3600" b="1" i="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099" y="1407373"/>
            <a:ext cx="7184397" cy="2083475"/>
          </a:xfrm>
        </p:spPr>
      </p:pic>
      <p:sp>
        <p:nvSpPr>
          <p:cNvPr id="5" name="文本框 4"/>
          <p:cNvSpPr txBox="1"/>
          <p:nvPr/>
        </p:nvSpPr>
        <p:spPr>
          <a:xfrm>
            <a:off x="7772399" y="1661595"/>
            <a:ext cx="3815862" cy="2031325"/>
          </a:xfrm>
          <a:prstGeom prst="rect">
            <a:avLst/>
          </a:prstGeom>
          <a:noFill/>
        </p:spPr>
        <p:txBody>
          <a:bodyPr wrap="square" rtlCol="0">
            <a:spAutoFit/>
          </a:bodyPr>
          <a:lstStyle/>
          <a:p>
            <a:r>
              <a:rPr lang="en-US" altLang="zh-CN" dirty="0" smtClean="0"/>
              <a:t>1998</a:t>
            </a:r>
            <a:r>
              <a:rPr lang="zh-CN" altLang="en-US" dirty="0" smtClean="0"/>
              <a:t>年。</a:t>
            </a:r>
            <a:r>
              <a:rPr lang="en-US" altLang="zh-CN" dirty="0" smtClean="0"/>
              <a:t>LeCun</a:t>
            </a:r>
            <a:r>
              <a:rPr lang="zh-CN" altLang="en-US" dirty="0" smtClean="0"/>
              <a:t>乐春大神发布了</a:t>
            </a:r>
            <a:r>
              <a:rPr lang="en-US" altLang="zh-CN" dirty="0">
                <a:hlinkClick r:id="rId4"/>
              </a:rPr>
              <a:t>LeNet</a:t>
            </a:r>
            <a:r>
              <a:rPr lang="zh-CN" altLang="en-US" dirty="0"/>
              <a:t>网络</a:t>
            </a:r>
            <a:r>
              <a:rPr lang="zh-CN" altLang="en-US" dirty="0" smtClean="0"/>
              <a:t>架构，从而揭开了深度学习的神秘面纱。从</a:t>
            </a:r>
            <a:r>
              <a:rPr lang="en-US" altLang="zh-CN" dirty="0" smtClean="0"/>
              <a:t>1998</a:t>
            </a:r>
            <a:r>
              <a:rPr lang="zh-CN" altLang="en-US" dirty="0" smtClean="0"/>
              <a:t>年开始，深度学习这一领域就开始不断地被人们所熟知，也是因为这个网络架构，不断地推动着深度学习这一领域。</a:t>
            </a:r>
          </a:p>
          <a:p>
            <a:endParaRPr lang="zh-CN" altLang="en-US" dirty="0"/>
          </a:p>
        </p:txBody>
      </p:sp>
      <p:sp>
        <p:nvSpPr>
          <p:cNvPr id="6" name="矩形 5"/>
          <p:cNvSpPr/>
          <p:nvPr/>
        </p:nvSpPr>
        <p:spPr>
          <a:xfrm>
            <a:off x="524609" y="3829401"/>
            <a:ext cx="6096000" cy="2308324"/>
          </a:xfrm>
          <a:prstGeom prst="rect">
            <a:avLst/>
          </a:prstGeom>
        </p:spPr>
        <p:txBody>
          <a:bodyPr>
            <a:spAutoFit/>
          </a:bodyPr>
          <a:lstStyle/>
          <a:p>
            <a:r>
              <a:rPr lang="en-US" altLang="zh-CN" dirty="0" smtClean="0"/>
              <a:t>lenet5</a:t>
            </a:r>
            <a:r>
              <a:rPr lang="zh-CN" altLang="en-US" dirty="0" smtClean="0"/>
              <a:t>架构是一个开创性的工作，因为图像的特征是分布在整个图像当中的，并且学习参数利用卷积在相同参数的多个位置中提取相似特性的一种有效方法。</a:t>
            </a:r>
            <a:endParaRPr lang="en-US" altLang="zh-CN" dirty="0" smtClean="0"/>
          </a:p>
          <a:p>
            <a:endParaRPr lang="en-US" altLang="zh-CN" dirty="0"/>
          </a:p>
          <a:p>
            <a:r>
              <a:rPr lang="en-US" altLang="zh-CN" dirty="0" smtClean="0"/>
              <a:t>lenet5</a:t>
            </a:r>
            <a:r>
              <a:rPr lang="zh-CN" altLang="en-US" dirty="0" smtClean="0"/>
              <a:t>论文中提到，全卷积不应该被放在第一层，因为图像中有着高度的空间相关性，并利用图像各个像素作为单独的输入特征不会利用这些相关性。因此有了</a:t>
            </a:r>
            <a:r>
              <a:rPr lang="en-US" altLang="zh-CN" dirty="0" smtClean="0"/>
              <a:t>CNN</a:t>
            </a:r>
            <a:r>
              <a:rPr lang="zh-CN" altLang="en-US" dirty="0" smtClean="0"/>
              <a:t>的三个特性了：</a:t>
            </a:r>
            <a:r>
              <a:rPr lang="en-US" altLang="zh-CN" dirty="0" smtClean="0"/>
              <a:t>1.</a:t>
            </a:r>
            <a:r>
              <a:rPr lang="zh-CN" altLang="en-US" dirty="0" smtClean="0"/>
              <a:t>局部感知、</a:t>
            </a:r>
            <a:r>
              <a:rPr lang="en-US" altLang="zh-CN" dirty="0" smtClean="0"/>
              <a:t>2.</a:t>
            </a:r>
            <a:r>
              <a:rPr lang="zh-CN" altLang="en-US" dirty="0" smtClean="0"/>
              <a:t>下采样、</a:t>
            </a:r>
            <a:r>
              <a:rPr lang="en-US" altLang="zh-CN" dirty="0" smtClean="0"/>
              <a:t>3.</a:t>
            </a:r>
            <a:r>
              <a:rPr lang="zh-CN" altLang="en-US" dirty="0" smtClean="0"/>
              <a:t>权值共享。</a:t>
            </a:r>
            <a:endParaRPr lang="zh-CN" altLang="en-US" dirty="0"/>
          </a:p>
        </p:txBody>
      </p:sp>
      <p:sp>
        <p:nvSpPr>
          <p:cNvPr id="7" name="文本框 6"/>
          <p:cNvSpPr txBox="1"/>
          <p:nvPr/>
        </p:nvSpPr>
        <p:spPr>
          <a:xfrm>
            <a:off x="7069015" y="3894992"/>
            <a:ext cx="4712677" cy="2585323"/>
          </a:xfrm>
          <a:prstGeom prst="rect">
            <a:avLst/>
          </a:prstGeom>
          <a:noFill/>
        </p:spPr>
        <p:txBody>
          <a:bodyPr wrap="square" rtlCol="0">
            <a:spAutoFit/>
          </a:bodyPr>
          <a:lstStyle/>
          <a:p>
            <a:r>
              <a:rPr lang="zh-CN" altLang="en-US" dirty="0" smtClean="0"/>
              <a:t>●</a:t>
            </a:r>
            <a:r>
              <a:rPr lang="zh-CN" altLang="en-US" dirty="0" smtClean="0"/>
              <a:t>卷积神经网络使用</a:t>
            </a:r>
            <a:r>
              <a:rPr lang="en-US" altLang="zh-CN" dirty="0" smtClean="0"/>
              <a:t>3</a:t>
            </a:r>
            <a:r>
              <a:rPr lang="zh-CN" altLang="en-US" dirty="0" smtClean="0"/>
              <a:t>层架构：卷积、下采样、 ●非线性激活函数</a:t>
            </a:r>
          </a:p>
          <a:p>
            <a:r>
              <a:rPr lang="zh-CN" altLang="en-US" dirty="0"/>
              <a:t>●</a:t>
            </a:r>
            <a:r>
              <a:rPr lang="zh-CN" altLang="en-US" dirty="0" smtClean="0"/>
              <a:t>使用卷积提取图像空间特征</a:t>
            </a:r>
          </a:p>
          <a:p>
            <a:r>
              <a:rPr lang="zh-CN" altLang="en-US" dirty="0"/>
              <a:t>●</a:t>
            </a:r>
            <a:r>
              <a:rPr lang="zh-CN" altLang="en-US" dirty="0" smtClean="0"/>
              <a:t>下采样使用了图像平均稀疏性</a:t>
            </a:r>
          </a:p>
          <a:p>
            <a:r>
              <a:rPr lang="zh-CN" altLang="en-US" dirty="0"/>
              <a:t>●</a:t>
            </a:r>
            <a:r>
              <a:rPr lang="zh-CN" altLang="en-US" dirty="0" smtClean="0"/>
              <a:t>激活函数采用了</a:t>
            </a:r>
            <a:r>
              <a:rPr lang="en-US" altLang="zh-CN" dirty="0" smtClean="0"/>
              <a:t>tanh</a:t>
            </a:r>
            <a:r>
              <a:rPr lang="zh-CN" altLang="en-US" dirty="0" smtClean="0"/>
              <a:t>或者</a:t>
            </a:r>
            <a:r>
              <a:rPr lang="en-US" altLang="zh-CN" dirty="0" smtClean="0"/>
              <a:t>sigmoid</a:t>
            </a:r>
            <a:r>
              <a:rPr lang="zh-CN" altLang="en-US" dirty="0" smtClean="0"/>
              <a:t>函数</a:t>
            </a:r>
          </a:p>
          <a:p>
            <a:r>
              <a:rPr lang="zh-CN" altLang="en-US" dirty="0"/>
              <a:t>●</a:t>
            </a:r>
            <a:r>
              <a:rPr lang="zh-CN" altLang="en-US" dirty="0" smtClean="0"/>
              <a:t>多层神经网络（</a:t>
            </a:r>
            <a:r>
              <a:rPr lang="en-US" altLang="zh-CN" dirty="0" smtClean="0"/>
              <a:t>MLP</a:t>
            </a:r>
            <a:r>
              <a:rPr lang="zh-CN" altLang="en-US" dirty="0" smtClean="0"/>
              <a:t>）作为最后的分类器</a:t>
            </a:r>
          </a:p>
          <a:p>
            <a:r>
              <a:rPr lang="zh-CN" altLang="en-US" dirty="0"/>
              <a:t>●</a:t>
            </a:r>
            <a:r>
              <a:rPr lang="zh-CN" altLang="en-US" dirty="0" smtClean="0"/>
              <a:t>层之间使用稀疏连接矩阵，以避免大的计算成本</a:t>
            </a:r>
          </a:p>
          <a:p>
            <a:endParaRPr lang="zh-CN" altLang="en-US" dirty="0"/>
          </a:p>
        </p:txBody>
      </p:sp>
    </p:spTree>
    <p:extLst>
      <p:ext uri="{BB962C8B-B14F-4D97-AF65-F5344CB8AC3E}">
        <p14:creationId xmlns:p14="http://schemas.microsoft.com/office/powerpoint/2010/main" val="600810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054" y="162902"/>
            <a:ext cx="10515600" cy="1325563"/>
          </a:xfrm>
        </p:spPr>
        <p:txBody>
          <a:bodyPr>
            <a:normAutofit/>
          </a:bodyPr>
          <a:lstStyle/>
          <a:p>
            <a:r>
              <a:rPr lang="en-US" altLang="zh-CN" sz="3600" b="1" i="1" dirty="0" smtClean="0">
                <a:latin typeface="Times New Roman" panose="02020603050405020304" pitchFamily="18" charset="0"/>
                <a:cs typeface="Times New Roman" panose="02020603050405020304" pitchFamily="18" charset="0"/>
              </a:rPr>
              <a:t>AlexNet</a:t>
            </a:r>
            <a:endParaRPr lang="zh-CN" altLang="en-US" sz="3600" b="1" i="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78" y="1215597"/>
            <a:ext cx="6533732" cy="3092633"/>
          </a:xfrm>
        </p:spPr>
      </p:pic>
      <p:sp>
        <p:nvSpPr>
          <p:cNvPr id="5" name="矩形 4"/>
          <p:cNvSpPr/>
          <p:nvPr/>
        </p:nvSpPr>
        <p:spPr>
          <a:xfrm>
            <a:off x="7323993" y="1882685"/>
            <a:ext cx="4237892" cy="2031325"/>
          </a:xfrm>
          <a:prstGeom prst="rect">
            <a:avLst/>
          </a:prstGeom>
        </p:spPr>
        <p:txBody>
          <a:bodyPr wrap="square">
            <a:spAutoFit/>
          </a:bodyPr>
          <a:lstStyle/>
          <a:p>
            <a:r>
              <a:rPr lang="zh-CN" altLang="en-US" dirty="0" smtClean="0"/>
              <a:t>2012年，Alex Krizhevsky发表了AlexNet，相对比LeNet它的网络层次更加深，从LeNet的5层到AlexNet的7层，更重要的是AlexNet还赢得了2012年的ImageNet竞赛的第一。AlexNet不仅比LeNet的神经网络层数更多更深，并且可以学习更复杂的图像高维特征。</a:t>
            </a:r>
            <a:endParaRPr lang="zh-CN" altLang="en-US" dirty="0"/>
          </a:p>
        </p:txBody>
      </p:sp>
      <p:sp>
        <p:nvSpPr>
          <p:cNvPr id="6" name="矩形 5"/>
          <p:cNvSpPr/>
          <p:nvPr/>
        </p:nvSpPr>
        <p:spPr>
          <a:xfrm>
            <a:off x="548053" y="4723537"/>
            <a:ext cx="7989277" cy="1200329"/>
          </a:xfrm>
          <a:prstGeom prst="rect">
            <a:avLst/>
          </a:prstGeom>
        </p:spPr>
        <p:txBody>
          <a:bodyPr wrap="square">
            <a:spAutoFit/>
          </a:bodyPr>
          <a:lstStyle/>
          <a:p>
            <a:r>
              <a:rPr lang="zh-CN" altLang="en-US" dirty="0" smtClean="0"/>
              <a:t>●</a:t>
            </a:r>
            <a:r>
              <a:rPr lang="zh-CN" altLang="en-US" dirty="0" smtClean="0"/>
              <a:t>使用</a:t>
            </a:r>
            <a:r>
              <a:rPr lang="en-US" altLang="zh-CN" dirty="0" err="1" smtClean="0"/>
              <a:t>ReLU</a:t>
            </a:r>
            <a:r>
              <a:rPr lang="zh-CN" altLang="en-US" dirty="0" smtClean="0"/>
              <a:t>函数作为激活函数，降低了</a:t>
            </a:r>
            <a:r>
              <a:rPr lang="en-US" altLang="zh-CN" dirty="0" smtClean="0"/>
              <a:t>Sigmoid</a:t>
            </a:r>
            <a:r>
              <a:rPr lang="zh-CN" altLang="en-US" dirty="0" smtClean="0"/>
              <a:t>类函数的计算量</a:t>
            </a:r>
          </a:p>
          <a:p>
            <a:r>
              <a:rPr lang="zh-CN" altLang="en-US" dirty="0" smtClean="0"/>
              <a:t>●</a:t>
            </a:r>
            <a:r>
              <a:rPr lang="zh-CN" altLang="en-US" dirty="0" smtClean="0"/>
              <a:t>利用</a:t>
            </a:r>
            <a:r>
              <a:rPr lang="en-US" altLang="zh-CN" dirty="0" smtClean="0"/>
              <a:t>dropout</a:t>
            </a:r>
            <a:r>
              <a:rPr lang="zh-CN" altLang="en-US" dirty="0" smtClean="0"/>
              <a:t>技术在训练期间选择性地剪掉某些神经元，避免模型过度拟合</a:t>
            </a:r>
          </a:p>
          <a:p>
            <a:r>
              <a:rPr lang="zh-CN" altLang="en-US" dirty="0" smtClean="0"/>
              <a:t>●</a:t>
            </a:r>
            <a:r>
              <a:rPr lang="zh-CN" altLang="en-US" dirty="0" smtClean="0"/>
              <a:t>引入</a:t>
            </a:r>
            <a:r>
              <a:rPr lang="en-US" altLang="zh-CN" dirty="0" smtClean="0"/>
              <a:t>max-pooling</a:t>
            </a:r>
            <a:r>
              <a:rPr lang="zh-CN" altLang="en-US" dirty="0" smtClean="0"/>
              <a:t>技术</a:t>
            </a:r>
          </a:p>
          <a:p>
            <a:r>
              <a:rPr lang="zh-CN" altLang="en-US" dirty="0" smtClean="0"/>
              <a:t>●</a:t>
            </a:r>
            <a:r>
              <a:rPr lang="zh-CN" altLang="en-US" dirty="0" smtClean="0"/>
              <a:t>利用双</a:t>
            </a:r>
            <a:r>
              <a:rPr lang="en-US" altLang="zh-CN" dirty="0" smtClean="0"/>
              <a:t>GPU NVIDIA GTX 580</a:t>
            </a:r>
            <a:r>
              <a:rPr lang="zh-CN" altLang="en-US" dirty="0" smtClean="0"/>
              <a:t>显著减少训练时间</a:t>
            </a:r>
            <a:endParaRPr lang="zh-CN" altLang="en-US" dirty="0"/>
          </a:p>
        </p:txBody>
      </p:sp>
    </p:spTree>
    <p:extLst>
      <p:ext uri="{BB962C8B-B14F-4D97-AF65-F5344CB8AC3E}">
        <p14:creationId xmlns:p14="http://schemas.microsoft.com/office/powerpoint/2010/main" val="2613573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98071"/>
            <a:ext cx="10515600" cy="1325563"/>
          </a:xfrm>
        </p:spPr>
        <p:txBody>
          <a:bodyPr>
            <a:normAutofit/>
          </a:bodyPr>
          <a:lstStyle/>
          <a:p>
            <a:r>
              <a:rPr lang="en-US" altLang="zh-CN" sz="3600" b="1" i="1" dirty="0" smtClean="0">
                <a:latin typeface="Times New Roman" panose="02020603050405020304" pitchFamily="18" charset="0"/>
                <a:cs typeface="Times New Roman" panose="02020603050405020304" pitchFamily="18" charset="0"/>
              </a:rPr>
              <a:t>VGG</a:t>
            </a:r>
            <a:endParaRPr lang="zh-CN" altLang="en-US" sz="3600" b="1" i="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846" y="1174993"/>
            <a:ext cx="4542692" cy="5246809"/>
          </a:xfrm>
        </p:spPr>
      </p:pic>
      <p:sp>
        <p:nvSpPr>
          <p:cNvPr id="5" name="矩形 4"/>
          <p:cNvSpPr/>
          <p:nvPr/>
        </p:nvSpPr>
        <p:spPr>
          <a:xfrm>
            <a:off x="5413130" y="982241"/>
            <a:ext cx="6236677" cy="5355312"/>
          </a:xfrm>
          <a:prstGeom prst="rect">
            <a:avLst/>
          </a:prstGeom>
        </p:spPr>
        <p:txBody>
          <a:bodyPr wrap="square">
            <a:spAutoFit/>
          </a:bodyPr>
          <a:lstStyle/>
          <a:p>
            <a:r>
              <a:rPr lang="zh-CN" altLang="en-US" dirty="0" smtClean="0"/>
              <a:t>在每个卷积层使用更小的</a:t>
            </a:r>
            <a:r>
              <a:rPr lang="en-US" altLang="zh-CN" dirty="0" smtClean="0"/>
              <a:t>3×3</a:t>
            </a:r>
            <a:r>
              <a:rPr lang="zh-CN" altLang="en-US" dirty="0" smtClean="0"/>
              <a:t>卷积核对图像进行卷积，并把这些小的卷积核排列起来作为一个卷积序列。通俗点来讲就是对原始图像进行</a:t>
            </a:r>
            <a:r>
              <a:rPr lang="en-US" altLang="zh-CN" dirty="0" smtClean="0"/>
              <a:t>3×3</a:t>
            </a:r>
            <a:r>
              <a:rPr lang="zh-CN" altLang="en-US" dirty="0" smtClean="0"/>
              <a:t>卷积，然后再进行</a:t>
            </a:r>
            <a:r>
              <a:rPr lang="en-US" altLang="zh-CN" dirty="0" smtClean="0"/>
              <a:t>3×3</a:t>
            </a:r>
            <a:r>
              <a:rPr lang="zh-CN" altLang="en-US" dirty="0" smtClean="0"/>
              <a:t>卷积，连续使用小的卷积核对图像进行多次卷积。</a:t>
            </a:r>
            <a:endParaRPr lang="en-US" altLang="zh-CN" dirty="0" smtClean="0"/>
          </a:p>
          <a:p>
            <a:endParaRPr lang="en-US" altLang="zh-CN" dirty="0"/>
          </a:p>
          <a:p>
            <a:r>
              <a:rPr lang="en-US" altLang="zh-CN" dirty="0" smtClean="0"/>
              <a:t>VGG</a:t>
            </a:r>
            <a:r>
              <a:rPr lang="zh-CN" altLang="en-US" dirty="0" smtClean="0"/>
              <a:t>一开始提出的时候刚好与</a:t>
            </a:r>
            <a:r>
              <a:rPr lang="en-US" altLang="zh-CN" dirty="0" smtClean="0"/>
              <a:t>LeNet</a:t>
            </a:r>
            <a:r>
              <a:rPr lang="zh-CN" altLang="en-US" dirty="0" smtClean="0"/>
              <a:t>的设计原则相违背，因为</a:t>
            </a:r>
            <a:r>
              <a:rPr lang="en-US" altLang="zh-CN" dirty="0" smtClean="0"/>
              <a:t>LeNet</a:t>
            </a:r>
            <a:r>
              <a:rPr lang="zh-CN" altLang="en-US" dirty="0" smtClean="0"/>
              <a:t>相信大的卷积核能够捕获图像当中相似的特征（权值共享）。但是</a:t>
            </a:r>
            <a:r>
              <a:rPr lang="en-US" altLang="zh-CN" dirty="0" smtClean="0"/>
              <a:t>VGG</a:t>
            </a:r>
            <a:r>
              <a:rPr lang="zh-CN" altLang="en-US" dirty="0" smtClean="0"/>
              <a:t>的神奇之处就是在于使用多个</a:t>
            </a:r>
            <a:r>
              <a:rPr lang="en-US" altLang="zh-CN" dirty="0" smtClean="0"/>
              <a:t>3×3</a:t>
            </a:r>
            <a:r>
              <a:rPr lang="zh-CN" altLang="en-US" dirty="0" smtClean="0"/>
              <a:t>卷积核可以模仿较大卷积核那样对图像进行局部感知。</a:t>
            </a:r>
            <a:endParaRPr lang="en-US" altLang="zh-CN" dirty="0" smtClean="0"/>
          </a:p>
          <a:p>
            <a:endParaRPr lang="en-US" altLang="zh-CN" dirty="0"/>
          </a:p>
          <a:p>
            <a:r>
              <a:rPr lang="en-US" altLang="zh-CN" dirty="0" smtClean="0"/>
              <a:t>VGG</a:t>
            </a:r>
            <a:r>
              <a:rPr lang="zh-CN" altLang="en-US" dirty="0" smtClean="0"/>
              <a:t>使用多个</a:t>
            </a:r>
            <a:r>
              <a:rPr lang="en-US" altLang="zh-CN" dirty="0" smtClean="0"/>
              <a:t>3x3</a:t>
            </a:r>
            <a:r>
              <a:rPr lang="zh-CN" altLang="en-US" dirty="0" smtClean="0"/>
              <a:t>卷积来对高维特征进行提取。因为如果使用较大的卷积核，参数就会大量地增加、运算时间也会成倍的提升。例如</a:t>
            </a:r>
            <a:r>
              <a:rPr lang="en-US" altLang="zh-CN" dirty="0" smtClean="0"/>
              <a:t>3x3</a:t>
            </a:r>
            <a:r>
              <a:rPr lang="zh-CN" altLang="en-US" dirty="0" smtClean="0"/>
              <a:t>的卷积核只有</a:t>
            </a:r>
            <a:r>
              <a:rPr lang="en-US" altLang="zh-CN" dirty="0" smtClean="0"/>
              <a:t>9</a:t>
            </a:r>
            <a:r>
              <a:rPr lang="zh-CN" altLang="en-US" dirty="0" smtClean="0"/>
              <a:t>个权值参数，使用</a:t>
            </a:r>
            <a:r>
              <a:rPr lang="en-US" altLang="zh-CN" dirty="0" smtClean="0"/>
              <a:t>7*7</a:t>
            </a:r>
            <a:r>
              <a:rPr lang="zh-CN" altLang="en-US" dirty="0" smtClean="0"/>
              <a:t>的卷积核权值参数就会增加到</a:t>
            </a:r>
            <a:r>
              <a:rPr lang="en-US" altLang="zh-CN" dirty="0" smtClean="0"/>
              <a:t>49</a:t>
            </a:r>
            <a:r>
              <a:rPr lang="zh-CN" altLang="en-US" dirty="0" smtClean="0"/>
              <a:t>个。因为缺乏一个模型去对大量的参数进行归一化、约减，或者说是限制大规模的参数出现，因此训练核数更大的卷积网络就变得非常困难了。</a:t>
            </a:r>
            <a:r>
              <a:rPr lang="en-US" altLang="zh-CN" dirty="0" smtClean="0"/>
              <a:t>VGG</a:t>
            </a:r>
            <a:r>
              <a:rPr lang="zh-CN" altLang="en-US" dirty="0" smtClean="0"/>
              <a:t>相信如果使用大的卷积核将会造成很大的时间浪费，减少的卷积核能够减少参数，节省运算开销。虽然训练的时间变长了，但是总体来说预测的时间和参数都是减少的了。</a:t>
            </a:r>
            <a:endParaRPr lang="zh-CN" altLang="en-US" dirty="0"/>
          </a:p>
        </p:txBody>
      </p:sp>
    </p:spTree>
    <p:extLst>
      <p:ext uri="{BB962C8B-B14F-4D97-AF65-F5344CB8AC3E}">
        <p14:creationId xmlns:p14="http://schemas.microsoft.com/office/powerpoint/2010/main" val="2985936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1156</Words>
  <Application>Microsoft Office PowerPoint</Application>
  <PresentationFormat>宽屏</PresentationFormat>
  <Paragraphs>101</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  From 1998, the Development of CNN</vt:lpstr>
      <vt:lpstr>LeNet5</vt:lpstr>
      <vt:lpstr>AlexNet</vt:lpstr>
      <vt:lpstr>VGG</vt:lpstr>
      <vt:lpstr>GoogLeNet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49</cp:revision>
  <dcterms:created xsi:type="dcterms:W3CDTF">2017-07-27T01:32:56Z</dcterms:created>
  <dcterms:modified xsi:type="dcterms:W3CDTF">2017-07-28T02:44:35Z</dcterms:modified>
</cp:coreProperties>
</file>