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0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3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D6B4-250B-4D5B-A720-736460DDB602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B4A9-A4C0-4431-9FD1-7629D661E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Coursera Capstone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Opening a </a:t>
            </a:r>
            <a:r>
              <a:rPr lang="en-US" sz="2800" dirty="0"/>
              <a:t>S</a:t>
            </a:r>
            <a:r>
              <a:rPr lang="en-US" sz="2800" dirty="0" smtClean="0"/>
              <a:t>hopping Centre in Toronto, Canada</a:t>
            </a:r>
          </a:p>
          <a:p>
            <a:r>
              <a:rPr lang="en-US" sz="2800" dirty="0" smtClean="0"/>
              <a:t>By Pradeep Gandhe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67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2108" y="1690687"/>
            <a:ext cx="8201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Location of the shopping mall is one of the most important decisions that will determine whether the mall will be a success or a failure.</a:t>
            </a:r>
          </a:p>
          <a:p>
            <a:endParaRPr lang="en-US" dirty="0" smtClean="0"/>
          </a:p>
          <a:p>
            <a:r>
              <a:rPr lang="en-US" dirty="0" smtClean="0"/>
              <a:t>• Objective: To </a:t>
            </a:r>
            <a:r>
              <a:rPr lang="en-US" dirty="0" err="1" smtClean="0"/>
              <a:t>analyse</a:t>
            </a:r>
            <a:r>
              <a:rPr lang="en-US" dirty="0" smtClean="0"/>
              <a:t> and select the best locations in the city of Toronto, Canada to open a new shopping mall.</a:t>
            </a:r>
          </a:p>
          <a:p>
            <a:endParaRPr lang="en-US" dirty="0" smtClean="0"/>
          </a:p>
          <a:p>
            <a:r>
              <a:rPr lang="en-US" dirty="0" smtClean="0"/>
              <a:t>• This project is timely as the city is currently suffering from oversupply of shopping malls.</a:t>
            </a:r>
          </a:p>
          <a:p>
            <a:endParaRPr lang="en-US" dirty="0" smtClean="0"/>
          </a:p>
          <a:p>
            <a:r>
              <a:rPr lang="en-US" dirty="0" smtClean="0"/>
              <a:t>• Business question-</a:t>
            </a:r>
          </a:p>
          <a:p>
            <a:r>
              <a:rPr lang="en-US" dirty="0" smtClean="0"/>
              <a:t>    ➢In the city of Toronto, Canada, if a property developer is looking to open a new shopping mall, where would you recommend that they open it?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Data Sources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199" y="1690688"/>
            <a:ext cx="106610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Data required :</a:t>
            </a:r>
          </a:p>
          <a:p>
            <a:r>
              <a:rPr lang="en-US" dirty="0" smtClean="0"/>
              <a:t>➢List of neighborhoods in Toronto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➢Latitude and longitude coordinates of the neighborhoods.</a:t>
            </a:r>
          </a:p>
          <a:p>
            <a:endParaRPr lang="en-US" dirty="0" smtClean="0"/>
          </a:p>
          <a:p>
            <a:r>
              <a:rPr lang="en-US" dirty="0" smtClean="0"/>
              <a:t>➢Venue data, particularly data related to shopping malls.</a:t>
            </a:r>
          </a:p>
          <a:p>
            <a:endParaRPr lang="en-US" dirty="0" smtClean="0"/>
          </a:p>
          <a:p>
            <a:r>
              <a:rPr lang="en-US" dirty="0" smtClean="0"/>
              <a:t>• Sources of data :</a:t>
            </a:r>
          </a:p>
          <a:p>
            <a:r>
              <a:rPr lang="en-US" dirty="0" smtClean="0"/>
              <a:t>➢Wikipedia page for  the neighborhoods (https://en.wikipedia.org/wiki/List_of_postal_codes_of_Canada:_M)</a:t>
            </a:r>
          </a:p>
          <a:p>
            <a:endParaRPr lang="en-US" dirty="0" smtClean="0"/>
          </a:p>
          <a:p>
            <a:r>
              <a:rPr lang="en-US" dirty="0" smtClean="0"/>
              <a:t> ➢Geospatial _Coordinates.csv file provided by IBM, for latitude and longitude coordinates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➢Foursquare API for venue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Web scraping Wikipedia page for neighborhoods list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• Get latitude and longitude coordinates using Geospatial_Coordinates.csv file.</a:t>
            </a:r>
          </a:p>
          <a:p>
            <a:endParaRPr lang="en-US" dirty="0" smtClean="0"/>
          </a:p>
          <a:p>
            <a:r>
              <a:rPr lang="en-US" dirty="0" smtClean="0"/>
              <a:t>• Use Foursquare API to get venue data.</a:t>
            </a:r>
          </a:p>
          <a:p>
            <a:endParaRPr lang="en-US" dirty="0" smtClean="0"/>
          </a:p>
          <a:p>
            <a:r>
              <a:rPr lang="en-US" dirty="0" smtClean="0"/>
              <a:t>• Group data by neighborhood and taking the mean of the frequency of occurrence of          each venue category.</a:t>
            </a:r>
          </a:p>
          <a:p>
            <a:endParaRPr lang="en-US" dirty="0" smtClean="0"/>
          </a:p>
          <a:p>
            <a:r>
              <a:rPr lang="en-US" dirty="0" smtClean="0"/>
              <a:t>• Filter venue category by Shopping Mall.</a:t>
            </a:r>
          </a:p>
          <a:p>
            <a:endParaRPr lang="en-US" dirty="0" smtClean="0"/>
          </a:p>
          <a:p>
            <a:r>
              <a:rPr lang="en-US" dirty="0" smtClean="0"/>
              <a:t>• Perform clustering on the data by using k-means clustering.</a:t>
            </a:r>
          </a:p>
          <a:p>
            <a:endParaRPr lang="en-US" dirty="0" smtClean="0"/>
          </a:p>
          <a:p>
            <a:r>
              <a:rPr lang="en-US" dirty="0" smtClean="0"/>
              <a:t>• Visualize the clusters in a map using Folium.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6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1" y="1690688"/>
            <a:ext cx="510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Categorized the neighborhoods into 3 clusters : </a:t>
            </a:r>
          </a:p>
          <a:p>
            <a:endParaRPr lang="en-US" dirty="0" smtClean="0"/>
          </a:p>
          <a:p>
            <a:r>
              <a:rPr lang="en-US" dirty="0" smtClean="0"/>
              <a:t>➢Cluster 0: </a:t>
            </a:r>
            <a:r>
              <a:rPr lang="en-US" dirty="0" smtClean="0"/>
              <a:t> Neighborhoods with low number to no existence of shopping malls - Red</a:t>
            </a:r>
          </a:p>
          <a:p>
            <a:endParaRPr lang="en-US" dirty="0" smtClean="0"/>
          </a:p>
          <a:p>
            <a:r>
              <a:rPr lang="en-US" dirty="0" smtClean="0"/>
              <a:t>➢Cluster 1: </a:t>
            </a:r>
            <a:r>
              <a:rPr lang="en-US" dirty="0" smtClean="0"/>
              <a:t>Neighborhoods with moderate number of shopping malls - Purple</a:t>
            </a:r>
          </a:p>
          <a:p>
            <a:endParaRPr lang="en-US" dirty="0" smtClean="0"/>
          </a:p>
          <a:p>
            <a:r>
              <a:rPr lang="en-US" dirty="0" smtClean="0"/>
              <a:t>➢Cluster 2: Neighborhoods with high concentration of shopping malls – Mint Green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638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Most of the shopping malls are concentrated in the central area of the city.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• Highest number in cluster 2 and moderate number in cluster 1.</a:t>
            </a:r>
          </a:p>
          <a:p>
            <a:endParaRPr lang="en-US" dirty="0" smtClean="0"/>
          </a:p>
          <a:p>
            <a:r>
              <a:rPr lang="en-US" dirty="0" smtClean="0"/>
              <a:t>• Cluster 0 has very low number to no shopping mall in the neighborhoods.</a:t>
            </a:r>
          </a:p>
          <a:p>
            <a:endParaRPr lang="en-US" dirty="0" smtClean="0"/>
          </a:p>
          <a:p>
            <a:r>
              <a:rPr lang="en-US" dirty="0" smtClean="0"/>
              <a:t>• Oversupply of shopping malls mostly happened in the central area of the city, with the suburb area still have very few shopping malls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6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87352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Open new shopping malls in neighborhoods in cluster 1 with little to no competition</a:t>
            </a:r>
          </a:p>
          <a:p>
            <a:endParaRPr lang="en-US" dirty="0" smtClean="0"/>
          </a:p>
          <a:p>
            <a:r>
              <a:rPr lang="en-US" dirty="0" smtClean="0"/>
              <a:t>• Can also open in neighborhoods in cluster 0 with moderate competition if have unique selling propositions to stand out from the competition </a:t>
            </a:r>
          </a:p>
          <a:p>
            <a:endParaRPr lang="en-US" dirty="0" smtClean="0"/>
          </a:p>
          <a:p>
            <a:r>
              <a:rPr lang="en-US" dirty="0" smtClean="0"/>
              <a:t>• Avoid neighborhoods in cluster 2, already high concentration of shopping malls and intense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2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9"/>
            <a:ext cx="8929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Answer to business question: The neighborhoods in cluster 1 are the most preferred locations to open a new shopping mall.</a:t>
            </a:r>
          </a:p>
          <a:p>
            <a:endParaRPr lang="en-US" dirty="0" smtClean="0"/>
          </a:p>
          <a:p>
            <a:r>
              <a:rPr lang="en-US" dirty="0" smtClean="0"/>
              <a:t>• Findings of this project will help the relevant stakeholders to capitalize on the opportunities on high potential locations while avoiding overcrowded areas in their decisions to open a new shopping 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5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327" y="2387888"/>
            <a:ext cx="10515600" cy="1325563"/>
          </a:xfrm>
        </p:spPr>
        <p:txBody>
          <a:bodyPr/>
          <a:lstStyle/>
          <a:p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4826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Coursera Capstone Presentation</vt:lpstr>
      <vt:lpstr>Business Problem</vt:lpstr>
      <vt:lpstr>Data and Data Sources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Presentation</dc:title>
  <dc:creator>Pradeep Gandhe</dc:creator>
  <cp:lastModifiedBy>Pradeep Gandhe</cp:lastModifiedBy>
  <cp:revision>4</cp:revision>
  <dcterms:created xsi:type="dcterms:W3CDTF">2020-08-07T12:10:30Z</dcterms:created>
  <dcterms:modified xsi:type="dcterms:W3CDTF">2020-08-07T12:44:20Z</dcterms:modified>
</cp:coreProperties>
</file>