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2" r:id="rId4"/>
    <p:sldId id="265" r:id="rId5"/>
    <p:sldId id="26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3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7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54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5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3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11/7/2020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87D54-3532-4935-9A7A-9A82A9F7E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Stock Hero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95457-FF59-4707-81A8-80A660D5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ia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mmanuel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briel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886DEF99-978C-4293-8567-8F49FC309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1" r="513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4879-0568-4FBE-94BD-7EA060AA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F33B-3C0C-4CE0-BB1E-6D146449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HERO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FUTURE STAGE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5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3D6-E908-43AE-847D-60CBCB12F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933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dirty="0"/>
              <a:t>Stock hero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755A40-D8B4-4EA1-AC48-FC5381A1829A}"/>
              </a:ext>
            </a:extLst>
          </p:cNvPr>
          <p:cNvSpPr txBox="1"/>
          <p:nvPr/>
        </p:nvSpPr>
        <p:spPr>
          <a:xfrm>
            <a:off x="2770464" y="2110651"/>
            <a:ext cx="627916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5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Stock Hero is an individual stock analyzer/forecaster designed by developers based out of California, USA. Our mission is to equip beginner traders/investors with a tool to accelerate their understanding of individual stocks, by providing an analyzation and forecast for each query.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0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3D6-E908-43AE-847D-60CBCB12F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933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dirty="0"/>
              <a:t>Potential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61B75-AB7A-4190-AF34-AD93DE9E8EEC}"/>
              </a:ext>
            </a:extLst>
          </p:cNvPr>
          <p:cNvSpPr txBox="1"/>
          <p:nvPr/>
        </p:nvSpPr>
        <p:spPr>
          <a:xfrm>
            <a:off x="2770464" y="1631033"/>
            <a:ext cx="6279160" cy="36702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Target Audience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Beginner Traders/Investors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br>
              <a:rPr lang="en-US" sz="2000" b="0" dirty="0">
                <a:effectLst/>
              </a:rPr>
            </a:br>
            <a:r>
              <a:rPr lang="en-US" sz="2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Our project is intended for the beginner trader/investor audience who are trying to gain a better understanding of specific stocks.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br>
              <a:rPr lang="en-US" sz="2000" b="0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marketing towards people new to the stock market and investing in general because sometimes starting is the hardest part.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97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3D6-E908-43AE-847D-60CBCB12F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933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9507-FEFB-4B35-93D7-976618B12589}"/>
              </a:ext>
            </a:extLst>
          </p:cNvPr>
          <p:cNvSpPr>
            <a:spLocks noGrp="1"/>
          </p:cNvSpPr>
          <p:nvPr/>
        </p:nvSpPr>
        <p:spPr>
          <a:xfrm>
            <a:off x="961644" y="1632204"/>
            <a:ext cx="10268712" cy="2830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Included libraries Pandas, </a:t>
            </a:r>
            <a:r>
              <a:rPr lang="en-US" sz="2000" dirty="0" err="1"/>
              <a:t>Numpy</a:t>
            </a:r>
            <a:r>
              <a:rPr lang="en-US" sz="2000" dirty="0"/>
              <a:t>, News API, Alpaca API</a:t>
            </a:r>
            <a:endParaRPr lang="es-MX" sz="2000" dirty="0"/>
          </a:p>
          <a:p>
            <a:r>
              <a:rPr lang="en-US" sz="2000" dirty="0"/>
              <a:t>Giving a ticker stock, stock hero will show:</a:t>
            </a:r>
          </a:p>
          <a:p>
            <a:r>
              <a:rPr lang="en-US" sz="2000" dirty="0"/>
              <a:t>Five most related news in the las month for the company given</a:t>
            </a:r>
          </a:p>
          <a:p>
            <a:r>
              <a:rPr lang="en-US" sz="2000" dirty="0"/>
              <a:t>Using Montecarlo simulation using 10 years of data and projecting out to 5 years the estimated rage value </a:t>
            </a:r>
          </a:p>
          <a:p>
            <a:r>
              <a:rPr lang="en" sz="2000" dirty="0">
                <a:ea typeface="+mn-lt"/>
                <a:cs typeface="+mn-lt"/>
              </a:rPr>
              <a:t>Comparison</a:t>
            </a:r>
            <a:r>
              <a:rPr lang="en-US" sz="2000" dirty="0"/>
              <a:t>for the company to indexed stocks SPY and DIA</a:t>
            </a:r>
          </a:p>
        </p:txBody>
      </p:sp>
    </p:spTree>
    <p:extLst>
      <p:ext uri="{BB962C8B-B14F-4D97-AF65-F5344CB8AC3E}">
        <p14:creationId xmlns:p14="http://schemas.microsoft.com/office/powerpoint/2010/main" val="230675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3D6-E908-43AE-847D-60CBCB12F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93344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6000" dirty="0"/>
              <a:t>Future stage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98072-E714-4406-8BD6-2E90D0EABB7A}"/>
              </a:ext>
            </a:extLst>
          </p:cNvPr>
          <p:cNvGrpSpPr/>
          <p:nvPr/>
        </p:nvGrpSpPr>
        <p:grpSpPr>
          <a:xfrm>
            <a:off x="1930229" y="2696749"/>
            <a:ext cx="1471613" cy="1183757"/>
            <a:chOff x="2250875" y="2699647"/>
            <a:chExt cx="1471613" cy="118375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54152DF-7C58-4CFC-B3B7-69451972202A}"/>
                </a:ext>
              </a:extLst>
            </p:cNvPr>
            <p:cNvSpPr/>
            <p:nvPr/>
          </p:nvSpPr>
          <p:spPr>
            <a:xfrm>
              <a:off x="2250875" y="3401563"/>
              <a:ext cx="1471613" cy="481841"/>
            </a:xfrm>
            <a:prstGeom prst="roundRect">
              <a:avLst>
                <a:gd name="adj" fmla="val 6434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Python Workbook</a:t>
              </a:r>
            </a:p>
          </p:txBody>
        </p:sp>
        <p:pic>
          <p:nvPicPr>
            <p:cNvPr id="12" name="Graphic 11" descr="Computer">
              <a:extLst>
                <a:ext uri="{FF2B5EF4-FFF2-40B4-BE49-F238E27FC236}">
                  <a16:creationId xmlns:a16="http://schemas.microsoft.com/office/drawing/2014/main" id="{54E340AC-DE34-4B29-8E3E-B86C0D85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7107" y="2699647"/>
              <a:ext cx="819150" cy="81915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7AC67A-2862-40AC-8E32-8BC850355C5F}"/>
              </a:ext>
            </a:extLst>
          </p:cNvPr>
          <p:cNvGrpSpPr/>
          <p:nvPr/>
        </p:nvGrpSpPr>
        <p:grpSpPr>
          <a:xfrm>
            <a:off x="380039" y="2314066"/>
            <a:ext cx="1023937" cy="1099361"/>
            <a:chOff x="820344" y="1788268"/>
            <a:chExt cx="1023937" cy="1099361"/>
          </a:xfrm>
        </p:grpSpPr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12FB5409-6A06-405A-9F49-D9EBEAA91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1076" y="1788268"/>
              <a:ext cx="702471" cy="702471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BCD0A14-0862-4186-9A04-CB1A290C70EC}"/>
                </a:ext>
              </a:extLst>
            </p:cNvPr>
            <p:cNvSpPr/>
            <p:nvPr/>
          </p:nvSpPr>
          <p:spPr>
            <a:xfrm>
              <a:off x="820344" y="2408722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Knowledge of Coding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331518-11DE-4B51-A1D2-B967F31F818A}"/>
              </a:ext>
            </a:extLst>
          </p:cNvPr>
          <p:cNvGrpSpPr/>
          <p:nvPr/>
        </p:nvGrpSpPr>
        <p:grpSpPr>
          <a:xfrm>
            <a:off x="365458" y="4161769"/>
            <a:ext cx="1023937" cy="1099361"/>
            <a:chOff x="550070" y="3022030"/>
            <a:chExt cx="1023937" cy="1099361"/>
          </a:xfrm>
        </p:grpSpPr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3B86604-E8B0-4EEE-894B-AC7B3CBE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802" y="3022030"/>
              <a:ext cx="702471" cy="702471"/>
            </a:xfrm>
            <a:prstGeom prst="rect">
              <a:avLst/>
            </a:prstGeom>
          </p:spPr>
        </p:pic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634A6A-CEA0-498F-BC0A-0C6E4881A018}"/>
                </a:ext>
              </a:extLst>
            </p:cNvPr>
            <p:cNvSpPr/>
            <p:nvPr/>
          </p:nvSpPr>
          <p:spPr>
            <a:xfrm>
              <a:off x="550070" y="3642484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Beginner Trading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A597A2-C337-4826-BE5E-901E06A7CC60}"/>
              </a:ext>
            </a:extLst>
          </p:cNvPr>
          <p:cNvGrpSpPr/>
          <p:nvPr/>
        </p:nvGrpSpPr>
        <p:grpSpPr>
          <a:xfrm>
            <a:off x="8125723" y="967208"/>
            <a:ext cx="1640681" cy="1861257"/>
            <a:chOff x="7914081" y="2175971"/>
            <a:chExt cx="1640681" cy="1861257"/>
          </a:xfrm>
        </p:grpSpPr>
        <p:pic>
          <p:nvPicPr>
            <p:cNvPr id="23" name="Graphic 22" descr="Web design">
              <a:extLst>
                <a:ext uri="{FF2B5EF4-FFF2-40B4-BE49-F238E27FC236}">
                  <a16:creationId xmlns:a16="http://schemas.microsoft.com/office/drawing/2014/main" id="{EF619A42-9B75-42AD-A0A4-1C1E50742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42651" y="2175971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mart Phone">
              <a:extLst>
                <a:ext uri="{FF2B5EF4-FFF2-40B4-BE49-F238E27FC236}">
                  <a16:creationId xmlns:a16="http://schemas.microsoft.com/office/drawing/2014/main" id="{B596E6A0-476D-4A78-8875-1AB02263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0362" y="2640987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Computer">
              <a:extLst>
                <a:ext uri="{FF2B5EF4-FFF2-40B4-BE49-F238E27FC236}">
                  <a16:creationId xmlns:a16="http://schemas.microsoft.com/office/drawing/2014/main" id="{6F3D971B-995A-42C9-93B7-A8B4B126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4081" y="2847741"/>
              <a:ext cx="819150" cy="819150"/>
            </a:xfrm>
            <a:prstGeom prst="rect">
              <a:avLst/>
            </a:prstGeom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4C0C437-5799-487F-8907-211D1AE32F60}"/>
                </a:ext>
              </a:extLst>
            </p:cNvPr>
            <p:cNvSpPr/>
            <p:nvPr/>
          </p:nvSpPr>
          <p:spPr>
            <a:xfrm>
              <a:off x="7914081" y="3555387"/>
              <a:ext cx="1471613" cy="481841"/>
            </a:xfrm>
            <a:prstGeom prst="roundRect">
              <a:avLst>
                <a:gd name="adj" fmla="val 6434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Website</a:t>
              </a:r>
            </a:p>
            <a:p>
              <a:pPr algn="ctr"/>
              <a:r>
                <a:rPr lang="en-US" sz="1400" dirty="0"/>
                <a:t>Mobile App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C00EE6-A083-4896-85EE-36729719EF43}"/>
              </a:ext>
            </a:extLst>
          </p:cNvPr>
          <p:cNvGrpSpPr/>
          <p:nvPr/>
        </p:nvGrpSpPr>
        <p:grpSpPr>
          <a:xfrm>
            <a:off x="6705301" y="911038"/>
            <a:ext cx="1023937" cy="1099361"/>
            <a:chOff x="820344" y="1788268"/>
            <a:chExt cx="1023937" cy="1099361"/>
          </a:xfrm>
        </p:grpSpPr>
        <p:pic>
          <p:nvPicPr>
            <p:cNvPr id="50" name="Graphic 49" descr="User">
              <a:extLst>
                <a:ext uri="{FF2B5EF4-FFF2-40B4-BE49-F238E27FC236}">
                  <a16:creationId xmlns:a16="http://schemas.microsoft.com/office/drawing/2014/main" id="{CE9C643E-3960-491A-AE46-CBF12F2E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1076" y="1788268"/>
              <a:ext cx="702471" cy="702471"/>
            </a:xfrm>
            <a:prstGeom prst="rect">
              <a:avLst/>
            </a:prstGeom>
          </p:spPr>
        </p:pic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0E456BE-75BD-438A-BC81-C07358841E28}"/>
                </a:ext>
              </a:extLst>
            </p:cNvPr>
            <p:cNvSpPr/>
            <p:nvPr/>
          </p:nvSpPr>
          <p:spPr>
            <a:xfrm>
              <a:off x="820344" y="2408722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coding required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ED16C-50BF-429D-813C-3C844FF83441}"/>
              </a:ext>
            </a:extLst>
          </p:cNvPr>
          <p:cNvGrpSpPr/>
          <p:nvPr/>
        </p:nvGrpSpPr>
        <p:grpSpPr>
          <a:xfrm>
            <a:off x="5872458" y="1939818"/>
            <a:ext cx="1023937" cy="1099361"/>
            <a:chOff x="550070" y="3022030"/>
            <a:chExt cx="1023937" cy="1099361"/>
          </a:xfrm>
        </p:grpSpPr>
        <p:pic>
          <p:nvPicPr>
            <p:cNvPr id="53" name="Graphic 52" descr="User">
              <a:extLst>
                <a:ext uri="{FF2B5EF4-FFF2-40B4-BE49-F238E27FC236}">
                  <a16:creationId xmlns:a16="http://schemas.microsoft.com/office/drawing/2014/main" id="{9411ECA6-7738-4EEF-A09A-48E9BC92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802" y="3022030"/>
              <a:ext cx="702471" cy="702471"/>
            </a:xfrm>
            <a:prstGeom prst="rect">
              <a:avLst/>
            </a:prstGeom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BE4EB7C-5E95-47B5-9D56-75517CB5ABC6}"/>
                </a:ext>
              </a:extLst>
            </p:cNvPr>
            <p:cNvSpPr/>
            <p:nvPr/>
          </p:nvSpPr>
          <p:spPr>
            <a:xfrm>
              <a:off x="550070" y="3642484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Casual Traders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3C664C-4F31-468B-B687-73B08AA38486}"/>
              </a:ext>
            </a:extLst>
          </p:cNvPr>
          <p:cNvGrpSpPr/>
          <p:nvPr/>
        </p:nvGrpSpPr>
        <p:grpSpPr>
          <a:xfrm>
            <a:off x="6479748" y="4841822"/>
            <a:ext cx="1023937" cy="1099361"/>
            <a:chOff x="820344" y="1788268"/>
            <a:chExt cx="1023937" cy="1099361"/>
          </a:xfrm>
        </p:grpSpPr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844786E2-CB04-4918-871E-762F5E33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1076" y="1788268"/>
              <a:ext cx="702471" cy="702471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4853AFE-857F-46B6-A6AF-E5A914C7FBC2}"/>
                </a:ext>
              </a:extLst>
            </p:cNvPr>
            <p:cNvSpPr/>
            <p:nvPr/>
          </p:nvSpPr>
          <p:spPr>
            <a:xfrm>
              <a:off x="820344" y="2408722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Angel Investors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331600-7DCB-47CA-A970-6C14BF688A9F}"/>
              </a:ext>
            </a:extLst>
          </p:cNvPr>
          <p:cNvGrpSpPr/>
          <p:nvPr/>
        </p:nvGrpSpPr>
        <p:grpSpPr>
          <a:xfrm>
            <a:off x="6082309" y="3334757"/>
            <a:ext cx="1023937" cy="1099361"/>
            <a:chOff x="550070" y="3022030"/>
            <a:chExt cx="1023937" cy="1099361"/>
          </a:xfrm>
        </p:grpSpPr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61769C3B-5D6C-449D-9D47-3784ADCF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802" y="3022030"/>
              <a:ext cx="702471" cy="70247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41F45C9-C8F7-4B94-A976-0CEE501C51F6}"/>
                </a:ext>
              </a:extLst>
            </p:cNvPr>
            <p:cNvSpPr/>
            <p:nvPr/>
          </p:nvSpPr>
          <p:spPr>
            <a:xfrm>
              <a:off x="550070" y="3642484"/>
              <a:ext cx="1023937" cy="47890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Day Traders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B526E1-96DD-4AE8-852F-B1D125B74E98}"/>
              </a:ext>
            </a:extLst>
          </p:cNvPr>
          <p:cNvGrpSpPr/>
          <p:nvPr/>
        </p:nvGrpSpPr>
        <p:grpSpPr>
          <a:xfrm>
            <a:off x="3359417" y="2000516"/>
            <a:ext cx="1023937" cy="891222"/>
            <a:chOff x="3617260" y="1445347"/>
            <a:chExt cx="1023937" cy="891222"/>
          </a:xfrm>
        </p:grpSpPr>
        <p:pic>
          <p:nvPicPr>
            <p:cNvPr id="63" name="Graphic 62" descr="Browser window">
              <a:extLst>
                <a:ext uri="{FF2B5EF4-FFF2-40B4-BE49-F238E27FC236}">
                  <a16:creationId xmlns:a16="http://schemas.microsoft.com/office/drawing/2014/main" id="{069B1143-1074-44A5-BBD8-94E14EB7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9A77BD7-5DE6-4139-B643-7387B7EFAD72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Public Traded Stocks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186E6FB-8BDF-4A8E-A142-DDD4C8825A60}"/>
              </a:ext>
            </a:extLst>
          </p:cNvPr>
          <p:cNvGrpSpPr/>
          <p:nvPr/>
        </p:nvGrpSpPr>
        <p:grpSpPr>
          <a:xfrm>
            <a:off x="4180462" y="3406434"/>
            <a:ext cx="1023937" cy="891222"/>
            <a:chOff x="3617260" y="1445347"/>
            <a:chExt cx="1023937" cy="891222"/>
          </a:xfrm>
        </p:grpSpPr>
        <p:pic>
          <p:nvPicPr>
            <p:cNvPr id="68" name="Graphic 67" descr="Browser window">
              <a:extLst>
                <a:ext uri="{FF2B5EF4-FFF2-40B4-BE49-F238E27FC236}">
                  <a16:creationId xmlns:a16="http://schemas.microsoft.com/office/drawing/2014/main" id="{69EB122B-A15D-4497-8FBF-8BAC39AC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6279EA4-40C4-44AB-A4E1-A5308B3919D2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Google Trend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625A3D0-DE65-4354-95D7-03E7CA1CDCEF}"/>
              </a:ext>
            </a:extLst>
          </p:cNvPr>
          <p:cNvGrpSpPr/>
          <p:nvPr/>
        </p:nvGrpSpPr>
        <p:grpSpPr>
          <a:xfrm>
            <a:off x="3969337" y="5160444"/>
            <a:ext cx="1023937" cy="891222"/>
            <a:chOff x="3617260" y="1445347"/>
            <a:chExt cx="1023937" cy="891222"/>
          </a:xfrm>
        </p:grpSpPr>
        <p:pic>
          <p:nvPicPr>
            <p:cNvPr id="71" name="Graphic 70" descr="Browser window">
              <a:extLst>
                <a:ext uri="{FF2B5EF4-FFF2-40B4-BE49-F238E27FC236}">
                  <a16:creationId xmlns:a16="http://schemas.microsoft.com/office/drawing/2014/main" id="{25E5F8C4-DE28-4D34-B9FC-5363CB97C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5F22C6E-F5E6-4A2D-97DC-8A09BFF73B61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News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FF53CF-BADB-4D1F-AC21-2507A4AB317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403976" y="3173974"/>
            <a:ext cx="400184" cy="133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F91A32-FE67-468E-A0B9-86E7A405D578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389395" y="4709655"/>
            <a:ext cx="426243" cy="312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AA431C-5758-4D00-98B6-B1372BF7D133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3491336" y="2891738"/>
            <a:ext cx="380050" cy="139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643149-FE6A-4511-9744-C0628A67F4DA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3517436" y="4058203"/>
            <a:ext cx="663026" cy="369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3AC138B-A0B1-482D-8B2C-898FBA6CF840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491336" y="4567716"/>
            <a:ext cx="989969" cy="592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A18F8E-3191-4E68-9EEA-189F5A119CB6}"/>
              </a:ext>
            </a:extLst>
          </p:cNvPr>
          <p:cNvGrpSpPr/>
          <p:nvPr/>
        </p:nvGrpSpPr>
        <p:grpSpPr>
          <a:xfrm>
            <a:off x="10138170" y="1048596"/>
            <a:ext cx="1023937" cy="891222"/>
            <a:chOff x="3617260" y="1445347"/>
            <a:chExt cx="1023937" cy="891222"/>
          </a:xfrm>
        </p:grpSpPr>
        <p:pic>
          <p:nvPicPr>
            <p:cNvPr id="92" name="Graphic 91" descr="Browser window">
              <a:extLst>
                <a:ext uri="{FF2B5EF4-FFF2-40B4-BE49-F238E27FC236}">
                  <a16:creationId xmlns:a16="http://schemas.microsoft.com/office/drawing/2014/main" id="{AE1CF16C-6F0D-43D6-9B1E-38DA6F07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FC40A3EF-EB22-43E9-8D35-34C733D55F9C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Public Traded Stocks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5DE81F7-BAD6-4550-A8CF-FB1BDCE0B27F}"/>
              </a:ext>
            </a:extLst>
          </p:cNvPr>
          <p:cNvGrpSpPr/>
          <p:nvPr/>
        </p:nvGrpSpPr>
        <p:grpSpPr>
          <a:xfrm>
            <a:off x="10808194" y="2147957"/>
            <a:ext cx="1023937" cy="891222"/>
            <a:chOff x="3617260" y="1445347"/>
            <a:chExt cx="1023937" cy="891222"/>
          </a:xfrm>
        </p:grpSpPr>
        <p:pic>
          <p:nvPicPr>
            <p:cNvPr id="95" name="Graphic 94" descr="Browser window">
              <a:extLst>
                <a:ext uri="{FF2B5EF4-FFF2-40B4-BE49-F238E27FC236}">
                  <a16:creationId xmlns:a16="http://schemas.microsoft.com/office/drawing/2014/main" id="{3C0BA213-C352-4D05-A422-2B9037829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9D9FA259-CEA5-4368-A638-CBFF2F9A8E3D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Google Trend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25F5F59-7219-46A7-AFE0-3E4387E92F78}"/>
              </a:ext>
            </a:extLst>
          </p:cNvPr>
          <p:cNvGrpSpPr/>
          <p:nvPr/>
        </p:nvGrpSpPr>
        <p:grpSpPr>
          <a:xfrm>
            <a:off x="10875842" y="3099010"/>
            <a:ext cx="1023937" cy="891222"/>
            <a:chOff x="3617260" y="1445347"/>
            <a:chExt cx="1023937" cy="891222"/>
          </a:xfrm>
        </p:grpSpPr>
        <p:pic>
          <p:nvPicPr>
            <p:cNvPr id="98" name="Graphic 97" descr="Browser window">
              <a:extLst>
                <a:ext uri="{FF2B5EF4-FFF2-40B4-BE49-F238E27FC236}">
                  <a16:creationId xmlns:a16="http://schemas.microsoft.com/office/drawing/2014/main" id="{CBC7094C-FD79-4C7C-956B-689B518D1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85574DB-70AF-4A9F-974F-FD31EA3C1535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News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8376B5-69F9-4668-833D-5BE84A16B2D2}"/>
              </a:ext>
            </a:extLst>
          </p:cNvPr>
          <p:cNvGrpSpPr/>
          <p:nvPr/>
        </p:nvGrpSpPr>
        <p:grpSpPr>
          <a:xfrm>
            <a:off x="10875842" y="4184478"/>
            <a:ext cx="1023937" cy="891222"/>
            <a:chOff x="3617260" y="1445347"/>
            <a:chExt cx="1023937" cy="891222"/>
          </a:xfrm>
        </p:grpSpPr>
        <p:pic>
          <p:nvPicPr>
            <p:cNvPr id="101" name="Graphic 100" descr="Browser window">
              <a:extLst>
                <a:ext uri="{FF2B5EF4-FFF2-40B4-BE49-F238E27FC236}">
                  <a16:creationId xmlns:a16="http://schemas.microsoft.com/office/drawing/2014/main" id="{1324D6A2-C8E7-43C8-84B9-F3EE218E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871F6801-A39E-4C01-8D1B-385D39752184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Seed Funding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474C22-B23B-4A0A-9291-72E7357FE729}"/>
              </a:ext>
            </a:extLst>
          </p:cNvPr>
          <p:cNvGrpSpPr/>
          <p:nvPr/>
        </p:nvGrpSpPr>
        <p:grpSpPr>
          <a:xfrm>
            <a:off x="10542012" y="5193740"/>
            <a:ext cx="1023937" cy="891222"/>
            <a:chOff x="3617260" y="1445347"/>
            <a:chExt cx="1023937" cy="891222"/>
          </a:xfrm>
        </p:grpSpPr>
        <p:pic>
          <p:nvPicPr>
            <p:cNvPr id="104" name="Graphic 103" descr="Browser window">
              <a:extLst>
                <a:ext uri="{FF2B5EF4-FFF2-40B4-BE49-F238E27FC236}">
                  <a16:creationId xmlns:a16="http://schemas.microsoft.com/office/drawing/2014/main" id="{8C7F23AC-C32E-47D8-82C2-D053AB7F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9774" y="1445347"/>
              <a:ext cx="478908" cy="478908"/>
            </a:xfrm>
            <a:prstGeom prst="rect">
              <a:avLst/>
            </a:prstGeom>
          </p:spPr>
        </p:pic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90827A18-4DE8-4E67-8049-73A64CCDBF32}"/>
                </a:ext>
              </a:extLst>
            </p:cNvPr>
            <p:cNvSpPr/>
            <p:nvPr/>
          </p:nvSpPr>
          <p:spPr>
            <a:xfrm>
              <a:off x="3617260" y="1857662"/>
              <a:ext cx="1023937" cy="478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Professional Analysis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E5AA740-EC7D-4F20-BDD7-EA3B01DD274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729238" y="1770946"/>
            <a:ext cx="281834" cy="1806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28E59CD-9F1D-4DD1-98DB-7690411C5AB4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896395" y="2799726"/>
            <a:ext cx="1111644" cy="106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FCF268-C5AD-4F5A-92BD-361E33C4C2F6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106246" y="4058202"/>
            <a:ext cx="942303" cy="136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0A62125-39F4-4010-A460-263DC6E07DDB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503685" y="4232549"/>
            <a:ext cx="546948" cy="1469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6EF148-7AFA-469C-B552-A10FCC02D81E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9687332" y="1700365"/>
            <a:ext cx="450838" cy="202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AEFF3F7-E3FA-4D80-AED0-B810345D8491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9692935" y="2799726"/>
            <a:ext cx="1115259" cy="105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5FCF00-029C-4290-81E7-39D4B8E4C283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9687332" y="3750779"/>
            <a:ext cx="1188510" cy="28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9E4B162-707E-4A5D-82C9-F62EE18FFA0A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9687332" y="4196010"/>
            <a:ext cx="1188510" cy="640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1736673-6BAF-4879-A07F-2928B693A47E}"/>
              </a:ext>
            </a:extLst>
          </p:cNvPr>
          <p:cNvCxnSpPr>
            <a:cxnSpLocks/>
            <a:stCxn id="104" idx="0"/>
          </p:cNvCxnSpPr>
          <p:nvPr/>
        </p:nvCxnSpPr>
        <p:spPr>
          <a:xfrm flipH="1" flipV="1">
            <a:off x="9668244" y="4382655"/>
            <a:ext cx="1385736" cy="811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0703B1F-EC50-4ECF-9FCA-31C1EE0DDA90}"/>
              </a:ext>
            </a:extLst>
          </p:cNvPr>
          <p:cNvSpPr/>
          <p:nvPr/>
        </p:nvSpPr>
        <p:spPr>
          <a:xfrm>
            <a:off x="1930229" y="3951461"/>
            <a:ext cx="1471613" cy="481841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on Local Computer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F5F2EE5-3186-410F-AD7E-62886B099AA5}"/>
              </a:ext>
            </a:extLst>
          </p:cNvPr>
          <p:cNvSpPr/>
          <p:nvPr/>
        </p:nvSpPr>
        <p:spPr>
          <a:xfrm>
            <a:off x="8125723" y="2888977"/>
            <a:ext cx="1471613" cy="481841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FF44ED3B-7E89-48BF-9FF4-067D2C3BA06F}"/>
              </a:ext>
            </a:extLst>
          </p:cNvPr>
          <p:cNvSpPr/>
          <p:nvPr/>
        </p:nvSpPr>
        <p:spPr>
          <a:xfrm>
            <a:off x="441935" y="6305550"/>
            <a:ext cx="4478764" cy="349001"/>
          </a:xfrm>
          <a:prstGeom prst="roundRect">
            <a:avLst>
              <a:gd name="adj" fmla="val 5750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Current Stage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E437DD1-9272-41E0-83B9-237B894383C2}"/>
              </a:ext>
            </a:extLst>
          </p:cNvPr>
          <p:cNvSpPr/>
          <p:nvPr/>
        </p:nvSpPr>
        <p:spPr>
          <a:xfrm>
            <a:off x="5872458" y="6305550"/>
            <a:ext cx="5959672" cy="349001"/>
          </a:xfrm>
          <a:prstGeom prst="roundRect">
            <a:avLst>
              <a:gd name="adj" fmla="val 5750"/>
            </a:avLst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Future Stage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85CC00F-9793-4C61-83E1-FB4E621B1E4E}"/>
              </a:ext>
            </a:extLst>
          </p:cNvPr>
          <p:cNvSpPr/>
          <p:nvPr/>
        </p:nvSpPr>
        <p:spPr>
          <a:xfrm>
            <a:off x="1922179" y="4504602"/>
            <a:ext cx="1471613" cy="741648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to Intermediate Code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33645BBE-4D8D-4183-BFC4-B04609735936}"/>
              </a:ext>
            </a:extLst>
          </p:cNvPr>
          <p:cNvSpPr/>
          <p:nvPr/>
        </p:nvSpPr>
        <p:spPr>
          <a:xfrm>
            <a:off x="8116197" y="3429770"/>
            <a:ext cx="1471613" cy="634283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 Machine Learning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C79EA388-58A8-4336-A9CA-341709FE4AE3}"/>
              </a:ext>
            </a:extLst>
          </p:cNvPr>
          <p:cNvSpPr/>
          <p:nvPr/>
        </p:nvSpPr>
        <p:spPr>
          <a:xfrm>
            <a:off x="1913885" y="5315629"/>
            <a:ext cx="1471613" cy="867941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Educational Tools for Research Purposes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9C0547A-13FE-4B52-A946-16EF470006E7}"/>
              </a:ext>
            </a:extLst>
          </p:cNvPr>
          <p:cNvSpPr/>
          <p:nvPr/>
        </p:nvSpPr>
        <p:spPr>
          <a:xfrm>
            <a:off x="8123633" y="4119509"/>
            <a:ext cx="1471613" cy="989143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Investment Picks or Suggestion Using AI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8E3C0B02-062B-4551-8D5A-50B3B482DD6A}"/>
              </a:ext>
            </a:extLst>
          </p:cNvPr>
          <p:cNvSpPr/>
          <p:nvPr/>
        </p:nvSpPr>
        <p:spPr>
          <a:xfrm>
            <a:off x="8123632" y="5166910"/>
            <a:ext cx="1471613" cy="989143"/>
          </a:xfrm>
          <a:prstGeom prst="roundRect">
            <a:avLst>
              <a:gd name="adj" fmla="val 643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Automate Trading</a:t>
            </a:r>
          </a:p>
        </p:txBody>
      </p:sp>
    </p:spTree>
    <p:extLst>
      <p:ext uri="{BB962C8B-B14F-4D97-AF65-F5344CB8AC3E}">
        <p14:creationId xmlns:p14="http://schemas.microsoft.com/office/powerpoint/2010/main" val="14707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6240-CADE-4E32-AB59-386CB7C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(team)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81B5-055F-4479-8B3D-5BF0A3C6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802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Stock Hero</vt:lpstr>
      <vt:lpstr>Agenda</vt:lpstr>
      <vt:lpstr>Stock hero</vt:lpstr>
      <vt:lpstr>Potential market</vt:lpstr>
      <vt:lpstr>The code</vt:lpstr>
      <vt:lpstr>Future stage</vt:lpstr>
      <vt:lpstr>Q&amp;A (team)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Hero</dc:title>
  <dc:creator>Mia Li</dc:creator>
  <cp:lastModifiedBy>Nam Bui</cp:lastModifiedBy>
  <cp:revision>12</cp:revision>
  <dcterms:created xsi:type="dcterms:W3CDTF">2020-11-04T01:02:49Z</dcterms:created>
  <dcterms:modified xsi:type="dcterms:W3CDTF">2020-11-07T17:30:38Z</dcterms:modified>
</cp:coreProperties>
</file>