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K Grotesk Bold" charset="1" panose="00000800000000000000"/>
      <p:regular r:id="rId14"/>
    </p:embeddedFont>
    <p:embeddedFont>
      <p:font typeface="Clear Sans" charset="1" panose="020B0503030202020304"/>
      <p:regular r:id="rId15"/>
    </p:embeddedFont>
    <p:embeddedFont>
      <p:font typeface="Clear Sans Bold" charset="1" panose="020B08030302020203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336439"/>
            <a:ext cx="14937578" cy="6921861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217944" y="2131515"/>
            <a:ext cx="14938542" cy="694093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5876062" y="7748508"/>
            <a:ext cx="2614358" cy="405226"/>
          </a:xfrm>
          <a:custGeom>
            <a:avLst/>
            <a:gdLst/>
            <a:ahLst/>
            <a:cxnLst/>
            <a:rect r="r" b="b" t="t" l="l"/>
            <a:pathLst>
              <a:path h="405226" w="2614358">
                <a:moveTo>
                  <a:pt x="0" y="0"/>
                </a:moveTo>
                <a:lnTo>
                  <a:pt x="2614358" y="0"/>
                </a:lnTo>
                <a:lnTo>
                  <a:pt x="2614358" y="405226"/>
                </a:lnTo>
                <a:lnTo>
                  <a:pt x="0" y="405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605103" cy="377740"/>
          </a:xfrm>
          <a:custGeom>
            <a:avLst/>
            <a:gdLst/>
            <a:ahLst/>
            <a:cxnLst/>
            <a:rect r="r" b="b" t="t" l="l"/>
            <a:pathLst>
              <a:path h="377740" w="2605103">
                <a:moveTo>
                  <a:pt x="0" y="0"/>
                </a:moveTo>
                <a:lnTo>
                  <a:pt x="2605103" y="0"/>
                </a:lnTo>
                <a:lnTo>
                  <a:pt x="2605103" y="377740"/>
                </a:lnTo>
                <a:lnTo>
                  <a:pt x="0" y="377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037213" y="3842826"/>
            <a:ext cx="13300003" cy="3518311"/>
            <a:chOff x="0" y="0"/>
            <a:chExt cx="17733337" cy="469108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07038"/>
              <a:ext cx="17733337" cy="307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499"/>
                </a:lnSpc>
              </a:pPr>
              <a:r>
                <a:rPr lang="en-US" b="true" sz="9999" spc="-99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ATIVIDADE PROPOSTA</a:t>
              </a:r>
            </a:p>
            <a:p>
              <a:pPr algn="l">
                <a:lnSpc>
                  <a:spcPts val="7349"/>
                </a:lnSpc>
              </a:pPr>
              <a:r>
                <a:rPr lang="en-US" b="true" sz="6999" spc="-69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SCS - TEÓRICA (CALVETTI)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035800"/>
              <a:ext cx="17733337" cy="639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44"/>
                </a:lnSpc>
              </a:pPr>
              <a:r>
                <a:rPr lang="en-US" sz="2918" spc="-29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Guilherme Pereira da Silva - 825129559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418024">
            <a:off x="13794724" y="704221"/>
            <a:ext cx="3362853" cy="2454883"/>
          </a:xfrm>
          <a:custGeom>
            <a:avLst/>
            <a:gdLst/>
            <a:ahLst/>
            <a:cxnLst/>
            <a:rect r="r" b="b" t="t" l="l"/>
            <a:pathLst>
              <a:path h="2454883" w="3362853">
                <a:moveTo>
                  <a:pt x="0" y="0"/>
                </a:moveTo>
                <a:lnTo>
                  <a:pt x="3362853" y="0"/>
                </a:lnTo>
                <a:lnTo>
                  <a:pt x="3362853" y="2454883"/>
                </a:lnTo>
                <a:lnTo>
                  <a:pt x="0" y="2454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620941" y="1028700"/>
            <a:ext cx="1638359" cy="1638359"/>
          </a:xfrm>
          <a:custGeom>
            <a:avLst/>
            <a:gdLst/>
            <a:ahLst/>
            <a:cxnLst/>
            <a:rect r="r" b="b" t="t" l="l"/>
            <a:pathLst>
              <a:path h="1638359" w="1638359">
                <a:moveTo>
                  <a:pt x="0" y="0"/>
                </a:moveTo>
                <a:lnTo>
                  <a:pt x="1638359" y="0"/>
                </a:lnTo>
                <a:lnTo>
                  <a:pt x="1638359" y="1638359"/>
                </a:lnTo>
                <a:lnTo>
                  <a:pt x="0" y="1638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558651" y="2039563"/>
            <a:ext cx="7666553" cy="7218737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4" id="4"/>
          <p:cNvSpPr/>
          <p:nvPr/>
        </p:nvSpPr>
        <p:spPr>
          <a:xfrm rot="0">
            <a:off x="8826428" y="1847880"/>
            <a:ext cx="7632708" cy="721003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8558651" y="1028700"/>
            <a:ext cx="1817517" cy="263540"/>
          </a:xfrm>
          <a:custGeom>
            <a:avLst/>
            <a:gdLst/>
            <a:ahLst/>
            <a:cxnLst/>
            <a:rect r="r" b="b" t="t" l="l"/>
            <a:pathLst>
              <a:path h="263540" w="1817517">
                <a:moveTo>
                  <a:pt x="0" y="0"/>
                </a:moveTo>
                <a:lnTo>
                  <a:pt x="1817516" y="0"/>
                </a:lnTo>
                <a:lnTo>
                  <a:pt x="1817516" y="263540"/>
                </a:lnTo>
                <a:lnTo>
                  <a:pt x="0" y="26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6221022" y="8220022"/>
            <a:ext cx="1797883" cy="278672"/>
          </a:xfrm>
          <a:custGeom>
            <a:avLst/>
            <a:gdLst/>
            <a:ahLst/>
            <a:cxnLst/>
            <a:rect r="r" b="b" t="t" l="l"/>
            <a:pathLst>
              <a:path h="278672" w="1797883">
                <a:moveTo>
                  <a:pt x="0" y="0"/>
                </a:moveTo>
                <a:lnTo>
                  <a:pt x="1797884" y="0"/>
                </a:lnTo>
                <a:lnTo>
                  <a:pt x="1797884" y="278672"/>
                </a:lnTo>
                <a:lnTo>
                  <a:pt x="0" y="278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47006" y="6146336"/>
            <a:ext cx="4591551" cy="2628161"/>
          </a:xfrm>
          <a:custGeom>
            <a:avLst/>
            <a:gdLst/>
            <a:ahLst/>
            <a:cxnLst/>
            <a:rect r="r" b="b" t="t" l="l"/>
            <a:pathLst>
              <a:path h="2628161" w="4591551">
                <a:moveTo>
                  <a:pt x="0" y="0"/>
                </a:moveTo>
                <a:lnTo>
                  <a:pt x="4591551" y="0"/>
                </a:lnTo>
                <a:lnTo>
                  <a:pt x="4591551" y="2628161"/>
                </a:lnTo>
                <a:lnTo>
                  <a:pt x="0" y="26281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352681"/>
            <a:ext cx="7119958" cy="431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7"/>
              </a:lnSpc>
            </a:pPr>
            <a:r>
              <a:rPr lang="en-US" b="true" sz="8035" spc="-8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1- EXEMPLO HISTÓRICO DO USO DE CRIPTOGRAFIA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2166024"/>
            <a:ext cx="6511638" cy="3697609"/>
            <a:chOff x="0" y="0"/>
            <a:chExt cx="8682184" cy="493014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0888"/>
              <a:ext cx="8682184" cy="1661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12"/>
                </a:lnSpc>
              </a:pPr>
              <a:r>
                <a:rPr lang="en-US" sz="3600" spc="-36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Cítala Espartana ou Bastão de Licurgo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049371"/>
              <a:ext cx="8682184" cy="2848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3"/>
                </a:lnSpc>
              </a:pPr>
              <a:r>
                <a:rPr lang="en-US" sz="2023" spc="-2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</a:t>
              </a:r>
              <a:r>
                <a:rPr lang="en-US" sz="2023" spc="-20" u="none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 Cítala Espartana foi um dispositivo de criptografia usado para transmitir mensagens secretas durante operações militares dos espartanos. O método consistia em enrolar um papiro em um bastão específico, escrever uma mensagem linearmente e depois desenrolá-la, deixando o texto totalmente ilegível sem um bastão igual.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620941" y="1028700"/>
            <a:ext cx="1638359" cy="1638359"/>
          </a:xfrm>
          <a:custGeom>
            <a:avLst/>
            <a:gdLst/>
            <a:ahLst/>
            <a:cxnLst/>
            <a:rect r="r" b="b" t="t" l="l"/>
            <a:pathLst>
              <a:path h="1638359" w="1638359">
                <a:moveTo>
                  <a:pt x="0" y="0"/>
                </a:moveTo>
                <a:lnTo>
                  <a:pt x="1638359" y="0"/>
                </a:lnTo>
                <a:lnTo>
                  <a:pt x="1638359" y="1638359"/>
                </a:lnTo>
                <a:lnTo>
                  <a:pt x="0" y="1638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558651" y="2039563"/>
            <a:ext cx="7666553" cy="7218737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4" id="4"/>
          <p:cNvSpPr/>
          <p:nvPr/>
        </p:nvSpPr>
        <p:spPr>
          <a:xfrm rot="0">
            <a:off x="8826428" y="1847880"/>
            <a:ext cx="7632708" cy="721003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8558651" y="1028700"/>
            <a:ext cx="1817517" cy="263540"/>
          </a:xfrm>
          <a:custGeom>
            <a:avLst/>
            <a:gdLst/>
            <a:ahLst/>
            <a:cxnLst/>
            <a:rect r="r" b="b" t="t" l="l"/>
            <a:pathLst>
              <a:path h="263540" w="1817517">
                <a:moveTo>
                  <a:pt x="0" y="0"/>
                </a:moveTo>
                <a:lnTo>
                  <a:pt x="1817516" y="0"/>
                </a:lnTo>
                <a:lnTo>
                  <a:pt x="1817516" y="263540"/>
                </a:lnTo>
                <a:lnTo>
                  <a:pt x="0" y="26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6221022" y="8220022"/>
            <a:ext cx="1797883" cy="278672"/>
          </a:xfrm>
          <a:custGeom>
            <a:avLst/>
            <a:gdLst/>
            <a:ahLst/>
            <a:cxnLst/>
            <a:rect r="r" b="b" t="t" l="l"/>
            <a:pathLst>
              <a:path h="278672" w="1797883">
                <a:moveTo>
                  <a:pt x="0" y="0"/>
                </a:moveTo>
                <a:lnTo>
                  <a:pt x="1797884" y="0"/>
                </a:lnTo>
                <a:lnTo>
                  <a:pt x="1797884" y="278672"/>
                </a:lnTo>
                <a:lnTo>
                  <a:pt x="0" y="278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84075" y="6077116"/>
            <a:ext cx="3031488" cy="2766601"/>
          </a:xfrm>
          <a:custGeom>
            <a:avLst/>
            <a:gdLst/>
            <a:ahLst/>
            <a:cxnLst/>
            <a:rect r="r" b="b" t="t" l="l"/>
            <a:pathLst>
              <a:path h="2766601" w="3031488">
                <a:moveTo>
                  <a:pt x="0" y="0"/>
                </a:moveTo>
                <a:lnTo>
                  <a:pt x="3031488" y="0"/>
                </a:lnTo>
                <a:lnTo>
                  <a:pt x="3031488" y="2766601"/>
                </a:lnTo>
                <a:lnTo>
                  <a:pt x="0" y="27666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352681"/>
            <a:ext cx="7119958" cy="431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7"/>
              </a:lnSpc>
            </a:pPr>
            <a:r>
              <a:rPr lang="en-US" b="true" sz="8035" spc="-80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2- EXEMPLO HISTÓRICO DO USO DE CRIPTOGRAFIA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0" y="2306937"/>
            <a:ext cx="6511638" cy="3415785"/>
            <a:chOff x="0" y="0"/>
            <a:chExt cx="8682184" cy="455438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0888"/>
              <a:ext cx="8682184" cy="806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12"/>
                </a:lnSpc>
              </a:pPr>
              <a:r>
                <a:rPr lang="en-US" sz="3600" spc="-36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Cifra de Playfair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194181"/>
              <a:ext cx="8682184" cy="3328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3"/>
                </a:lnSpc>
              </a:pPr>
              <a:r>
                <a:rPr lang="en-US" sz="2023" spc="-2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F</a:t>
              </a:r>
              <a:r>
                <a:rPr lang="en-US" sz="2023" spc="-20" u="none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oi um método de criptografia por substituição de pares de letras, criado em 1854. Diferente das cifras de substituição simples, que trocam letras individualmente, a cifra de Playfair utiliza uma matriz 5x5 de letras baseada em uma palavra-chave. As letras da mensagem são agrupadas em pares e excedentes por outras conformidades com regras específicas da matriz.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0820" y="2241364"/>
            <a:ext cx="15926360" cy="7016936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0755236" cy="8024733"/>
          </a:xfrm>
          <a:prstGeom prst="rect">
            <a:avLst/>
          </a:prstGeom>
          <a:solidFill>
            <a:srgbClr val="1CE6D2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4644942" y="1028700"/>
            <a:ext cx="2614358" cy="405226"/>
          </a:xfrm>
          <a:custGeom>
            <a:avLst/>
            <a:gdLst/>
            <a:ahLst/>
            <a:cxnLst/>
            <a:rect r="r" b="b" t="t" l="l"/>
            <a:pathLst>
              <a:path h="405226" w="2614358">
                <a:moveTo>
                  <a:pt x="0" y="0"/>
                </a:moveTo>
                <a:lnTo>
                  <a:pt x="2614358" y="0"/>
                </a:lnTo>
                <a:lnTo>
                  <a:pt x="2614358" y="405226"/>
                </a:lnTo>
                <a:lnTo>
                  <a:pt x="0" y="405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76492" y="3305173"/>
            <a:ext cx="9059651" cy="377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7000" spc="-70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1- ALGORITMO DE CRIPTOGRAFIA COM CHAVES SIMÉTRICAS (Usados atualmente)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02902" y="2316550"/>
            <a:ext cx="4987656" cy="140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79"/>
              </a:lnSpc>
            </a:pPr>
            <a:r>
              <a:rPr lang="en-US" b="true" sz="3999" spc="-39">
                <a:solidFill>
                  <a:srgbClr val="F6F6F6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AES</a:t>
            </a:r>
            <a:r>
              <a:rPr lang="en-US" b="true" sz="3999" spc="-39" u="none">
                <a:solidFill>
                  <a:srgbClr val="F6F6F6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(Advanced Encryption Standard)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02902" y="4064655"/>
            <a:ext cx="4229834" cy="190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60"/>
              </a:lnSpc>
            </a:pPr>
            <a:r>
              <a:rPr lang="en-US" sz="2155" spc="-21">
                <a:solidFill>
                  <a:srgbClr val="F6F6F6"/>
                </a:solidFill>
                <a:latin typeface="Clear Sans"/>
                <a:ea typeface="Clear Sans"/>
                <a:cs typeface="Clear Sans"/>
                <a:sym typeface="Clear Sans"/>
              </a:rPr>
              <a:t>É um algoritmo de criptografia simétrica que opera com blocos de 128 bits e suporta chaves de 128, 192 ou 256 bits, garantindo alta segurança e eficiência.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0820" y="2241364"/>
            <a:ext cx="15926360" cy="7016936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1028700" y="1028700"/>
            <a:ext cx="10755236" cy="8024733"/>
          </a:xfrm>
          <a:prstGeom prst="rect">
            <a:avLst/>
          </a:prstGeom>
          <a:solidFill>
            <a:srgbClr val="1CE6D2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4644942" y="1028700"/>
            <a:ext cx="2614358" cy="405226"/>
          </a:xfrm>
          <a:custGeom>
            <a:avLst/>
            <a:gdLst/>
            <a:ahLst/>
            <a:cxnLst/>
            <a:rect r="r" b="b" t="t" l="l"/>
            <a:pathLst>
              <a:path h="405226" w="2614358">
                <a:moveTo>
                  <a:pt x="0" y="0"/>
                </a:moveTo>
                <a:lnTo>
                  <a:pt x="2614358" y="0"/>
                </a:lnTo>
                <a:lnTo>
                  <a:pt x="2614358" y="405226"/>
                </a:lnTo>
                <a:lnTo>
                  <a:pt x="0" y="405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76492" y="3305173"/>
            <a:ext cx="9059651" cy="377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7000" spc="-70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2- ALGORITMO DE CRIPTOGRAFIA COM CHAVES SIMÉTRICAS (Usados atualmente)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81813" y="2557245"/>
            <a:ext cx="4229834" cy="688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79"/>
              </a:lnSpc>
            </a:pPr>
            <a:r>
              <a:rPr lang="en-US" b="true" sz="3999" spc="-39">
                <a:solidFill>
                  <a:srgbClr val="F6F6F6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Bl</a:t>
            </a:r>
            <a:r>
              <a:rPr lang="en-US" b="true" sz="3999" spc="-39" u="none">
                <a:solidFill>
                  <a:srgbClr val="F6F6F6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owfish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81813" y="3399974"/>
            <a:ext cx="4229834" cy="343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60"/>
              </a:lnSpc>
            </a:pPr>
            <a:r>
              <a:rPr lang="en-US" sz="2155" spc="-21">
                <a:solidFill>
                  <a:srgbClr val="F6F6F6"/>
                </a:solidFill>
                <a:latin typeface="Clear Sans"/>
                <a:ea typeface="Clear Sans"/>
                <a:cs typeface="Clear Sans"/>
                <a:sym typeface="Clear Sans"/>
              </a:rPr>
              <a:t>Também é um algoritmo de criptografia simétrica de bloco, que usa chaves de 32 a 448 bits e foi criado para ser rápido e seguro, sendo bastante utilizado  em softwares de segurança e criptografia de senhas. Mas ainda sim, pode ser substituído pelo AES (Apresentado no slide anterior 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1249552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spc="-60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1- ALGORITMO DE CRIPTOGRAFIA COM CHAVES ASSIMÉTRICAS (usados atualmente)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5143500"/>
            <a:ext cx="15824000" cy="41148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679699" y="7077075"/>
            <a:ext cx="3305693" cy="97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3"/>
              </a:lnSpc>
            </a:pPr>
            <a:r>
              <a:rPr lang="en-US" sz="5650" spc="-56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RSA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3748699" y="5705028"/>
            <a:ext cx="13510601" cy="3352886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4985392" y="6463192"/>
            <a:ext cx="10565396" cy="178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3"/>
              </a:lnSpc>
            </a:pPr>
            <a:r>
              <a:rPr lang="en-US" sz="2023" spc="-2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O Rivest-Shamir-Adleman, é um algoritmo assimétrico usado para proteger dados e autenticar comunicações. Ele se baseia na dificuldade de fatoração de números primos muito grandes para gerar um par de chaves, sendo uma pública (criptografar) e uma privada(descriptografar).</a:t>
            </a:r>
          </a:p>
          <a:p>
            <a:pPr algn="l" marL="0" indent="0" lvl="0">
              <a:lnSpc>
                <a:spcPts val="2873"/>
              </a:lnSpc>
            </a:pPr>
            <a:r>
              <a:rPr lang="en-US" sz="2023" spc="-2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O RSA é usado em certificados SSL/TLS e na proteção de dados bancários online.</a:t>
            </a:r>
          </a:p>
        </p:txBody>
      </p:sp>
      <p:grpSp>
        <p:nvGrpSpPr>
          <p:cNvPr name="Group 7" id="7"/>
          <p:cNvGrpSpPr/>
          <p:nvPr/>
        </p:nvGrpSpPr>
        <p:grpSpPr>
          <a:xfrm rot="297757">
            <a:off x="14746488" y="1040798"/>
            <a:ext cx="2427328" cy="2081554"/>
            <a:chOff x="0" y="0"/>
            <a:chExt cx="3236437" cy="27754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36437" cy="2362599"/>
            </a:xfrm>
            <a:custGeom>
              <a:avLst/>
              <a:gdLst/>
              <a:ahLst/>
              <a:cxnLst/>
              <a:rect r="r" b="b" t="t" l="l"/>
              <a:pathLst>
                <a:path h="2362599" w="3236437">
                  <a:moveTo>
                    <a:pt x="0" y="0"/>
                  </a:moveTo>
                  <a:lnTo>
                    <a:pt x="3236437" y="0"/>
                  </a:lnTo>
                  <a:lnTo>
                    <a:pt x="3236437" y="2362599"/>
                  </a:lnTo>
                  <a:lnTo>
                    <a:pt x="0" y="2362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2292550" y="1831518"/>
              <a:ext cx="943888" cy="943888"/>
              <a:chOff x="1371600" y="6705600"/>
              <a:chExt cx="10972800" cy="1097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E6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1249552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spc="-60" b="true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2- ALGORITMO DE CRIPTOGRAFIA COM CHAVES ASSIMÉTRICAS (usados atualmente)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5143500"/>
            <a:ext cx="15824000" cy="41148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679699" y="7077075"/>
            <a:ext cx="3305693" cy="97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3"/>
              </a:lnSpc>
            </a:pPr>
            <a:r>
              <a:rPr lang="en-US" sz="5650" spc="-56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ECC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3748699" y="5705028"/>
            <a:ext cx="13510601" cy="3352886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5221302" y="6642976"/>
            <a:ext cx="10339661" cy="1429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3"/>
              </a:lnSpc>
            </a:pPr>
            <a:r>
              <a:rPr lang="en-US" sz="2023" spc="-2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A Criptografia de Curva Elíptica também é assimétrica que utiliza propriedades matemáticas das curvas elípticas para garantir segurança com chaves menores e mais eficientes do que o RSA. Oferece a mesma proteção com menos consumo de recursos, sendo bastante utilizado em celulares, IoT, Blockhcain e sistemas de autenticação segura.</a:t>
            </a:r>
          </a:p>
        </p:txBody>
      </p:sp>
      <p:grpSp>
        <p:nvGrpSpPr>
          <p:cNvPr name="Group 7" id="7"/>
          <p:cNvGrpSpPr/>
          <p:nvPr/>
        </p:nvGrpSpPr>
        <p:grpSpPr>
          <a:xfrm rot="297757">
            <a:off x="14746488" y="1040798"/>
            <a:ext cx="2427328" cy="2081554"/>
            <a:chOff x="0" y="0"/>
            <a:chExt cx="3236437" cy="27754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36437" cy="2362599"/>
            </a:xfrm>
            <a:custGeom>
              <a:avLst/>
              <a:gdLst/>
              <a:ahLst/>
              <a:cxnLst/>
              <a:rect r="r" b="b" t="t" l="l"/>
              <a:pathLst>
                <a:path h="2362599" w="3236437">
                  <a:moveTo>
                    <a:pt x="0" y="0"/>
                  </a:moveTo>
                  <a:lnTo>
                    <a:pt x="3236437" y="0"/>
                  </a:lnTo>
                  <a:lnTo>
                    <a:pt x="3236437" y="2362599"/>
                  </a:lnTo>
                  <a:lnTo>
                    <a:pt x="0" y="2362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2292550" y="1831518"/>
              <a:ext cx="943888" cy="943888"/>
              <a:chOff x="1371600" y="6705600"/>
              <a:chExt cx="10972800" cy="1097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4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67798"/>
            <a:ext cx="5031738" cy="1751403"/>
            <a:chOff x="0" y="0"/>
            <a:chExt cx="6708984" cy="23352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469"/>
              <a:ext cx="6708984" cy="1327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51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90704"/>
              <a:ext cx="6708984" cy="64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DAGikjKi0L4</dc:identifier>
  <dcterms:modified xsi:type="dcterms:W3CDTF">2011-08-01T06:04:30Z</dcterms:modified>
  <cp:revision>1</cp:revision>
  <dc:title>Apresentação de Plano de Negócios em Preto e Verde-Azulado Geométrico Tecnologia</dc:title>
</cp:coreProperties>
</file>