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грани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64.504599999999996</c:v>
                </c:pt>
                <c:pt idx="2">
                  <c:v>125.664</c:v>
                </c:pt>
                <c:pt idx="3">
                  <c:v>185.21600000000001</c:v>
                </c:pt>
                <c:pt idx="4">
                  <c:v>250.78800000000001</c:v>
                </c:pt>
                <c:pt idx="5">
                  <c:v>304.74400000000003</c:v>
                </c:pt>
                <c:pt idx="6">
                  <c:v>372.39</c:v>
                </c:pt>
                <c:pt idx="7">
                  <c:v>419.041</c:v>
                </c:pt>
                <c:pt idx="8">
                  <c:v>484.19</c:v>
                </c:pt>
                <c:pt idx="9">
                  <c:v>554.851</c:v>
                </c:pt>
                <c:pt idx="10">
                  <c:v>610.44500000000005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0E-4DDD-BC79-59BDB4B4C56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6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112.623</c:v>
                </c:pt>
                <c:pt idx="2">
                  <c:v>221.51900000000001</c:v>
                </c:pt>
                <c:pt idx="3">
                  <c:v>331.38900000000001</c:v>
                </c:pt>
                <c:pt idx="4">
                  <c:v>443.06700000000001</c:v>
                </c:pt>
                <c:pt idx="5">
                  <c:v>551.36</c:v>
                </c:pt>
                <c:pt idx="6">
                  <c:v>660.40599999999995</c:v>
                </c:pt>
                <c:pt idx="7">
                  <c:v>776.54899999999998</c:v>
                </c:pt>
                <c:pt idx="8">
                  <c:v>879.577</c:v>
                </c:pt>
                <c:pt idx="9">
                  <c:v>989.721</c:v>
                </c:pt>
                <c:pt idx="10">
                  <c:v>1101.0999999999999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80E-4DDD-BC79-59BDB4B4C56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9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134.821</c:v>
                </c:pt>
                <c:pt idx="2">
                  <c:v>266.678</c:v>
                </c:pt>
                <c:pt idx="3">
                  <c:v>399.637</c:v>
                </c:pt>
                <c:pt idx="4">
                  <c:v>531.15499999999997</c:v>
                </c:pt>
                <c:pt idx="5">
                  <c:v>665.65499999999997</c:v>
                </c:pt>
                <c:pt idx="6">
                  <c:v>799.37300000000005</c:v>
                </c:pt>
                <c:pt idx="7">
                  <c:v>932.41</c:v>
                </c:pt>
                <c:pt idx="8">
                  <c:v>1059.1300000000001</c:v>
                </c:pt>
                <c:pt idx="9">
                  <c:v>1196.53</c:v>
                </c:pt>
                <c:pt idx="10">
                  <c:v>1339.82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80E-4DDD-BC79-59BDB4B4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объектов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185360"/>
        <c:crosses val="autoZero"/>
        <c:crossBetween val="midCat"/>
        <c:majorUnit val="100"/>
      </c:valAx>
      <c:valAx>
        <c:axId val="668185360"/>
        <c:scaling>
          <c:orientation val="minMax"/>
          <c:max val="13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9299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Объекты N x N граней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13.478999999999999</c:v>
                </c:pt>
                <c:pt idx="2">
                  <c:v>23.884799999999998</c:v>
                </c:pt>
                <c:pt idx="3">
                  <c:v>32.348799999999997</c:v>
                </c:pt>
                <c:pt idx="4">
                  <c:v>42.645200000000003</c:v>
                </c:pt>
                <c:pt idx="5">
                  <c:v>52.062800000000003</c:v>
                </c:pt>
                <c:pt idx="6">
                  <c:v>61.430900000000001</c:v>
                </c:pt>
                <c:pt idx="7">
                  <c:v>70.829800000000006</c:v>
                </c:pt>
                <c:pt idx="8">
                  <c:v>79.822999999999993</c:v>
                </c:pt>
                <c:pt idx="9">
                  <c:v>90.249200000000002</c:v>
                </c:pt>
                <c:pt idx="10">
                  <c:v>99.768000000000001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1F-4962-821D-958463BA9DD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Объекты N x 100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18.6708</c:v>
                </c:pt>
                <c:pt idx="2">
                  <c:v>23.116199999999999</c:v>
                </c:pt>
                <c:pt idx="3">
                  <c:v>27.903400000000001</c:v>
                </c:pt>
                <c:pt idx="4">
                  <c:v>33.795999999999999</c:v>
                </c:pt>
                <c:pt idx="5">
                  <c:v>37.769399999999997</c:v>
                </c:pt>
                <c:pt idx="6">
                  <c:v>42.688299999999998</c:v>
                </c:pt>
                <c:pt idx="7">
                  <c:v>47.7913</c:v>
                </c:pt>
                <c:pt idx="8">
                  <c:v>52.527799999999999</c:v>
                </c:pt>
                <c:pt idx="9">
                  <c:v>57.260199999999998</c:v>
                </c:pt>
                <c:pt idx="10">
                  <c:v>62.2014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1F-4962-821D-958463BA9DD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Объекты N x 200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28.3109</c:v>
                </c:pt>
                <c:pt idx="2">
                  <c:v>33.371200000000002</c:v>
                </c:pt>
                <c:pt idx="3">
                  <c:v>37.520499999999998</c:v>
                </c:pt>
                <c:pt idx="4">
                  <c:v>42.281500000000001</c:v>
                </c:pt>
                <c:pt idx="5">
                  <c:v>47.3491</c:v>
                </c:pt>
                <c:pt idx="6">
                  <c:v>52.203800000000001</c:v>
                </c:pt>
                <c:pt idx="7">
                  <c:v>56.281199999999998</c:v>
                </c:pt>
                <c:pt idx="8">
                  <c:v>60.837000000000003</c:v>
                </c:pt>
                <c:pt idx="9">
                  <c:v>66.216700000000003</c:v>
                </c:pt>
                <c:pt idx="10">
                  <c:v>70.945700000000002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91F-4962-821D-958463BA9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5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граней </a:t>
                </a:r>
                <a:r>
                  <a:rPr lang="en-US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185360"/>
        <c:crosses val="autoZero"/>
        <c:crossBetween val="midCat"/>
        <c:majorUnit val="50"/>
      </c:valAx>
      <c:valAx>
        <c:axId val="66818536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92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DA7C1-E419-413C-AC0B-1D180A916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A9FE07-ED88-487D-B2EC-8B4796CF9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BB3C8-CD4E-4102-B513-D357BCB2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2330F-2CDA-4F48-B1C1-7F3D0A30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8FABC-C831-44F0-862D-AB723A0F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9115B-09A3-42DA-92F2-79BE73D4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A857BE-F8FE-4AFF-B943-115CE822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E47B8-73FA-4559-9191-4A346340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CFC78-9A16-4385-9BD5-3E2745DC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4B057-E6DE-4282-8008-05B39B74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3012B9-61B7-4637-8BFF-A1B7E7238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F09E0C-9FFB-45EE-836C-A3F87579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A405A-86A2-4A83-866C-A17EF12E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4B14A-F56B-48D0-9177-69D6AA25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B9BF1-FE10-4CE6-9CD3-9A0EE699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A204B-40BD-4DCE-8025-50F08518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F12F6-8FE3-4355-80B6-79D056E4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78579-BD18-4C7F-A862-C3F3ED43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18F68F-D37E-4D90-80B9-813650AB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CF1CA-539A-41C4-9791-310B5B2E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8BB82-45AD-485F-B44D-89F6D35A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9A8DE-1E8E-4DC3-825A-3CCD2619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F8927-2181-4891-A411-B9C31D7F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5ABF6-2875-4C91-97E1-FDA127BB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48805-0F5D-42DB-BCE9-036C8ED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85AA9-3462-4781-9040-5467A964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4C1AB-1456-421E-90CA-24AF47BB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419527-411D-4AE0-989E-EE9A4DCA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00D402-1D73-4E40-AE2F-B9AB74E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55CBDA-B752-4F10-81B1-3B0469DD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E22D4-6AEE-4699-9839-CBFA3D60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79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5286B-452A-4644-A3DD-DF6A4E2F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E3186A-77FA-4A78-A212-C2EB6AF7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2667F0-4134-40A3-A0C2-ADAF0C45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E4C8E7-B2AE-431B-92BA-7CFA87D05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E2878B-5C21-43D0-AAA3-83E9CC62E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510719-34A0-4317-BA9D-776054D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853308-542E-447B-9F6E-22311013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30F6E5-4F67-4F5F-932E-792926C3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9176A-5924-4209-A16B-ADFF52D9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09791-211C-46F8-937C-EB5CC19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90F3E7-981B-401C-91A0-4FF1D459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0E9F43-998B-4B5A-87BF-B026C5D0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456553-5824-4500-8761-F2C979F1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713D1E-DA40-4F00-ACDB-9BC3F35D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474BE-4BF1-440B-A793-0BF37E20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294CD-1261-487B-8A4B-DACA8583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0C21B-6F8D-491A-98E8-1C7B44F5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71DE62-7633-46CF-A917-213A53466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054034-9F26-4B19-8912-C4CA5189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E5322D-F996-4C1C-A45B-C8303782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78A7EC-A630-4599-B3A9-294827C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5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D58D-9B41-4EF6-A7DC-207A97C1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4BFF2D-838A-4BCE-8C11-5410FC063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854E9C-7F4B-476D-A6CA-1ECE01CF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1FDC2F-7D1A-4FB3-9428-ED7260F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75815F-195A-4D30-AFD8-6F5F7AE0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5AF09F-F97C-495E-B1D4-76DCBA0A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19BEC-EE8F-4353-86A6-705CADA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35E72-0B99-45CE-AC6E-E3C686DC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32E9A-B757-4BB8-9BA8-4B5746A65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7803-DEC7-4699-AD2A-E2E1FE287CC0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9E1D9-3058-4F97-B8DE-457CA308A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769E39-DE28-4953-B44B-50C32BC2C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3FF1C-0573-49EB-91EB-23A590ECE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1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редактора композиций трехмерных графических примитивов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1F2AC0-DBCC-4CC5-B62C-936077B8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774"/>
            <a:ext cx="9144000" cy="1655762"/>
          </a:xfrm>
        </p:spPr>
        <p:txBody>
          <a:bodyPr>
            <a:normAutofit/>
          </a:bodyPr>
          <a:lstStyle/>
          <a:p>
            <a:r>
              <a:rPr lang="ru-RU" sz="1400" dirty="0"/>
              <a:t>Презентация к курсовому проекту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2F38D-B2DF-495F-8839-51AF044DD950}"/>
              </a:ext>
            </a:extLst>
          </p:cNvPr>
          <p:cNvSpPr txBox="1"/>
          <p:nvPr/>
        </p:nvSpPr>
        <p:spPr>
          <a:xfrm>
            <a:off x="6830008" y="5555536"/>
            <a:ext cx="504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Луговой Дмитрий Максимович, ИУ7-51Б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Майков Константин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23931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8" y="492293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F5E31-3608-4D63-B7CE-0F45515B4C08}"/>
              </a:ext>
            </a:extLst>
          </p:cNvPr>
          <p:cNvSpPr txBox="1"/>
          <p:nvPr/>
        </p:nvSpPr>
        <p:spPr>
          <a:xfrm>
            <a:off x="1205126" y="1747386"/>
            <a:ext cx="9781745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b="1" dirty="0"/>
              <a:t>	Цель</a:t>
            </a:r>
            <a:r>
              <a:rPr lang="ru-RU" sz="2400" dirty="0"/>
              <a:t> - разработка редактора композиций, состоящих из графических примитивов</a:t>
            </a:r>
            <a:r>
              <a:rPr lang="en-US" sz="2400" dirty="0"/>
              <a:t>.</a:t>
            </a:r>
          </a:p>
          <a:p>
            <a:r>
              <a:rPr lang="ru-RU" sz="2400" b="1" dirty="0"/>
              <a:t>	Задачи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Изучение и анализ существующих алгоритмов для создания реалистичной модели трехмерных объектов, выбор наиболее подходящих для решения поставленной задачи.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Проектирование архитектуры программы и ее интерфейса.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выбранных алгоритмов и структур данных.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Проведение исследования на основе разработанной программы.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3" y="435317"/>
            <a:ext cx="9671228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Сравнительный анализ алгоритмов удаления невидимых граней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926D4C2-81DE-49AB-AFDE-072616BB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065625"/>
                  </p:ext>
                </p:extLst>
              </p:nvPr>
            </p:nvGraphicFramePr>
            <p:xfrm>
              <a:off x="2597348" y="2040556"/>
              <a:ext cx="6997299" cy="3934808"/>
            </p:xfrm>
            <a:graphic>
              <a:graphicData uri="http://schemas.openxmlformats.org/drawingml/2006/table">
                <a:tbl>
                  <a:tblPr firstRow="1" firstCol="1">
                    <a:tableStyleId>{E8B1032C-EA38-4F05-BA0D-38AFFFC7BED3}</a:tableStyleId>
                  </a:tblPr>
                  <a:tblGrid>
                    <a:gridCol w="1836192">
                      <a:extLst>
                        <a:ext uri="{9D8B030D-6E8A-4147-A177-3AD203B41FA5}">
                          <a16:colId xmlns:a16="http://schemas.microsoft.com/office/drawing/2014/main" val="504556919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2978894680"/>
                        </a:ext>
                      </a:extLst>
                    </a:gridCol>
                    <a:gridCol w="1279792">
                      <a:extLst>
                        <a:ext uri="{9D8B030D-6E8A-4147-A177-3AD203B41FA5}">
                          <a16:colId xmlns:a16="http://schemas.microsoft.com/office/drawing/2014/main" val="3649386647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3395652732"/>
                        </a:ext>
                      </a:extLst>
                    </a:gridCol>
                    <a:gridCol w="1338203">
                      <a:extLst>
                        <a:ext uri="{9D8B030D-6E8A-4147-A177-3AD203B41FA5}">
                          <a16:colId xmlns:a16="http://schemas.microsoft.com/office/drawing/2014/main" val="3220774261"/>
                        </a:ext>
                      </a:extLst>
                    </a:gridCol>
                  </a:tblGrid>
                  <a:tr h="859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905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Робертса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ru-RU" sz="1400" b="0" dirty="0" err="1">
                              <a:effectLst/>
                            </a:rPr>
                            <a:t>Варнока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en-US" sz="1400" b="0" dirty="0">
                              <a:effectLst/>
                            </a:rPr>
                            <a:t>Z-</a:t>
                          </a:r>
                          <a:r>
                            <a:rPr lang="ru-RU" sz="1400" b="0" dirty="0">
                              <a:effectLst/>
                            </a:rPr>
                            <a:t>буфера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Алгоритм трассировки лучей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0831408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Использование рекурсивных вызовов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5200183"/>
                      </a:ext>
                    </a:extLst>
                  </a:tr>
                  <a:tr h="859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Зависимость трудоемкости от числа объектов (</a:t>
                          </a: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)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положения объектов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N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модели освещения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873022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Сложность реализации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Низкая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9120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Распространенность в современном ПО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50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926D4C2-81DE-49AB-AFDE-072616BB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065625"/>
                  </p:ext>
                </p:extLst>
              </p:nvPr>
            </p:nvGraphicFramePr>
            <p:xfrm>
              <a:off x="2597348" y="2040556"/>
              <a:ext cx="6997299" cy="3934808"/>
            </p:xfrm>
            <a:graphic>
              <a:graphicData uri="http://schemas.openxmlformats.org/drawingml/2006/table">
                <a:tbl>
                  <a:tblPr firstRow="1" firstCol="1">
                    <a:tableStyleId>{E8B1032C-EA38-4F05-BA0D-38AFFFC7BED3}</a:tableStyleId>
                  </a:tblPr>
                  <a:tblGrid>
                    <a:gridCol w="1836192">
                      <a:extLst>
                        <a:ext uri="{9D8B030D-6E8A-4147-A177-3AD203B41FA5}">
                          <a16:colId xmlns:a16="http://schemas.microsoft.com/office/drawing/2014/main" val="504556919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2978894680"/>
                        </a:ext>
                      </a:extLst>
                    </a:gridCol>
                    <a:gridCol w="1279792">
                      <a:extLst>
                        <a:ext uri="{9D8B030D-6E8A-4147-A177-3AD203B41FA5}">
                          <a16:colId xmlns:a16="http://schemas.microsoft.com/office/drawing/2014/main" val="3649386647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3395652732"/>
                        </a:ext>
                      </a:extLst>
                    </a:gridCol>
                    <a:gridCol w="1338203">
                      <a:extLst>
                        <a:ext uri="{9D8B030D-6E8A-4147-A177-3AD203B41FA5}">
                          <a16:colId xmlns:a16="http://schemas.microsoft.com/office/drawing/2014/main" val="3220774261"/>
                        </a:ext>
                      </a:extLst>
                    </a:gridCol>
                  </a:tblGrid>
                  <a:tr h="9258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905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Робертса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ru-RU" sz="1400" b="0" dirty="0" err="1">
                              <a:effectLst/>
                            </a:rPr>
                            <a:t>Варнока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en-US" sz="1400" b="0" dirty="0">
                              <a:effectLst/>
                            </a:rPr>
                            <a:t>Z-</a:t>
                          </a:r>
                          <a:r>
                            <a:rPr lang="ru-RU" sz="1400" b="0" dirty="0">
                              <a:effectLst/>
                            </a:rPr>
                            <a:t>буфера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Алгоритм трассировки лучей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0831408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Использование рекурсивных вызовов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5200183"/>
                      </a:ext>
                    </a:extLst>
                  </a:tr>
                  <a:tr h="9258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Зависимость трудоемкости от числа объектов (</a:t>
                          </a: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)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4498" t="-174510" r="-307177" b="-156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положения объектов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N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модели освещения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873022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Сложность реализации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Низкая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9120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Распространенность в современном ПО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507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40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63792D3-68B6-48C6-82A7-8A31ADBB02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13997" y="259882"/>
            <a:ext cx="95180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03ABB3-CA93-46B4-A56A-BACD2BA7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26" y="1718686"/>
            <a:ext cx="6427141" cy="449087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1E3D370-3FDA-4418-B225-08A7D077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085" y="439697"/>
            <a:ext cx="8741829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Алгоритм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78656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47066B-1F7C-4A02-8751-716098AE9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4960" r="2397" b="4387"/>
          <a:stretch/>
        </p:blipFill>
        <p:spPr>
          <a:xfrm>
            <a:off x="1759819" y="1771048"/>
            <a:ext cx="8268101" cy="4408371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1E874C4-4F9D-45C1-8AAE-267067C7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358797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Структура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5788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358797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Примеры работы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48CA93-C0CF-4080-BC73-B0C233B7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"/>
          <a:stretch/>
        </p:blipFill>
        <p:spPr>
          <a:xfrm>
            <a:off x="376668" y="1503690"/>
            <a:ext cx="6931388" cy="3850619"/>
          </a:xfrm>
          <a:prstGeom prst="roundRect">
            <a:avLst>
              <a:gd name="adj" fmla="val 71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64CCB4E-20C9-498A-9553-F0C382EED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04" y="2747499"/>
            <a:ext cx="6950428" cy="3850619"/>
          </a:xfrm>
          <a:prstGeom prst="roundRect">
            <a:avLst>
              <a:gd name="adj" fmla="val 71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3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8CDD5F7-3258-4E14-BC67-93FF5AC7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278" y="358797"/>
            <a:ext cx="8107445" cy="1144893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Результаты экспериментальных</a:t>
            </a:r>
            <a:br>
              <a:rPr lang="ru-RU" sz="4800" dirty="0"/>
            </a:br>
            <a:r>
              <a:rPr lang="ru-RU" dirty="0"/>
              <a:t>исследований</a:t>
            </a:r>
            <a:endParaRPr lang="ru-RU" sz="48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A3B84B9-25E0-434D-9208-FAE0CF2C4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950633"/>
              </p:ext>
            </p:extLst>
          </p:nvPr>
        </p:nvGraphicFramePr>
        <p:xfrm>
          <a:off x="333677" y="2535171"/>
          <a:ext cx="5315777" cy="378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342CA84-B2F9-43A0-9B69-930E1DF8B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031407"/>
              </p:ext>
            </p:extLst>
          </p:nvPr>
        </p:nvGraphicFramePr>
        <p:xfrm>
          <a:off x="6169328" y="2535171"/>
          <a:ext cx="5688995" cy="378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B52817-8B83-4E5F-B328-15D52A11C0DE}"/>
              </a:ext>
            </a:extLst>
          </p:cNvPr>
          <p:cNvSpPr txBox="1"/>
          <p:nvPr/>
        </p:nvSpPr>
        <p:spPr>
          <a:xfrm>
            <a:off x="4090451" y="1637423"/>
            <a:ext cx="4011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Зависимость времени рендеринга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B5C04-DCFA-4FEA-9466-4F0D86C18488}"/>
              </a:ext>
            </a:extLst>
          </p:cNvPr>
          <p:cNvSpPr txBox="1"/>
          <p:nvPr/>
        </p:nvSpPr>
        <p:spPr>
          <a:xfrm>
            <a:off x="1119610" y="2032106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количества объектов на сцене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C675E-D567-4292-8D5E-44EA54018EAA}"/>
              </a:ext>
            </a:extLst>
          </p:cNvPr>
          <p:cNvSpPr txBox="1"/>
          <p:nvPr/>
        </p:nvSpPr>
        <p:spPr>
          <a:xfrm>
            <a:off x="6790588" y="2032106"/>
            <a:ext cx="444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количества боковых граней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65586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8" y="492293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F5E31-3608-4D63-B7CE-0F45515B4C08}"/>
              </a:ext>
            </a:extLst>
          </p:cNvPr>
          <p:cNvSpPr txBox="1"/>
          <p:nvPr/>
        </p:nvSpPr>
        <p:spPr>
          <a:xfrm>
            <a:off x="1663770" y="1847057"/>
            <a:ext cx="8864458" cy="43704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Был разработан программный продукт, позволяющий создавать и редактировать композиции из трехмерных графических примитивов.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Рассмотрены, проанализированы и реализованы основные алгоритмы построения реалистичного трехмерного изображения.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Спроектирован пользовательский интерфейс, предоставляющий широкие возможности настройки геометрических и спектральных характеристик объектов, положения камеры и положения и цвета источника освещения.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Проведены и проанализированы экспериментальные исследования временных характеристик разработанного программного продукта.</a:t>
            </a:r>
          </a:p>
          <a:p>
            <a:pPr algn="just"/>
            <a:r>
              <a:rPr lang="ru-RU" sz="20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651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244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редактора композиций трехмерных графических примитивов</vt:lpstr>
      <vt:lpstr>Постановка задачи</vt:lpstr>
      <vt:lpstr>Сравнительный анализ алгоритмов удаления невидимых граней</vt:lpstr>
      <vt:lpstr>Алгоритм работы программы</vt:lpstr>
      <vt:lpstr>Структура классов</vt:lpstr>
      <vt:lpstr>Примеры работы</vt:lpstr>
      <vt:lpstr>Результаты экспериментальных исследований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редактора композиций трехмерных графических примитивов</dc:title>
  <dc:creator>Dmitriy Lugovoy</dc:creator>
  <cp:lastModifiedBy>Dmitriy Lugovoy</cp:lastModifiedBy>
  <cp:revision>16</cp:revision>
  <dcterms:created xsi:type="dcterms:W3CDTF">2019-12-08T18:52:44Z</dcterms:created>
  <dcterms:modified xsi:type="dcterms:W3CDTF">2019-12-09T22:47:00Z</dcterms:modified>
</cp:coreProperties>
</file>