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8"/>
  </p:notesMasterIdLst>
  <p:sldIdLst>
    <p:sldId id="256" r:id="rId2"/>
    <p:sldId id="307" r:id="rId3"/>
    <p:sldId id="262" r:id="rId4"/>
    <p:sldId id="297" r:id="rId5"/>
    <p:sldId id="298" r:id="rId6"/>
    <p:sldId id="299" r:id="rId7"/>
    <p:sldId id="305" r:id="rId8"/>
    <p:sldId id="306" r:id="rId9"/>
    <p:sldId id="266" r:id="rId10"/>
    <p:sldId id="300" r:id="rId11"/>
    <p:sldId id="264" r:id="rId12"/>
    <p:sldId id="270" r:id="rId13"/>
    <p:sldId id="261" r:id="rId14"/>
    <p:sldId id="302" r:id="rId15"/>
    <p:sldId id="303" r:id="rId16"/>
    <p:sldId id="265" r:id="rId17"/>
  </p:sldIdLst>
  <p:sldSz cx="9144000" cy="5143500" type="screen16x9"/>
  <p:notesSz cx="6858000" cy="9144000"/>
  <p:embeddedFontLst>
    <p:embeddedFont>
      <p:font typeface="Kanit" panose="020B0604020202020204" charset="-34"/>
      <p:regular r:id="rId19"/>
      <p:bold r:id="rId20"/>
      <p:italic r:id="rId21"/>
      <p:boldItalic r:id="rId22"/>
    </p:embeddedFont>
    <p:embeddedFont>
      <p:font typeface="Kanit Light" panose="020B0604020202020204" charset="-34"/>
      <p:regular r:id="rId23"/>
      <p:bold r:id="rId24"/>
      <p:italic r:id="rId25"/>
      <p:boldItalic r:id="rId26"/>
    </p:embeddedFont>
    <p:embeddedFont>
      <p:font typeface="Orbitron" panose="020B0604020202020204" charset="0"/>
      <p:regular r:id="rId27"/>
      <p:bold r:id="rId28"/>
    </p:embeddedFont>
    <p:embeddedFont>
      <p:font typeface="Raleway" pitchFamily="2" charset="0"/>
      <p:regular r:id="rId29"/>
      <p:bold r:id="rId30"/>
      <p:italic r:id="rId31"/>
      <p:boldItalic r:id="rId32"/>
    </p:embeddedFont>
    <p:embeddedFont>
      <p:font typeface="Segoe UI" panose="020B0502040204020203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B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4B051B-1759-4A28-B0F0-FAB379C6EF1D}">
  <a:tblStyle styleId="{BC4B051B-1759-4A28-B0F0-FAB379C6EF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330A729-91A3-467C-A305-D3BEFD91BF6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heme" Target="theme/theme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DB409948-A466-BAE9-49F8-D6CD2E3C1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0860aa576_0_0:notes">
            <a:extLst>
              <a:ext uri="{FF2B5EF4-FFF2-40B4-BE49-F238E27FC236}">
                <a16:creationId xmlns:a16="http://schemas.microsoft.com/office/drawing/2014/main" id="{59FE341E-57EA-3A7C-7670-97EDA69E60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0860aa576_0_0:notes">
            <a:extLst>
              <a:ext uri="{FF2B5EF4-FFF2-40B4-BE49-F238E27FC236}">
                <a16:creationId xmlns:a16="http://schemas.microsoft.com/office/drawing/2014/main" id="{A7E454ED-5849-E72F-605D-BCE687531C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357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25d80b4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125d80b4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ff18b49f31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ff18b49f31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>
          <a:extLst>
            <a:ext uri="{FF2B5EF4-FFF2-40B4-BE49-F238E27FC236}">
              <a16:creationId xmlns:a16="http://schemas.microsoft.com/office/drawing/2014/main" id="{BE173F92-F2B7-E2A8-42AB-201268A51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25d80b419_0_49:notes">
            <a:extLst>
              <a:ext uri="{FF2B5EF4-FFF2-40B4-BE49-F238E27FC236}">
                <a16:creationId xmlns:a16="http://schemas.microsoft.com/office/drawing/2014/main" id="{D8634FF1-3507-E87A-55EA-D0348E499B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25d80b419_0_49:notes">
            <a:extLst>
              <a:ext uri="{FF2B5EF4-FFF2-40B4-BE49-F238E27FC236}">
                <a16:creationId xmlns:a16="http://schemas.microsoft.com/office/drawing/2014/main" id="{E97B82FB-74F8-2B30-A4C0-EF83D3A994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764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92732813-33A9-6053-A100-F2C0D8B51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0860aa576_0_0:notes">
            <a:extLst>
              <a:ext uri="{FF2B5EF4-FFF2-40B4-BE49-F238E27FC236}">
                <a16:creationId xmlns:a16="http://schemas.microsoft.com/office/drawing/2014/main" id="{3436717A-82AF-69BE-F2B9-F89FD0688D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0860aa576_0_0:notes">
            <a:extLst>
              <a:ext uri="{FF2B5EF4-FFF2-40B4-BE49-F238E27FC236}">
                <a16:creationId xmlns:a16="http://schemas.microsoft.com/office/drawing/2014/main" id="{DA4ECE2D-3DC5-EAD1-030E-CF60684A31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518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ff18b49f31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ff18b49f31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>
          <a:extLst>
            <a:ext uri="{FF2B5EF4-FFF2-40B4-BE49-F238E27FC236}">
              <a16:creationId xmlns:a16="http://schemas.microsoft.com/office/drawing/2014/main" id="{B97D81D1-222F-DB5F-E472-221FDBB3E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25d80b419_0_49:notes">
            <a:extLst>
              <a:ext uri="{FF2B5EF4-FFF2-40B4-BE49-F238E27FC236}">
                <a16:creationId xmlns:a16="http://schemas.microsoft.com/office/drawing/2014/main" id="{8E67552A-48F0-19FA-C8A6-E6B580DBE3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25d80b419_0_49:notes">
            <a:extLst>
              <a:ext uri="{FF2B5EF4-FFF2-40B4-BE49-F238E27FC236}">
                <a16:creationId xmlns:a16="http://schemas.microsoft.com/office/drawing/2014/main" id="{0EA3DB08-62F4-CB32-ED33-C1251F7EC3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741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>
          <a:extLst>
            <a:ext uri="{FF2B5EF4-FFF2-40B4-BE49-F238E27FC236}">
              <a16:creationId xmlns:a16="http://schemas.microsoft.com/office/drawing/2014/main" id="{467AA66C-47E2-3D1D-986E-8AF1363C4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125d80b419_0_94:notes">
            <a:extLst>
              <a:ext uri="{FF2B5EF4-FFF2-40B4-BE49-F238E27FC236}">
                <a16:creationId xmlns:a16="http://schemas.microsoft.com/office/drawing/2014/main" id="{A4C024C8-3854-E231-7C92-5E0757C93B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125d80b419_0_94:notes">
            <a:extLst>
              <a:ext uri="{FF2B5EF4-FFF2-40B4-BE49-F238E27FC236}">
                <a16:creationId xmlns:a16="http://schemas.microsoft.com/office/drawing/2014/main" id="{080A1328-E4B3-79F3-F038-0BFE5A8665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527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>
          <a:extLst>
            <a:ext uri="{FF2B5EF4-FFF2-40B4-BE49-F238E27FC236}">
              <a16:creationId xmlns:a16="http://schemas.microsoft.com/office/drawing/2014/main" id="{F4235F70-D3D7-832D-15D9-501A30B98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25d80b419_0_49:notes">
            <a:extLst>
              <a:ext uri="{FF2B5EF4-FFF2-40B4-BE49-F238E27FC236}">
                <a16:creationId xmlns:a16="http://schemas.microsoft.com/office/drawing/2014/main" id="{53DA0F4B-E5A4-B26F-A8C1-7B9CA85B30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125d80b419_0_49:notes">
            <a:extLst>
              <a:ext uri="{FF2B5EF4-FFF2-40B4-BE49-F238E27FC236}">
                <a16:creationId xmlns:a16="http://schemas.microsoft.com/office/drawing/2014/main" id="{BE046315-6D4A-D264-640A-77E6CB54C7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7290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C9587181-F311-5FE9-9276-CD84A16BC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0860aa576_0_0:notes">
            <a:extLst>
              <a:ext uri="{FF2B5EF4-FFF2-40B4-BE49-F238E27FC236}">
                <a16:creationId xmlns:a16="http://schemas.microsoft.com/office/drawing/2014/main" id="{32D666E9-C529-43B5-E4EA-25673732AC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0860aa576_0_0:notes">
            <a:extLst>
              <a:ext uri="{FF2B5EF4-FFF2-40B4-BE49-F238E27FC236}">
                <a16:creationId xmlns:a16="http://schemas.microsoft.com/office/drawing/2014/main" id="{48334115-F493-AC75-4483-30CABF7672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952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D05C462F-E03C-4753-FB9D-234D91C1C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0860aa576_0_0:notes">
            <a:extLst>
              <a:ext uri="{FF2B5EF4-FFF2-40B4-BE49-F238E27FC236}">
                <a16:creationId xmlns:a16="http://schemas.microsoft.com/office/drawing/2014/main" id="{30D484B1-0447-6731-4A4A-A97B625F6F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0860aa576_0_0:notes">
            <a:extLst>
              <a:ext uri="{FF2B5EF4-FFF2-40B4-BE49-F238E27FC236}">
                <a16:creationId xmlns:a16="http://schemas.microsoft.com/office/drawing/2014/main" id="{6C509BC9-5993-1AB6-D754-D05737326E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7931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24289838-F436-EB3D-6D5D-89C83B21F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0860aa576_0_0:notes">
            <a:extLst>
              <a:ext uri="{FF2B5EF4-FFF2-40B4-BE49-F238E27FC236}">
                <a16:creationId xmlns:a16="http://schemas.microsoft.com/office/drawing/2014/main" id="{03EC6AF3-161D-BEFD-1050-8BC54CDEA6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0860aa576_0_0:notes">
            <a:extLst>
              <a:ext uri="{FF2B5EF4-FFF2-40B4-BE49-F238E27FC236}">
                <a16:creationId xmlns:a16="http://schemas.microsoft.com/office/drawing/2014/main" id="{DD9FA143-27A8-F142-4C42-DD28669D53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761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125d80b419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125d80b419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54450" y="1307025"/>
            <a:ext cx="5682300" cy="19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54575" y="3450425"/>
            <a:ext cx="5682300" cy="4095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8657175" y="772575"/>
            <a:ext cx="74100" cy="1788450"/>
            <a:chOff x="8657175" y="772575"/>
            <a:chExt cx="74100" cy="1788450"/>
          </a:xfrm>
        </p:grpSpPr>
        <p:sp>
          <p:nvSpPr>
            <p:cNvPr id="14" name="Google Shape;14;p2"/>
            <p:cNvSpPr/>
            <p:nvPr/>
          </p:nvSpPr>
          <p:spPr>
            <a:xfrm>
              <a:off x="8657175" y="77257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657175" y="2304150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657175" y="248392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sp>
        <p:nvSpPr>
          <p:cNvPr id="17" name="Google Shape;17;p2"/>
          <p:cNvSpPr/>
          <p:nvPr/>
        </p:nvSpPr>
        <p:spPr>
          <a:xfrm>
            <a:off x="8809575" y="4485025"/>
            <a:ext cx="74100" cy="7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8657175" y="4637450"/>
            <a:ext cx="74100" cy="7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809575" y="4789875"/>
            <a:ext cx="74100" cy="7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grpSp>
        <p:nvGrpSpPr>
          <p:cNvPr id="20" name="Google Shape;20;p2"/>
          <p:cNvGrpSpPr/>
          <p:nvPr/>
        </p:nvGrpSpPr>
        <p:grpSpPr>
          <a:xfrm>
            <a:off x="205650" y="308475"/>
            <a:ext cx="150300" cy="378950"/>
            <a:chOff x="205650" y="308475"/>
            <a:chExt cx="150300" cy="378950"/>
          </a:xfrm>
        </p:grpSpPr>
        <p:sp>
          <p:nvSpPr>
            <p:cNvPr id="21" name="Google Shape;21;p2"/>
            <p:cNvSpPr/>
            <p:nvPr/>
          </p:nvSpPr>
          <p:spPr>
            <a:xfrm>
              <a:off x="205650" y="30847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81850" y="460900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05650" y="61332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1085475" y="4711575"/>
            <a:ext cx="536998" cy="134100"/>
            <a:chOff x="1085475" y="4711575"/>
            <a:chExt cx="536998" cy="134100"/>
          </a:xfrm>
        </p:grpSpPr>
        <p:sp>
          <p:nvSpPr>
            <p:cNvPr id="25" name="Google Shape;25;p2"/>
            <p:cNvSpPr/>
            <p:nvPr/>
          </p:nvSpPr>
          <p:spPr>
            <a:xfrm>
              <a:off x="1085475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219774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54074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488373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subTitle" idx="1"/>
          </p:nvPr>
        </p:nvSpPr>
        <p:spPr>
          <a:xfrm>
            <a:off x="725143" y="1811513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subTitle" idx="2"/>
          </p:nvPr>
        </p:nvSpPr>
        <p:spPr>
          <a:xfrm>
            <a:off x="3342150" y="1811525"/>
            <a:ext cx="24597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3"/>
          </p:nvPr>
        </p:nvSpPr>
        <p:spPr>
          <a:xfrm>
            <a:off x="5959741" y="1811525"/>
            <a:ext cx="24597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4"/>
          </p:nvPr>
        </p:nvSpPr>
        <p:spPr>
          <a:xfrm>
            <a:off x="725143" y="3433100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subTitle" idx="5"/>
          </p:nvPr>
        </p:nvSpPr>
        <p:spPr>
          <a:xfrm>
            <a:off x="3342450" y="3433100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subTitle" idx="6"/>
          </p:nvPr>
        </p:nvSpPr>
        <p:spPr>
          <a:xfrm>
            <a:off x="5962591" y="3433100"/>
            <a:ext cx="24540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subTitle" idx="7"/>
          </p:nvPr>
        </p:nvSpPr>
        <p:spPr>
          <a:xfrm>
            <a:off x="720000" y="1276675"/>
            <a:ext cx="2459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ubTitle" idx="8"/>
          </p:nvPr>
        </p:nvSpPr>
        <p:spPr>
          <a:xfrm>
            <a:off x="3342450" y="1276675"/>
            <a:ext cx="2459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subTitle" idx="9"/>
          </p:nvPr>
        </p:nvSpPr>
        <p:spPr>
          <a:xfrm>
            <a:off x="5959741" y="1276675"/>
            <a:ext cx="24597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subTitle" idx="13"/>
          </p:nvPr>
        </p:nvSpPr>
        <p:spPr>
          <a:xfrm>
            <a:off x="720344" y="2893750"/>
            <a:ext cx="2459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subTitle" idx="14"/>
          </p:nvPr>
        </p:nvSpPr>
        <p:spPr>
          <a:xfrm>
            <a:off x="3342450" y="2893750"/>
            <a:ext cx="2459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subTitle" idx="15"/>
          </p:nvPr>
        </p:nvSpPr>
        <p:spPr>
          <a:xfrm>
            <a:off x="5960041" y="2893750"/>
            <a:ext cx="2459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 rotWithShape="1">
          <a:blip r:embed="rId3">
            <a:alphaModFix amt="60000"/>
          </a:blip>
          <a:srcRect l="3854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subTitle" idx="1"/>
          </p:nvPr>
        </p:nvSpPr>
        <p:spPr>
          <a:xfrm flipH="1">
            <a:off x="727300" y="1631503"/>
            <a:ext cx="3161700" cy="11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"/>
              <a:buNone/>
              <a:defRPr sz="16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 flipH="1">
            <a:off x="727300" y="625225"/>
            <a:ext cx="3161700" cy="10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>
            <a:spLocks noGrp="1"/>
          </p:cNvSpPr>
          <p:nvPr>
            <p:ph type="pic" idx="2"/>
          </p:nvPr>
        </p:nvSpPr>
        <p:spPr>
          <a:xfrm flipH="1">
            <a:off x="5755800" y="587675"/>
            <a:ext cx="2745000" cy="39681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 flipH="1">
            <a:off x="1344625" y="3117873"/>
            <a:ext cx="4207500" cy="14379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15"/>
          <p:cNvSpPr>
            <a:spLocks noGrp="1"/>
          </p:cNvSpPr>
          <p:nvPr>
            <p:ph type="pic" idx="4"/>
          </p:nvPr>
        </p:nvSpPr>
        <p:spPr>
          <a:xfrm flipH="1">
            <a:off x="4066825" y="587675"/>
            <a:ext cx="1485300" cy="2361900"/>
          </a:xfrm>
          <a:prstGeom prst="snip1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123" name="Google Shape;12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4400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>
            <a:spLocks noGrp="1"/>
          </p:cNvSpPr>
          <p:nvPr>
            <p:ph type="subTitle" idx="1"/>
          </p:nvPr>
        </p:nvSpPr>
        <p:spPr>
          <a:xfrm>
            <a:off x="1013450" y="1817100"/>
            <a:ext cx="3288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2"/>
          </p:nvPr>
        </p:nvSpPr>
        <p:spPr>
          <a:xfrm>
            <a:off x="4683250" y="1817100"/>
            <a:ext cx="34473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3"/>
          </p:nvPr>
        </p:nvSpPr>
        <p:spPr>
          <a:xfrm>
            <a:off x="1013450" y="2686775"/>
            <a:ext cx="3288000" cy="12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4"/>
          </p:nvPr>
        </p:nvSpPr>
        <p:spPr>
          <a:xfrm>
            <a:off x="4683250" y="2686775"/>
            <a:ext cx="3447300" cy="12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53" name="Google Shape;5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5"/>
          <p:cNvSpPr/>
          <p:nvPr/>
        </p:nvSpPr>
        <p:spPr>
          <a:xfrm>
            <a:off x="8504775" y="410402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5" name="Google Shape;55;p5"/>
          <p:cNvSpPr/>
          <p:nvPr/>
        </p:nvSpPr>
        <p:spPr>
          <a:xfrm>
            <a:off x="8352375" y="4256450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8504775" y="440887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57" name="Google Shape;57;p5"/>
          <p:cNvPicPr preferRelativeResize="0"/>
          <p:nvPr/>
        </p:nvPicPr>
        <p:blipFill rotWithShape="1">
          <a:blip r:embed="rId3">
            <a:alphaModFix amt="70000"/>
          </a:blip>
          <a:srcRect r="46170" b="42243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60" name="Google Shape;6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6"/>
          <p:cNvPicPr preferRelativeResize="0"/>
          <p:nvPr/>
        </p:nvPicPr>
        <p:blipFill rotWithShape="1">
          <a:blip r:embed="rId3">
            <a:alphaModFix amt="60000"/>
          </a:blip>
          <a:srcRect l="3854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8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9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720000" y="4104775"/>
            <a:ext cx="7704000" cy="50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1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1"/>
          <p:cNvSpPr txBox="1">
            <a:spLocks noGrp="1"/>
          </p:cNvSpPr>
          <p:nvPr>
            <p:ph type="title" hasCustomPrompt="1"/>
          </p:nvPr>
        </p:nvSpPr>
        <p:spPr>
          <a:xfrm>
            <a:off x="1572500" y="1125725"/>
            <a:ext cx="61068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4" name="Google Shape;84;p11"/>
          <p:cNvSpPr txBox="1">
            <a:spLocks noGrp="1"/>
          </p:cNvSpPr>
          <p:nvPr>
            <p:ph type="subTitle" idx="1"/>
          </p:nvPr>
        </p:nvSpPr>
        <p:spPr>
          <a:xfrm>
            <a:off x="1572500" y="2823154"/>
            <a:ext cx="6106800" cy="7134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85" name="Google Shape;85;p11"/>
          <p:cNvGrpSpPr/>
          <p:nvPr/>
        </p:nvGrpSpPr>
        <p:grpSpPr>
          <a:xfrm>
            <a:off x="8776650" y="3054575"/>
            <a:ext cx="74100" cy="1788450"/>
            <a:chOff x="8657175" y="772575"/>
            <a:chExt cx="74100" cy="1788450"/>
          </a:xfrm>
        </p:grpSpPr>
        <p:sp>
          <p:nvSpPr>
            <p:cNvPr id="86" name="Google Shape;86;p11"/>
            <p:cNvSpPr/>
            <p:nvPr/>
          </p:nvSpPr>
          <p:spPr>
            <a:xfrm>
              <a:off x="8657175" y="77257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8657175" y="2304150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8657175" y="248392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89" name="Google Shape;89;p11"/>
          <p:cNvGrpSpPr/>
          <p:nvPr/>
        </p:nvGrpSpPr>
        <p:grpSpPr>
          <a:xfrm>
            <a:off x="205650" y="308475"/>
            <a:ext cx="150300" cy="378950"/>
            <a:chOff x="205650" y="308475"/>
            <a:chExt cx="150300" cy="378950"/>
          </a:xfrm>
        </p:grpSpPr>
        <p:sp>
          <p:nvSpPr>
            <p:cNvPr id="90" name="Google Shape;90;p11"/>
            <p:cNvSpPr/>
            <p:nvPr/>
          </p:nvSpPr>
          <p:spPr>
            <a:xfrm>
              <a:off x="205650" y="30847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281850" y="460900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205650" y="61332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15" name="Google Shape;11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 rotWithShape="1">
          <a:blip r:embed="rId3">
            <a:alphaModFix amt="70000"/>
          </a:blip>
          <a:srcRect r="46170" b="42243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  <p:sldLayoutId id="2147483665" r:id="rId10"/>
    <p:sldLayoutId id="2147483667" r:id="rId11"/>
    <p:sldLayoutId id="214748367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ctrTitle"/>
          </p:nvPr>
        </p:nvSpPr>
        <p:spPr>
          <a:xfrm>
            <a:off x="1654450" y="1802063"/>
            <a:ext cx="5682300" cy="990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dirty="0"/>
              <a:t>My Game List</a:t>
            </a:r>
            <a:endParaRPr lang="en-US" sz="7200" dirty="0"/>
          </a:p>
        </p:txBody>
      </p:sp>
      <p:sp>
        <p:nvSpPr>
          <p:cNvPr id="200" name="Google Shape;200;p26"/>
          <p:cNvSpPr txBox="1">
            <a:spLocks noGrp="1"/>
          </p:cNvSpPr>
          <p:nvPr>
            <p:ph type="subTitle" idx="1"/>
          </p:nvPr>
        </p:nvSpPr>
        <p:spPr>
          <a:xfrm>
            <a:off x="1654575" y="2942425"/>
            <a:ext cx="5682300" cy="409500"/>
          </a:xfrm>
          <a:prstGeom prst="rect">
            <a:avLst/>
          </a:prstGeom>
          <a:ln>
            <a:solidFill>
              <a:srgbClr val="6ABFDA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Comprehensive Gaming Platform Database</a:t>
            </a:r>
          </a:p>
        </p:txBody>
      </p:sp>
      <p:grpSp>
        <p:nvGrpSpPr>
          <p:cNvPr id="201" name="Google Shape;201;p26"/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202" name="Google Shape;202;p26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3B3AD556-2075-34B9-D58B-9439DBB71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>
            <a:extLst>
              <a:ext uri="{FF2B5EF4-FFF2-40B4-BE49-F238E27FC236}">
                <a16:creationId xmlns:a16="http://schemas.microsoft.com/office/drawing/2014/main" id="{0A1715C7-1FFA-8B94-23C4-BD54122C78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705486"/>
            <a:ext cx="7704000" cy="6771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Normalization Analysis</a:t>
            </a:r>
          </a:p>
        </p:txBody>
      </p:sp>
      <p:sp>
        <p:nvSpPr>
          <p:cNvPr id="268" name="Google Shape;268;p31">
            <a:extLst>
              <a:ext uri="{FF2B5EF4-FFF2-40B4-BE49-F238E27FC236}">
                <a16:creationId xmlns:a16="http://schemas.microsoft.com/office/drawing/2014/main" id="{76898202-DD5A-ACDF-8D96-B1980587034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58550" y="1951038"/>
            <a:ext cx="2503488" cy="1738312"/>
          </a:xfrm>
          <a:prstGeom prst="rect">
            <a:avLst/>
          </a:prstGeom>
          <a:noFill/>
          <a:ln>
            <a:solidFill>
              <a:srgbClr val="6ABFDA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tx2"/>
                </a:solidFill>
                <a:latin typeface="Orbitron" panose="020B0604020202020204" charset="0"/>
              </a:rPr>
              <a:t>1NF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Atomic </a:t>
            </a:r>
            <a:r>
              <a:rPr lang="en-US" sz="1600" dirty="0">
                <a:ln>
                  <a:solidFill>
                    <a:schemeClr val="tx1"/>
                  </a:solidFill>
                </a:ln>
              </a:rPr>
              <a:t>values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Unique rows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No </a:t>
            </a:r>
            <a:r>
              <a:rPr lang="en-US" sz="1600" dirty="0">
                <a:ln>
                  <a:solidFill>
                    <a:schemeClr val="tx1"/>
                  </a:solidFill>
                </a:ln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repeating</a:t>
            </a:r>
            <a:r>
              <a:rPr lang="en-US" sz="1600" dirty="0"/>
              <a:t> groups</a:t>
            </a:r>
            <a:endParaRPr lang="en-US" sz="1100" dirty="0"/>
          </a:p>
        </p:txBody>
      </p:sp>
      <p:grpSp>
        <p:nvGrpSpPr>
          <p:cNvPr id="13" name="Google Shape;272;p31">
            <a:extLst>
              <a:ext uri="{FF2B5EF4-FFF2-40B4-BE49-F238E27FC236}">
                <a16:creationId xmlns:a16="http://schemas.microsoft.com/office/drawing/2014/main" id="{9E71170D-7A08-9DFF-6815-1ED19ACCC1B6}"/>
              </a:ext>
            </a:extLst>
          </p:cNvPr>
          <p:cNvGrpSpPr/>
          <p:nvPr/>
        </p:nvGrpSpPr>
        <p:grpSpPr>
          <a:xfrm rot="5400000">
            <a:off x="1577175" y="654550"/>
            <a:ext cx="74100" cy="1788450"/>
            <a:chOff x="8657175" y="772575"/>
            <a:chExt cx="74100" cy="1788450"/>
          </a:xfrm>
        </p:grpSpPr>
        <p:sp>
          <p:nvSpPr>
            <p:cNvPr id="14" name="Google Shape;273;p31">
              <a:extLst>
                <a:ext uri="{FF2B5EF4-FFF2-40B4-BE49-F238E27FC236}">
                  <a16:creationId xmlns:a16="http://schemas.microsoft.com/office/drawing/2014/main" id="{9D090509-C4CD-1343-1A0E-DEA1837AE506}"/>
                </a:ext>
              </a:extLst>
            </p:cNvPr>
            <p:cNvSpPr/>
            <p:nvPr/>
          </p:nvSpPr>
          <p:spPr>
            <a:xfrm>
              <a:off x="8657175" y="77257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5" name="Google Shape;274;p31">
              <a:extLst>
                <a:ext uri="{FF2B5EF4-FFF2-40B4-BE49-F238E27FC236}">
                  <a16:creationId xmlns:a16="http://schemas.microsoft.com/office/drawing/2014/main" id="{4BDF244A-6F98-C9B9-78BF-C95A951B991B}"/>
                </a:ext>
              </a:extLst>
            </p:cNvPr>
            <p:cNvSpPr/>
            <p:nvPr/>
          </p:nvSpPr>
          <p:spPr>
            <a:xfrm>
              <a:off x="8657175" y="2304150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6" name="Google Shape;275;p31">
              <a:extLst>
                <a:ext uri="{FF2B5EF4-FFF2-40B4-BE49-F238E27FC236}">
                  <a16:creationId xmlns:a16="http://schemas.microsoft.com/office/drawing/2014/main" id="{AE8C5C11-4578-61A7-A955-1827555E9728}"/>
                </a:ext>
              </a:extLst>
            </p:cNvPr>
            <p:cNvSpPr/>
            <p:nvPr/>
          </p:nvSpPr>
          <p:spPr>
            <a:xfrm>
              <a:off x="8657175" y="248392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sp>
        <p:nvSpPr>
          <p:cNvPr id="10" name="Google Shape;268;p31">
            <a:extLst>
              <a:ext uri="{FF2B5EF4-FFF2-40B4-BE49-F238E27FC236}">
                <a16:creationId xmlns:a16="http://schemas.microsoft.com/office/drawing/2014/main" id="{93F97DC1-0148-3659-409C-840002FC08D7}"/>
              </a:ext>
            </a:extLst>
          </p:cNvPr>
          <p:cNvSpPr txBox="1">
            <a:spLocks/>
          </p:cNvSpPr>
          <p:nvPr/>
        </p:nvSpPr>
        <p:spPr>
          <a:xfrm>
            <a:off x="3396705" y="1950847"/>
            <a:ext cx="2502989" cy="173850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Orbitron" panose="020B0604020202020204" charset="0"/>
              </a:rPr>
              <a:t>2NF </a:t>
            </a:r>
          </a:p>
          <a:p>
            <a:pPr marL="285750" indent="-285750" algn="l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Meets 1NF</a:t>
            </a:r>
          </a:p>
          <a:p>
            <a:pPr marL="285750" indent="-285750" algn="l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Full functional dependency</a:t>
            </a:r>
          </a:p>
          <a:p>
            <a:pPr marL="285750" indent="-285750" algn="l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Proper junction tables</a:t>
            </a:r>
          </a:p>
        </p:txBody>
      </p:sp>
      <p:sp>
        <p:nvSpPr>
          <p:cNvPr id="11" name="Google Shape;268;p31">
            <a:extLst>
              <a:ext uri="{FF2B5EF4-FFF2-40B4-BE49-F238E27FC236}">
                <a16:creationId xmlns:a16="http://schemas.microsoft.com/office/drawing/2014/main" id="{ECB8D634-5EA2-1399-784A-83233D991020}"/>
              </a:ext>
            </a:extLst>
          </p:cNvPr>
          <p:cNvSpPr txBox="1">
            <a:spLocks/>
          </p:cNvSpPr>
          <p:nvPr/>
        </p:nvSpPr>
        <p:spPr>
          <a:xfrm>
            <a:off x="5996310" y="1950847"/>
            <a:ext cx="2502989" cy="173850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en-US" sz="2400" dirty="0">
                <a:solidFill>
                  <a:schemeClr val="tx2"/>
                </a:solidFill>
                <a:latin typeface="Orbitron" panose="020B0604020202020204" charset="0"/>
              </a:rPr>
              <a:t>3NF </a:t>
            </a:r>
          </a:p>
          <a:p>
            <a:pPr marL="285750" indent="-285750" algn="l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Meets 2NF</a:t>
            </a:r>
          </a:p>
          <a:p>
            <a:pPr marL="285750" indent="-285750" algn="l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No transitive dependencies</a:t>
            </a:r>
          </a:p>
          <a:p>
            <a:pPr marL="285750" indent="-285750" algn="l"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/>
              <a:t>Reduced redundancy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0660D-D960-D587-0F47-13868EC5FE61}"/>
              </a:ext>
            </a:extLst>
          </p:cNvPr>
          <p:cNvSpPr txBox="1"/>
          <p:nvPr/>
        </p:nvSpPr>
        <p:spPr>
          <a:xfrm>
            <a:off x="3396705" y="3892618"/>
            <a:ext cx="2486736" cy="677108"/>
          </a:xfrm>
          <a:prstGeom prst="rect">
            <a:avLst/>
          </a:prstGeom>
          <a:noFill/>
          <a:ln>
            <a:solidFill>
              <a:srgbClr val="6ABFDA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&lt;5%</a:t>
            </a:r>
          </a:p>
          <a:p>
            <a:pPr algn="ctr"/>
            <a:r>
              <a:rPr lang="en-US" b="0" i="0" dirty="0">
                <a:solidFill>
                  <a:srgbClr val="FFFFFF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Data Redundancy</a:t>
            </a:r>
            <a:endParaRPr lang="en-US" dirty="0">
              <a:latin typeface="Kanit Light" panose="020B0604020202020204" charset="-34"/>
              <a:cs typeface="Kanit Light" panose="020B0604020202020204" charset="-3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00190F-6C6F-166F-5DC2-EA4B59CDA4B8}"/>
              </a:ext>
            </a:extLst>
          </p:cNvPr>
          <p:cNvSpPr txBox="1"/>
          <p:nvPr/>
        </p:nvSpPr>
        <p:spPr>
          <a:xfrm>
            <a:off x="5980055" y="3892618"/>
            <a:ext cx="2502989" cy="677108"/>
          </a:xfrm>
          <a:prstGeom prst="rect">
            <a:avLst/>
          </a:prstGeom>
          <a:noFill/>
          <a:ln>
            <a:solidFill>
              <a:srgbClr val="6ABFDA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Segoe UI" panose="020B0502040204020203" pitchFamily="34" charset="0"/>
              </a:rPr>
              <a:t>95</a:t>
            </a:r>
            <a:r>
              <a:rPr lang="en-US" sz="2400" b="1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%</a:t>
            </a:r>
          </a:p>
          <a:p>
            <a:pPr algn="ctr"/>
            <a:r>
              <a:rPr lang="en-US" b="0" i="0" dirty="0">
                <a:solidFill>
                  <a:srgbClr val="FFFFFF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Data consistency</a:t>
            </a:r>
            <a:endParaRPr lang="en-US" dirty="0">
              <a:latin typeface="Kanit Light" panose="020B0604020202020204" charset="-34"/>
              <a:cs typeface="Kanit Light" panose="020B060402020202020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15315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>
            <a:spLocks noGrp="1"/>
          </p:cNvSpPr>
          <p:nvPr>
            <p:ph type="title"/>
          </p:nvPr>
        </p:nvSpPr>
        <p:spPr>
          <a:xfrm>
            <a:off x="720001" y="674169"/>
            <a:ext cx="7704000" cy="7302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Advanced Implementation</a:t>
            </a:r>
          </a:p>
        </p:txBody>
      </p:sp>
      <p:sp>
        <p:nvSpPr>
          <p:cNvPr id="27" name="Google Shape;284;p32">
            <a:extLst>
              <a:ext uri="{FF2B5EF4-FFF2-40B4-BE49-F238E27FC236}">
                <a16:creationId xmlns:a16="http://schemas.microsoft.com/office/drawing/2014/main" id="{2640B0E4-A12B-6B95-D0C3-AFCC2E06C2A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99329" y="2043949"/>
            <a:ext cx="2216150" cy="1617663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Clr>
                <a:schemeClr val="bg2"/>
              </a:buClr>
              <a:buSzPct val="100000"/>
              <a:buNone/>
            </a:pPr>
            <a:r>
              <a:rPr lang="en-US" sz="2400" dirty="0">
                <a:solidFill>
                  <a:schemeClr val="tx2"/>
                </a:solidFill>
                <a:latin typeface="Orbitron" panose="020B0604020202020204" charset="0"/>
              </a:rPr>
              <a:t>Indexing Strategy</a:t>
            </a:r>
          </a:p>
          <a:p>
            <a:pPr marL="0" indent="0" algn="ctr">
              <a:buClr>
                <a:schemeClr val="bg2"/>
              </a:buClr>
              <a:buSzPct val="100000"/>
              <a:buNone/>
            </a:pPr>
            <a:endParaRPr lang="en-US" sz="1000" b="0" i="0" dirty="0">
              <a:solidFill>
                <a:srgbClr val="FFFFFF"/>
              </a:solidFill>
              <a:effectLst/>
              <a:latin typeface="Orbitron" panose="020B0604020202020204" charset="0"/>
              <a:cs typeface="Kanit Light" panose="020B0604020202020204" charset="-34"/>
            </a:endParaRPr>
          </a:p>
          <a:p>
            <a:pPr marL="0" indent="0" algn="ctr">
              <a:buClr>
                <a:schemeClr val="bg2"/>
              </a:buClr>
              <a:buSzPct val="100000"/>
              <a:buNone/>
            </a:pPr>
            <a:r>
              <a:rPr lang="en-US" sz="1600" b="0" i="0" dirty="0">
                <a:solidFill>
                  <a:srgbClr val="FFFFFF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Optimized for fast searches and queries</a:t>
            </a:r>
          </a:p>
        </p:txBody>
      </p:sp>
      <p:sp>
        <p:nvSpPr>
          <p:cNvPr id="29" name="Google Shape;284;p32">
            <a:extLst>
              <a:ext uri="{FF2B5EF4-FFF2-40B4-BE49-F238E27FC236}">
                <a16:creationId xmlns:a16="http://schemas.microsoft.com/office/drawing/2014/main" id="{060C7E07-ED9D-5A7C-0AE6-2B5E383FB2C3}"/>
              </a:ext>
            </a:extLst>
          </p:cNvPr>
          <p:cNvSpPr txBox="1">
            <a:spLocks/>
          </p:cNvSpPr>
          <p:nvPr/>
        </p:nvSpPr>
        <p:spPr>
          <a:xfrm>
            <a:off x="5980395" y="2852781"/>
            <a:ext cx="2356928" cy="161655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>
              <a:buClr>
                <a:schemeClr val="bg2"/>
              </a:buClr>
              <a:buSzPct val="100000"/>
            </a:pPr>
            <a:r>
              <a:rPr lang="en-US" sz="2400" dirty="0">
                <a:solidFill>
                  <a:schemeClr val="tx2"/>
                </a:solidFill>
                <a:latin typeface="Orbitron" panose="020B0604020202020204" charset="0"/>
              </a:rPr>
              <a:t>Data Validation</a:t>
            </a:r>
          </a:p>
          <a:p>
            <a:pPr marL="0" indent="0">
              <a:buClr>
                <a:schemeClr val="bg2"/>
              </a:buClr>
              <a:buSzPct val="100000"/>
            </a:pPr>
            <a:endParaRPr lang="en-US" sz="1000" dirty="0">
              <a:solidFill>
                <a:srgbClr val="FFFFFF"/>
              </a:solidFill>
              <a:latin typeface="Orbitron" panose="020B0604020202020204" charset="0"/>
              <a:cs typeface="Kanit Light" panose="020B0604020202020204" charset="-34"/>
            </a:endParaRPr>
          </a:p>
          <a:p>
            <a:pPr marL="0" indent="0">
              <a:buClr>
                <a:schemeClr val="bg2"/>
              </a:buClr>
              <a:buSzPct val="100000"/>
            </a:pPr>
            <a:r>
              <a:rPr lang="en-US" sz="1600" dirty="0">
                <a:solidFill>
                  <a:srgbClr val="FFFFFF"/>
                </a:solidFill>
                <a:latin typeface="Kanit Light" panose="020B0604020202020204" charset="-34"/>
                <a:cs typeface="Kanit Light" panose="020B0604020202020204" charset="-34"/>
              </a:rPr>
              <a:t>Constraints and integrity checks</a:t>
            </a:r>
          </a:p>
        </p:txBody>
      </p:sp>
      <p:sp>
        <p:nvSpPr>
          <p:cNvPr id="31" name="Google Shape;284;p32">
            <a:extLst>
              <a:ext uri="{FF2B5EF4-FFF2-40B4-BE49-F238E27FC236}">
                <a16:creationId xmlns:a16="http://schemas.microsoft.com/office/drawing/2014/main" id="{08F3F2FE-034E-717C-8987-5E88A5742A03}"/>
              </a:ext>
            </a:extLst>
          </p:cNvPr>
          <p:cNvSpPr txBox="1">
            <a:spLocks/>
          </p:cNvSpPr>
          <p:nvPr/>
        </p:nvSpPr>
        <p:spPr>
          <a:xfrm>
            <a:off x="3369473" y="2406800"/>
            <a:ext cx="2356928" cy="161655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>
              <a:buClr>
                <a:schemeClr val="bg2"/>
              </a:buClr>
              <a:buSzPct val="100000"/>
            </a:pPr>
            <a:r>
              <a:rPr lang="en-US" sz="2400" dirty="0">
                <a:solidFill>
                  <a:schemeClr val="tx2"/>
                </a:solidFill>
                <a:latin typeface="Orbitron" panose="020B0604020202020204" charset="0"/>
              </a:rPr>
              <a:t>Security Measures</a:t>
            </a:r>
          </a:p>
          <a:p>
            <a:pPr marL="0" indent="0">
              <a:buClr>
                <a:schemeClr val="bg2"/>
              </a:buClr>
              <a:buSzPct val="100000"/>
            </a:pPr>
            <a:endParaRPr lang="en-US" sz="1000" dirty="0">
              <a:solidFill>
                <a:srgbClr val="FFFFFF"/>
              </a:solidFill>
              <a:latin typeface="Orbitron" panose="020B0604020202020204" charset="0"/>
              <a:cs typeface="Kanit Light" panose="020B0604020202020204" charset="-34"/>
            </a:endParaRPr>
          </a:p>
          <a:p>
            <a:pPr marL="0" indent="0">
              <a:buClr>
                <a:schemeClr val="bg2"/>
              </a:buClr>
              <a:buSzPct val="100000"/>
            </a:pPr>
            <a:r>
              <a:rPr lang="en-US" sz="1600" dirty="0">
                <a:solidFill>
                  <a:srgbClr val="FFFFFF"/>
                </a:solidFill>
                <a:latin typeface="Kanit Light" panose="020B0604020202020204" charset="-34"/>
                <a:cs typeface="Kanit Light" panose="020B0604020202020204" charset="-34"/>
              </a:rPr>
              <a:t>Password hashing and input validation</a:t>
            </a:r>
          </a:p>
        </p:txBody>
      </p:sp>
      <p:grpSp>
        <p:nvGrpSpPr>
          <p:cNvPr id="36" name="Google Shape;272;p31">
            <a:extLst>
              <a:ext uri="{FF2B5EF4-FFF2-40B4-BE49-F238E27FC236}">
                <a16:creationId xmlns:a16="http://schemas.microsoft.com/office/drawing/2014/main" id="{5316D5FE-5848-B300-07FB-BA3DC6F0444D}"/>
              </a:ext>
            </a:extLst>
          </p:cNvPr>
          <p:cNvGrpSpPr/>
          <p:nvPr/>
        </p:nvGrpSpPr>
        <p:grpSpPr>
          <a:xfrm rot="5400000">
            <a:off x="1577176" y="654551"/>
            <a:ext cx="74100" cy="1788450"/>
            <a:chOff x="8657175" y="772575"/>
            <a:chExt cx="74100" cy="1788450"/>
          </a:xfrm>
        </p:grpSpPr>
        <p:sp>
          <p:nvSpPr>
            <p:cNvPr id="37" name="Google Shape;273;p31">
              <a:extLst>
                <a:ext uri="{FF2B5EF4-FFF2-40B4-BE49-F238E27FC236}">
                  <a16:creationId xmlns:a16="http://schemas.microsoft.com/office/drawing/2014/main" id="{F5ED191C-ED7C-EFB2-7AEB-FD40379FD23A}"/>
                </a:ext>
              </a:extLst>
            </p:cNvPr>
            <p:cNvSpPr/>
            <p:nvPr/>
          </p:nvSpPr>
          <p:spPr>
            <a:xfrm>
              <a:off x="8657175" y="77257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Kanit"/>
                  <a:ea typeface="Kanit"/>
                  <a:cs typeface="Kanit"/>
                  <a:sym typeface="Kanit"/>
                </a:rPr>
                <a:t> </a:t>
              </a:r>
              <a:endParaRPr dirty="0"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8" name="Google Shape;274;p31">
              <a:extLst>
                <a:ext uri="{FF2B5EF4-FFF2-40B4-BE49-F238E27FC236}">
                  <a16:creationId xmlns:a16="http://schemas.microsoft.com/office/drawing/2014/main" id="{83D72392-3A64-9E2B-A36B-6DB7D1FBE403}"/>
                </a:ext>
              </a:extLst>
            </p:cNvPr>
            <p:cNvSpPr/>
            <p:nvPr/>
          </p:nvSpPr>
          <p:spPr>
            <a:xfrm>
              <a:off x="8657175" y="2304150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 dirty="0"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9" name="Google Shape;275;p31">
              <a:extLst>
                <a:ext uri="{FF2B5EF4-FFF2-40B4-BE49-F238E27FC236}">
                  <a16:creationId xmlns:a16="http://schemas.microsoft.com/office/drawing/2014/main" id="{305A9D23-05B3-CADE-C3C7-780A7CE82986}"/>
                </a:ext>
              </a:extLst>
            </p:cNvPr>
            <p:cNvSpPr/>
            <p:nvPr/>
          </p:nvSpPr>
          <p:spPr>
            <a:xfrm>
              <a:off x="8657175" y="248392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0"/>
          <p:cNvSpPr txBox="1">
            <a:spLocks noGrp="1"/>
          </p:cNvSpPr>
          <p:nvPr>
            <p:ph type="title"/>
          </p:nvPr>
        </p:nvSpPr>
        <p:spPr>
          <a:xfrm flipH="1">
            <a:off x="727300" y="825609"/>
            <a:ext cx="3161700" cy="101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Testing &amp; Validation</a:t>
            </a:r>
          </a:p>
        </p:txBody>
      </p:sp>
      <p:pic>
        <p:nvPicPr>
          <p:cNvPr id="433" name="Google Shape;433;p4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/>
          <a:srcRect l="-1756" r="-284"/>
          <a:stretch/>
        </p:blipFill>
        <p:spPr>
          <a:xfrm>
            <a:off x="4032785" y="626971"/>
            <a:ext cx="2595823" cy="3968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436" name="Google Shape;436;p40"/>
          <p:cNvGrpSpPr/>
          <p:nvPr/>
        </p:nvGrpSpPr>
        <p:grpSpPr>
          <a:xfrm rot="5400000">
            <a:off x="861825" y="3983650"/>
            <a:ext cx="536998" cy="134100"/>
            <a:chOff x="7229775" y="947625"/>
            <a:chExt cx="536998" cy="134100"/>
          </a:xfrm>
        </p:grpSpPr>
        <p:sp>
          <p:nvSpPr>
            <p:cNvPr id="437" name="Google Shape;437;p40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441" name="Google Shape;441;p40"/>
          <p:cNvGrpSpPr/>
          <p:nvPr/>
        </p:nvGrpSpPr>
        <p:grpSpPr>
          <a:xfrm>
            <a:off x="8180750" y="816250"/>
            <a:ext cx="150300" cy="378950"/>
            <a:chOff x="205650" y="308475"/>
            <a:chExt cx="150300" cy="378950"/>
          </a:xfrm>
        </p:grpSpPr>
        <p:sp>
          <p:nvSpPr>
            <p:cNvPr id="442" name="Google Shape;442;p40"/>
            <p:cNvSpPr/>
            <p:nvPr/>
          </p:nvSpPr>
          <p:spPr>
            <a:xfrm>
              <a:off x="205650" y="30847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281850" y="460900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205650" y="61332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08943A5-7E11-FA19-84BB-46F317296CAD}"/>
              </a:ext>
            </a:extLst>
          </p:cNvPr>
          <p:cNvSpPr txBox="1"/>
          <p:nvPr/>
        </p:nvSpPr>
        <p:spPr>
          <a:xfrm>
            <a:off x="636051" y="1918490"/>
            <a:ext cx="854446" cy="584775"/>
          </a:xfrm>
          <a:prstGeom prst="rect">
            <a:avLst/>
          </a:prstGeom>
          <a:noFill/>
          <a:ln>
            <a:solidFill>
              <a:schemeClr val="l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i="0" dirty="0">
                <a:solidFill>
                  <a:schemeClr val="tx2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10</a:t>
            </a:r>
            <a:r>
              <a:rPr lang="en-US" sz="1600" b="1" dirty="0">
                <a:solidFill>
                  <a:schemeClr val="tx2"/>
                </a:solidFill>
                <a:latin typeface="Kanit Light" panose="020B0604020202020204" charset="-34"/>
                <a:cs typeface="Kanit Light" panose="020B0604020202020204" charset="-34"/>
              </a:rPr>
              <a:t> </a:t>
            </a:r>
          </a:p>
          <a:p>
            <a:pPr algn="ctr"/>
            <a:r>
              <a:rPr lang="en-US" sz="1600" b="0" i="0" dirty="0">
                <a:solidFill>
                  <a:srgbClr val="FFFFFF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Games</a:t>
            </a:r>
            <a:endParaRPr lang="en-US" sz="1600" dirty="0">
              <a:latin typeface="Kanit Light" panose="020B0604020202020204" charset="-34"/>
              <a:cs typeface="Kanit Light" panose="020B060402020202020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525F6-790C-9B9F-1295-3315A705E814}"/>
              </a:ext>
            </a:extLst>
          </p:cNvPr>
          <p:cNvSpPr txBox="1"/>
          <p:nvPr/>
        </p:nvSpPr>
        <p:spPr>
          <a:xfrm>
            <a:off x="643200" y="2611021"/>
            <a:ext cx="3067988" cy="338554"/>
          </a:xfrm>
          <a:prstGeom prst="rect">
            <a:avLst/>
          </a:prstGeom>
          <a:noFill/>
          <a:ln>
            <a:solidFill>
              <a:schemeClr val="l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Kanit Light" panose="020B0604020202020204" charset="-34"/>
                <a:cs typeface="Kanit Light" panose="020B0604020202020204" charset="-34"/>
              </a:rPr>
              <a:t>7</a:t>
            </a:r>
            <a:r>
              <a:rPr lang="en-US" sz="1600" b="1" dirty="0">
                <a:solidFill>
                  <a:srgbClr val="FFD700"/>
                </a:solidFill>
                <a:latin typeface="Kanit Light" panose="020B0604020202020204" charset="-34"/>
                <a:cs typeface="Kanit Light" panose="020B0604020202020204" charset="-34"/>
              </a:rPr>
              <a:t> 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Publishers</a:t>
            </a:r>
            <a:endParaRPr lang="en-US" sz="1600" dirty="0">
              <a:latin typeface="Kanit Light" panose="020B0604020202020204" charset="-34"/>
              <a:cs typeface="Kanit Light" panose="020B060402020202020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EDB6B6-0695-2BED-9683-3CAA2A1DD44D}"/>
              </a:ext>
            </a:extLst>
          </p:cNvPr>
          <p:cNvSpPr txBox="1"/>
          <p:nvPr/>
        </p:nvSpPr>
        <p:spPr>
          <a:xfrm>
            <a:off x="1619006" y="1918492"/>
            <a:ext cx="1093950" cy="584775"/>
          </a:xfrm>
          <a:prstGeom prst="rect">
            <a:avLst/>
          </a:prstGeom>
          <a:noFill/>
          <a:ln>
            <a:solidFill>
              <a:schemeClr val="l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i="0" dirty="0">
                <a:solidFill>
                  <a:schemeClr val="tx2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10</a:t>
            </a:r>
            <a:r>
              <a:rPr lang="en-US" sz="1600" b="1" dirty="0">
                <a:solidFill>
                  <a:srgbClr val="FFD700"/>
                </a:solidFill>
                <a:latin typeface="Kanit Light" panose="020B0604020202020204" charset="-34"/>
                <a:cs typeface="Kanit Light" panose="020B0604020202020204" charset="-34"/>
              </a:rPr>
              <a:t> </a:t>
            </a:r>
          </a:p>
          <a:p>
            <a:pPr algn="ctr"/>
            <a:r>
              <a:rPr lang="en-US" sz="1600" b="0" i="0" dirty="0">
                <a:solidFill>
                  <a:srgbClr val="FFFFFF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Platforms</a:t>
            </a:r>
            <a:endParaRPr lang="en-US" sz="1600" dirty="0">
              <a:latin typeface="Kanit Light" panose="020B0604020202020204" charset="-34"/>
              <a:cs typeface="Kanit Light" panose="020B060402020202020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5F2B47-6760-75CA-84F3-FF67606AC8A0}"/>
              </a:ext>
            </a:extLst>
          </p:cNvPr>
          <p:cNvSpPr txBox="1"/>
          <p:nvPr/>
        </p:nvSpPr>
        <p:spPr>
          <a:xfrm>
            <a:off x="2856741" y="1918491"/>
            <a:ext cx="854447" cy="584775"/>
          </a:xfrm>
          <a:prstGeom prst="rect">
            <a:avLst/>
          </a:prstGeom>
          <a:noFill/>
          <a:ln>
            <a:solidFill>
              <a:schemeClr val="l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  <a:latin typeface="Kanit Light" panose="020B0604020202020204" charset="-34"/>
                <a:cs typeface="Kanit Light" panose="020B0604020202020204" charset="-34"/>
              </a:rPr>
              <a:t>8</a:t>
            </a:r>
          </a:p>
          <a:p>
            <a:pPr algn="ctr"/>
            <a:r>
              <a:rPr lang="en-US" sz="1600" b="0" i="0" dirty="0">
                <a:solidFill>
                  <a:srgbClr val="FFFFFF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Genres</a:t>
            </a:r>
            <a:endParaRPr lang="en-US" sz="1600" dirty="0">
              <a:latin typeface="Kanit Light" panose="020B0604020202020204" charset="-34"/>
              <a:cs typeface="Kanit Light" panose="020B0604020202020204" charset="-34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CEF92E7-BEAC-8F4F-1998-D37F6518C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23" y="3056412"/>
            <a:ext cx="3296698" cy="152720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F75B1C1-233D-DD6F-EEAC-864C74CA69D7}"/>
              </a:ext>
            </a:extLst>
          </p:cNvPr>
          <p:cNvSpPr txBox="1"/>
          <p:nvPr/>
        </p:nvSpPr>
        <p:spPr>
          <a:xfrm>
            <a:off x="6952076" y="3177637"/>
            <a:ext cx="1378974" cy="738664"/>
          </a:xfrm>
          <a:prstGeom prst="rect">
            <a:avLst/>
          </a:prstGeom>
          <a:noFill/>
          <a:ln>
            <a:solidFill>
              <a:schemeClr val="lt2"/>
            </a:solidFill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b="1" dirty="0">
                <a:solidFill>
                  <a:schemeClr val="tx2"/>
                </a:solidFill>
                <a:latin typeface="Segoe UI" panose="020B0502040204020203" pitchFamily="34" charset="0"/>
              </a:rPr>
              <a:t>75%</a:t>
            </a:r>
            <a:endParaRPr lang="en-US" b="1" i="0" dirty="0">
              <a:solidFill>
                <a:schemeClr val="tx2"/>
              </a:solidFill>
              <a:effectLst/>
              <a:latin typeface="Segoe UI" panose="020B0502040204020203" pitchFamily="34" charset="0"/>
            </a:endParaRPr>
          </a:p>
          <a:p>
            <a:pPr algn="ctr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Average Query Time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65F54E-CD83-2333-1C2E-BBA66B5C22AB}"/>
              </a:ext>
            </a:extLst>
          </p:cNvPr>
          <p:cNvSpPr txBox="1"/>
          <p:nvPr/>
        </p:nvSpPr>
        <p:spPr>
          <a:xfrm>
            <a:off x="6952076" y="1832207"/>
            <a:ext cx="1378974" cy="523220"/>
          </a:xfrm>
          <a:prstGeom prst="rect">
            <a:avLst/>
          </a:prstGeom>
          <a:noFill/>
          <a:ln>
            <a:solidFill>
              <a:schemeClr val="lt2"/>
            </a:solidFill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b="1" dirty="0">
                <a:solidFill>
                  <a:schemeClr val="tx2"/>
                </a:solidFill>
                <a:latin typeface="Segoe UI" panose="020B0502040204020203" pitchFamily="34" charset="0"/>
              </a:rPr>
              <a:t>90%</a:t>
            </a:r>
            <a:endParaRPr lang="en-US" b="1" i="0" dirty="0">
              <a:solidFill>
                <a:schemeClr val="tx2"/>
              </a:solidFill>
              <a:effectLst/>
              <a:latin typeface="Segoe UI" panose="020B0502040204020203" pitchFamily="34" charset="0"/>
            </a:endParaRPr>
          </a:p>
          <a:p>
            <a:pPr algn="ctr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Data Integrity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0D0BA4-4067-8122-A803-7F6AD45BE373}"/>
              </a:ext>
            </a:extLst>
          </p:cNvPr>
          <p:cNvSpPr txBox="1"/>
          <p:nvPr/>
        </p:nvSpPr>
        <p:spPr>
          <a:xfrm>
            <a:off x="6952076" y="2504922"/>
            <a:ext cx="1378974" cy="523220"/>
          </a:xfrm>
          <a:prstGeom prst="rect">
            <a:avLst/>
          </a:prstGeom>
          <a:noFill/>
          <a:ln>
            <a:solidFill>
              <a:schemeClr val="lt2"/>
            </a:solidFill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b="1" i="0" dirty="0">
                <a:solidFill>
                  <a:schemeClr val="tx2"/>
                </a:solidFill>
                <a:effectLst/>
                <a:latin typeface="Segoe UI" panose="020B0502040204020203" pitchFamily="34" charset="0"/>
              </a:rPr>
              <a:t>85%</a:t>
            </a:r>
          </a:p>
          <a:p>
            <a:pPr algn="ctr"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Space Savings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>
            <a:spLocks noGrp="1"/>
          </p:cNvSpPr>
          <p:nvPr>
            <p:ph type="title"/>
          </p:nvPr>
        </p:nvSpPr>
        <p:spPr>
          <a:xfrm>
            <a:off x="720000" y="66854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Future Enhancements</a:t>
            </a:r>
          </a:p>
        </p:txBody>
      </p:sp>
      <p:sp>
        <p:nvSpPr>
          <p:cNvPr id="268" name="Google Shape;268;p31"/>
          <p:cNvSpPr txBox="1">
            <a:spLocks noGrp="1"/>
          </p:cNvSpPr>
          <p:nvPr>
            <p:ph type="subTitle" idx="4294967295"/>
          </p:nvPr>
        </p:nvSpPr>
        <p:spPr>
          <a:xfrm>
            <a:off x="1083317" y="1821932"/>
            <a:ext cx="3389210" cy="1502494"/>
          </a:xfrm>
          <a:prstGeom prst="rect">
            <a:avLst/>
          </a:prstGeom>
          <a:ln>
            <a:solidFill>
              <a:srgbClr val="6ABFDA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2"/>
                </a:solidFill>
                <a:latin typeface="Orbitron" panose="020B0604020202020204" charset="0"/>
              </a:rPr>
              <a:t>Features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Achievement System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AI Recommendations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Wishlist Functionality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Enhanced Social Features</a:t>
            </a:r>
          </a:p>
        </p:txBody>
      </p:sp>
      <p:grpSp>
        <p:nvGrpSpPr>
          <p:cNvPr id="272" name="Google Shape;272;p31"/>
          <p:cNvGrpSpPr/>
          <p:nvPr/>
        </p:nvGrpSpPr>
        <p:grpSpPr>
          <a:xfrm rot="5400000">
            <a:off x="1577176" y="654551"/>
            <a:ext cx="74100" cy="1788450"/>
            <a:chOff x="8657175" y="772575"/>
            <a:chExt cx="74100" cy="1788450"/>
          </a:xfrm>
        </p:grpSpPr>
        <p:sp>
          <p:nvSpPr>
            <p:cNvPr id="273" name="Google Shape;273;p31"/>
            <p:cNvSpPr/>
            <p:nvPr/>
          </p:nvSpPr>
          <p:spPr>
            <a:xfrm>
              <a:off x="8657175" y="77257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Kanit"/>
                  <a:ea typeface="Kanit"/>
                  <a:cs typeface="Kanit"/>
                  <a:sym typeface="Kanit"/>
                </a:rPr>
                <a:t> </a:t>
              </a:r>
              <a:endParaRPr dirty="0"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8657175" y="2304150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 dirty="0"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8657175" y="248392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sp>
        <p:nvSpPr>
          <p:cNvPr id="6" name="Google Shape;268;p31">
            <a:extLst>
              <a:ext uri="{FF2B5EF4-FFF2-40B4-BE49-F238E27FC236}">
                <a16:creationId xmlns:a16="http://schemas.microsoft.com/office/drawing/2014/main" id="{649EF918-26C5-A20C-2095-01B2803E06AA}"/>
              </a:ext>
            </a:extLst>
          </p:cNvPr>
          <p:cNvSpPr txBox="1">
            <a:spLocks/>
          </p:cNvSpPr>
          <p:nvPr/>
        </p:nvSpPr>
        <p:spPr>
          <a:xfrm>
            <a:off x="4679005" y="1821933"/>
            <a:ext cx="3389209" cy="1502493"/>
          </a:xfrm>
          <a:prstGeom prst="rect">
            <a:avLst/>
          </a:prstGeom>
          <a:noFill/>
          <a:ln>
            <a:solidFill>
              <a:srgbClr val="6ABFDA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/>
            <a:r>
              <a:rPr lang="en-US" sz="2400" dirty="0">
                <a:solidFill>
                  <a:schemeClr val="tx2"/>
                </a:solidFill>
                <a:latin typeface="Orbitron" panose="020B0604020202020204" charset="0"/>
              </a:rPr>
              <a:t>Scalability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Mobile Application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API Development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Content Moderation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Analytics Dashboard</a:t>
            </a:r>
          </a:p>
        </p:txBody>
      </p:sp>
      <p:sp>
        <p:nvSpPr>
          <p:cNvPr id="11" name="Google Shape;268;p31">
            <a:extLst>
              <a:ext uri="{FF2B5EF4-FFF2-40B4-BE49-F238E27FC236}">
                <a16:creationId xmlns:a16="http://schemas.microsoft.com/office/drawing/2014/main" id="{54C975FE-8770-0E54-79D3-78FE9AAB98BC}"/>
              </a:ext>
            </a:extLst>
          </p:cNvPr>
          <p:cNvSpPr txBox="1">
            <a:spLocks/>
          </p:cNvSpPr>
          <p:nvPr/>
        </p:nvSpPr>
        <p:spPr>
          <a:xfrm>
            <a:off x="1079551" y="3479103"/>
            <a:ext cx="6988663" cy="827425"/>
          </a:xfrm>
          <a:prstGeom prst="rect">
            <a:avLst/>
          </a:prstGeom>
          <a:noFill/>
          <a:ln>
            <a:solidFill>
              <a:srgbClr val="6ABFDA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/>
            <a:r>
              <a:rPr lang="en-US" sz="2400" dirty="0">
                <a:solidFill>
                  <a:schemeClr val="tx2"/>
                </a:solidFill>
                <a:latin typeface="Orbitron" panose="020B0604020202020204" charset="0"/>
              </a:rPr>
              <a:t>Technical Improvements</a:t>
            </a:r>
          </a:p>
          <a:p>
            <a:pPr marL="0" indent="0"/>
            <a:r>
              <a:rPr lang="en-US" sz="1600" dirty="0">
                <a:solidFill>
                  <a:schemeClr val="tx1"/>
                </a:solidFill>
                <a:latin typeface="Kanit Light" panose="020B0604020202020204" charset="-34"/>
                <a:cs typeface="Kanit Light" panose="020B0604020202020204" charset="-34"/>
              </a:rPr>
              <a:t>Database Sharding • Caching Layer • Cloud Migration • Real-time Features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>
          <a:extLst>
            <a:ext uri="{FF2B5EF4-FFF2-40B4-BE49-F238E27FC236}">
              <a16:creationId xmlns:a16="http://schemas.microsoft.com/office/drawing/2014/main" id="{89BE4F34-D072-0D7F-FEB2-E16157457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>
            <a:extLst>
              <a:ext uri="{FF2B5EF4-FFF2-40B4-BE49-F238E27FC236}">
                <a16:creationId xmlns:a16="http://schemas.microsoft.com/office/drawing/2014/main" id="{31088BEA-44B6-AED9-42B2-81970961563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13450" y="1937657"/>
            <a:ext cx="2956205" cy="416668"/>
          </a:xfrm>
          <a:prstGeom prst="rect">
            <a:avLst/>
          </a:prstGeom>
          <a:ln>
            <a:solidFill>
              <a:srgbClr val="6ABFDA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Fully Normalized Design (3NF)</a:t>
            </a:r>
            <a:endParaRPr lang="en-US" sz="1400" dirty="0">
              <a:latin typeface="Kanit Light" panose="020B0604020202020204" charset="-34"/>
              <a:cs typeface="Kanit Light" panose="020B0604020202020204" charset="-34"/>
            </a:endParaRPr>
          </a:p>
        </p:txBody>
      </p:sp>
      <p:sp>
        <p:nvSpPr>
          <p:cNvPr id="283" name="Google Shape;283;p32">
            <a:extLst>
              <a:ext uri="{FF2B5EF4-FFF2-40B4-BE49-F238E27FC236}">
                <a16:creationId xmlns:a16="http://schemas.microsoft.com/office/drawing/2014/main" id="{108120BA-CAC1-55D9-8CED-A245BA31A5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660208"/>
            <a:ext cx="7704000" cy="714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Project Achievements</a:t>
            </a:r>
          </a:p>
        </p:txBody>
      </p:sp>
      <p:sp>
        <p:nvSpPr>
          <p:cNvPr id="4" name="Google Shape;280;p32">
            <a:extLst>
              <a:ext uri="{FF2B5EF4-FFF2-40B4-BE49-F238E27FC236}">
                <a16:creationId xmlns:a16="http://schemas.microsoft.com/office/drawing/2014/main" id="{0415FA04-A529-6852-1260-34D335E76168}"/>
              </a:ext>
            </a:extLst>
          </p:cNvPr>
          <p:cNvSpPr txBox="1">
            <a:spLocks/>
          </p:cNvSpPr>
          <p:nvPr/>
        </p:nvSpPr>
        <p:spPr>
          <a:xfrm>
            <a:off x="1036663" y="2571750"/>
            <a:ext cx="2932993" cy="416668"/>
          </a:xfrm>
          <a:prstGeom prst="rect">
            <a:avLst/>
          </a:prstGeom>
          <a:noFill/>
          <a:ln>
            <a:solidFill>
              <a:srgbClr val="6ABFDA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en-US" dirty="0">
                <a:solidFill>
                  <a:srgbClr val="FFFFFF"/>
                </a:solidFill>
                <a:latin typeface="Kanit Light" panose="020B0604020202020204" charset="-34"/>
                <a:cs typeface="Kanit Light" panose="020B0604020202020204" charset="-34"/>
              </a:rPr>
              <a:t>Advanced Indexing Strategy</a:t>
            </a:r>
            <a:endParaRPr lang="en-US" sz="1400" dirty="0">
              <a:latin typeface="Kanit Light" panose="020B0604020202020204" charset="-34"/>
              <a:cs typeface="Kanit Light" panose="020B0604020202020204" charset="-34"/>
            </a:endParaRPr>
          </a:p>
        </p:txBody>
      </p:sp>
      <p:sp>
        <p:nvSpPr>
          <p:cNvPr id="5" name="Google Shape;280;p32">
            <a:extLst>
              <a:ext uri="{FF2B5EF4-FFF2-40B4-BE49-F238E27FC236}">
                <a16:creationId xmlns:a16="http://schemas.microsoft.com/office/drawing/2014/main" id="{525B955D-FFE9-B81A-1B11-16070D17BBB1}"/>
              </a:ext>
            </a:extLst>
          </p:cNvPr>
          <p:cNvSpPr txBox="1">
            <a:spLocks/>
          </p:cNvSpPr>
          <p:nvPr/>
        </p:nvSpPr>
        <p:spPr>
          <a:xfrm>
            <a:off x="1036662" y="3205843"/>
            <a:ext cx="2932993" cy="416668"/>
          </a:xfrm>
          <a:prstGeom prst="rect">
            <a:avLst/>
          </a:prstGeom>
          <a:noFill/>
          <a:ln>
            <a:solidFill>
              <a:srgbClr val="6ABFDA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en-US" dirty="0">
                <a:solidFill>
                  <a:srgbClr val="FFFFFF"/>
                </a:solidFill>
                <a:latin typeface="Kanit Light" panose="020B0604020202020204" charset="-34"/>
                <a:cs typeface="Kanit Light" panose="020B0604020202020204" charset="-34"/>
              </a:rPr>
              <a:t>Industry Standards Applied</a:t>
            </a:r>
            <a:endParaRPr lang="en-US" sz="1400" dirty="0">
              <a:latin typeface="Kanit Light" panose="020B0604020202020204" charset="-34"/>
              <a:cs typeface="Kanit Light" panose="020B0604020202020204" charset="-34"/>
            </a:endParaRPr>
          </a:p>
        </p:txBody>
      </p:sp>
      <p:sp>
        <p:nvSpPr>
          <p:cNvPr id="6" name="Google Shape;280;p32">
            <a:extLst>
              <a:ext uri="{FF2B5EF4-FFF2-40B4-BE49-F238E27FC236}">
                <a16:creationId xmlns:a16="http://schemas.microsoft.com/office/drawing/2014/main" id="{CE5FA78A-BB63-CF37-9F44-44DA57B16502}"/>
              </a:ext>
            </a:extLst>
          </p:cNvPr>
          <p:cNvSpPr txBox="1">
            <a:spLocks/>
          </p:cNvSpPr>
          <p:nvPr/>
        </p:nvSpPr>
        <p:spPr>
          <a:xfrm>
            <a:off x="1036662" y="3839936"/>
            <a:ext cx="2932993" cy="416668"/>
          </a:xfrm>
          <a:prstGeom prst="rect">
            <a:avLst/>
          </a:prstGeom>
          <a:noFill/>
          <a:ln>
            <a:solidFill>
              <a:srgbClr val="6ABFDA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en-US" sz="1400" dirty="0">
                <a:latin typeface="Kanit Light" panose="020B0604020202020204" charset="-34"/>
                <a:cs typeface="Kanit Light" panose="020B0604020202020204" charset="-34"/>
              </a:rPr>
              <a:t>Multi-platform Support</a:t>
            </a:r>
          </a:p>
        </p:txBody>
      </p:sp>
      <p:sp>
        <p:nvSpPr>
          <p:cNvPr id="7" name="Google Shape;280;p32">
            <a:extLst>
              <a:ext uri="{FF2B5EF4-FFF2-40B4-BE49-F238E27FC236}">
                <a16:creationId xmlns:a16="http://schemas.microsoft.com/office/drawing/2014/main" id="{12014412-70EF-701D-AC7F-88CEF10ABCF7}"/>
              </a:ext>
            </a:extLst>
          </p:cNvPr>
          <p:cNvSpPr txBox="1">
            <a:spLocks/>
          </p:cNvSpPr>
          <p:nvPr/>
        </p:nvSpPr>
        <p:spPr>
          <a:xfrm>
            <a:off x="4572002" y="1937657"/>
            <a:ext cx="2932993" cy="416668"/>
          </a:xfrm>
          <a:prstGeom prst="rect">
            <a:avLst/>
          </a:prstGeom>
          <a:noFill/>
          <a:ln>
            <a:solidFill>
              <a:srgbClr val="6ABFDA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en-US" dirty="0">
                <a:solidFill>
                  <a:srgbClr val="FFFFFF"/>
                </a:solidFill>
                <a:latin typeface="Kanit Light" panose="020B0604020202020204" charset="-34"/>
                <a:cs typeface="Kanit Light" panose="020B0604020202020204" charset="-34"/>
              </a:rPr>
              <a:t>15+ Interconnected Tables</a:t>
            </a:r>
            <a:endParaRPr lang="en-US" sz="1400" dirty="0">
              <a:latin typeface="Kanit Light" panose="020B0604020202020204" charset="-34"/>
              <a:cs typeface="Kanit Light" panose="020B0604020202020204" charset="-34"/>
            </a:endParaRPr>
          </a:p>
        </p:txBody>
      </p:sp>
      <p:sp>
        <p:nvSpPr>
          <p:cNvPr id="8" name="Google Shape;280;p32">
            <a:extLst>
              <a:ext uri="{FF2B5EF4-FFF2-40B4-BE49-F238E27FC236}">
                <a16:creationId xmlns:a16="http://schemas.microsoft.com/office/drawing/2014/main" id="{FFB448B4-A0D0-A36C-C06F-626C02F24723}"/>
              </a:ext>
            </a:extLst>
          </p:cNvPr>
          <p:cNvSpPr txBox="1">
            <a:spLocks/>
          </p:cNvSpPr>
          <p:nvPr/>
        </p:nvSpPr>
        <p:spPr>
          <a:xfrm>
            <a:off x="4572001" y="2571750"/>
            <a:ext cx="2932993" cy="416668"/>
          </a:xfrm>
          <a:prstGeom prst="rect">
            <a:avLst/>
          </a:prstGeom>
          <a:noFill/>
          <a:ln>
            <a:solidFill>
              <a:srgbClr val="6ABFDA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en-US" dirty="0">
                <a:latin typeface="Kanit Light" panose="020B0604020202020204" charset="-34"/>
                <a:cs typeface="Kanit Light" panose="020B0604020202020204" charset="-34"/>
              </a:rPr>
              <a:t>Security Implementation</a:t>
            </a:r>
          </a:p>
        </p:txBody>
      </p:sp>
      <p:sp>
        <p:nvSpPr>
          <p:cNvPr id="9" name="Google Shape;280;p32">
            <a:extLst>
              <a:ext uri="{FF2B5EF4-FFF2-40B4-BE49-F238E27FC236}">
                <a16:creationId xmlns:a16="http://schemas.microsoft.com/office/drawing/2014/main" id="{CB4DE3F6-BC69-4D0C-36CC-F6BA6AD71318}"/>
              </a:ext>
            </a:extLst>
          </p:cNvPr>
          <p:cNvSpPr txBox="1">
            <a:spLocks/>
          </p:cNvSpPr>
          <p:nvPr/>
        </p:nvSpPr>
        <p:spPr>
          <a:xfrm>
            <a:off x="4572000" y="3205843"/>
            <a:ext cx="2932993" cy="416668"/>
          </a:xfrm>
          <a:prstGeom prst="rect">
            <a:avLst/>
          </a:prstGeom>
          <a:noFill/>
          <a:ln>
            <a:solidFill>
              <a:srgbClr val="6ABFDA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en-US" dirty="0">
                <a:latin typeface="Kanit Light" panose="020B0604020202020204" charset="-34"/>
                <a:cs typeface="Kanit Light" panose="020B0604020202020204" charset="-34"/>
              </a:rPr>
              <a:t>Scalable Architecture</a:t>
            </a:r>
          </a:p>
        </p:txBody>
      </p:sp>
      <p:sp>
        <p:nvSpPr>
          <p:cNvPr id="14" name="Google Shape;280;p32">
            <a:extLst>
              <a:ext uri="{FF2B5EF4-FFF2-40B4-BE49-F238E27FC236}">
                <a16:creationId xmlns:a16="http://schemas.microsoft.com/office/drawing/2014/main" id="{937D573A-2FF8-DFCD-AA13-D84A33115493}"/>
              </a:ext>
            </a:extLst>
          </p:cNvPr>
          <p:cNvSpPr txBox="1">
            <a:spLocks/>
          </p:cNvSpPr>
          <p:nvPr/>
        </p:nvSpPr>
        <p:spPr>
          <a:xfrm>
            <a:off x="4572000" y="3839936"/>
            <a:ext cx="2932993" cy="416668"/>
          </a:xfrm>
          <a:prstGeom prst="rect">
            <a:avLst/>
          </a:prstGeom>
          <a:noFill/>
          <a:ln>
            <a:solidFill>
              <a:srgbClr val="6ABFDA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en-US" dirty="0">
                <a:latin typeface="Kanit Light" panose="020B0604020202020204" charset="-34"/>
                <a:cs typeface="Kanit Light" panose="020B0604020202020204" charset="-34"/>
              </a:rPr>
              <a:t>Future-ready Design</a:t>
            </a:r>
          </a:p>
        </p:txBody>
      </p:sp>
      <p:grpSp>
        <p:nvGrpSpPr>
          <p:cNvPr id="20" name="Google Shape;272;p31">
            <a:extLst>
              <a:ext uri="{FF2B5EF4-FFF2-40B4-BE49-F238E27FC236}">
                <a16:creationId xmlns:a16="http://schemas.microsoft.com/office/drawing/2014/main" id="{2D3C2D34-9486-01D7-F775-CA694D95B2D8}"/>
              </a:ext>
            </a:extLst>
          </p:cNvPr>
          <p:cNvGrpSpPr/>
          <p:nvPr/>
        </p:nvGrpSpPr>
        <p:grpSpPr>
          <a:xfrm rot="5400000">
            <a:off x="1577176" y="654551"/>
            <a:ext cx="74100" cy="1788450"/>
            <a:chOff x="8657175" y="772575"/>
            <a:chExt cx="74100" cy="1788450"/>
          </a:xfrm>
        </p:grpSpPr>
        <p:sp>
          <p:nvSpPr>
            <p:cNvPr id="21" name="Google Shape;273;p31">
              <a:extLst>
                <a:ext uri="{FF2B5EF4-FFF2-40B4-BE49-F238E27FC236}">
                  <a16:creationId xmlns:a16="http://schemas.microsoft.com/office/drawing/2014/main" id="{E70856E1-F8A1-6846-36DE-B7EF91EC8D71}"/>
                </a:ext>
              </a:extLst>
            </p:cNvPr>
            <p:cNvSpPr/>
            <p:nvPr/>
          </p:nvSpPr>
          <p:spPr>
            <a:xfrm>
              <a:off x="8657175" y="77257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Kanit"/>
                  <a:ea typeface="Kanit"/>
                  <a:cs typeface="Kanit"/>
                  <a:sym typeface="Kanit"/>
                </a:rPr>
                <a:t> </a:t>
              </a:r>
              <a:endParaRPr dirty="0"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2" name="Google Shape;274;p31">
              <a:extLst>
                <a:ext uri="{FF2B5EF4-FFF2-40B4-BE49-F238E27FC236}">
                  <a16:creationId xmlns:a16="http://schemas.microsoft.com/office/drawing/2014/main" id="{E7DD090C-EA15-5309-D231-900CA19692D4}"/>
                </a:ext>
              </a:extLst>
            </p:cNvPr>
            <p:cNvSpPr/>
            <p:nvPr/>
          </p:nvSpPr>
          <p:spPr>
            <a:xfrm>
              <a:off x="8657175" y="2304150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 dirty="0"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3" name="Google Shape;275;p31">
              <a:extLst>
                <a:ext uri="{FF2B5EF4-FFF2-40B4-BE49-F238E27FC236}">
                  <a16:creationId xmlns:a16="http://schemas.microsoft.com/office/drawing/2014/main" id="{E01A460D-B976-ABAE-5C12-F19264C86CAB}"/>
                </a:ext>
              </a:extLst>
            </p:cNvPr>
            <p:cNvSpPr/>
            <p:nvPr/>
          </p:nvSpPr>
          <p:spPr>
            <a:xfrm>
              <a:off x="8657175" y="248392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3363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D0466581-2EFF-E0EC-B359-045B3335E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>
            <a:extLst>
              <a:ext uri="{FF2B5EF4-FFF2-40B4-BE49-F238E27FC236}">
                <a16:creationId xmlns:a16="http://schemas.microsoft.com/office/drawing/2014/main" id="{015CF651-B20D-0E45-6C2A-8BE5931F52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7804" y="2220854"/>
            <a:ext cx="6528391" cy="430195"/>
          </a:xfrm>
          <a:prstGeom prst="rect">
            <a:avLst/>
          </a:prstGeom>
          <a:ln>
            <a:solidFill>
              <a:srgbClr val="6ABFDA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Aft>
                <a:spcPts val="1500"/>
              </a:spcAft>
            </a:pPr>
            <a:r>
              <a:rPr lang="en-US" sz="1600" i="0" dirty="0">
                <a:solidFill>
                  <a:schemeClr val="tx1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Successfully demonstrated comprehensive database design principles</a:t>
            </a:r>
          </a:p>
        </p:txBody>
      </p:sp>
      <p:sp>
        <p:nvSpPr>
          <p:cNvPr id="268" name="Google Shape;268;p31">
            <a:extLst>
              <a:ext uri="{FF2B5EF4-FFF2-40B4-BE49-F238E27FC236}">
                <a16:creationId xmlns:a16="http://schemas.microsoft.com/office/drawing/2014/main" id="{ADD051CA-56AA-06BD-705D-863578D497B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07804" y="2764023"/>
            <a:ext cx="3203919" cy="1092051"/>
          </a:xfrm>
          <a:prstGeom prst="rect">
            <a:avLst/>
          </a:prstGeom>
          <a:noFill/>
          <a:ln>
            <a:solidFill>
              <a:srgbClr val="6ABFDA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2"/>
                </a:solidFill>
              </a:rPr>
              <a:t>Academic Excellence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Applied theoretical concepts to real-world problems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</p:txBody>
      </p:sp>
      <p:sp>
        <p:nvSpPr>
          <p:cNvPr id="10" name="Google Shape;268;p31">
            <a:extLst>
              <a:ext uri="{FF2B5EF4-FFF2-40B4-BE49-F238E27FC236}">
                <a16:creationId xmlns:a16="http://schemas.microsoft.com/office/drawing/2014/main" id="{6A8A359A-7DA1-3C7C-0726-9FF69F36381C}"/>
              </a:ext>
            </a:extLst>
          </p:cNvPr>
          <p:cNvSpPr txBox="1">
            <a:spLocks/>
          </p:cNvSpPr>
          <p:nvPr/>
        </p:nvSpPr>
        <p:spPr>
          <a:xfrm>
            <a:off x="4632276" y="2764023"/>
            <a:ext cx="3203919" cy="109205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/>
            <a:r>
              <a:rPr lang="en-US" sz="2400" dirty="0">
                <a:solidFill>
                  <a:schemeClr val="tx2"/>
                </a:solidFill>
              </a:rPr>
              <a:t>Industry Relevance</a:t>
            </a:r>
          </a:p>
          <a:p>
            <a:pPr marL="0" indent="0"/>
            <a:r>
              <a:rPr lang="en-US" sz="1600" dirty="0"/>
              <a:t>Created scalable solution for gaming community</a:t>
            </a:r>
          </a:p>
          <a:p>
            <a:pPr marL="0" indent="0"/>
            <a:endParaRPr lang="en-US" sz="1600" dirty="0"/>
          </a:p>
        </p:txBody>
      </p:sp>
      <p:sp>
        <p:nvSpPr>
          <p:cNvPr id="2" name="Google Shape;283;p32">
            <a:extLst>
              <a:ext uri="{FF2B5EF4-FFF2-40B4-BE49-F238E27FC236}">
                <a16:creationId xmlns:a16="http://schemas.microsoft.com/office/drawing/2014/main" id="{6025C2FD-1882-5D57-DA10-4CF855F769D8}"/>
              </a:ext>
            </a:extLst>
          </p:cNvPr>
          <p:cNvSpPr txBox="1">
            <a:spLocks/>
          </p:cNvSpPr>
          <p:nvPr/>
        </p:nvSpPr>
        <p:spPr>
          <a:xfrm>
            <a:off x="2821344" y="1335483"/>
            <a:ext cx="3501312" cy="714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 b="0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US" sz="40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65380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>
            <a:spLocks noGrp="1"/>
          </p:cNvSpPr>
          <p:nvPr>
            <p:ph type="title"/>
          </p:nvPr>
        </p:nvSpPr>
        <p:spPr>
          <a:xfrm>
            <a:off x="1518600" y="1464454"/>
            <a:ext cx="61068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Thank You!</a:t>
            </a:r>
          </a:p>
        </p:txBody>
      </p:sp>
      <p:sp>
        <p:nvSpPr>
          <p:cNvPr id="331" name="Google Shape;331;p35"/>
          <p:cNvSpPr txBox="1">
            <a:spLocks noGrp="1"/>
          </p:cNvSpPr>
          <p:nvPr>
            <p:ph type="subTitle" idx="1"/>
          </p:nvPr>
        </p:nvSpPr>
        <p:spPr>
          <a:xfrm>
            <a:off x="2945250" y="2975554"/>
            <a:ext cx="3253500" cy="3990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Questions and feedback welcome</a:t>
            </a:r>
          </a:p>
        </p:txBody>
      </p:sp>
      <p:grpSp>
        <p:nvGrpSpPr>
          <p:cNvPr id="332" name="Google Shape;332;p35"/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333" name="Google Shape;333;p35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337" name="Google Shape;337;p35"/>
          <p:cNvGrpSpPr/>
          <p:nvPr/>
        </p:nvGrpSpPr>
        <p:grpSpPr>
          <a:xfrm>
            <a:off x="1061450" y="3804075"/>
            <a:ext cx="226500" cy="378950"/>
            <a:chOff x="7894100" y="3762250"/>
            <a:chExt cx="226500" cy="378950"/>
          </a:xfrm>
        </p:grpSpPr>
        <p:sp>
          <p:nvSpPr>
            <p:cNvPr id="338" name="Google Shape;338;p35"/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>
          <a:extLst>
            <a:ext uri="{FF2B5EF4-FFF2-40B4-BE49-F238E27FC236}">
              <a16:creationId xmlns:a16="http://schemas.microsoft.com/office/drawing/2014/main" id="{1EA591E7-EBDA-7AA7-8413-62BF34A9F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>
            <a:extLst>
              <a:ext uri="{FF2B5EF4-FFF2-40B4-BE49-F238E27FC236}">
                <a16:creationId xmlns:a16="http://schemas.microsoft.com/office/drawing/2014/main" id="{C18EAE91-494E-EBBB-C3DC-945A24C000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45646" y="1055583"/>
            <a:ext cx="3852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The Problem</a:t>
            </a:r>
          </a:p>
        </p:txBody>
      </p:sp>
      <p:sp>
        <p:nvSpPr>
          <p:cNvPr id="280" name="Google Shape;280;p32">
            <a:extLst>
              <a:ext uri="{FF2B5EF4-FFF2-40B4-BE49-F238E27FC236}">
                <a16:creationId xmlns:a16="http://schemas.microsoft.com/office/drawing/2014/main" id="{FF6C2BCF-1938-F078-8B49-A23D57DB666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80016" y="1897383"/>
            <a:ext cx="6687707" cy="23103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52400" indent="0" algn="l">
              <a:spcAft>
                <a:spcPts val="1125"/>
              </a:spcAft>
              <a:buClr>
                <a:schemeClr val="bg2"/>
              </a:buClr>
            </a:pPr>
            <a:endParaRPr lang="en-US" sz="2400" dirty="0">
              <a:solidFill>
                <a:srgbClr val="FFFFFF"/>
              </a:solidFill>
              <a:latin typeface="Kanit Light" panose="020B0604020202020204" charset="-34"/>
              <a:cs typeface="Kanit Light" panose="020B0604020202020204" charset="-34"/>
            </a:endParaRPr>
          </a:p>
          <a:p>
            <a:pPr marL="152400" indent="0" algn="l">
              <a:spcAft>
                <a:spcPts val="1125"/>
              </a:spcAft>
              <a:buClr>
                <a:schemeClr val="bg2"/>
              </a:buClr>
            </a:pPr>
            <a:r>
              <a:rPr lang="en-US" sz="2400" b="0" i="0" dirty="0">
                <a:solidFill>
                  <a:srgbClr val="FFFFFF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Modern gamers need a centralized platform to:</a:t>
            </a:r>
          </a:p>
          <a:p>
            <a:pPr algn="l">
              <a:spcAft>
                <a:spcPts val="11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FFFFFF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Track games across multiple platforms</a:t>
            </a:r>
          </a:p>
          <a:p>
            <a:pPr algn="l">
              <a:spcAft>
                <a:spcPts val="11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FFFFFF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Remember personal ratings and progress</a:t>
            </a:r>
          </a:p>
          <a:p>
            <a:pPr algn="l">
              <a:spcAft>
                <a:spcPts val="11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FFFFFF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Share opinions and discover new games</a:t>
            </a:r>
          </a:p>
          <a:p>
            <a:pPr algn="l">
              <a:spcAft>
                <a:spcPts val="1125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FFFFFF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Connect with gaming enthusiasts</a:t>
            </a:r>
          </a:p>
        </p:txBody>
      </p:sp>
    </p:spTree>
    <p:extLst>
      <p:ext uri="{BB962C8B-B14F-4D97-AF65-F5344CB8AC3E}">
        <p14:creationId xmlns:p14="http://schemas.microsoft.com/office/powerpoint/2010/main" val="729344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subTitle" idx="1"/>
          </p:nvPr>
        </p:nvSpPr>
        <p:spPr>
          <a:xfrm>
            <a:off x="899775" y="1931807"/>
            <a:ext cx="3288000" cy="532784"/>
          </a:xfrm>
          <a:prstGeom prst="rect">
            <a:avLst/>
          </a:prstGeom>
          <a:ln>
            <a:solidFill>
              <a:srgbClr val="6ABFDA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Game Library</a:t>
            </a:r>
          </a:p>
        </p:txBody>
      </p:sp>
      <p:sp>
        <p:nvSpPr>
          <p:cNvPr id="284" name="Google Shape;284;p32"/>
          <p:cNvSpPr txBox="1">
            <a:spLocks noGrp="1"/>
          </p:cNvSpPr>
          <p:nvPr>
            <p:ph type="subTitle" idx="2"/>
          </p:nvPr>
        </p:nvSpPr>
        <p:spPr>
          <a:xfrm>
            <a:off x="907825" y="2464591"/>
            <a:ext cx="3001865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sz="1600" b="0" i="0" dirty="0">
                <a:solidFill>
                  <a:srgbClr val="FFFFFF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Track status, progress, and personal ratings</a:t>
            </a:r>
          </a:p>
        </p:txBody>
      </p:sp>
      <p:sp>
        <p:nvSpPr>
          <p:cNvPr id="283" name="Google Shape;283;p32"/>
          <p:cNvSpPr txBox="1">
            <a:spLocks noGrp="1"/>
          </p:cNvSpPr>
          <p:nvPr>
            <p:ph type="title"/>
          </p:nvPr>
        </p:nvSpPr>
        <p:spPr>
          <a:xfrm>
            <a:off x="720000" y="602209"/>
            <a:ext cx="7704000" cy="705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Our Solution</a:t>
            </a:r>
            <a:endParaRPr sz="4000" b="1" dirty="0"/>
          </a:p>
        </p:txBody>
      </p:sp>
      <p:sp>
        <p:nvSpPr>
          <p:cNvPr id="10" name="Google Shape;280;p32">
            <a:extLst>
              <a:ext uri="{FF2B5EF4-FFF2-40B4-BE49-F238E27FC236}">
                <a16:creationId xmlns:a16="http://schemas.microsoft.com/office/drawing/2014/main" id="{C4317DE4-B27C-B21E-F001-71EF0B0D8ED3}"/>
              </a:ext>
            </a:extLst>
          </p:cNvPr>
          <p:cNvSpPr txBox="1">
            <a:spLocks/>
          </p:cNvSpPr>
          <p:nvPr/>
        </p:nvSpPr>
        <p:spPr>
          <a:xfrm>
            <a:off x="4698547" y="1931809"/>
            <a:ext cx="3546958" cy="532782"/>
          </a:xfrm>
          <a:prstGeom prst="rect">
            <a:avLst/>
          </a:prstGeom>
          <a:noFill/>
          <a:ln>
            <a:solidFill>
              <a:srgbClr val="6ABFDA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en-US" sz="2400" dirty="0"/>
              <a:t>Reviews &amp; Ratings</a:t>
            </a:r>
          </a:p>
        </p:txBody>
      </p:sp>
      <p:sp>
        <p:nvSpPr>
          <p:cNvPr id="11" name="Google Shape;284;p32">
            <a:extLst>
              <a:ext uri="{FF2B5EF4-FFF2-40B4-BE49-F238E27FC236}">
                <a16:creationId xmlns:a16="http://schemas.microsoft.com/office/drawing/2014/main" id="{163A44F6-D37B-C071-87C2-3ECFD65F8796}"/>
              </a:ext>
            </a:extLst>
          </p:cNvPr>
          <p:cNvSpPr txBox="1">
            <a:spLocks/>
          </p:cNvSpPr>
          <p:nvPr/>
        </p:nvSpPr>
        <p:spPr>
          <a:xfrm>
            <a:off x="4696159" y="2464591"/>
            <a:ext cx="25269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 algn="l"/>
            <a:r>
              <a:rPr lang="en-US" sz="1600" dirty="0">
                <a:solidFill>
                  <a:srgbClr val="FFFFFF"/>
                </a:solidFill>
                <a:latin typeface="Kanit Light" panose="020B0604020202020204" charset="-34"/>
                <a:cs typeface="Kanit Light" panose="020B0604020202020204" charset="-34"/>
              </a:rPr>
              <a:t>Share detailed reviews and community scores</a:t>
            </a:r>
          </a:p>
        </p:txBody>
      </p:sp>
      <p:sp>
        <p:nvSpPr>
          <p:cNvPr id="12" name="Google Shape;280;p32">
            <a:extLst>
              <a:ext uri="{FF2B5EF4-FFF2-40B4-BE49-F238E27FC236}">
                <a16:creationId xmlns:a16="http://schemas.microsoft.com/office/drawing/2014/main" id="{97A76770-020D-E6D1-444C-1E62E1A0747F}"/>
              </a:ext>
            </a:extLst>
          </p:cNvPr>
          <p:cNvSpPr txBox="1">
            <a:spLocks/>
          </p:cNvSpPr>
          <p:nvPr/>
        </p:nvSpPr>
        <p:spPr>
          <a:xfrm>
            <a:off x="907825" y="3298891"/>
            <a:ext cx="3001865" cy="532783"/>
          </a:xfrm>
          <a:prstGeom prst="rect">
            <a:avLst/>
          </a:prstGeom>
          <a:noFill/>
          <a:ln>
            <a:solidFill>
              <a:srgbClr val="6ABFDA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en-US" sz="2400" dirty="0"/>
              <a:t>Social Features</a:t>
            </a:r>
          </a:p>
        </p:txBody>
      </p:sp>
      <p:sp>
        <p:nvSpPr>
          <p:cNvPr id="13" name="Google Shape;284;p32">
            <a:extLst>
              <a:ext uri="{FF2B5EF4-FFF2-40B4-BE49-F238E27FC236}">
                <a16:creationId xmlns:a16="http://schemas.microsoft.com/office/drawing/2014/main" id="{726E2B6A-192C-59C4-EE4F-AF037D4C34E3}"/>
              </a:ext>
            </a:extLst>
          </p:cNvPr>
          <p:cNvSpPr txBox="1">
            <a:spLocks/>
          </p:cNvSpPr>
          <p:nvPr/>
        </p:nvSpPr>
        <p:spPr>
          <a:xfrm>
            <a:off x="907825" y="3831674"/>
            <a:ext cx="2526900" cy="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 algn="l"/>
            <a:r>
              <a:rPr lang="en-US" sz="1600" dirty="0">
                <a:solidFill>
                  <a:srgbClr val="FFFFFF"/>
                </a:solidFill>
                <a:latin typeface="Kanit Light" panose="020B0604020202020204" charset="-34"/>
                <a:cs typeface="Kanit Light" panose="020B0604020202020204" charset="-34"/>
              </a:rPr>
              <a:t>Follow friends and discover new games</a:t>
            </a:r>
          </a:p>
        </p:txBody>
      </p:sp>
      <p:sp>
        <p:nvSpPr>
          <p:cNvPr id="16" name="Google Shape;280;p32">
            <a:extLst>
              <a:ext uri="{FF2B5EF4-FFF2-40B4-BE49-F238E27FC236}">
                <a16:creationId xmlns:a16="http://schemas.microsoft.com/office/drawing/2014/main" id="{DE05345E-7DA5-F3AE-970A-B17FFE59AB0D}"/>
              </a:ext>
            </a:extLst>
          </p:cNvPr>
          <p:cNvSpPr txBox="1">
            <a:spLocks/>
          </p:cNvSpPr>
          <p:nvPr/>
        </p:nvSpPr>
        <p:spPr>
          <a:xfrm>
            <a:off x="4699732" y="3298891"/>
            <a:ext cx="2526900" cy="548800"/>
          </a:xfrm>
          <a:prstGeom prst="rect">
            <a:avLst/>
          </a:prstGeom>
          <a:noFill/>
          <a:ln>
            <a:solidFill>
              <a:srgbClr val="6ABFDA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en-US" sz="2400" dirty="0"/>
              <a:t>Custom Lists</a:t>
            </a:r>
          </a:p>
        </p:txBody>
      </p:sp>
      <p:sp>
        <p:nvSpPr>
          <p:cNvPr id="17" name="Google Shape;284;p32">
            <a:extLst>
              <a:ext uri="{FF2B5EF4-FFF2-40B4-BE49-F238E27FC236}">
                <a16:creationId xmlns:a16="http://schemas.microsoft.com/office/drawing/2014/main" id="{29C39B12-83EB-F4B5-CC4A-98D0948C5972}"/>
              </a:ext>
            </a:extLst>
          </p:cNvPr>
          <p:cNvSpPr txBox="1">
            <a:spLocks/>
          </p:cNvSpPr>
          <p:nvPr/>
        </p:nvSpPr>
        <p:spPr>
          <a:xfrm>
            <a:off x="4699732" y="3847691"/>
            <a:ext cx="2804438" cy="6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 algn="l"/>
            <a:r>
              <a:rPr lang="en-US" sz="1600" dirty="0">
                <a:solidFill>
                  <a:srgbClr val="FFFFFF"/>
                </a:solidFill>
                <a:latin typeface="Segoe UI" panose="020B0502040204020203" pitchFamily="34" charset="0"/>
              </a:rPr>
              <a:t>Create and share curated game collections</a:t>
            </a:r>
          </a:p>
        </p:txBody>
      </p:sp>
      <p:grpSp>
        <p:nvGrpSpPr>
          <p:cNvPr id="4" name="Google Shape;272;p31">
            <a:extLst>
              <a:ext uri="{FF2B5EF4-FFF2-40B4-BE49-F238E27FC236}">
                <a16:creationId xmlns:a16="http://schemas.microsoft.com/office/drawing/2014/main" id="{ADB0C11A-AD42-452B-ACDD-DBB0114BE95A}"/>
              </a:ext>
            </a:extLst>
          </p:cNvPr>
          <p:cNvGrpSpPr/>
          <p:nvPr/>
        </p:nvGrpSpPr>
        <p:grpSpPr>
          <a:xfrm rot="5400000">
            <a:off x="1577175" y="654550"/>
            <a:ext cx="74100" cy="1788450"/>
            <a:chOff x="8657175" y="772575"/>
            <a:chExt cx="74100" cy="1788450"/>
          </a:xfrm>
        </p:grpSpPr>
        <p:sp>
          <p:nvSpPr>
            <p:cNvPr id="5" name="Google Shape;273;p31">
              <a:extLst>
                <a:ext uri="{FF2B5EF4-FFF2-40B4-BE49-F238E27FC236}">
                  <a16:creationId xmlns:a16="http://schemas.microsoft.com/office/drawing/2014/main" id="{6A4C7883-7D23-1EA5-EB3C-86BBC74603A1}"/>
                </a:ext>
              </a:extLst>
            </p:cNvPr>
            <p:cNvSpPr/>
            <p:nvPr/>
          </p:nvSpPr>
          <p:spPr>
            <a:xfrm>
              <a:off x="8657175" y="77257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6" name="Google Shape;274;p31">
              <a:extLst>
                <a:ext uri="{FF2B5EF4-FFF2-40B4-BE49-F238E27FC236}">
                  <a16:creationId xmlns:a16="http://schemas.microsoft.com/office/drawing/2014/main" id="{B83672F3-0460-2A10-EE34-7531059D1764}"/>
                </a:ext>
              </a:extLst>
            </p:cNvPr>
            <p:cNvSpPr/>
            <p:nvPr/>
          </p:nvSpPr>
          <p:spPr>
            <a:xfrm>
              <a:off x="8657175" y="2304150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7" name="Google Shape;275;p31">
              <a:extLst>
                <a:ext uri="{FF2B5EF4-FFF2-40B4-BE49-F238E27FC236}">
                  <a16:creationId xmlns:a16="http://schemas.microsoft.com/office/drawing/2014/main" id="{F16466D8-2487-F013-1DF0-82804B9D9111}"/>
                </a:ext>
              </a:extLst>
            </p:cNvPr>
            <p:cNvSpPr/>
            <p:nvPr/>
          </p:nvSpPr>
          <p:spPr>
            <a:xfrm>
              <a:off x="8657175" y="248392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>
          <a:extLst>
            <a:ext uri="{FF2B5EF4-FFF2-40B4-BE49-F238E27FC236}">
              <a16:creationId xmlns:a16="http://schemas.microsoft.com/office/drawing/2014/main" id="{61AEB91A-E64F-9B32-C9EF-892D64895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>
            <a:extLst>
              <a:ext uri="{FF2B5EF4-FFF2-40B4-BE49-F238E27FC236}">
                <a16:creationId xmlns:a16="http://schemas.microsoft.com/office/drawing/2014/main" id="{EB366FA6-1234-43E6-B9E2-6A19B11CE1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50" y="609726"/>
            <a:ext cx="7704000" cy="688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Target Audience</a:t>
            </a:r>
            <a:endParaRPr sz="4000" b="1" dirty="0"/>
          </a:p>
        </p:txBody>
      </p:sp>
      <p:sp>
        <p:nvSpPr>
          <p:cNvPr id="357" name="Google Shape;357;p37">
            <a:extLst>
              <a:ext uri="{FF2B5EF4-FFF2-40B4-BE49-F238E27FC236}">
                <a16:creationId xmlns:a16="http://schemas.microsoft.com/office/drawing/2014/main" id="{B7301F23-1AD0-2495-B9C6-E67FBBD8E98F}"/>
              </a:ext>
            </a:extLst>
          </p:cNvPr>
          <p:cNvSpPr txBox="1"/>
          <p:nvPr/>
        </p:nvSpPr>
        <p:spPr>
          <a:xfrm>
            <a:off x="6381752" y="3350550"/>
            <a:ext cx="1858200" cy="65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Casual Gamers</a:t>
            </a:r>
          </a:p>
        </p:txBody>
      </p:sp>
      <p:sp>
        <p:nvSpPr>
          <p:cNvPr id="358" name="Google Shape;358;p37">
            <a:extLst>
              <a:ext uri="{FF2B5EF4-FFF2-40B4-BE49-F238E27FC236}">
                <a16:creationId xmlns:a16="http://schemas.microsoft.com/office/drawing/2014/main" id="{AFA0C775-4520-7FC8-8CEB-151EE8DD806C}"/>
              </a:ext>
            </a:extLst>
          </p:cNvPr>
          <p:cNvSpPr txBox="1"/>
          <p:nvPr/>
        </p:nvSpPr>
        <p:spPr>
          <a:xfrm>
            <a:off x="6381752" y="2918201"/>
            <a:ext cx="1858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Content Creators</a:t>
            </a:r>
          </a:p>
        </p:txBody>
      </p:sp>
      <p:sp>
        <p:nvSpPr>
          <p:cNvPr id="359" name="Google Shape;359;p37">
            <a:extLst>
              <a:ext uri="{FF2B5EF4-FFF2-40B4-BE49-F238E27FC236}">
                <a16:creationId xmlns:a16="http://schemas.microsoft.com/office/drawing/2014/main" id="{854D1BCE-8E00-22E4-C66E-523BAD17CCD8}"/>
              </a:ext>
            </a:extLst>
          </p:cNvPr>
          <p:cNvSpPr txBox="1"/>
          <p:nvPr/>
        </p:nvSpPr>
        <p:spPr>
          <a:xfrm>
            <a:off x="6386527" y="1835475"/>
            <a:ext cx="2037473" cy="65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Gaming Enthusiasts</a:t>
            </a:r>
          </a:p>
        </p:txBody>
      </p:sp>
      <p:sp>
        <p:nvSpPr>
          <p:cNvPr id="360" name="Google Shape;360;p37">
            <a:extLst>
              <a:ext uri="{FF2B5EF4-FFF2-40B4-BE49-F238E27FC236}">
                <a16:creationId xmlns:a16="http://schemas.microsoft.com/office/drawing/2014/main" id="{EEF4A4FD-A53C-7C06-AC27-526657643EA5}"/>
              </a:ext>
            </a:extLst>
          </p:cNvPr>
          <p:cNvSpPr/>
          <p:nvPr/>
        </p:nvSpPr>
        <p:spPr>
          <a:xfrm>
            <a:off x="6162015" y="2075938"/>
            <a:ext cx="183300" cy="18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">
            <a:extLst>
              <a:ext uri="{FF2B5EF4-FFF2-40B4-BE49-F238E27FC236}">
                <a16:creationId xmlns:a16="http://schemas.microsoft.com/office/drawing/2014/main" id="{53A3D2B0-DD95-2B18-468A-02C1B64D1702}"/>
              </a:ext>
            </a:extLst>
          </p:cNvPr>
          <p:cNvSpPr/>
          <p:nvPr/>
        </p:nvSpPr>
        <p:spPr>
          <a:xfrm>
            <a:off x="6168328" y="3585787"/>
            <a:ext cx="183300" cy="18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7">
            <a:extLst>
              <a:ext uri="{FF2B5EF4-FFF2-40B4-BE49-F238E27FC236}">
                <a16:creationId xmlns:a16="http://schemas.microsoft.com/office/drawing/2014/main" id="{7BCE6D88-42FB-B98B-2B2B-FC2C69E830D9}"/>
              </a:ext>
            </a:extLst>
          </p:cNvPr>
          <p:cNvSpPr/>
          <p:nvPr/>
        </p:nvSpPr>
        <p:spPr>
          <a:xfrm>
            <a:off x="6162015" y="2826551"/>
            <a:ext cx="183300" cy="183300"/>
          </a:xfrm>
          <a:prstGeom prst="rect">
            <a:avLst/>
          </a:prstGeom>
          <a:solidFill>
            <a:srgbClr val="6ABF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3" name="Google Shape;363;p37">
            <a:extLst>
              <a:ext uri="{FF2B5EF4-FFF2-40B4-BE49-F238E27FC236}">
                <a16:creationId xmlns:a16="http://schemas.microsoft.com/office/drawing/2014/main" id="{8DAB9D96-8855-CB26-DB98-100EA648D600}"/>
              </a:ext>
            </a:extLst>
          </p:cNvPr>
          <p:cNvGrpSpPr/>
          <p:nvPr/>
        </p:nvGrpSpPr>
        <p:grpSpPr>
          <a:xfrm>
            <a:off x="6162027" y="4156238"/>
            <a:ext cx="536998" cy="134100"/>
            <a:chOff x="7229775" y="947625"/>
            <a:chExt cx="536998" cy="134100"/>
          </a:xfrm>
        </p:grpSpPr>
        <p:sp>
          <p:nvSpPr>
            <p:cNvPr id="364" name="Google Shape;364;p37">
              <a:extLst>
                <a:ext uri="{FF2B5EF4-FFF2-40B4-BE49-F238E27FC236}">
                  <a16:creationId xmlns:a16="http://schemas.microsoft.com/office/drawing/2014/main" id="{B3696F97-47F4-722B-B185-AF230807048C}"/>
                </a:ext>
              </a:extLst>
            </p:cNvPr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65" name="Google Shape;365;p37">
              <a:extLst>
                <a:ext uri="{FF2B5EF4-FFF2-40B4-BE49-F238E27FC236}">
                  <a16:creationId xmlns:a16="http://schemas.microsoft.com/office/drawing/2014/main" id="{9B35B432-D368-0771-7436-9FD4099AA1DE}"/>
                </a:ext>
              </a:extLst>
            </p:cNvPr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66" name="Google Shape;366;p37">
              <a:extLst>
                <a:ext uri="{FF2B5EF4-FFF2-40B4-BE49-F238E27FC236}">
                  <a16:creationId xmlns:a16="http://schemas.microsoft.com/office/drawing/2014/main" id="{E6253C62-E2F3-A580-3FFF-25A807E55C16}"/>
                </a:ext>
              </a:extLst>
            </p:cNvPr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67" name="Google Shape;367;p37">
              <a:extLst>
                <a:ext uri="{FF2B5EF4-FFF2-40B4-BE49-F238E27FC236}">
                  <a16:creationId xmlns:a16="http://schemas.microsoft.com/office/drawing/2014/main" id="{D68A4C2F-69EA-7139-DBD5-204F6E662654}"/>
                </a:ext>
              </a:extLst>
            </p:cNvPr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368" name="Google Shape;368;p37">
            <a:extLst>
              <a:ext uri="{FF2B5EF4-FFF2-40B4-BE49-F238E27FC236}">
                <a16:creationId xmlns:a16="http://schemas.microsoft.com/office/drawing/2014/main" id="{8E1DA584-49FF-2C4A-9C7B-EA0DD8076ECB}"/>
              </a:ext>
            </a:extLst>
          </p:cNvPr>
          <p:cNvGrpSpPr/>
          <p:nvPr/>
        </p:nvGrpSpPr>
        <p:grpSpPr>
          <a:xfrm>
            <a:off x="639950" y="3985488"/>
            <a:ext cx="150300" cy="378950"/>
            <a:chOff x="205650" y="308475"/>
            <a:chExt cx="150300" cy="378950"/>
          </a:xfrm>
        </p:grpSpPr>
        <p:sp>
          <p:nvSpPr>
            <p:cNvPr id="369" name="Google Shape;369;p37">
              <a:extLst>
                <a:ext uri="{FF2B5EF4-FFF2-40B4-BE49-F238E27FC236}">
                  <a16:creationId xmlns:a16="http://schemas.microsoft.com/office/drawing/2014/main" id="{4016BEC5-B1C7-1961-4AD2-FA6D082961EE}"/>
                </a:ext>
              </a:extLst>
            </p:cNvPr>
            <p:cNvSpPr/>
            <p:nvPr/>
          </p:nvSpPr>
          <p:spPr>
            <a:xfrm>
              <a:off x="205650" y="30847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70" name="Google Shape;370;p37">
              <a:extLst>
                <a:ext uri="{FF2B5EF4-FFF2-40B4-BE49-F238E27FC236}">
                  <a16:creationId xmlns:a16="http://schemas.microsoft.com/office/drawing/2014/main" id="{8D741CA7-8F44-9A89-625F-7D3E5AC22A88}"/>
                </a:ext>
              </a:extLst>
            </p:cNvPr>
            <p:cNvSpPr/>
            <p:nvPr/>
          </p:nvSpPr>
          <p:spPr>
            <a:xfrm>
              <a:off x="281850" y="460900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71" name="Google Shape;371;p37">
              <a:extLst>
                <a:ext uri="{FF2B5EF4-FFF2-40B4-BE49-F238E27FC236}">
                  <a16:creationId xmlns:a16="http://schemas.microsoft.com/office/drawing/2014/main" id="{21EFE2E5-429D-22DE-F3F1-75A2E2E9AEA0}"/>
                </a:ext>
              </a:extLst>
            </p:cNvPr>
            <p:cNvSpPr/>
            <p:nvPr/>
          </p:nvSpPr>
          <p:spPr>
            <a:xfrm>
              <a:off x="205650" y="61332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pic>
        <p:nvPicPr>
          <p:cNvPr id="3" name="Picture 2" descr="A blue and pink pie chart&#10;&#10;AI-generated content may be incorrect.">
            <a:extLst>
              <a:ext uri="{FF2B5EF4-FFF2-40B4-BE49-F238E27FC236}">
                <a16:creationId xmlns:a16="http://schemas.microsoft.com/office/drawing/2014/main" id="{DDBFF1D1-CB1A-F5C4-CE54-83402024E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032" y="1766788"/>
            <a:ext cx="2580968" cy="2597650"/>
          </a:xfrm>
          <a:prstGeom prst="rect">
            <a:avLst/>
          </a:prstGeom>
        </p:spPr>
      </p:pic>
      <p:sp>
        <p:nvSpPr>
          <p:cNvPr id="4" name="Google Shape;358;p37">
            <a:extLst>
              <a:ext uri="{FF2B5EF4-FFF2-40B4-BE49-F238E27FC236}">
                <a16:creationId xmlns:a16="http://schemas.microsoft.com/office/drawing/2014/main" id="{D87A0425-ED3E-4A77-8473-BE30764F8715}"/>
              </a:ext>
            </a:extLst>
          </p:cNvPr>
          <p:cNvSpPr txBox="1"/>
          <p:nvPr/>
        </p:nvSpPr>
        <p:spPr>
          <a:xfrm>
            <a:off x="4906101" y="2931067"/>
            <a:ext cx="851563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60%</a:t>
            </a:r>
          </a:p>
        </p:txBody>
      </p:sp>
      <p:sp>
        <p:nvSpPr>
          <p:cNvPr id="6" name="Google Shape;358;p37">
            <a:extLst>
              <a:ext uri="{FF2B5EF4-FFF2-40B4-BE49-F238E27FC236}">
                <a16:creationId xmlns:a16="http://schemas.microsoft.com/office/drawing/2014/main" id="{E6729604-E5A0-192C-B970-20AF955C8DB8}"/>
              </a:ext>
            </a:extLst>
          </p:cNvPr>
          <p:cNvSpPr txBox="1"/>
          <p:nvPr/>
        </p:nvSpPr>
        <p:spPr>
          <a:xfrm>
            <a:off x="790250" y="3016650"/>
            <a:ext cx="851563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30%</a:t>
            </a:r>
          </a:p>
        </p:txBody>
      </p:sp>
      <p:sp>
        <p:nvSpPr>
          <p:cNvPr id="7" name="Google Shape;358;p37">
            <a:extLst>
              <a:ext uri="{FF2B5EF4-FFF2-40B4-BE49-F238E27FC236}">
                <a16:creationId xmlns:a16="http://schemas.microsoft.com/office/drawing/2014/main" id="{77A7463B-779C-75D0-276B-BA0FF5CA6DE8}"/>
              </a:ext>
            </a:extLst>
          </p:cNvPr>
          <p:cNvSpPr txBox="1"/>
          <p:nvPr/>
        </p:nvSpPr>
        <p:spPr>
          <a:xfrm>
            <a:off x="969385" y="1763484"/>
            <a:ext cx="851563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10%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16C1DC-4890-1BBE-E806-E8C6D637691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005675" y="3110467"/>
            <a:ext cx="900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001385-1032-9658-16CB-560384F41FC3}"/>
              </a:ext>
            </a:extLst>
          </p:cNvPr>
          <p:cNvCxnSpPr>
            <a:cxnSpLocks/>
          </p:cNvCxnSpPr>
          <p:nvPr/>
        </p:nvCxnSpPr>
        <p:spPr>
          <a:xfrm flipH="1">
            <a:off x="1580818" y="3122501"/>
            <a:ext cx="1015181" cy="2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BBCEB9-77EA-9395-E2F9-76EF2C2E09D1}"/>
              </a:ext>
            </a:extLst>
          </p:cNvPr>
          <p:cNvCxnSpPr>
            <a:cxnSpLocks/>
          </p:cNvCxnSpPr>
          <p:nvPr/>
        </p:nvCxnSpPr>
        <p:spPr>
          <a:xfrm flipH="1">
            <a:off x="1695290" y="1897845"/>
            <a:ext cx="1414765" cy="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535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>
          <a:extLst>
            <a:ext uri="{FF2B5EF4-FFF2-40B4-BE49-F238E27FC236}">
              <a16:creationId xmlns:a16="http://schemas.microsoft.com/office/drawing/2014/main" id="{27854976-0AC4-BCD6-F40A-8FF61C8CA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>
            <a:extLst>
              <a:ext uri="{FF2B5EF4-FFF2-40B4-BE49-F238E27FC236}">
                <a16:creationId xmlns:a16="http://schemas.microsoft.com/office/drawing/2014/main" id="{999A3F1E-ADCD-039F-27F3-104568BE76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619562"/>
            <a:ext cx="7704000" cy="7619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Design Process</a:t>
            </a:r>
          </a:p>
        </p:txBody>
      </p:sp>
      <p:sp>
        <p:nvSpPr>
          <p:cNvPr id="280" name="Google Shape;280;p32">
            <a:extLst>
              <a:ext uri="{FF2B5EF4-FFF2-40B4-BE49-F238E27FC236}">
                <a16:creationId xmlns:a16="http://schemas.microsoft.com/office/drawing/2014/main" id="{9562BA40-E68D-B172-1490-250E8D8A1D7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20000" y="1716088"/>
            <a:ext cx="6686550" cy="276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457200" algn="l">
              <a:buClr>
                <a:schemeClr val="tx2"/>
              </a:buClr>
              <a:buSzPct val="100000"/>
              <a:buFont typeface="+mj-lt"/>
              <a:buAutoNum type="arabicPeriod"/>
            </a:pPr>
            <a:r>
              <a:rPr lang="en-US" sz="2400" dirty="0">
                <a:latin typeface="Orbitron" panose="020B0604020202020204" charset="0"/>
              </a:rPr>
              <a:t>Analysis: 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Requirements gathering and data identification</a:t>
            </a:r>
          </a:p>
          <a:p>
            <a:pPr indent="-457200" algn="l">
              <a:buClr>
                <a:schemeClr val="tx2"/>
              </a:buClr>
              <a:buSzPct val="100000"/>
              <a:buFont typeface="+mj-lt"/>
              <a:buAutoNum type="arabicPeriod"/>
            </a:pPr>
            <a:endParaRPr lang="en-US" sz="1800" b="0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indent="-457200" algn="l">
              <a:buClr>
                <a:schemeClr val="tx2"/>
              </a:buClr>
              <a:buSzPct val="100000"/>
              <a:buFont typeface="+mj-lt"/>
              <a:buAutoNum type="arabicPeriod"/>
            </a:pPr>
            <a:r>
              <a:rPr lang="en-US" sz="2400" dirty="0">
                <a:latin typeface="Orbitron" panose="020B0604020202020204" charset="0"/>
              </a:rPr>
              <a:t>ER Modeling: </a:t>
            </a:r>
            <a:r>
              <a:rPr lang="en-US" sz="1600" dirty="0">
                <a:solidFill>
                  <a:srgbClr val="FFFFFF"/>
                </a:solidFill>
                <a:latin typeface="Kanit Light" panose="020B0604020202020204" charset="-34"/>
                <a:cs typeface="Kanit Light" panose="020B0604020202020204" charset="-34"/>
              </a:rPr>
              <a:t>Entity relationships and schema design</a:t>
            </a:r>
          </a:p>
          <a:p>
            <a:pPr indent="-457200" algn="l">
              <a:buClr>
                <a:schemeClr val="tx2"/>
              </a:buClr>
              <a:buSzPct val="100000"/>
              <a:buFont typeface="+mj-lt"/>
              <a:buAutoNum type="arabicPeriod"/>
            </a:pPr>
            <a:endParaRPr lang="en-US" sz="1800" dirty="0">
              <a:solidFill>
                <a:srgbClr val="FFFFFF"/>
              </a:solidFill>
              <a:latin typeface="Segoe UI" panose="020B0502040204020203" pitchFamily="34" charset="0"/>
            </a:endParaRPr>
          </a:p>
          <a:p>
            <a:pPr indent="-457200" algn="l">
              <a:buClr>
                <a:schemeClr val="tx2"/>
              </a:buClr>
              <a:buSzPct val="100000"/>
              <a:buFont typeface="+mj-lt"/>
              <a:buAutoNum type="arabicPeriod"/>
            </a:pPr>
            <a:r>
              <a:rPr lang="en-US" sz="2400" dirty="0">
                <a:latin typeface="Orbitron" panose="020B0604020202020204" charset="0"/>
              </a:rPr>
              <a:t>Normalization: </a:t>
            </a:r>
            <a:r>
              <a:rPr lang="en-US" sz="1600" dirty="0">
                <a:solidFill>
                  <a:srgbClr val="FFFFFF"/>
                </a:solidFill>
                <a:latin typeface="Kanit Light" panose="020B0604020202020204" charset="-34"/>
                <a:cs typeface="Kanit Light" panose="020B0604020202020204" charset="-34"/>
              </a:rPr>
              <a:t>3NF compliance and optimization</a:t>
            </a:r>
          </a:p>
          <a:p>
            <a:pPr indent="-457200" algn="l">
              <a:buClr>
                <a:schemeClr val="tx2"/>
              </a:buClr>
              <a:buSzPct val="100000"/>
              <a:buFont typeface="+mj-lt"/>
              <a:buAutoNum type="arabicPeriod"/>
            </a:pPr>
            <a:endParaRPr lang="en-US" sz="1800" dirty="0">
              <a:solidFill>
                <a:srgbClr val="FFFFFF"/>
              </a:solidFill>
              <a:latin typeface="Segoe UI" panose="020B0502040204020203" pitchFamily="34" charset="0"/>
            </a:endParaRPr>
          </a:p>
          <a:p>
            <a:pPr indent="-457200" algn="l">
              <a:buClr>
                <a:schemeClr val="tx2"/>
              </a:buClr>
              <a:buSzPct val="100000"/>
              <a:buFont typeface="+mj-lt"/>
              <a:buAutoNum type="arabicPeriod"/>
            </a:pPr>
            <a:r>
              <a:rPr lang="en-US" sz="2400" dirty="0">
                <a:latin typeface="Orbitron" panose="020B0604020202020204" charset="0"/>
              </a:rPr>
              <a:t>Implementation: </a:t>
            </a:r>
            <a:r>
              <a:rPr lang="en-US" dirty="0">
                <a:solidFill>
                  <a:srgbClr val="FFFFFF"/>
                </a:solidFill>
                <a:latin typeface="Kanit Light" panose="020B0604020202020204" charset="-34"/>
                <a:cs typeface="Kanit Light" panose="020B0604020202020204" charset="-34"/>
              </a:rPr>
              <a:t>S</a:t>
            </a:r>
            <a:r>
              <a:rPr lang="en-US" sz="1600" dirty="0">
                <a:solidFill>
                  <a:srgbClr val="FFFFFF"/>
                </a:solidFill>
                <a:latin typeface="Kanit Light" panose="020B0604020202020204" charset="-34"/>
                <a:cs typeface="Kanit Light" panose="020B0604020202020204" charset="-34"/>
              </a:rPr>
              <a:t>chema with constraints and indexes</a:t>
            </a:r>
            <a:endParaRPr lang="en-US" sz="1600" dirty="0">
              <a:latin typeface="Kanit Light" panose="020B0604020202020204" charset="-34"/>
              <a:cs typeface="Kanit Light" panose="020B0604020202020204" charset="-34"/>
            </a:endParaRPr>
          </a:p>
          <a:p>
            <a:pPr marL="0" indent="0" algn="l"/>
            <a:endParaRPr lang="en-US" sz="1800" dirty="0"/>
          </a:p>
        </p:txBody>
      </p:sp>
      <p:grpSp>
        <p:nvGrpSpPr>
          <p:cNvPr id="6" name="Google Shape;272;p31">
            <a:extLst>
              <a:ext uri="{FF2B5EF4-FFF2-40B4-BE49-F238E27FC236}">
                <a16:creationId xmlns:a16="http://schemas.microsoft.com/office/drawing/2014/main" id="{83B97C2A-3F88-772A-49F5-2D367173E10D}"/>
              </a:ext>
            </a:extLst>
          </p:cNvPr>
          <p:cNvGrpSpPr/>
          <p:nvPr/>
        </p:nvGrpSpPr>
        <p:grpSpPr>
          <a:xfrm rot="5400000">
            <a:off x="1577176" y="654551"/>
            <a:ext cx="74100" cy="1788450"/>
            <a:chOff x="8657175" y="772575"/>
            <a:chExt cx="74100" cy="1788450"/>
          </a:xfrm>
        </p:grpSpPr>
        <p:sp>
          <p:nvSpPr>
            <p:cNvPr id="7" name="Google Shape;273;p31">
              <a:extLst>
                <a:ext uri="{FF2B5EF4-FFF2-40B4-BE49-F238E27FC236}">
                  <a16:creationId xmlns:a16="http://schemas.microsoft.com/office/drawing/2014/main" id="{D252C9CD-190E-52D2-53B9-CB16FC208FE3}"/>
                </a:ext>
              </a:extLst>
            </p:cNvPr>
            <p:cNvSpPr/>
            <p:nvPr/>
          </p:nvSpPr>
          <p:spPr>
            <a:xfrm>
              <a:off x="8657175" y="77257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Kanit"/>
                  <a:ea typeface="Kanit"/>
                  <a:cs typeface="Kanit"/>
                  <a:sym typeface="Kanit"/>
                </a:rPr>
                <a:t> </a:t>
              </a:r>
              <a:endParaRPr dirty="0"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8" name="Google Shape;274;p31">
              <a:extLst>
                <a:ext uri="{FF2B5EF4-FFF2-40B4-BE49-F238E27FC236}">
                  <a16:creationId xmlns:a16="http://schemas.microsoft.com/office/drawing/2014/main" id="{4D0DEB13-13D8-4D1F-53AB-6E27F1D3E561}"/>
                </a:ext>
              </a:extLst>
            </p:cNvPr>
            <p:cNvSpPr/>
            <p:nvPr/>
          </p:nvSpPr>
          <p:spPr>
            <a:xfrm>
              <a:off x="8657175" y="2304150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 dirty="0"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9" name="Google Shape;275;p31">
              <a:extLst>
                <a:ext uri="{FF2B5EF4-FFF2-40B4-BE49-F238E27FC236}">
                  <a16:creationId xmlns:a16="http://schemas.microsoft.com/office/drawing/2014/main" id="{B0CA640B-100F-5CDC-6D11-3255FD1E45F9}"/>
                </a:ext>
              </a:extLst>
            </p:cNvPr>
            <p:cNvSpPr/>
            <p:nvPr/>
          </p:nvSpPr>
          <p:spPr>
            <a:xfrm>
              <a:off x="8657175" y="248392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7722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98FF8925-DD1F-E29E-BD2B-BE1381BAE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>
            <a:extLst>
              <a:ext uri="{FF2B5EF4-FFF2-40B4-BE49-F238E27FC236}">
                <a16:creationId xmlns:a16="http://schemas.microsoft.com/office/drawing/2014/main" id="{0E689A1A-6517-4809-4402-54283D406F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622005"/>
            <a:ext cx="7704000" cy="7495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Database Entities</a:t>
            </a:r>
          </a:p>
        </p:txBody>
      </p:sp>
      <p:sp>
        <p:nvSpPr>
          <p:cNvPr id="268" name="Google Shape;268;p31">
            <a:extLst>
              <a:ext uri="{FF2B5EF4-FFF2-40B4-BE49-F238E27FC236}">
                <a16:creationId xmlns:a16="http://schemas.microsoft.com/office/drawing/2014/main" id="{ED0BE9D7-5E80-D74F-48A3-AB364898BFD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58551" y="1828339"/>
            <a:ext cx="2365375" cy="2606675"/>
          </a:xfrm>
          <a:prstGeom prst="rect">
            <a:avLst/>
          </a:prstGeom>
          <a:ln>
            <a:solidFill>
              <a:srgbClr val="6ABFDA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US" sz="1600" dirty="0">
                <a:solidFill>
                  <a:schemeClr val="tx2"/>
                </a:solidFill>
                <a:latin typeface="Orbitron" panose="020B0604020202020204" charset="0"/>
              </a:rPr>
              <a:t>Core Entities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US" sz="1000" dirty="0">
              <a:solidFill>
                <a:schemeClr val="tx2"/>
              </a:solidFill>
              <a:latin typeface="Orbitron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Games - Game information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Users - User accounts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Platforms - Gaming systems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Genres - Game categories</a:t>
            </a:r>
            <a:endParaRPr lang="en-US" sz="1100" dirty="0"/>
          </a:p>
        </p:txBody>
      </p:sp>
      <p:sp>
        <p:nvSpPr>
          <p:cNvPr id="271" name="Google Shape;271;p31">
            <a:extLst>
              <a:ext uri="{FF2B5EF4-FFF2-40B4-BE49-F238E27FC236}">
                <a16:creationId xmlns:a16="http://schemas.microsoft.com/office/drawing/2014/main" id="{6DF4FE66-1A60-3DD8-4566-296E66143A6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234284" y="1828339"/>
            <a:ext cx="2574925" cy="2606675"/>
          </a:xfrm>
          <a:prstGeom prst="rect">
            <a:avLst/>
          </a:prstGeom>
          <a:ln>
            <a:solidFill>
              <a:srgbClr val="6ABFDA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US" sz="1600" dirty="0">
                <a:solidFill>
                  <a:schemeClr val="tx2"/>
                </a:solidFill>
                <a:latin typeface="Orbitron" panose="020B0604020202020204" charset="0"/>
              </a:rPr>
              <a:t>Content Entities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US" sz="1000" dirty="0">
              <a:solidFill>
                <a:schemeClr val="tx2"/>
              </a:solidFill>
              <a:latin typeface="Orbitron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Developers - Game creators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Publishers - Game distributors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Series - Game franchises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DLCs - Downloadable content</a:t>
            </a:r>
          </a:p>
        </p:txBody>
      </p:sp>
      <p:sp>
        <p:nvSpPr>
          <p:cNvPr id="4" name="Google Shape;271;p31">
            <a:extLst>
              <a:ext uri="{FF2B5EF4-FFF2-40B4-BE49-F238E27FC236}">
                <a16:creationId xmlns:a16="http://schemas.microsoft.com/office/drawing/2014/main" id="{55D245CB-06C2-302C-E3B9-4243B8A4BBB3}"/>
              </a:ext>
            </a:extLst>
          </p:cNvPr>
          <p:cNvSpPr txBox="1">
            <a:spLocks/>
          </p:cNvSpPr>
          <p:nvPr/>
        </p:nvSpPr>
        <p:spPr>
          <a:xfrm>
            <a:off x="5919568" y="1827713"/>
            <a:ext cx="2465881" cy="2607301"/>
          </a:xfrm>
          <a:prstGeom prst="rect">
            <a:avLst/>
          </a:prstGeom>
          <a:noFill/>
          <a:ln>
            <a:solidFill>
              <a:srgbClr val="6ABFDA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>
              <a:buClr>
                <a:schemeClr val="bg2"/>
              </a:buClr>
            </a:pPr>
            <a:r>
              <a:rPr lang="en-US" sz="1600" dirty="0">
                <a:solidFill>
                  <a:schemeClr val="tx2"/>
                </a:solidFill>
                <a:latin typeface="Orbitron" panose="020B0604020202020204" charset="0"/>
              </a:rPr>
              <a:t>System Entities</a:t>
            </a:r>
          </a:p>
          <a:p>
            <a:pPr marL="0" indent="0">
              <a:buClr>
                <a:schemeClr val="bg2"/>
              </a:buClr>
            </a:pPr>
            <a:endParaRPr lang="en-US" sz="1000" dirty="0">
              <a:solidFill>
                <a:schemeClr val="tx2"/>
              </a:solidFill>
              <a:latin typeface="Orbitron" panose="020B0604020202020204" charset="0"/>
            </a:endParaRPr>
          </a:p>
          <a:p>
            <a: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Tags - Descriptive labels</a:t>
            </a:r>
          </a:p>
          <a:p>
            <a: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Stores - Purchase platforms</a:t>
            </a:r>
          </a:p>
          <a:p>
            <a: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Languages - Localization</a:t>
            </a:r>
          </a:p>
          <a:p>
            <a: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Media_Types</a:t>
            </a:r>
            <a:r>
              <a:rPr lang="en-US" sz="1600" dirty="0"/>
              <a:t> - Asset types</a:t>
            </a:r>
            <a:endParaRPr lang="en-US" sz="1800" dirty="0"/>
          </a:p>
        </p:txBody>
      </p:sp>
      <p:grpSp>
        <p:nvGrpSpPr>
          <p:cNvPr id="25" name="Google Shape;272;p31">
            <a:extLst>
              <a:ext uri="{FF2B5EF4-FFF2-40B4-BE49-F238E27FC236}">
                <a16:creationId xmlns:a16="http://schemas.microsoft.com/office/drawing/2014/main" id="{24274DED-CF56-3CA0-E9A0-062530F9CBC2}"/>
              </a:ext>
            </a:extLst>
          </p:cNvPr>
          <p:cNvGrpSpPr/>
          <p:nvPr/>
        </p:nvGrpSpPr>
        <p:grpSpPr>
          <a:xfrm rot="5400000">
            <a:off x="1577176" y="654551"/>
            <a:ext cx="74100" cy="1788450"/>
            <a:chOff x="8657175" y="772575"/>
            <a:chExt cx="74100" cy="1788450"/>
          </a:xfrm>
        </p:grpSpPr>
        <p:sp>
          <p:nvSpPr>
            <p:cNvPr id="26" name="Google Shape;273;p31">
              <a:extLst>
                <a:ext uri="{FF2B5EF4-FFF2-40B4-BE49-F238E27FC236}">
                  <a16:creationId xmlns:a16="http://schemas.microsoft.com/office/drawing/2014/main" id="{273E840C-46DD-B9CB-63D3-61A475C9FB9B}"/>
                </a:ext>
              </a:extLst>
            </p:cNvPr>
            <p:cNvSpPr/>
            <p:nvPr/>
          </p:nvSpPr>
          <p:spPr>
            <a:xfrm>
              <a:off x="8657175" y="77257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Kanit"/>
                  <a:ea typeface="Kanit"/>
                  <a:cs typeface="Kanit"/>
                  <a:sym typeface="Kanit"/>
                </a:rPr>
                <a:t> </a:t>
              </a:r>
              <a:endParaRPr dirty="0"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7" name="Google Shape;274;p31">
              <a:extLst>
                <a:ext uri="{FF2B5EF4-FFF2-40B4-BE49-F238E27FC236}">
                  <a16:creationId xmlns:a16="http://schemas.microsoft.com/office/drawing/2014/main" id="{8AD8EA56-E465-03D4-48C3-4955886CAAF1}"/>
                </a:ext>
              </a:extLst>
            </p:cNvPr>
            <p:cNvSpPr/>
            <p:nvPr/>
          </p:nvSpPr>
          <p:spPr>
            <a:xfrm>
              <a:off x="8657175" y="2304150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 dirty="0"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8" name="Google Shape;275;p31">
              <a:extLst>
                <a:ext uri="{FF2B5EF4-FFF2-40B4-BE49-F238E27FC236}">
                  <a16:creationId xmlns:a16="http://schemas.microsoft.com/office/drawing/2014/main" id="{A63D9498-1039-30C7-0779-08CA336919B7}"/>
                </a:ext>
              </a:extLst>
            </p:cNvPr>
            <p:cNvSpPr/>
            <p:nvPr/>
          </p:nvSpPr>
          <p:spPr>
            <a:xfrm>
              <a:off x="8657175" y="248392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7571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211A2954-A7D2-DA61-BD5F-AC3AD8B09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>
            <a:extLst>
              <a:ext uri="{FF2B5EF4-FFF2-40B4-BE49-F238E27FC236}">
                <a16:creationId xmlns:a16="http://schemas.microsoft.com/office/drawing/2014/main" id="{31BAE48B-F3DB-6BB9-38E9-1EC9ED5EF4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622005"/>
            <a:ext cx="7704000" cy="7495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Database Entities</a:t>
            </a:r>
          </a:p>
        </p:txBody>
      </p:sp>
      <p:sp>
        <p:nvSpPr>
          <p:cNvPr id="268" name="Google Shape;268;p31">
            <a:extLst>
              <a:ext uri="{FF2B5EF4-FFF2-40B4-BE49-F238E27FC236}">
                <a16:creationId xmlns:a16="http://schemas.microsoft.com/office/drawing/2014/main" id="{67DBF4F9-5336-3DAA-606B-89DEBB582E7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20000" y="1828339"/>
            <a:ext cx="2545293" cy="2606675"/>
          </a:xfrm>
          <a:prstGeom prst="rect">
            <a:avLst/>
          </a:prstGeom>
          <a:ln>
            <a:solidFill>
              <a:srgbClr val="6ABFDA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US" sz="1600" dirty="0">
                <a:solidFill>
                  <a:schemeClr val="tx2"/>
                </a:solidFill>
                <a:latin typeface="Orbitron" panose="020B0604020202020204" charset="0"/>
              </a:rPr>
              <a:t>User Interaction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US" sz="1000" dirty="0">
              <a:solidFill>
                <a:schemeClr val="tx2"/>
              </a:solidFill>
              <a:latin typeface="Orbitron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User_Reviews</a:t>
            </a:r>
            <a:r>
              <a:rPr lang="en-US" sz="1600" dirty="0"/>
              <a:t> - Game reviews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User_Lists</a:t>
            </a:r>
            <a:r>
              <a:rPr lang="en-US" sz="1600" dirty="0"/>
              <a:t> - Custom collections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User_Game_Status</a:t>
            </a:r>
            <a:r>
              <a:rPr lang="en-US" sz="1600" dirty="0"/>
              <a:t> - Play tracking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User_Follows</a:t>
            </a:r>
            <a:r>
              <a:rPr lang="en-US" sz="1600" dirty="0"/>
              <a:t> - Social connections</a:t>
            </a:r>
            <a:endParaRPr lang="en-US" sz="1100" dirty="0"/>
          </a:p>
        </p:txBody>
      </p:sp>
      <p:sp>
        <p:nvSpPr>
          <p:cNvPr id="271" name="Google Shape;271;p31">
            <a:extLst>
              <a:ext uri="{FF2B5EF4-FFF2-40B4-BE49-F238E27FC236}">
                <a16:creationId xmlns:a16="http://schemas.microsoft.com/office/drawing/2014/main" id="{688F90AB-299B-98D6-243A-E3D12D3D6AC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452884" y="1827714"/>
            <a:ext cx="2545293" cy="2606676"/>
          </a:xfrm>
          <a:prstGeom prst="rect">
            <a:avLst/>
          </a:prstGeom>
          <a:ln>
            <a:solidFill>
              <a:srgbClr val="6ABFDA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r>
              <a:rPr lang="en-US" sz="1600" dirty="0">
                <a:solidFill>
                  <a:schemeClr val="tx2"/>
                </a:solidFill>
                <a:latin typeface="Orbitron" panose="020B0604020202020204" charset="0"/>
              </a:rPr>
              <a:t>Extended Features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None/>
            </a:pPr>
            <a:endParaRPr lang="en-US" sz="1000" dirty="0">
              <a:solidFill>
                <a:schemeClr val="tx2"/>
              </a:solidFill>
              <a:latin typeface="Orbitron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Achievements - Game goals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Game_Media</a:t>
            </a:r>
            <a:r>
              <a:rPr lang="en-US" sz="1600" dirty="0"/>
              <a:t> - Rich content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System_Requirements</a:t>
            </a:r>
            <a:r>
              <a:rPr lang="en-US" sz="1600" dirty="0"/>
              <a:t> - Tech specs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External_Links</a:t>
            </a:r>
            <a:r>
              <a:rPr lang="en-US" sz="1600" dirty="0"/>
              <a:t> - Additional resources</a:t>
            </a:r>
          </a:p>
        </p:txBody>
      </p:sp>
      <p:sp>
        <p:nvSpPr>
          <p:cNvPr id="4" name="Google Shape;271;p31">
            <a:extLst>
              <a:ext uri="{FF2B5EF4-FFF2-40B4-BE49-F238E27FC236}">
                <a16:creationId xmlns:a16="http://schemas.microsoft.com/office/drawing/2014/main" id="{AADB3571-73D5-B1B0-CE51-84AA71424BE3}"/>
              </a:ext>
            </a:extLst>
          </p:cNvPr>
          <p:cNvSpPr txBox="1">
            <a:spLocks/>
          </p:cNvSpPr>
          <p:nvPr/>
        </p:nvSpPr>
        <p:spPr>
          <a:xfrm>
            <a:off x="6116001" y="1827713"/>
            <a:ext cx="2465881" cy="2607301"/>
          </a:xfrm>
          <a:prstGeom prst="rect">
            <a:avLst/>
          </a:prstGeom>
          <a:noFill/>
          <a:ln>
            <a:solidFill>
              <a:srgbClr val="6ABFDA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marL="0" indent="0">
              <a:buClr>
                <a:schemeClr val="bg2"/>
              </a:buClr>
            </a:pPr>
            <a:r>
              <a:rPr lang="en-US" sz="1600" dirty="0">
                <a:solidFill>
                  <a:schemeClr val="tx2"/>
                </a:solidFill>
                <a:latin typeface="Orbitron" panose="020B0604020202020204" charset="0"/>
              </a:rPr>
              <a:t>Junction Tables</a:t>
            </a:r>
          </a:p>
          <a:p>
            <a:pPr marL="0" indent="0">
              <a:buClr>
                <a:schemeClr val="bg2"/>
              </a:buClr>
            </a:pPr>
            <a:endParaRPr lang="en-US" sz="1000" dirty="0">
              <a:solidFill>
                <a:schemeClr val="tx2"/>
              </a:solidFill>
              <a:latin typeface="Orbitron" panose="020B0604020202020204" charset="0"/>
            </a:endParaRPr>
          </a:p>
          <a:p>
            <a: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Game_Platforms</a:t>
            </a:r>
            <a:r>
              <a:rPr lang="en-US" sz="1600" dirty="0"/>
              <a:t> - Availability</a:t>
            </a:r>
          </a:p>
          <a:p>
            <a: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Game_Genres</a:t>
            </a:r>
            <a:r>
              <a:rPr lang="en-US" sz="1600" dirty="0"/>
              <a:t> - Categorization</a:t>
            </a:r>
          </a:p>
          <a:p>
            <a: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Game_Developers</a:t>
            </a:r>
            <a:r>
              <a:rPr lang="en-US" sz="1600" dirty="0"/>
              <a:t> - Creation</a:t>
            </a:r>
          </a:p>
          <a:p>
            <a:pPr marL="285750" indent="-285750" algn="l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Game_Publishers</a:t>
            </a:r>
            <a:r>
              <a:rPr lang="en-US" sz="1600" dirty="0"/>
              <a:t> - Distribution</a:t>
            </a:r>
            <a:endParaRPr lang="en-US" sz="1800" dirty="0"/>
          </a:p>
        </p:txBody>
      </p:sp>
      <p:grpSp>
        <p:nvGrpSpPr>
          <p:cNvPr id="25" name="Google Shape;272;p31">
            <a:extLst>
              <a:ext uri="{FF2B5EF4-FFF2-40B4-BE49-F238E27FC236}">
                <a16:creationId xmlns:a16="http://schemas.microsoft.com/office/drawing/2014/main" id="{31BDE6E7-AE75-C049-A9EA-2B83F649BA1E}"/>
              </a:ext>
            </a:extLst>
          </p:cNvPr>
          <p:cNvGrpSpPr/>
          <p:nvPr/>
        </p:nvGrpSpPr>
        <p:grpSpPr>
          <a:xfrm rot="5400000">
            <a:off x="1577176" y="654551"/>
            <a:ext cx="74100" cy="1788450"/>
            <a:chOff x="8657175" y="772575"/>
            <a:chExt cx="74100" cy="1788450"/>
          </a:xfrm>
        </p:grpSpPr>
        <p:sp>
          <p:nvSpPr>
            <p:cNvPr id="26" name="Google Shape;273;p31">
              <a:extLst>
                <a:ext uri="{FF2B5EF4-FFF2-40B4-BE49-F238E27FC236}">
                  <a16:creationId xmlns:a16="http://schemas.microsoft.com/office/drawing/2014/main" id="{39C12426-F42C-9A35-5075-82CCBAB7AB4D}"/>
                </a:ext>
              </a:extLst>
            </p:cNvPr>
            <p:cNvSpPr/>
            <p:nvPr/>
          </p:nvSpPr>
          <p:spPr>
            <a:xfrm>
              <a:off x="8657175" y="77257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Kanit"/>
                  <a:ea typeface="Kanit"/>
                  <a:cs typeface="Kanit"/>
                  <a:sym typeface="Kanit"/>
                </a:rPr>
                <a:t> </a:t>
              </a:r>
              <a:endParaRPr dirty="0"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7" name="Google Shape;274;p31">
              <a:extLst>
                <a:ext uri="{FF2B5EF4-FFF2-40B4-BE49-F238E27FC236}">
                  <a16:creationId xmlns:a16="http://schemas.microsoft.com/office/drawing/2014/main" id="{E9DF90B7-907A-DAB9-C87B-179A8FE94560}"/>
                </a:ext>
              </a:extLst>
            </p:cNvPr>
            <p:cNvSpPr/>
            <p:nvPr/>
          </p:nvSpPr>
          <p:spPr>
            <a:xfrm>
              <a:off x="8657175" y="2304150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 dirty="0"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8" name="Google Shape;275;p31">
              <a:extLst>
                <a:ext uri="{FF2B5EF4-FFF2-40B4-BE49-F238E27FC236}">
                  <a16:creationId xmlns:a16="http://schemas.microsoft.com/office/drawing/2014/main" id="{531444C9-3CEB-F0AE-BC9B-C9882A151E18}"/>
                </a:ext>
              </a:extLst>
            </p:cNvPr>
            <p:cNvSpPr/>
            <p:nvPr/>
          </p:nvSpPr>
          <p:spPr>
            <a:xfrm>
              <a:off x="8657175" y="248392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11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F349EA39-F4D9-A410-DC34-15D2D19A5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>
            <a:extLst>
              <a:ext uri="{FF2B5EF4-FFF2-40B4-BE49-F238E27FC236}">
                <a16:creationId xmlns:a16="http://schemas.microsoft.com/office/drawing/2014/main" id="{CB8B9DFB-C627-7D1D-3136-D9EC39AD5C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1" y="662787"/>
            <a:ext cx="7704000" cy="667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Core Schema Structure</a:t>
            </a:r>
          </a:p>
        </p:txBody>
      </p:sp>
      <p:sp>
        <p:nvSpPr>
          <p:cNvPr id="268" name="Google Shape;268;p31">
            <a:extLst>
              <a:ext uri="{FF2B5EF4-FFF2-40B4-BE49-F238E27FC236}">
                <a16:creationId xmlns:a16="http://schemas.microsoft.com/office/drawing/2014/main" id="{7812DC97-AB04-DD5A-ECE5-4327ED2A181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81226" y="1768475"/>
            <a:ext cx="7981950" cy="758825"/>
          </a:xfrm>
          <a:prstGeom prst="rect">
            <a:avLst/>
          </a:prstGeom>
          <a:ln>
            <a:solidFill>
              <a:srgbClr val="6ABFDA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spcAft>
                <a:spcPts val="750"/>
              </a:spcAft>
              <a:buNone/>
            </a:pPr>
            <a:r>
              <a:rPr lang="en-US" sz="1600" b="1" i="0" dirty="0">
                <a:solidFill>
                  <a:schemeClr val="tx2"/>
                </a:solidFill>
                <a:effectLst/>
                <a:latin typeface="Orbitron" panose="020B0604020202020204" charset="0"/>
              </a:rPr>
              <a:t>Games Table (Primary Entity)</a:t>
            </a:r>
          </a:p>
          <a:p>
            <a:pPr marL="152400" indent="0" algn="l">
              <a:buNone/>
            </a:pPr>
            <a:r>
              <a:rPr lang="en-US" sz="1600" dirty="0">
                <a:solidFill>
                  <a:srgbClr val="FFFFFF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id, title, slug, description, </a:t>
            </a:r>
            <a:r>
              <a:rPr lang="en-US" sz="1600" dirty="0" err="1">
                <a:solidFill>
                  <a:srgbClr val="FFFFFF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release_date</a:t>
            </a:r>
            <a:r>
              <a:rPr lang="en-US" sz="1600" dirty="0">
                <a:solidFill>
                  <a:srgbClr val="FFFFFF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, rating, </a:t>
            </a:r>
            <a:r>
              <a:rPr lang="en-US" sz="1600" dirty="0" err="1">
                <a:solidFill>
                  <a:srgbClr val="FFFFFF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metacritic</a:t>
            </a:r>
            <a:r>
              <a:rPr lang="en-US" sz="1600" dirty="0">
                <a:solidFill>
                  <a:srgbClr val="FFFFFF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, playtime, status, </a:t>
            </a:r>
            <a:r>
              <a:rPr lang="en-US" sz="1600" dirty="0" err="1">
                <a:solidFill>
                  <a:srgbClr val="FFFFFF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age_rating</a:t>
            </a:r>
            <a:endParaRPr lang="en-US" sz="1600" dirty="0">
              <a:solidFill>
                <a:srgbClr val="FFFFFF"/>
              </a:solidFill>
              <a:effectLst/>
              <a:latin typeface="Kanit Light" panose="020B0604020202020204" charset="-34"/>
              <a:cs typeface="Kanit Light" panose="020B0604020202020204" charset="-3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</a:pPr>
            <a:endParaRPr lang="en-US" sz="1100" dirty="0"/>
          </a:p>
        </p:txBody>
      </p:sp>
      <p:grpSp>
        <p:nvGrpSpPr>
          <p:cNvPr id="25" name="Google Shape;272;p31">
            <a:extLst>
              <a:ext uri="{FF2B5EF4-FFF2-40B4-BE49-F238E27FC236}">
                <a16:creationId xmlns:a16="http://schemas.microsoft.com/office/drawing/2014/main" id="{3233C108-A390-4C30-C802-85D0E7EC7900}"/>
              </a:ext>
            </a:extLst>
          </p:cNvPr>
          <p:cNvGrpSpPr/>
          <p:nvPr/>
        </p:nvGrpSpPr>
        <p:grpSpPr>
          <a:xfrm rot="5400000">
            <a:off x="1577176" y="654551"/>
            <a:ext cx="74100" cy="1788450"/>
            <a:chOff x="8657175" y="772575"/>
            <a:chExt cx="74100" cy="1788450"/>
          </a:xfrm>
        </p:grpSpPr>
        <p:sp>
          <p:nvSpPr>
            <p:cNvPr id="26" name="Google Shape;273;p31">
              <a:extLst>
                <a:ext uri="{FF2B5EF4-FFF2-40B4-BE49-F238E27FC236}">
                  <a16:creationId xmlns:a16="http://schemas.microsoft.com/office/drawing/2014/main" id="{BA71049F-BC37-A835-AF20-D596C8A51E1E}"/>
                </a:ext>
              </a:extLst>
            </p:cNvPr>
            <p:cNvSpPr/>
            <p:nvPr/>
          </p:nvSpPr>
          <p:spPr>
            <a:xfrm>
              <a:off x="8657175" y="77257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Kanit"/>
                  <a:ea typeface="Kanit"/>
                  <a:cs typeface="Kanit"/>
                  <a:sym typeface="Kanit"/>
                </a:rPr>
                <a:t> </a:t>
              </a:r>
              <a:endParaRPr dirty="0"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7" name="Google Shape;274;p31">
              <a:extLst>
                <a:ext uri="{FF2B5EF4-FFF2-40B4-BE49-F238E27FC236}">
                  <a16:creationId xmlns:a16="http://schemas.microsoft.com/office/drawing/2014/main" id="{48A55E94-8860-B546-FCFE-6022BB43046E}"/>
                </a:ext>
              </a:extLst>
            </p:cNvPr>
            <p:cNvSpPr/>
            <p:nvPr/>
          </p:nvSpPr>
          <p:spPr>
            <a:xfrm>
              <a:off x="8657175" y="2304150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 dirty="0"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8" name="Google Shape;275;p31">
              <a:extLst>
                <a:ext uri="{FF2B5EF4-FFF2-40B4-BE49-F238E27FC236}">
                  <a16:creationId xmlns:a16="http://schemas.microsoft.com/office/drawing/2014/main" id="{C1AED2F4-F984-06DF-62C6-E3998E26CC63}"/>
                </a:ext>
              </a:extLst>
            </p:cNvPr>
            <p:cNvSpPr/>
            <p:nvPr/>
          </p:nvSpPr>
          <p:spPr>
            <a:xfrm>
              <a:off x="8657175" y="248392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sp>
        <p:nvSpPr>
          <p:cNvPr id="7" name="Google Shape;268;p31">
            <a:extLst>
              <a:ext uri="{FF2B5EF4-FFF2-40B4-BE49-F238E27FC236}">
                <a16:creationId xmlns:a16="http://schemas.microsoft.com/office/drawing/2014/main" id="{0FBAAB84-8BDE-978E-41F1-903C50597493}"/>
              </a:ext>
            </a:extLst>
          </p:cNvPr>
          <p:cNvSpPr txBox="1">
            <a:spLocks/>
          </p:cNvSpPr>
          <p:nvPr/>
        </p:nvSpPr>
        <p:spPr>
          <a:xfrm>
            <a:off x="581226" y="2710157"/>
            <a:ext cx="7981548" cy="759842"/>
          </a:xfrm>
          <a:prstGeom prst="rect">
            <a:avLst/>
          </a:prstGeom>
          <a:noFill/>
          <a:ln>
            <a:solidFill>
              <a:srgbClr val="6ABFDA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algn="l">
              <a:spcAft>
                <a:spcPts val="750"/>
              </a:spcAft>
            </a:pPr>
            <a:r>
              <a:rPr lang="en-US" sz="1600" b="1" dirty="0">
                <a:solidFill>
                  <a:schemeClr val="tx2"/>
                </a:solidFill>
                <a:latin typeface="Orbitron" panose="020B0604020202020204" charset="0"/>
              </a:rPr>
              <a:t>Users Table (User Management)</a:t>
            </a:r>
          </a:p>
          <a:p>
            <a:pPr algn="l">
              <a:spcAft>
                <a:spcPts val="750"/>
              </a:spcAft>
            </a:pPr>
            <a:r>
              <a:rPr lang="en-US" sz="1600" dirty="0">
                <a:solidFill>
                  <a:srgbClr val="FFFFFF"/>
                </a:solidFill>
                <a:latin typeface="Kanit Light" panose="020B0604020202020204" charset="-34"/>
                <a:cs typeface="Kanit Light" panose="020B0604020202020204" charset="-34"/>
              </a:rPr>
              <a:t>id, username, email, </a:t>
            </a:r>
            <a:r>
              <a:rPr lang="en-US" sz="1600" dirty="0" err="1">
                <a:solidFill>
                  <a:srgbClr val="FFFFFF"/>
                </a:solidFill>
                <a:latin typeface="Kanit Light" panose="020B0604020202020204" charset="-34"/>
                <a:cs typeface="Kanit Light" panose="020B0604020202020204" charset="-34"/>
              </a:rPr>
              <a:t>password_hash,bio</a:t>
            </a:r>
            <a:r>
              <a:rPr lang="en-US" sz="1600" dirty="0">
                <a:solidFill>
                  <a:srgbClr val="FFFFFF"/>
                </a:solidFill>
                <a:latin typeface="Kanit Light" panose="020B0604020202020204" charset="-34"/>
                <a:cs typeface="Kanit Light" panose="020B0604020202020204" charset="-34"/>
              </a:rPr>
              <a:t>, </a:t>
            </a:r>
            <a:r>
              <a:rPr lang="en-US" sz="1600" dirty="0" err="1">
                <a:solidFill>
                  <a:srgbClr val="FFFFFF"/>
                </a:solidFill>
                <a:latin typeface="Kanit Light" panose="020B0604020202020204" charset="-34"/>
                <a:cs typeface="Kanit Light" panose="020B0604020202020204" charset="-34"/>
              </a:rPr>
              <a:t>avatar_url</a:t>
            </a:r>
            <a:r>
              <a:rPr lang="en-US" sz="1600" dirty="0">
                <a:solidFill>
                  <a:srgbClr val="FFFFFF"/>
                </a:solidFill>
                <a:latin typeface="Kanit Light" panose="020B0604020202020204" charset="-34"/>
                <a:cs typeface="Kanit Light" panose="020B0604020202020204" charset="-34"/>
              </a:rPr>
              <a:t>, </a:t>
            </a:r>
            <a:r>
              <a:rPr lang="en-US" sz="1600" dirty="0" err="1">
                <a:solidFill>
                  <a:srgbClr val="FFFFFF"/>
                </a:solidFill>
                <a:latin typeface="Kanit Light" panose="020B0604020202020204" charset="-34"/>
                <a:cs typeface="Kanit Light" panose="020B0604020202020204" charset="-34"/>
              </a:rPr>
              <a:t>created_at</a:t>
            </a:r>
            <a:endParaRPr lang="en-US" sz="1100" dirty="0">
              <a:latin typeface="Kanit Light" panose="020B0604020202020204" charset="-34"/>
              <a:cs typeface="Kanit Light" panose="020B0604020202020204" charset="-34"/>
            </a:endParaRPr>
          </a:p>
        </p:txBody>
      </p:sp>
      <p:sp>
        <p:nvSpPr>
          <p:cNvPr id="10" name="Google Shape;268;p31">
            <a:extLst>
              <a:ext uri="{FF2B5EF4-FFF2-40B4-BE49-F238E27FC236}">
                <a16:creationId xmlns:a16="http://schemas.microsoft.com/office/drawing/2014/main" id="{48468129-C257-4ADE-3702-85B7B048D480}"/>
              </a:ext>
            </a:extLst>
          </p:cNvPr>
          <p:cNvSpPr txBox="1">
            <a:spLocks/>
          </p:cNvSpPr>
          <p:nvPr/>
        </p:nvSpPr>
        <p:spPr>
          <a:xfrm>
            <a:off x="581227" y="3624041"/>
            <a:ext cx="7981547" cy="759843"/>
          </a:xfrm>
          <a:prstGeom prst="rect">
            <a:avLst/>
          </a:prstGeom>
          <a:noFill/>
          <a:ln>
            <a:solidFill>
              <a:srgbClr val="6ABFDA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None/>
              <a:defRPr sz="1200" b="0" i="0" u="none" strike="noStrike" cap="none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pPr algn="l">
              <a:spcAft>
                <a:spcPts val="750"/>
              </a:spcAft>
            </a:pPr>
            <a:r>
              <a:rPr lang="en-US" sz="1600" b="1" dirty="0" err="1">
                <a:solidFill>
                  <a:schemeClr val="tx2"/>
                </a:solidFill>
                <a:latin typeface="Orbitron" panose="020B0604020202020204" charset="0"/>
              </a:rPr>
              <a:t>User_Game_Status</a:t>
            </a:r>
            <a:r>
              <a:rPr lang="en-US" sz="1600" b="1" dirty="0">
                <a:solidFill>
                  <a:schemeClr val="tx2"/>
                </a:solidFill>
                <a:latin typeface="Orbitron" panose="020B0604020202020204" charset="0"/>
              </a:rPr>
              <a:t> (Core Relationship)</a:t>
            </a:r>
          </a:p>
          <a:p>
            <a:pPr algn="l">
              <a:spcAft>
                <a:spcPts val="750"/>
              </a:spcAft>
            </a:pPr>
            <a:r>
              <a:rPr lang="en-US" sz="1600" dirty="0">
                <a:latin typeface="Kanit Light" panose="020B0604020202020204" charset="-34"/>
                <a:cs typeface="Kanit Light" panose="020B0604020202020204" charset="-34"/>
              </a:rPr>
              <a:t>id, title, slug, description, </a:t>
            </a:r>
            <a:r>
              <a:rPr lang="en-US" sz="1600" dirty="0" err="1">
                <a:latin typeface="Kanit Light" panose="020B0604020202020204" charset="-34"/>
                <a:cs typeface="Kanit Light" panose="020B0604020202020204" charset="-34"/>
              </a:rPr>
              <a:t>release_date</a:t>
            </a:r>
            <a:r>
              <a:rPr lang="en-US" sz="1600" dirty="0">
                <a:latin typeface="Kanit Light" panose="020B0604020202020204" charset="-34"/>
                <a:cs typeface="Kanit Light" panose="020B0604020202020204" charset="-34"/>
              </a:rPr>
              <a:t>, rating, </a:t>
            </a:r>
            <a:r>
              <a:rPr lang="en-US" sz="1600" dirty="0" err="1">
                <a:latin typeface="Kanit Light" panose="020B0604020202020204" charset="-34"/>
                <a:cs typeface="Kanit Light" panose="020B0604020202020204" charset="-34"/>
              </a:rPr>
              <a:t>metacritic</a:t>
            </a:r>
            <a:r>
              <a:rPr lang="en-US" sz="1600" dirty="0">
                <a:latin typeface="Kanit Light" panose="020B0604020202020204" charset="-34"/>
                <a:cs typeface="Kanit Light" panose="020B0604020202020204" charset="-34"/>
              </a:rPr>
              <a:t>, playtime, status, </a:t>
            </a:r>
            <a:r>
              <a:rPr lang="en-US" sz="1600" dirty="0" err="1">
                <a:latin typeface="Kanit Light" panose="020B0604020202020204" charset="-34"/>
                <a:cs typeface="Kanit Light" panose="020B0604020202020204" charset="-34"/>
              </a:rPr>
              <a:t>age_rating</a:t>
            </a:r>
            <a:endParaRPr lang="en-US" sz="1600" dirty="0">
              <a:latin typeface="Kanit Light" panose="020B0604020202020204" charset="-34"/>
              <a:cs typeface="Kanit Light" panose="020B0604020202020204" charset="-34"/>
            </a:endParaRPr>
          </a:p>
          <a:p>
            <a:pPr marL="0" indent="0" algn="l">
              <a:buClr>
                <a:schemeClr val="bg2"/>
              </a:buClr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73560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"/>
          <p:cNvSpPr txBox="1">
            <a:spLocks noGrp="1"/>
          </p:cNvSpPr>
          <p:nvPr>
            <p:ph type="title"/>
          </p:nvPr>
        </p:nvSpPr>
        <p:spPr>
          <a:xfrm>
            <a:off x="720000" y="4104775"/>
            <a:ext cx="7704000" cy="5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Entity Relationship Diagram</a:t>
            </a:r>
          </a:p>
        </p:txBody>
      </p:sp>
      <p:grpSp>
        <p:nvGrpSpPr>
          <p:cNvPr id="347" name="Google Shape;347;p36"/>
          <p:cNvGrpSpPr/>
          <p:nvPr/>
        </p:nvGrpSpPr>
        <p:grpSpPr>
          <a:xfrm>
            <a:off x="8228625" y="1820750"/>
            <a:ext cx="226500" cy="378950"/>
            <a:chOff x="7894100" y="3762250"/>
            <a:chExt cx="226500" cy="378950"/>
          </a:xfrm>
        </p:grpSpPr>
        <p:sp>
          <p:nvSpPr>
            <p:cNvPr id="348" name="Google Shape;348;p36"/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90ACFD0-DCF2-8CD6-8EDC-DE38E37AA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32" y="1363149"/>
            <a:ext cx="8676488" cy="22659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me Design Agency by Slidesgo">
  <a:themeElements>
    <a:clrScheme name="Simple Light">
      <a:dk1>
        <a:srgbClr val="FFFFFF"/>
      </a:dk1>
      <a:lt1>
        <a:srgbClr val="000000"/>
      </a:lt1>
      <a:dk2>
        <a:srgbClr val="DD3D6E"/>
      </a:dk2>
      <a:lt2>
        <a:srgbClr val="6ABFD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543</Words>
  <Application>Microsoft Office PowerPoint</Application>
  <PresentationFormat>On-screen Show (16:9)</PresentationFormat>
  <Paragraphs>177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Raleway</vt:lpstr>
      <vt:lpstr>Orbitron</vt:lpstr>
      <vt:lpstr>Arial</vt:lpstr>
      <vt:lpstr>Kanit</vt:lpstr>
      <vt:lpstr>Segoe UI</vt:lpstr>
      <vt:lpstr>Kanit Light</vt:lpstr>
      <vt:lpstr>Game Design Agency by Slidesgo</vt:lpstr>
      <vt:lpstr>My Game List</vt:lpstr>
      <vt:lpstr>The Problem</vt:lpstr>
      <vt:lpstr>Our Solution</vt:lpstr>
      <vt:lpstr>Target Audience</vt:lpstr>
      <vt:lpstr>Design Process</vt:lpstr>
      <vt:lpstr>Database Entities</vt:lpstr>
      <vt:lpstr>Database Entities</vt:lpstr>
      <vt:lpstr>Core Schema Structure</vt:lpstr>
      <vt:lpstr>Entity Relationship Diagram</vt:lpstr>
      <vt:lpstr>Normalization Analysis</vt:lpstr>
      <vt:lpstr>Advanced Implementation</vt:lpstr>
      <vt:lpstr>Testing &amp; Validation</vt:lpstr>
      <vt:lpstr>Future Enhancements</vt:lpstr>
      <vt:lpstr>Project Achievements</vt:lpstr>
      <vt:lpstr>Successfully demonstrated comprehensive database design principles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Zain Mahmood</cp:lastModifiedBy>
  <cp:revision>51</cp:revision>
  <dcterms:modified xsi:type="dcterms:W3CDTF">2025-06-01T14:13:15Z</dcterms:modified>
</cp:coreProperties>
</file>