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5"/>
  </p:sldMasterIdLst>
  <p:notesMasterIdLst>
    <p:notesMasterId r:id="rId18"/>
  </p:notesMasterIdLst>
  <p:sldIdLst>
    <p:sldId id="256" r:id="rId6"/>
    <p:sldId id="257" r:id="rId7"/>
    <p:sldId id="258" r:id="rId8"/>
    <p:sldId id="261" r:id="rId9"/>
    <p:sldId id="262" r:id="rId10"/>
    <p:sldId id="266" r:id="rId11"/>
    <p:sldId id="265" r:id="rId12"/>
    <p:sldId id="264" r:id="rId13"/>
    <p:sldId id="268" r:id="rId14"/>
    <p:sldId id="267" r:id="rId15"/>
    <p:sldId id="263" r:id="rId16"/>
    <p:sldId id="269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  <a:srgbClr val="C0C0C0"/>
    <a:srgbClr val="5F5F5F"/>
    <a:srgbClr val="969696"/>
    <a:srgbClr val="000000"/>
    <a:srgbClr val="C65D2E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55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783AA6-9305-4F65-9676-8FFD0045B9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18FAC-5014-4ACD-8873-2F2BAEF09DA9}" type="slidenum">
              <a:rPr lang="en-US"/>
              <a:pPr/>
              <a:t>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5029200"/>
            <a:ext cx="8686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886450"/>
            <a:ext cx="8686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2CDED84-09A4-40FF-BF64-1D0C44C7FC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5A966-40B4-44D3-87A2-24B8C21D43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1336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2484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D46DE-32A1-4E1E-88FF-267FCE9F3D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D641D-663A-4DB8-8CCD-2A4486670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535C6-1D46-4889-947D-A89538427B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14E9C-56F6-42CD-83DA-20265788FD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23EB3-6942-4742-A87A-52FE979EF4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63159-46E0-484F-B3BF-AF2FE1C04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869E-8E8A-41EB-8265-E4C371FACE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22F2C-189D-46C3-9729-EE4956494D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716EE-4D8D-4DF2-9A0C-9D3251D21B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524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381000" y="1295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B1419B-70FE-4599-9A44-A2F9549560C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nixwiz.net/techtips/sql-injection.html" TargetMode="External"/><Relationship Id="rId3" Type="http://schemas.openxmlformats.org/officeDocument/2006/relationships/hyperlink" Target="http://www.syngress.com/hacking-and-penetration-testing/SQL-Injection-Attacks-and-Defense/" TargetMode="External"/><Relationship Id="rId7" Type="http://schemas.openxmlformats.org/officeDocument/2006/relationships/hyperlink" Target="http://pentestmonkey.net/cheat-sheet/sql-injection/mysql-sql-injection-cheat-she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ntestmonkey.net/category/cheat-sheet/sql-injection" TargetMode="External"/><Relationship Id="rId11" Type="http://schemas.openxmlformats.org/officeDocument/2006/relationships/hyperlink" Target="http://www.altoromutual.com/" TargetMode="External"/><Relationship Id="rId5" Type="http://schemas.openxmlformats.org/officeDocument/2006/relationships/hyperlink" Target="https://www.owasp.org/index.php/Top_10_2010-A1" TargetMode="External"/><Relationship Id="rId10" Type="http://schemas.openxmlformats.org/officeDocument/2006/relationships/hyperlink" Target="http://www.dvwa.co.uk/" TargetMode="External"/><Relationship Id="rId4" Type="http://schemas.openxmlformats.org/officeDocument/2006/relationships/hyperlink" Target="http://www.amazon.com/Injection-Attacks-Defense-Second-Edition/dp/1597499633" TargetMode="External"/><Relationship Id="rId9" Type="http://schemas.openxmlformats.org/officeDocument/2006/relationships/hyperlink" Target="https://www.hacking-lab.com/Remote_Sec_Lab/free-owasp-top10-lab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Blind SQL Injection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400" dirty="0" smtClean="0"/>
              <a:t>own the database (in </a:t>
            </a:r>
            <a:r>
              <a:rPr lang="en-US" sz="2400" smtClean="0"/>
              <a:t>the dark)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where data is coming from</a:t>
            </a:r>
          </a:p>
          <a:p>
            <a:r>
              <a:rPr lang="en-US" dirty="0" smtClean="0"/>
              <a:t>Look for vulnerable areas where </a:t>
            </a:r>
            <a:r>
              <a:rPr lang="en-US" dirty="0" err="1" smtClean="0"/>
              <a:t>SQLi</a:t>
            </a:r>
            <a:r>
              <a:rPr lang="en-US" dirty="0" smtClean="0"/>
              <a:t> could be an issue</a:t>
            </a:r>
          </a:p>
          <a:p>
            <a:r>
              <a:rPr lang="en-US" dirty="0" smtClean="0"/>
              <a:t>Sanitize </a:t>
            </a:r>
            <a:r>
              <a:rPr lang="en-US" dirty="0" err="1" smtClean="0"/>
              <a:t>untrusted</a:t>
            </a:r>
            <a:r>
              <a:rPr lang="en-US" dirty="0" smtClean="0"/>
              <a:t> input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References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SQL Injection Attacks and Defense</a:t>
            </a:r>
          </a:p>
          <a:p>
            <a:pPr lvl="1"/>
            <a:r>
              <a:rPr lang="en-US" sz="1600" dirty="0" smtClean="0">
                <a:hlinkClick r:id="rId3"/>
              </a:rPr>
              <a:t>http://www.syngress.com/hacking-and-penetration-testing/SQL-Injection-Attacks-and-Defense/</a:t>
            </a:r>
            <a:endParaRPr lang="en-US" sz="1600" dirty="0" smtClean="0">
              <a:hlinkClick r:id="rId4"/>
            </a:endParaRPr>
          </a:p>
          <a:p>
            <a:r>
              <a:rPr lang="en-US" sz="2000" dirty="0" smtClean="0"/>
              <a:t>OWASP</a:t>
            </a:r>
          </a:p>
          <a:p>
            <a:pPr lvl="1"/>
            <a:r>
              <a:rPr lang="en-US" sz="1600" dirty="0" smtClean="0"/>
              <a:t>A1 (</a:t>
            </a:r>
            <a:r>
              <a:rPr lang="en-US" sz="1600" dirty="0" err="1" smtClean="0"/>
              <a:t>SQLi</a:t>
            </a:r>
            <a:r>
              <a:rPr lang="en-US" sz="1600" dirty="0" smtClean="0"/>
              <a:t>): </a:t>
            </a:r>
            <a:r>
              <a:rPr lang="en-US" sz="1600" dirty="0" smtClean="0">
                <a:hlinkClick r:id="rId5"/>
              </a:rPr>
              <a:t>https://www.owasp.org/index.php/Top_10_2010-A1</a:t>
            </a:r>
            <a:endParaRPr lang="en-US" sz="1600" dirty="0" smtClean="0"/>
          </a:p>
          <a:p>
            <a:r>
              <a:rPr lang="en-US" sz="2000" dirty="0" err="1" smtClean="0"/>
              <a:t>Pentest</a:t>
            </a:r>
            <a:r>
              <a:rPr lang="en-US" sz="2000" dirty="0" smtClean="0"/>
              <a:t> Monkey</a:t>
            </a:r>
          </a:p>
          <a:p>
            <a:pPr lvl="1"/>
            <a:r>
              <a:rPr lang="en-US" sz="1600" dirty="0" smtClean="0"/>
              <a:t>Overview: </a:t>
            </a:r>
            <a:r>
              <a:rPr lang="en-US" sz="1600" dirty="0" smtClean="0">
                <a:hlinkClick r:id="rId6"/>
              </a:rPr>
              <a:t>http://pentestmonkey.net/category/cheat-sheet/sql-injection</a:t>
            </a:r>
            <a:endParaRPr lang="en-US" sz="1600" dirty="0" smtClean="0"/>
          </a:p>
          <a:p>
            <a:pPr lvl="1"/>
            <a:r>
              <a:rPr lang="en-US" sz="1600" dirty="0" err="1" smtClean="0"/>
              <a:t>MySQL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7"/>
              </a:rPr>
              <a:t>http://pentestmonkey.net/cheat-sheet/sql-injection/mysql-sql-injection-cheat-sheet</a:t>
            </a:r>
            <a:endParaRPr lang="en-US" sz="1600" dirty="0" smtClean="0"/>
          </a:p>
          <a:p>
            <a:r>
              <a:rPr lang="en-US" sz="2000" dirty="0" smtClean="0"/>
              <a:t>By Example:</a:t>
            </a:r>
          </a:p>
          <a:p>
            <a:pPr lvl="1"/>
            <a:r>
              <a:rPr lang="en-US" sz="1600" dirty="0" smtClean="0">
                <a:hlinkClick r:id="rId8"/>
              </a:rPr>
              <a:t>http://www.unixwiz.net/techtips/sql-injection.html</a:t>
            </a:r>
            <a:endParaRPr lang="en-US" sz="1600" dirty="0" smtClean="0"/>
          </a:p>
          <a:p>
            <a:r>
              <a:rPr lang="en-US" sz="2000" dirty="0" smtClean="0"/>
              <a:t>Live Sites:</a:t>
            </a:r>
          </a:p>
          <a:p>
            <a:pPr lvl="1"/>
            <a:r>
              <a:rPr lang="en-US" sz="1600" dirty="0" smtClean="0"/>
              <a:t>OWASP:</a:t>
            </a:r>
          </a:p>
          <a:p>
            <a:pPr lvl="2"/>
            <a:r>
              <a:rPr lang="en-US" sz="1200" dirty="0" smtClean="0">
                <a:hlinkClick r:id="rId9"/>
              </a:rPr>
              <a:t>https://www.hacking-lab.com/Remote_Sec_Lab/free-owasp-top10-lab.html</a:t>
            </a:r>
            <a:endParaRPr lang="en-US" sz="1200" dirty="0" smtClean="0"/>
          </a:p>
          <a:p>
            <a:pPr lvl="1"/>
            <a:r>
              <a:rPr lang="en-US" sz="1600" dirty="0" smtClean="0"/>
              <a:t>DVWA</a:t>
            </a:r>
          </a:p>
          <a:p>
            <a:pPr lvl="2"/>
            <a:r>
              <a:rPr lang="en-US" sz="1200" dirty="0" smtClean="0"/>
              <a:t>PHP/</a:t>
            </a:r>
            <a:r>
              <a:rPr lang="en-US" sz="1200" dirty="0" err="1" smtClean="0"/>
              <a:t>MySQL</a:t>
            </a:r>
            <a:r>
              <a:rPr lang="en-US" sz="1200" dirty="0" smtClean="0"/>
              <a:t>: </a:t>
            </a:r>
            <a:r>
              <a:rPr lang="en-US" sz="1200" dirty="0" smtClean="0">
                <a:hlinkClick r:id="rId10"/>
              </a:rPr>
              <a:t>http://www.dvwa.co.uk</a:t>
            </a:r>
            <a:endParaRPr lang="en-US" sz="1200" dirty="0" smtClean="0"/>
          </a:p>
          <a:p>
            <a:pPr lvl="1"/>
            <a:r>
              <a:rPr lang="en-US" sz="1600" dirty="0" err="1" smtClean="0"/>
              <a:t>AltoroMutual</a:t>
            </a:r>
            <a:endParaRPr lang="en-US" sz="1600" dirty="0" smtClean="0"/>
          </a:p>
          <a:p>
            <a:pPr lvl="2"/>
            <a:r>
              <a:rPr lang="en-US" sz="1200" dirty="0" smtClean="0"/>
              <a:t>ASP.NET: </a:t>
            </a:r>
            <a:r>
              <a:rPr lang="en-US" sz="1200" dirty="0" smtClean="0">
                <a:hlinkClick r:id="rId11"/>
              </a:rPr>
              <a:t>http://www.altoromutual.com</a:t>
            </a:r>
            <a:endParaRPr lang="en-US" sz="1200" dirty="0" smtClean="0"/>
          </a:p>
          <a:p>
            <a:pPr lvl="2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injection_desig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971800" y="1905000"/>
            <a:ext cx="3290214" cy="2986502"/>
          </a:xfrm>
        </p:spPr>
      </p:pic>
      <p:sp>
        <p:nvSpPr>
          <p:cNvPr id="6" name="Rectangle 5"/>
          <p:cNvSpPr/>
          <p:nvPr/>
        </p:nvSpPr>
        <p:spPr>
          <a:xfrm>
            <a:off x="2362200" y="5334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WARNING: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Do Not Hack Your Friends!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20100205-The Unix Hacker Wallpaper Funny Cat Photo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62075" y="1295400"/>
            <a:ext cx="657225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SQL Injection?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technique of injecting </a:t>
            </a:r>
            <a:r>
              <a:rPr lang="en-US" dirty="0" err="1" smtClean="0"/>
              <a:t>sql</a:t>
            </a:r>
            <a:r>
              <a:rPr lang="en-US" dirty="0" smtClean="0"/>
              <a:t> code into the executing </a:t>
            </a:r>
            <a:r>
              <a:rPr lang="en-US" dirty="0" err="1" smtClean="0"/>
              <a:t>sql</a:t>
            </a:r>
            <a:r>
              <a:rPr lang="en-US" dirty="0" smtClean="0"/>
              <a:t> statement. This can happen when input is not properly sanitized.</a:t>
            </a:r>
            <a:endParaRPr lang="en-US" dirty="0"/>
          </a:p>
        </p:txBody>
      </p:sp>
      <p:pic>
        <p:nvPicPr>
          <p:cNvPr id="4" name="Picture 3" descr="sqlInjec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895600"/>
            <a:ext cx="502920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to Inject Some SQL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sql_injection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43000" y="1295400"/>
            <a:ext cx="7162800" cy="5372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Preventive Measures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Vaildate</a:t>
            </a:r>
            <a:r>
              <a:rPr lang="en-US" dirty="0" smtClean="0"/>
              <a:t>/Escape All User Input</a:t>
            </a:r>
          </a:p>
          <a:p>
            <a:pPr lvl="1"/>
            <a:r>
              <a:rPr lang="en-US" dirty="0" err="1" smtClean="0"/>
              <a:t>Whitelisting</a:t>
            </a:r>
            <a:endParaRPr lang="en-US" dirty="0" smtClean="0"/>
          </a:p>
          <a:p>
            <a:pPr lvl="1"/>
            <a:r>
              <a:rPr lang="en-US" dirty="0" smtClean="0"/>
              <a:t>Blacklisting</a:t>
            </a:r>
          </a:p>
          <a:p>
            <a:r>
              <a:rPr lang="en-US" dirty="0" smtClean="0"/>
              <a:t>Parameterized Statements</a:t>
            </a:r>
          </a:p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Encode Output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Validate/Escape All User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Whitelisting</a:t>
            </a:r>
            <a:endParaRPr lang="en-US" dirty="0" smtClean="0"/>
          </a:p>
          <a:p>
            <a:pPr lvl="1"/>
            <a:r>
              <a:rPr lang="en-US" dirty="0" smtClean="0"/>
              <a:t>Use explicit code and/or regular expressions to only permit </a:t>
            </a:r>
            <a:r>
              <a:rPr lang="en-US" b="1" dirty="0" smtClean="0"/>
              <a:t>input</a:t>
            </a:r>
            <a:r>
              <a:rPr lang="en-US" dirty="0" smtClean="0"/>
              <a:t> </a:t>
            </a:r>
            <a:r>
              <a:rPr lang="en-US" b="1" dirty="0" smtClean="0"/>
              <a:t>that</a:t>
            </a:r>
            <a:r>
              <a:rPr lang="en-US" dirty="0" smtClean="0"/>
              <a:t> </a:t>
            </a:r>
            <a:r>
              <a:rPr lang="en-US" b="1" dirty="0" smtClean="0"/>
              <a:t>is allowed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Blacklisting</a:t>
            </a:r>
          </a:p>
          <a:p>
            <a:pPr lvl="1"/>
            <a:r>
              <a:rPr lang="en-US" dirty="0" smtClean="0"/>
              <a:t>Use explicit code and/or regular expressions to block any </a:t>
            </a:r>
            <a:r>
              <a:rPr lang="en-US" b="1" dirty="0" smtClean="0"/>
              <a:t>input that is NOT allowed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Parameterized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No:</a:t>
            </a:r>
          </a:p>
          <a:p>
            <a:pPr lvl="1"/>
            <a:r>
              <a:rPr lang="en-US" sz="1800" dirty="0" smtClean="0"/>
              <a:t>username = request("username")</a:t>
            </a:r>
          </a:p>
          <a:p>
            <a:pPr lvl="1"/>
            <a:r>
              <a:rPr lang="en-US" sz="1800" dirty="0" err="1" smtClean="0"/>
              <a:t>uassword</a:t>
            </a:r>
            <a:r>
              <a:rPr lang="en-US" sz="1800" dirty="0" smtClean="0"/>
              <a:t> = request("password")</a:t>
            </a:r>
          </a:p>
          <a:p>
            <a:pPr lvl="1"/>
            <a:r>
              <a:rPr lang="en-US" sz="1800" dirty="0" err="1" smtClean="0"/>
              <a:t>sql</a:t>
            </a:r>
            <a:r>
              <a:rPr lang="en-US" sz="1800" dirty="0" smtClean="0"/>
              <a:t> = "SELECT * FROM users WHERE username='" + username + "' AND password='"+ password + "'"</a:t>
            </a:r>
          </a:p>
          <a:p>
            <a:pPr lvl="1"/>
            <a:r>
              <a:rPr lang="en-US" sz="1800" dirty="0" smtClean="0"/>
              <a:t>result = </a:t>
            </a:r>
            <a:r>
              <a:rPr lang="en-US" sz="1800" dirty="0" err="1" smtClean="0"/>
              <a:t>db.Execute</a:t>
            </a:r>
            <a:r>
              <a:rPr lang="en-US" sz="1800" dirty="0" smtClean="0"/>
              <a:t>(</a:t>
            </a:r>
            <a:r>
              <a:rPr lang="en-US" sz="1800" dirty="0" err="1" smtClean="0"/>
              <a:t>Sql</a:t>
            </a:r>
            <a:r>
              <a:rPr lang="en-US" sz="1800" dirty="0" smtClean="0"/>
              <a:t>)</a:t>
            </a:r>
          </a:p>
          <a:p>
            <a:r>
              <a:rPr lang="en-US" sz="2800" dirty="0" smtClean="0"/>
              <a:t>Yes:</a:t>
            </a:r>
          </a:p>
          <a:p>
            <a:pPr lvl="1"/>
            <a:r>
              <a:rPr lang="en-US" sz="1800" dirty="0" err="1" smtClean="0"/>
              <a:t>sql</a:t>
            </a:r>
            <a:r>
              <a:rPr lang="en-US" sz="1800" dirty="0" smtClean="0"/>
              <a:t> = "SELECT * FROM users WHERE username=@username AND password=@password";</a:t>
            </a:r>
          </a:p>
          <a:p>
            <a:pPr lvl="1"/>
            <a:r>
              <a:rPr lang="en-US" sz="1800" dirty="0" err="1" smtClean="0"/>
              <a:t>cmd</a:t>
            </a:r>
            <a:r>
              <a:rPr lang="en-US" sz="1800" dirty="0" smtClean="0"/>
              <a:t> = new </a:t>
            </a:r>
            <a:r>
              <a:rPr lang="en-US" sz="1800" dirty="0" err="1" smtClean="0"/>
              <a:t>SqlCommand</a:t>
            </a:r>
            <a:r>
              <a:rPr lang="en-US" sz="1800" dirty="0" smtClean="0"/>
              <a:t>(</a:t>
            </a:r>
            <a:r>
              <a:rPr lang="en-US" sz="1800" dirty="0" err="1" smtClean="0"/>
              <a:t>sql</a:t>
            </a:r>
            <a:r>
              <a:rPr lang="en-US" sz="1800" dirty="0" smtClean="0"/>
              <a:t>, </a:t>
            </a:r>
            <a:r>
              <a:rPr lang="en-US" sz="1800" dirty="0" err="1" smtClean="0"/>
              <a:t>conn</a:t>
            </a:r>
            <a:r>
              <a:rPr lang="en-US" sz="1800" dirty="0" smtClean="0"/>
              <a:t>);</a:t>
            </a:r>
          </a:p>
          <a:p>
            <a:pPr lvl="1"/>
            <a:r>
              <a:rPr lang="en-US" sz="1800" dirty="0" err="1" smtClean="0"/>
              <a:t>cmd.CommandType</a:t>
            </a:r>
            <a:r>
              <a:rPr lang="en-US" sz="1800" dirty="0" smtClean="0"/>
              <a:t> = </a:t>
            </a:r>
            <a:r>
              <a:rPr lang="en-US" sz="1800" dirty="0" err="1" smtClean="0"/>
              <a:t>CommandType.Text</a:t>
            </a:r>
            <a:r>
              <a:rPr lang="en-US" sz="1800" dirty="0" smtClean="0"/>
              <a:t>;</a:t>
            </a:r>
          </a:p>
          <a:p>
            <a:pPr lvl="1"/>
            <a:r>
              <a:rPr lang="en-US" sz="1800" dirty="0" err="1" smtClean="0"/>
              <a:t>cmd.Parameters.Add</a:t>
            </a:r>
            <a:r>
              <a:rPr lang="en-US" sz="1800" dirty="0" smtClean="0"/>
              <a:t>(new </a:t>
            </a:r>
            <a:r>
              <a:rPr lang="en-US" sz="1800" dirty="0" err="1" smtClean="0"/>
              <a:t>SqlParameter</a:t>
            </a:r>
            <a:r>
              <a:rPr lang="en-US" sz="1800" dirty="0" smtClean="0"/>
              <a:t>("@username", username));</a:t>
            </a:r>
          </a:p>
          <a:p>
            <a:pPr lvl="1"/>
            <a:r>
              <a:rPr lang="en-US" sz="1800" dirty="0" err="1" smtClean="0"/>
              <a:t>cmd.Parameters.Add</a:t>
            </a:r>
            <a:r>
              <a:rPr lang="en-US" sz="1800" dirty="0" smtClean="0"/>
              <a:t>(new </a:t>
            </a:r>
            <a:r>
              <a:rPr lang="en-US" sz="1800" dirty="0" err="1" smtClean="0"/>
              <a:t>SqlParameter</a:t>
            </a:r>
            <a:r>
              <a:rPr lang="en-US" sz="1800" dirty="0" smtClean="0"/>
              <a:t>("@password", password));</a:t>
            </a:r>
          </a:p>
          <a:p>
            <a:pPr lvl="1"/>
            <a:r>
              <a:rPr lang="en-US" sz="1800" dirty="0" smtClean="0"/>
              <a:t>reader = </a:t>
            </a:r>
            <a:r>
              <a:rPr lang="en-US" sz="1800" dirty="0" err="1" smtClean="0"/>
              <a:t>cmd.ExecuteReader</a:t>
            </a:r>
            <a:r>
              <a:rPr lang="en-US" sz="18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Stored Procedure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YES:</a:t>
            </a:r>
          </a:p>
          <a:p>
            <a:pPr lvl="1"/>
            <a:r>
              <a:rPr lang="en-US" sz="1800" dirty="0" err="1" smtClean="0"/>
              <a:t>cmd</a:t>
            </a:r>
            <a:r>
              <a:rPr lang="en-US" sz="1800" dirty="0" smtClean="0"/>
              <a:t> = new </a:t>
            </a:r>
            <a:r>
              <a:rPr lang="en-US" sz="1800" dirty="0" err="1" smtClean="0"/>
              <a:t>SqlCommand</a:t>
            </a:r>
            <a:r>
              <a:rPr lang="en-US" sz="1800" dirty="0" smtClean="0"/>
              <a:t>("</a:t>
            </a:r>
            <a:r>
              <a:rPr lang="en-US" sz="1800" dirty="0" err="1" smtClean="0"/>
              <a:t>sp_AuthenticateUser</a:t>
            </a:r>
            <a:r>
              <a:rPr lang="en-US" sz="1800" dirty="0" smtClean="0"/>
              <a:t>", </a:t>
            </a:r>
            <a:r>
              <a:rPr lang="en-US" sz="1800" dirty="0" err="1" smtClean="0"/>
              <a:t>conn</a:t>
            </a:r>
            <a:r>
              <a:rPr lang="en-US" sz="1800" dirty="0" smtClean="0"/>
              <a:t>);</a:t>
            </a:r>
          </a:p>
          <a:p>
            <a:pPr lvl="1"/>
            <a:r>
              <a:rPr lang="en-US" sz="1800" dirty="0" err="1" smtClean="0"/>
              <a:t>cmd.CommandType</a:t>
            </a:r>
            <a:r>
              <a:rPr lang="en-US" sz="1800" dirty="0" smtClean="0"/>
              <a:t> = </a:t>
            </a:r>
            <a:r>
              <a:rPr lang="en-US" sz="1800" dirty="0" err="1" smtClean="0"/>
              <a:t>CommandType.StoredProcedure</a:t>
            </a:r>
            <a:r>
              <a:rPr lang="en-US" sz="1800" dirty="0" smtClean="0"/>
              <a:t>;</a:t>
            </a:r>
          </a:p>
          <a:p>
            <a:pPr lvl="1"/>
            <a:r>
              <a:rPr lang="en-US" sz="1800" dirty="0" err="1" smtClean="0"/>
              <a:t>cmd.Parameters.Add</a:t>
            </a:r>
            <a:r>
              <a:rPr lang="en-US" sz="1800" dirty="0" smtClean="0"/>
              <a:t>(new </a:t>
            </a:r>
            <a:r>
              <a:rPr lang="en-US" sz="1800" dirty="0" err="1" smtClean="0"/>
              <a:t>SqlParameter</a:t>
            </a:r>
            <a:r>
              <a:rPr lang="en-US" sz="1800" dirty="0" smtClean="0"/>
              <a:t>("@username", username));</a:t>
            </a:r>
          </a:p>
          <a:p>
            <a:pPr lvl="1"/>
            <a:r>
              <a:rPr lang="en-US" sz="1800" dirty="0" err="1" smtClean="0"/>
              <a:t>cmd.Parameters.Add</a:t>
            </a:r>
            <a:r>
              <a:rPr lang="en-US" sz="1800" dirty="0" smtClean="0"/>
              <a:t>(new </a:t>
            </a:r>
            <a:r>
              <a:rPr lang="en-US" sz="1800" dirty="0" err="1" smtClean="0"/>
              <a:t>SqlParameter</a:t>
            </a:r>
            <a:r>
              <a:rPr lang="en-US" sz="1800" dirty="0" smtClean="0"/>
              <a:t>("@password", password));</a:t>
            </a:r>
          </a:p>
          <a:p>
            <a:pPr lvl="1"/>
            <a:r>
              <a:rPr lang="en-US" sz="1800" dirty="0" smtClean="0"/>
              <a:t>reader = </a:t>
            </a:r>
            <a:r>
              <a:rPr lang="en-US" sz="1800" dirty="0" err="1" smtClean="0"/>
              <a:t>cmd.ExecuteReader</a:t>
            </a:r>
            <a:r>
              <a:rPr lang="en-US" sz="18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Encode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to protect against data inserted into the database from 3</a:t>
            </a:r>
            <a:r>
              <a:rPr lang="en-US" baseline="30000" dirty="0" smtClean="0"/>
              <a:t>rd</a:t>
            </a:r>
            <a:r>
              <a:rPr lang="en-US" dirty="0" smtClean="0"/>
              <a:t> party and other </a:t>
            </a:r>
            <a:r>
              <a:rPr lang="en-US" dirty="0" err="1" smtClean="0"/>
              <a:t>untrusted</a:t>
            </a:r>
            <a:r>
              <a:rPr lang="en-US" dirty="0" smtClean="0"/>
              <a:t> sources.</a:t>
            </a:r>
          </a:p>
          <a:p>
            <a:r>
              <a:rPr lang="en-US" dirty="0" smtClean="0"/>
              <a:t>This helps to protect against XSS</a:t>
            </a:r>
          </a:p>
          <a:p>
            <a:r>
              <a:rPr lang="en-US" dirty="0" smtClean="0"/>
              <a:t>This also helps to ensure that </a:t>
            </a:r>
            <a:r>
              <a:rPr lang="en-US" dirty="0" err="1" smtClean="0"/>
              <a:t>sql</a:t>
            </a:r>
            <a:r>
              <a:rPr lang="en-US" dirty="0" smtClean="0"/>
              <a:t> injection is not taking place when executing </a:t>
            </a:r>
            <a:r>
              <a:rPr lang="en-US" dirty="0" err="1" smtClean="0"/>
              <a:t>sql</a:t>
            </a:r>
            <a:r>
              <a:rPr lang="en-US" dirty="0" smtClean="0"/>
              <a:t> statements based on assumed trusted data in the database.</a:t>
            </a:r>
          </a:p>
          <a:p>
            <a:r>
              <a:rPr lang="en-US" dirty="0" smtClean="0"/>
              <a:t>Note: Stored Procedures &amp; Parameterized Queries will also help with this.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140835">
  <a:themeElements>
    <a:clrScheme name="">
      <a:dk1>
        <a:srgbClr val="080808"/>
      </a:dk1>
      <a:lt1>
        <a:srgbClr val="74C8E6"/>
      </a:lt1>
      <a:dk2>
        <a:srgbClr val="FFFFFF"/>
      </a:dk2>
      <a:lt2>
        <a:srgbClr val="080808"/>
      </a:lt2>
      <a:accent1>
        <a:srgbClr val="68A2B6"/>
      </a:accent1>
      <a:accent2>
        <a:srgbClr val="4192BF"/>
      </a:accent2>
      <a:accent3>
        <a:srgbClr val="BCE0F0"/>
      </a:accent3>
      <a:accent4>
        <a:srgbClr val="060606"/>
      </a:accent4>
      <a:accent5>
        <a:srgbClr val="B9CED7"/>
      </a:accent5>
      <a:accent6>
        <a:srgbClr val="3A84AD"/>
      </a:accent6>
      <a:hlink>
        <a:srgbClr val="3963AF"/>
      </a:hlink>
      <a:folHlink>
        <a:srgbClr val="000066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80808"/>
        </a:dk1>
        <a:lt1>
          <a:srgbClr val="74C8E6"/>
        </a:lt1>
        <a:dk2>
          <a:srgbClr val="000000"/>
        </a:dk2>
        <a:lt2>
          <a:srgbClr val="080808"/>
        </a:lt2>
        <a:accent1>
          <a:srgbClr val="68A2B6"/>
        </a:accent1>
        <a:accent2>
          <a:srgbClr val="4192BF"/>
        </a:accent2>
        <a:accent3>
          <a:srgbClr val="BCE0F0"/>
        </a:accent3>
        <a:accent4>
          <a:srgbClr val="060606"/>
        </a:accent4>
        <a:accent5>
          <a:srgbClr val="B9CED7"/>
        </a:accent5>
        <a:accent6>
          <a:srgbClr val="3A84AD"/>
        </a:accent6>
        <a:hlink>
          <a:srgbClr val="3963A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TP001140835</AuthoringAssetId>
    <AssetId xmlns="145c5697-5eb5-440b-b2f1-a8273fb59250">TS001140835</AssetId>
  </documentManagement>
</p:properties>
</file>

<file path=customXml/itemProps1.xml><?xml version="1.0" encoding="utf-8"?>
<ds:datastoreItem xmlns:ds="http://schemas.openxmlformats.org/officeDocument/2006/customXml" ds:itemID="{8DFC35E7-456D-480C-BE0F-61893E84C0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5350BB7-0CE9-4B16-BD48-594CD4952B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FAFA15-E522-4EDA-AE29-43ADF81849EA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BCFE33D7-5B26-448A-ABF7-1D35CF71792F}">
  <ds:schemaRefs>
    <ds:schemaRef ds:uri="http://schemas.microsoft.com/office/2006/metadata/properties"/>
    <ds:schemaRef ds:uri="145c5697-5eb5-440b-b2f1-a8273fb592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TS001140835</Template>
  <TotalTime>632</TotalTime>
  <Words>360</Words>
  <Application>Microsoft Office PowerPoint</Application>
  <PresentationFormat>On-screen Show (4:3)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TS001140835</vt:lpstr>
      <vt:lpstr>Blind SQL Injection</vt:lpstr>
      <vt:lpstr>WARNING: Do Not Hack Your Friends!</vt:lpstr>
      <vt:lpstr>What is SQL Injection?</vt:lpstr>
      <vt:lpstr>Time to Inject Some SQL</vt:lpstr>
      <vt:lpstr>Preventive Measures</vt:lpstr>
      <vt:lpstr>Validate/Escape All User Input</vt:lpstr>
      <vt:lpstr>Parameterized Statements</vt:lpstr>
      <vt:lpstr>Stored Procedure</vt:lpstr>
      <vt:lpstr>Encode Output</vt:lpstr>
      <vt:lpstr>Summary</vt:lpstr>
      <vt:lpstr>References </vt:lpstr>
      <vt:lpstr>Thank you </vt:lpstr>
    </vt:vector>
  </TitlesOfParts>
  <Company>Automatic Data Processing,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davisdh</dc:creator>
  <cp:lastModifiedBy>davisdh</cp:lastModifiedBy>
  <cp:revision>76</cp:revision>
  <dcterms:created xsi:type="dcterms:W3CDTF">2012-09-21T21:24:09Z</dcterms:created>
  <dcterms:modified xsi:type="dcterms:W3CDTF">2012-12-17T18:10:47Z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492138L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TS001140835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Computer monitor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EY001142237</vt:lpwstr>
  </property>
  <property fmtid="{D5CDD505-2E9C-101B-9397-08002B2CF9AE}" pid="21" name="SourceTitle">
    <vt:lpwstr>Computer monitor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Never Localize</vt:lpwstr>
  </property>
  <property fmtid="{D5CDD505-2E9C-101B-9397-08002B2CF9AE}" pid="27" name="UALocComments">
    <vt:lpwstr>text on background image. no psd available.</vt:lpwstr>
  </property>
  <property fmtid="{D5CDD505-2E9C-101B-9397-08002B2CF9AE}" pid="28" name="Applications">
    <vt:lpwstr>65;#Microsoft Office PowerPoint 2007;#66;#PowerPoint - Design Templt 2003;#67;#PowerPoint - Design Templt 12;#64;#PowerPoint 2003;#79;#Template 12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UANotes">
    <vt:lpwstr>Text is visible in high contrast mode, but graphics are not. </vt:lpwstr>
  </property>
  <property fmtid="{D5CDD505-2E9C-101B-9397-08002B2CF9AE}" pid="34" name="PublishStatusLookup">
    <vt:lpwstr>260522</vt:lpwstr>
  </property>
  <property fmtid="{D5CDD505-2E9C-101B-9397-08002B2CF9AE}" pid="35" name="TPClientViewer">
    <vt:lpwstr>Microsoft Office PowerPoint</vt:lpwstr>
  </property>
  <property fmtid="{D5CDD505-2E9C-101B-9397-08002B2CF9AE}" pid="36" name="TPComponent">
    <vt:lpwstr>PPTFiles</vt:lpwstr>
  </property>
  <property fmtid="{D5CDD505-2E9C-101B-9397-08002B2CF9AE}" pid="37" name="TPNamespace">
    <vt:lpwstr>POWERPNT</vt:lpwstr>
  </property>
  <property fmtid="{D5CDD505-2E9C-101B-9397-08002B2CF9AE}" pid="38" name="APTrustLevel">
    <vt:lpwstr>1.00000000000000</vt:lpwstr>
  </property>
  <property fmtid="{D5CDD505-2E9C-101B-9397-08002B2CF9AE}" pid="39" name="TrustLevel">
    <vt:lpwstr>Microsoft Managed Content</vt:lpwstr>
  </property>
  <property fmtid="{D5CDD505-2E9C-101B-9397-08002B2CF9AE}" pid="40" name="Content Type">
    <vt:lpwstr>OOFile</vt:lpwstr>
  </property>
  <property fmtid="{D5CDD505-2E9C-101B-9397-08002B2CF9AE}" pid="41" name="AuthoringAssetId">
    <vt:lpwstr>TP001140835</vt:lpwstr>
  </property>
  <property fmtid="{D5CDD505-2E9C-101B-9397-08002B2CF9AE}" pid="42" name="NumericAssetId">
    <vt:lpwstr/>
  </property>
  <property fmtid="{D5CDD505-2E9C-101B-9397-08002B2CF9AE}" pid="43" name="AppVer">
    <vt:lpwstr/>
  </property>
</Properties>
</file>