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22"/>
  </p:notesMasterIdLst>
  <p:sldIdLst>
    <p:sldId id="256" r:id="rId6"/>
    <p:sldId id="272" r:id="rId7"/>
    <p:sldId id="271" r:id="rId8"/>
    <p:sldId id="259" r:id="rId9"/>
    <p:sldId id="258" r:id="rId10"/>
    <p:sldId id="260" r:id="rId11"/>
    <p:sldId id="261" r:id="rId12"/>
    <p:sldId id="270" r:id="rId13"/>
    <p:sldId id="262" r:id="rId14"/>
    <p:sldId id="266" r:id="rId15"/>
    <p:sldId id="265" r:id="rId16"/>
    <p:sldId id="264" r:id="rId17"/>
    <p:sldId id="268" r:id="rId18"/>
    <p:sldId id="267" r:id="rId19"/>
    <p:sldId id="263" r:id="rId20"/>
    <p:sldId id="26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3531"/>
  </p:normalViewPr>
  <p:slideViewPr>
    <p:cSldViewPr>
      <p:cViewPr varScale="1">
        <p:scale>
          <a:sx n="170" d="100"/>
          <a:sy n="170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783AA6-9305-4F65-9676-8FFD0045B9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18FAC-5014-4ACD-8873-2F2BAEF09DA9}" type="slidenum">
              <a:rPr lang="en-US"/>
              <a:pPr/>
              <a:t>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CDED84-09A4-40FF-BF64-1D0C44C7FC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5A966-40B4-44D3-87A2-24B8C21D4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D46DE-32A1-4E1E-88FF-267FCE9F3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D641D-663A-4DB8-8CCD-2A4486670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535C6-1D46-4889-947D-A89538427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14E9C-56F6-42CD-83DA-20265788F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23EB3-6942-4742-A87A-52FE979EF4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63159-46E0-484F-B3BF-AF2FE1C04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869E-8E8A-41EB-8265-E4C371FAC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2F2C-189D-46C3-9729-EE4956494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716EE-4D8D-4DF2-9A0C-9D3251D21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B1419B-70FE-4599-9A44-A2F9549560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gress.com/hacking-and-penetration-testing/SQL-Injection-Attacks-and-Defense/" TargetMode="External"/><Relationship Id="rId4" Type="http://schemas.openxmlformats.org/officeDocument/2006/relationships/hyperlink" Target="http://www.amazon.com/Injection-Attacks-Defense-Second-Edition/dp/1597499633" TargetMode="External"/><Relationship Id="rId5" Type="http://schemas.openxmlformats.org/officeDocument/2006/relationships/hyperlink" Target="https://www.owasp.org/index.php/Top_10_2010-A1" TargetMode="External"/><Relationship Id="rId6" Type="http://schemas.openxmlformats.org/officeDocument/2006/relationships/hyperlink" Target="http://pentestmonkey.net/category/cheat-sheet/sql-injection" TargetMode="External"/><Relationship Id="rId7" Type="http://schemas.openxmlformats.org/officeDocument/2006/relationships/hyperlink" Target="http://pentestmonkey.net/cheat-sheet/sql-injection/mysql-sql-injection-cheat-sheet" TargetMode="External"/><Relationship Id="rId8" Type="http://schemas.openxmlformats.org/officeDocument/2006/relationships/hyperlink" Target="http://www.unixwiz.net/techtips/sql-injection.html" TargetMode="External"/><Relationship Id="rId9" Type="http://schemas.openxmlformats.org/officeDocument/2006/relationships/hyperlink" Target="https://www.hacking-lab.com/Remote_Sec_Lab/free-owasp-top10-lab.html" TargetMode="External"/><Relationship Id="rId10" Type="http://schemas.openxmlformats.org/officeDocument/2006/relationships/hyperlink" Target="http://www.dvwa.co.uk/" TargetMode="External"/><Relationship Id="rId11" Type="http://schemas.openxmlformats.org/officeDocument/2006/relationships/hyperlink" Target="http://www.altoromutua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 smtClean="0"/>
              <a:t>own the database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Validate/Escape All 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Whitelisting</a:t>
            </a:r>
            <a:endParaRPr lang="en-US" dirty="0" smtClean="0"/>
          </a:p>
          <a:p>
            <a:pPr lvl="1"/>
            <a:r>
              <a:rPr lang="en-US" dirty="0" smtClean="0"/>
              <a:t>Use explicit code and/or regular expressions to only permit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is allowed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Blacklisting</a:t>
            </a:r>
          </a:p>
          <a:p>
            <a:pPr lvl="1"/>
            <a:r>
              <a:rPr lang="en-US" dirty="0" smtClean="0"/>
              <a:t>Use explicit code and/or regular expressions to block any </a:t>
            </a:r>
            <a:r>
              <a:rPr lang="en-US" b="1" dirty="0" smtClean="0"/>
              <a:t>input that is NOT allowed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Parameterized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No:</a:t>
            </a:r>
          </a:p>
          <a:p>
            <a:pPr lvl="1"/>
            <a:r>
              <a:rPr lang="en-US" sz="1800" dirty="0" smtClean="0"/>
              <a:t>username = request("username")</a:t>
            </a:r>
          </a:p>
          <a:p>
            <a:pPr lvl="1"/>
            <a:r>
              <a:rPr lang="en-US" sz="1800" dirty="0" err="1" smtClean="0"/>
              <a:t>uassword</a:t>
            </a:r>
            <a:r>
              <a:rPr lang="en-US" sz="1800" dirty="0" smtClean="0"/>
              <a:t> = request("password")</a:t>
            </a:r>
          </a:p>
          <a:p>
            <a:pPr lvl="1"/>
            <a:r>
              <a:rPr lang="en-US" sz="1800" dirty="0" err="1" smtClean="0"/>
              <a:t>sql</a:t>
            </a:r>
            <a:r>
              <a:rPr lang="en-US" sz="1800" dirty="0" smtClean="0"/>
              <a:t> = "SELECT * FROM users WHERE username='" + username + "' AND password='"+ password + "'"</a:t>
            </a:r>
          </a:p>
          <a:p>
            <a:pPr lvl="1"/>
            <a:r>
              <a:rPr lang="en-US" sz="1800" dirty="0" smtClean="0"/>
              <a:t>result = </a:t>
            </a:r>
            <a:r>
              <a:rPr lang="en-US" sz="1800" dirty="0" err="1" smtClean="0"/>
              <a:t>db.Execute</a:t>
            </a:r>
            <a:r>
              <a:rPr lang="en-US" sz="1800" dirty="0" smtClean="0"/>
              <a:t>(</a:t>
            </a:r>
            <a:r>
              <a:rPr lang="en-US" sz="1800" dirty="0" err="1" smtClean="0"/>
              <a:t>Sql</a:t>
            </a:r>
            <a:r>
              <a:rPr lang="en-US" sz="1800" dirty="0" smtClean="0"/>
              <a:t>)</a:t>
            </a:r>
          </a:p>
          <a:p>
            <a:r>
              <a:rPr lang="en-US" sz="2800" dirty="0" smtClean="0"/>
              <a:t>Yes:</a:t>
            </a:r>
          </a:p>
          <a:p>
            <a:pPr lvl="1"/>
            <a:r>
              <a:rPr lang="en-US" sz="1800" dirty="0" err="1" smtClean="0"/>
              <a:t>sql</a:t>
            </a:r>
            <a:r>
              <a:rPr lang="en-US" sz="1800" dirty="0" smtClean="0"/>
              <a:t> = "SELECT * FROM users WHERE username=@username AND password=@password";</a:t>
            </a:r>
          </a:p>
          <a:p>
            <a:pPr lvl="1"/>
            <a:r>
              <a:rPr lang="en-US" sz="1800" dirty="0" err="1" smtClean="0"/>
              <a:t>cmd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SqlCommand</a:t>
            </a:r>
            <a:r>
              <a:rPr lang="en-US" sz="1800" dirty="0" smtClean="0"/>
              <a:t>(</a:t>
            </a:r>
            <a:r>
              <a:rPr lang="en-US" sz="1800" dirty="0" err="1" smtClean="0"/>
              <a:t>sql</a:t>
            </a:r>
            <a:r>
              <a:rPr lang="en-US" sz="1800" dirty="0" smtClean="0"/>
              <a:t>, </a:t>
            </a:r>
            <a:r>
              <a:rPr lang="en-US" sz="1800" dirty="0" err="1" smtClean="0"/>
              <a:t>conn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err="1" smtClean="0"/>
              <a:t>cmd.CommandType</a:t>
            </a:r>
            <a:r>
              <a:rPr lang="en-US" sz="1800" dirty="0" smtClean="0"/>
              <a:t> = </a:t>
            </a:r>
            <a:r>
              <a:rPr lang="en-US" sz="1800" dirty="0" err="1" smtClean="0"/>
              <a:t>CommandType.Text</a:t>
            </a:r>
            <a:r>
              <a:rPr lang="en-US" sz="1800" dirty="0" smtClean="0"/>
              <a:t>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("@username", username));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("@password", password));</a:t>
            </a:r>
          </a:p>
          <a:p>
            <a:pPr lvl="1"/>
            <a:r>
              <a:rPr lang="en-US" sz="1800" dirty="0" smtClean="0"/>
              <a:t>reader = </a:t>
            </a:r>
            <a:r>
              <a:rPr lang="en-US" sz="1800" dirty="0" err="1" smtClean="0"/>
              <a:t>cmd.ExecuteReader</a:t>
            </a:r>
            <a:r>
              <a:rPr lang="en-US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Stored Procedure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YES:</a:t>
            </a:r>
          </a:p>
          <a:p>
            <a:pPr lvl="1"/>
            <a:r>
              <a:rPr lang="en-US" sz="1800" dirty="0" err="1" smtClean="0"/>
              <a:t>cmd</a:t>
            </a:r>
            <a:r>
              <a:rPr lang="en-US" sz="1800" dirty="0" smtClean="0"/>
              <a:t> = new </a:t>
            </a:r>
            <a:r>
              <a:rPr lang="en-US" sz="1800" dirty="0" err="1" smtClean="0"/>
              <a:t>SqlCommand</a:t>
            </a:r>
            <a:r>
              <a:rPr lang="en-US" sz="1800" dirty="0" smtClean="0"/>
              <a:t>("</a:t>
            </a:r>
            <a:r>
              <a:rPr lang="en-US" sz="1800" dirty="0" err="1" smtClean="0"/>
              <a:t>sp_AuthenticateUser</a:t>
            </a:r>
            <a:r>
              <a:rPr lang="en-US" sz="1800" dirty="0" smtClean="0"/>
              <a:t>", </a:t>
            </a:r>
            <a:r>
              <a:rPr lang="en-US" sz="1800" dirty="0" err="1" smtClean="0"/>
              <a:t>conn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err="1" smtClean="0"/>
              <a:t>cmd.CommandType</a:t>
            </a:r>
            <a:r>
              <a:rPr lang="en-US" sz="1800" dirty="0" smtClean="0"/>
              <a:t> = </a:t>
            </a:r>
            <a:r>
              <a:rPr lang="en-US" sz="1800" dirty="0" err="1" smtClean="0"/>
              <a:t>CommandType.StoredProcedure</a:t>
            </a:r>
            <a:r>
              <a:rPr lang="en-US" sz="1800" dirty="0" smtClean="0"/>
              <a:t>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("@username", username));</a:t>
            </a:r>
          </a:p>
          <a:p>
            <a:pPr lvl="1"/>
            <a:r>
              <a:rPr lang="en-US" sz="1800" dirty="0" err="1" smtClean="0"/>
              <a:t>cmd.Parameters.Add</a:t>
            </a:r>
            <a:r>
              <a:rPr lang="en-US" sz="1800" dirty="0" smtClean="0"/>
              <a:t>(new </a:t>
            </a:r>
            <a:r>
              <a:rPr lang="en-US" sz="1800" dirty="0" err="1" smtClean="0"/>
              <a:t>SqlParameter</a:t>
            </a:r>
            <a:r>
              <a:rPr lang="en-US" sz="1800" dirty="0" smtClean="0"/>
              <a:t>("@password", password));</a:t>
            </a:r>
          </a:p>
          <a:p>
            <a:pPr lvl="1"/>
            <a:r>
              <a:rPr lang="en-US" sz="1800" dirty="0" smtClean="0"/>
              <a:t>reader = </a:t>
            </a:r>
            <a:r>
              <a:rPr lang="en-US" sz="1800" dirty="0" err="1" smtClean="0"/>
              <a:t>cmd.ExecuteReader</a:t>
            </a:r>
            <a:r>
              <a:rPr lang="en-US" sz="1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protect against data inserted into the database from 3</a:t>
            </a:r>
            <a:r>
              <a:rPr lang="en-US" baseline="30000" dirty="0" smtClean="0"/>
              <a:t>rd</a:t>
            </a:r>
            <a:r>
              <a:rPr lang="en-US" dirty="0" smtClean="0"/>
              <a:t> party and other </a:t>
            </a:r>
            <a:r>
              <a:rPr lang="en-US" dirty="0" err="1" smtClean="0"/>
              <a:t>untrusted</a:t>
            </a:r>
            <a:r>
              <a:rPr lang="en-US" dirty="0" smtClean="0"/>
              <a:t> sources.</a:t>
            </a:r>
          </a:p>
          <a:p>
            <a:r>
              <a:rPr lang="en-US" dirty="0" smtClean="0"/>
              <a:t>This helps to protect against XSS</a:t>
            </a:r>
          </a:p>
          <a:p>
            <a:r>
              <a:rPr lang="en-US" dirty="0" smtClean="0"/>
              <a:t>This also helps to ensure that </a:t>
            </a:r>
            <a:r>
              <a:rPr lang="en-US" dirty="0" err="1" smtClean="0"/>
              <a:t>sql</a:t>
            </a:r>
            <a:r>
              <a:rPr lang="en-US" dirty="0" smtClean="0"/>
              <a:t> injection is not taking place when executing </a:t>
            </a:r>
            <a:r>
              <a:rPr lang="en-US" dirty="0" err="1" smtClean="0"/>
              <a:t>sql</a:t>
            </a:r>
            <a:r>
              <a:rPr lang="en-US" dirty="0" smtClean="0"/>
              <a:t> statements based on assumed trusted data in the database.</a:t>
            </a:r>
          </a:p>
          <a:p>
            <a:r>
              <a:rPr lang="en-US" dirty="0" smtClean="0"/>
              <a:t>Note: Stored Procedures &amp; Parameterized Queries will also help with this.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where data is coming from</a:t>
            </a:r>
          </a:p>
          <a:p>
            <a:r>
              <a:rPr lang="en-US" dirty="0" smtClean="0"/>
              <a:t>Look for vulnerable areas where </a:t>
            </a:r>
            <a:r>
              <a:rPr lang="en-US" dirty="0" err="1" smtClean="0"/>
              <a:t>SQLi</a:t>
            </a:r>
            <a:r>
              <a:rPr lang="en-US" dirty="0" smtClean="0"/>
              <a:t> could be an issue</a:t>
            </a:r>
          </a:p>
          <a:p>
            <a:r>
              <a:rPr lang="en-US" dirty="0" smtClean="0"/>
              <a:t>Sanitize </a:t>
            </a:r>
            <a:r>
              <a:rPr lang="en-US" dirty="0" err="1" smtClean="0"/>
              <a:t>untrusted</a:t>
            </a:r>
            <a:r>
              <a:rPr lang="en-US" dirty="0" smtClean="0"/>
              <a:t> input</a:t>
            </a:r>
          </a:p>
          <a:p>
            <a:endParaRPr lang="en-US" dirty="0" smtClean="0"/>
          </a:p>
        </p:txBody>
      </p:sp>
      <p:pic>
        <p:nvPicPr>
          <p:cNvPr id="4" name="Content Placeholder 3" descr="exploits_of_a_m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white">
          <a:xfrm>
            <a:off x="304800" y="3733800"/>
            <a:ext cx="8457143" cy="260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References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 Injection Attacks and Defense</a:t>
            </a:r>
          </a:p>
          <a:p>
            <a:pPr lvl="1"/>
            <a:r>
              <a:rPr lang="en-US" sz="1600" dirty="0" smtClean="0">
                <a:hlinkClick r:id="rId3"/>
              </a:rPr>
              <a:t>http://www.syngress.com/hacking-and-penetration-testing/SQL-Injection-Attacks-and-Defense/</a:t>
            </a:r>
            <a:endParaRPr lang="en-US" sz="1600" dirty="0" smtClean="0">
              <a:hlinkClick r:id="rId4"/>
            </a:endParaRPr>
          </a:p>
          <a:p>
            <a:r>
              <a:rPr lang="en-US" sz="2000" dirty="0" smtClean="0"/>
              <a:t>OWASP</a:t>
            </a:r>
          </a:p>
          <a:p>
            <a:pPr lvl="1"/>
            <a:r>
              <a:rPr lang="en-US" sz="1600" dirty="0" smtClean="0"/>
              <a:t>A1 (</a:t>
            </a:r>
            <a:r>
              <a:rPr lang="en-US" sz="1600" dirty="0" err="1" smtClean="0"/>
              <a:t>SQLi</a:t>
            </a:r>
            <a:r>
              <a:rPr lang="en-US" sz="1600" dirty="0" smtClean="0"/>
              <a:t>): </a:t>
            </a:r>
            <a:r>
              <a:rPr lang="en-US" sz="1600" dirty="0" smtClean="0">
                <a:hlinkClick r:id="rId5"/>
              </a:rPr>
              <a:t>https://www.owasp.org/index.php/Top_10_2010-A1</a:t>
            </a:r>
            <a:endParaRPr lang="en-US" sz="1600" dirty="0" smtClean="0"/>
          </a:p>
          <a:p>
            <a:r>
              <a:rPr lang="en-US" sz="2000" dirty="0" err="1" smtClean="0"/>
              <a:t>Pentest</a:t>
            </a:r>
            <a:r>
              <a:rPr lang="en-US" sz="2000" dirty="0" smtClean="0"/>
              <a:t> Monkey</a:t>
            </a:r>
          </a:p>
          <a:p>
            <a:pPr lvl="1"/>
            <a:r>
              <a:rPr lang="en-US" sz="1600" dirty="0" smtClean="0"/>
              <a:t>Overview: </a:t>
            </a:r>
            <a:r>
              <a:rPr lang="en-US" sz="1600" dirty="0" smtClean="0">
                <a:hlinkClick r:id="rId6"/>
              </a:rPr>
              <a:t>http://pentestmonkey.net/category/cheat-sheet/sql-injection</a:t>
            </a:r>
            <a:endParaRPr lang="en-US" sz="1600" dirty="0" smtClean="0"/>
          </a:p>
          <a:p>
            <a:pPr lvl="1"/>
            <a:r>
              <a:rPr lang="en-US" sz="1600" dirty="0" err="1" smtClean="0"/>
              <a:t>MySQL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7"/>
              </a:rPr>
              <a:t>http://pentestmonkey.net/cheat-sheet/sql-injection/mysql-sql-injection-cheat-sheet</a:t>
            </a:r>
            <a:endParaRPr lang="en-US" sz="1600" dirty="0" smtClean="0"/>
          </a:p>
          <a:p>
            <a:r>
              <a:rPr lang="en-US" sz="2000" dirty="0" smtClean="0"/>
              <a:t>By Example:</a:t>
            </a:r>
          </a:p>
          <a:p>
            <a:pPr lvl="1"/>
            <a:r>
              <a:rPr lang="en-US" sz="1600" dirty="0" smtClean="0">
                <a:hlinkClick r:id="rId8"/>
              </a:rPr>
              <a:t>http://www.unixwiz.net/techtips/sql-injection.html</a:t>
            </a:r>
            <a:endParaRPr lang="en-US" sz="1600" dirty="0" smtClean="0"/>
          </a:p>
          <a:p>
            <a:r>
              <a:rPr lang="en-US" sz="2000" dirty="0" smtClean="0"/>
              <a:t>Live Sites:</a:t>
            </a:r>
          </a:p>
          <a:p>
            <a:pPr lvl="1"/>
            <a:r>
              <a:rPr lang="en-US" sz="1600" dirty="0" smtClean="0"/>
              <a:t>OWASP:</a:t>
            </a:r>
          </a:p>
          <a:p>
            <a:pPr lvl="2"/>
            <a:r>
              <a:rPr lang="en-US" sz="1200" dirty="0" smtClean="0">
                <a:hlinkClick r:id="rId9"/>
              </a:rPr>
              <a:t>https://www.hacking-lab.com/Remote_Sec_Lab/free-owasp-top10-lab.html</a:t>
            </a:r>
            <a:endParaRPr lang="en-US" sz="1200" dirty="0" smtClean="0"/>
          </a:p>
          <a:p>
            <a:pPr lvl="1"/>
            <a:r>
              <a:rPr lang="en-US" sz="1600" dirty="0" smtClean="0"/>
              <a:t>DVWA</a:t>
            </a:r>
          </a:p>
          <a:p>
            <a:pPr lvl="2"/>
            <a:r>
              <a:rPr lang="en-US" sz="1200" dirty="0" smtClean="0"/>
              <a:t>PHP/</a:t>
            </a:r>
            <a:r>
              <a:rPr lang="en-US" sz="1200" dirty="0" err="1" smtClean="0"/>
              <a:t>MySQL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10"/>
              </a:rPr>
              <a:t>http://www.dvwa.co.uk</a:t>
            </a:r>
            <a:endParaRPr lang="en-US" sz="1200" dirty="0" smtClean="0"/>
          </a:p>
          <a:p>
            <a:pPr lvl="1"/>
            <a:r>
              <a:rPr lang="en-US" sz="1600" dirty="0" err="1" smtClean="0"/>
              <a:t>AltoroMutual</a:t>
            </a:r>
            <a:endParaRPr lang="en-US" sz="1600" dirty="0" smtClean="0"/>
          </a:p>
          <a:p>
            <a:pPr lvl="2"/>
            <a:r>
              <a:rPr lang="en-US" sz="1200" dirty="0" smtClean="0"/>
              <a:t>ASP.NET: </a:t>
            </a:r>
            <a:r>
              <a:rPr lang="en-US" sz="1200" dirty="0" smtClean="0">
                <a:hlinkClick r:id="rId11"/>
              </a:rPr>
              <a:t>http://www.altoromutual.com</a:t>
            </a:r>
            <a:endParaRPr lang="en-US" sz="1200" dirty="0" smtClean="0"/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injection_desig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71800" y="1905000"/>
            <a:ext cx="3290214" cy="2986502"/>
          </a:xfrm>
        </p:spPr>
      </p:pic>
      <p:sp>
        <p:nvSpPr>
          <p:cNvPr id="6" name="Rectangle 5"/>
          <p:cNvSpPr/>
          <p:nvPr/>
        </p:nvSpPr>
        <p:spPr>
          <a:xfrm>
            <a:off x="2362200" y="533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Name: Davis</a:t>
            </a:r>
          </a:p>
          <a:p>
            <a:r>
              <a:rPr lang="en-US" sz="2400" dirty="0" smtClean="0"/>
              <a:t>IRC/Twitter: </a:t>
            </a:r>
            <a:r>
              <a:rPr lang="en-US" sz="2400" dirty="0" smtClean="0"/>
              <a:t>@gr3yR0n1n</a:t>
            </a:r>
            <a:endParaRPr lang="en-US" sz="2400" dirty="0" smtClean="0"/>
          </a:p>
          <a:p>
            <a:r>
              <a:rPr lang="en-US" sz="2400" dirty="0" smtClean="0"/>
              <a:t>Hobbies: Hardware Hacking, Security Research, Mountain Biking, Hiking, and recently slot car racing w/ my 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87" y="3429000"/>
            <a:ext cx="4427088" cy="24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WARNING: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 Not Hack Your Friends!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20100205-The Unix Hacker Wallpaper Funny Cat Phot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2075" y="1295400"/>
            <a:ext cx="6572250" cy="5257800"/>
          </a:xfrm>
        </p:spPr>
      </p:pic>
    </p:spTree>
    <p:extLst>
      <p:ext uri="{BB962C8B-B14F-4D97-AF65-F5344CB8AC3E}">
        <p14:creationId xmlns:p14="http://schemas.microsoft.com/office/powerpoint/2010/main" val="6496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OWASP Top 10 [2013]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A1: Injection</a:t>
            </a:r>
          </a:p>
          <a:p>
            <a:r>
              <a:rPr lang="en-US" sz="2400" dirty="0"/>
              <a:t>A2: Broken Authentication and Session Management</a:t>
            </a:r>
          </a:p>
          <a:p>
            <a:r>
              <a:rPr lang="en-US" sz="2400" dirty="0" smtClean="0"/>
              <a:t>A3: Cross-Site Scripting (XSS)</a:t>
            </a:r>
          </a:p>
          <a:p>
            <a:r>
              <a:rPr lang="en-US" sz="2400" dirty="0" smtClean="0"/>
              <a:t>A4: Insecure Direct Object References</a:t>
            </a:r>
          </a:p>
          <a:p>
            <a:r>
              <a:rPr lang="en-US" sz="2400" dirty="0" smtClean="0"/>
              <a:t>A5: Security Misconfiguration</a:t>
            </a:r>
          </a:p>
          <a:p>
            <a:r>
              <a:rPr lang="en-US" sz="2400" dirty="0" smtClean="0"/>
              <a:t>A6: Sensitive Data Exposure</a:t>
            </a:r>
          </a:p>
          <a:p>
            <a:r>
              <a:rPr lang="en-US" sz="2400" dirty="0" smtClean="0"/>
              <a:t>A7: Missing Function Level Access Control</a:t>
            </a:r>
          </a:p>
          <a:p>
            <a:r>
              <a:rPr lang="en-US" sz="2400" dirty="0"/>
              <a:t>A8: Cross-Site Request Forgery (CSRF)</a:t>
            </a:r>
          </a:p>
          <a:p>
            <a:r>
              <a:rPr lang="en-US" sz="2400" dirty="0" smtClean="0"/>
              <a:t>A9: Using Components with Known </a:t>
            </a:r>
            <a:r>
              <a:rPr lang="en-US" sz="2400" dirty="0" err="1" smtClean="0"/>
              <a:t>Vulnerbilities</a:t>
            </a:r>
            <a:endParaRPr lang="en-US" sz="2400" dirty="0" smtClean="0"/>
          </a:p>
          <a:p>
            <a:r>
              <a:rPr lang="en-US" sz="2400" dirty="0" smtClean="0"/>
              <a:t>A10: </a:t>
            </a:r>
            <a:r>
              <a:rPr lang="en-US" sz="2400" dirty="0" err="1" smtClean="0"/>
              <a:t>Unvalidated</a:t>
            </a:r>
            <a:r>
              <a:rPr lang="en-US" sz="2400" dirty="0" smtClean="0"/>
              <a:t> Redirects and Forwards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SQL Injection?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of injecting SQL code into the executing SQL statement. This can happen when input is not properly sanitized.</a:t>
            </a:r>
            <a:endParaRPr lang="en-US" dirty="0"/>
          </a:p>
        </p:txBody>
      </p:sp>
      <p:pic>
        <p:nvPicPr>
          <p:cNvPr id="4" name="Picture 3" descr="sqlInje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0292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Types of SQL Injection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Inband: Data extracted from the expected result set.</a:t>
            </a:r>
          </a:p>
          <a:p>
            <a:endParaRPr lang="en-US" dirty="0" smtClean="0"/>
          </a:p>
          <a:p>
            <a:r>
              <a:rPr lang="en-US" dirty="0" smtClean="0"/>
              <a:t>Out-of-Band: Data extracted through a result of the </a:t>
            </a:r>
            <a:r>
              <a:rPr lang="en-US" dirty="0" err="1" smtClean="0"/>
              <a:t>sql</a:t>
            </a:r>
            <a:r>
              <a:rPr lang="en-US" dirty="0" smtClean="0"/>
              <a:t> statement other than the expected result set. (e.g. an email is sent as a result of the injected </a:t>
            </a:r>
            <a:r>
              <a:rPr lang="en-US" dirty="0" err="1" smtClean="0"/>
              <a:t>sql</a:t>
            </a:r>
            <a:r>
              <a:rPr lang="en-US" dirty="0" smtClean="0"/>
              <a:t> being executed.</a:t>
            </a:r>
          </a:p>
          <a:p>
            <a:endParaRPr lang="en-US" dirty="0" smtClean="0"/>
          </a:p>
          <a:p>
            <a:r>
              <a:rPr lang="en-US" dirty="0" smtClean="0"/>
              <a:t>Inferential: No actual data transferred. Schema and information inferred.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Inject Some SQL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ql_injec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295400"/>
            <a:ext cx="7162800" cy="5372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Inject Some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to self, time to inject means: </a:t>
            </a:r>
          </a:p>
          <a:p>
            <a:pPr lvl="1"/>
            <a:r>
              <a:rPr lang="en-US" dirty="0" smtClean="0"/>
              <a:t>Switch to the VM and demonstrate ;)</a:t>
            </a:r>
            <a:endParaRPr lang="en-US" dirty="0"/>
          </a:p>
        </p:txBody>
      </p:sp>
      <p:pic>
        <p:nvPicPr>
          <p:cNvPr id="7" name="Picture 6" descr="SQ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438400"/>
            <a:ext cx="4303985" cy="390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Preventive Measures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Vaildate</a:t>
            </a:r>
            <a:r>
              <a:rPr lang="en-US" dirty="0" smtClean="0"/>
              <a:t>/Escape All User Input</a:t>
            </a:r>
          </a:p>
          <a:p>
            <a:pPr lvl="1"/>
            <a:r>
              <a:rPr lang="en-US" dirty="0" err="1" smtClean="0"/>
              <a:t>Whitelisting</a:t>
            </a:r>
            <a:endParaRPr lang="en-US" dirty="0" smtClean="0"/>
          </a:p>
          <a:p>
            <a:pPr lvl="1"/>
            <a:r>
              <a:rPr lang="en-US" dirty="0" smtClean="0"/>
              <a:t>Blacklisting</a:t>
            </a:r>
          </a:p>
          <a:p>
            <a:r>
              <a:rPr lang="en-US" dirty="0" smtClean="0"/>
              <a:t>Parameterized Statements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Encode Output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Props1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CFE33D7-5B26-448A-ABF7-1D35CF71792F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318</TotalTime>
  <Words>534</Words>
  <Application>Microsoft Macintosh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Tahoma</vt:lpstr>
      <vt:lpstr>Times New Roman</vt:lpstr>
      <vt:lpstr>Wingdings</vt:lpstr>
      <vt:lpstr>TS001140835</vt:lpstr>
      <vt:lpstr>SQL Injection</vt:lpstr>
      <vt:lpstr>About Me</vt:lpstr>
      <vt:lpstr>WARNING: Do Not Hack Your Friends!</vt:lpstr>
      <vt:lpstr>OWASP Top 10 [2013]</vt:lpstr>
      <vt:lpstr>What is SQL Injection?</vt:lpstr>
      <vt:lpstr>3 Types of SQL Injection</vt:lpstr>
      <vt:lpstr>Time to Inject Some SQL</vt:lpstr>
      <vt:lpstr>Time to Inject Some SQL</vt:lpstr>
      <vt:lpstr>Preventive Measures</vt:lpstr>
      <vt:lpstr>Validate/Escape All User Input</vt:lpstr>
      <vt:lpstr>Parameterized Statements</vt:lpstr>
      <vt:lpstr>Stored Procedure</vt:lpstr>
      <vt:lpstr>Encode Output</vt:lpstr>
      <vt:lpstr>Summary</vt:lpstr>
      <vt:lpstr>References </vt:lpstr>
      <vt:lpstr>Thank you </vt:lpstr>
    </vt:vector>
  </TitlesOfParts>
  <Company>Automatic Data Processing,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davisdh</dc:creator>
  <cp:lastModifiedBy>Lawrence Davis</cp:lastModifiedBy>
  <cp:revision>79</cp:revision>
  <dcterms:created xsi:type="dcterms:W3CDTF">2012-09-21T21:24:09Z</dcterms:created>
  <dcterms:modified xsi:type="dcterms:W3CDTF">2016-04-06T09:06:52Z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