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5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022DCE-AAAF-4B27-86D7-3D8759C85C63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8C8D6B-D24C-43B9-B89E-E9525279E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5455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985BB-18FC-0006-B214-89307C343B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20ADC2-CBD7-25E5-17B0-E243DEE2B8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DE866E-1B78-F917-04E2-3A700E385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A4353-0D3F-4EDE-AFFC-636DFAE22471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14F20-321E-6529-18D1-F5AD3E9C6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059319-353B-F2FE-939B-BE3F9866F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8B903-E7AD-4894-A937-439706538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198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49934-1D88-1351-1F3B-D4890765C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217BEC-5129-D31F-8032-7EFCA0FC31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61FEFA-E212-0D02-BEF6-AD8FD50FB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A4353-0D3F-4EDE-AFFC-636DFAE22471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70850E-47B7-9069-998C-C882FAD80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FDD3B4-5060-352A-F0DE-B67855252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8B903-E7AD-4894-A937-439706538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836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BE80B7-C523-B297-3B8A-B4933C09A5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9FC152-D6FF-BA03-DDF0-72232AC4E4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BAD0B2-39BB-2BEB-69DA-38A330CDF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A4353-0D3F-4EDE-AFFC-636DFAE22471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9A1100-E59F-16D2-7C59-7B3CB1D01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82CB5A-EB6D-2547-7947-7CD429EBE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8B903-E7AD-4894-A937-439706538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534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7F6E5-C7E5-4AB1-38F2-43DF69ACD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F09A61-7E29-B53E-DFC8-DE8F64197C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74C821-3DB5-8650-48F1-67F1EFB64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A4353-0D3F-4EDE-AFFC-636DFAE22471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50542F-73F9-D544-E25A-B20D0007C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EAD5D5-2B48-51AC-2D72-DAC968FCA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8B903-E7AD-4894-A937-439706538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324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B5476-E781-1279-3642-E71CF8817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1A5D89-C9F2-6F52-0BCC-0EA99DA9FE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F58296-72CE-EB17-8238-3BF76DEF0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A4353-0D3F-4EDE-AFFC-636DFAE22471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BFF420-A920-E828-AE00-BF313D040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E901E2-31C5-AB4D-35A4-7AC0A3D0B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8B903-E7AD-4894-A937-439706538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707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154F8-90AE-BC83-E542-ED6ACDA93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2DEA46-F4BF-971C-F293-4F805E243F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11B680-F94E-1601-AB6C-14B0685468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198013-2F23-C084-2D35-F191EC3DF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A4353-0D3F-4EDE-AFFC-636DFAE22471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ED8BE5-00BB-95E4-3F1D-5CA7789A0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CD3204-26D7-4EAA-B734-6A036940C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8B903-E7AD-4894-A937-439706538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903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BA063-B6F0-E85E-4E9C-1D2590FA0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25FEB4-8158-5A49-0AA1-05B49B56D9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B79624-B6D8-B160-9352-6A9BD3FAA3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84896F-83E7-7308-2807-EBB5BC075D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BD0A0A-9D4B-C431-E4B7-17DF57FFAD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859E15-BB75-D563-517D-43D087422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A4353-0D3F-4EDE-AFFC-636DFAE22471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0D3463-7D87-E066-9BD1-23CCF176A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5448F4-5A97-3285-3728-ADB69208A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8B903-E7AD-4894-A937-439706538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189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1F1F4-F14A-2723-7F81-8CEF3DCDB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C07F7E-BDB1-D385-42FA-24E05ACDC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A4353-0D3F-4EDE-AFFC-636DFAE22471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5EFA6D-1B09-5CCE-6E4D-42CA5ABDD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6BCC5-565A-1C12-2213-AAD88D127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8B903-E7AD-4894-A937-439706538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280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B84457-0CD3-CC30-A308-EDDBC35A2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A4353-0D3F-4EDE-AFFC-636DFAE22471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3E9BE0-9913-8D40-E7FB-BCDFF7DE1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50660A-67D8-30E9-9B97-3EDA4A235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8B903-E7AD-4894-A937-439706538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169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A062A-5027-E6F5-79AD-1F7D266A5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483A8E-CD6A-7B91-A8B5-3B9C7F7A86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FC319C-14DD-F075-D1A4-7022C2D08F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FE4CC-4019-8330-8A33-6F0C860D5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A4353-0D3F-4EDE-AFFC-636DFAE22471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091803-C280-9DF1-11D5-E2F36C12D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569C6E-7A27-CB5C-9D0C-78806FB3D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8B903-E7AD-4894-A937-439706538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421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68227-1976-6EB1-78AC-0DC9BD76A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32C8FF-BD1C-7614-ABFB-05CA2AC257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BC305B-DBE3-21C7-7E01-8BCCF2DE5D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587490-2839-887E-13BE-D8BBC34C9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A4353-0D3F-4EDE-AFFC-636DFAE22471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33D174-2EE5-59D4-A462-7C6D923C6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A5FE94-AAD7-306F-702D-8FEB187A6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8B903-E7AD-4894-A937-439706538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314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7252CB-0E1F-10D3-0560-6E3865A28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515561-C297-D9C8-E428-C13D096525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258BBB-D227-2064-70E4-F7536CA2FF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9A4353-0D3F-4EDE-AFFC-636DFAE22471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14267F-8A80-D2CF-8FA9-034B446AA0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0FA6B4-3273-6557-B11E-D6F5EEEDCE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78B903-E7AD-4894-A937-439706538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879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67469-A789-8E3F-9F78-A00C5AFA9E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Vision Transformer Models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835701-6C04-0722-661C-610333677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96561"/>
            <a:ext cx="9144000" cy="857995"/>
          </a:xfrm>
        </p:spPr>
        <p:txBody>
          <a:bodyPr/>
          <a:lstStyle/>
          <a:p>
            <a:r>
              <a:rPr lang="en-US" sz="1800" dirty="0">
                <a:solidFill>
                  <a:schemeClr val="bg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Mohammad Ahmad Khattab Mousa</a:t>
            </a:r>
          </a:p>
          <a:p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ID 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2002639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05355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75620-295B-36BD-8309-2100868E8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63"/>
            <a:ext cx="10515600" cy="1325563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78B649-A6B7-DA32-59D3-BD00939E0CC7}"/>
              </a:ext>
            </a:extLst>
          </p:cNvPr>
          <p:cNvSpPr txBox="1"/>
          <p:nvPr/>
        </p:nvSpPr>
        <p:spPr>
          <a:xfrm>
            <a:off x="834306" y="1243364"/>
            <a:ext cx="448414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Comments: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b="1" dirty="0"/>
              <a:t> </a:t>
            </a:r>
            <a:r>
              <a:rPr lang="en-US" sz="2400" dirty="0"/>
              <a:t>All models showed accuracy improvements while adding more pre-training samples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 Improvement is more obvious over large models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7B0C1D-54C6-4FF4-9B9A-2A970DB19A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0945" y="989045"/>
            <a:ext cx="6146722" cy="4077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8328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75620-295B-36BD-8309-2100868E8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63"/>
            <a:ext cx="10515600" cy="1325563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78B649-A6B7-DA32-59D3-BD00939E0CC7}"/>
              </a:ext>
            </a:extLst>
          </p:cNvPr>
          <p:cNvSpPr txBox="1"/>
          <p:nvPr/>
        </p:nvSpPr>
        <p:spPr>
          <a:xfrm>
            <a:off x="442430" y="1243364"/>
            <a:ext cx="105156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Vision transformers lack many of the inductive biases found in CNN networks.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Vision transformer showed accuracy enhancement compared to CNN models when pre-trained over huge datasets.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Training directly over the target dataset showed low accuracy.</a:t>
            </a:r>
          </a:p>
        </p:txBody>
      </p:sp>
    </p:spTree>
    <p:extLst>
      <p:ext uri="{BB962C8B-B14F-4D97-AF65-F5344CB8AC3E}">
        <p14:creationId xmlns:p14="http://schemas.microsoft.com/office/powerpoint/2010/main" val="34796007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874B3A-0DF2-3D79-6E35-BD18DF416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97628" y="2404124"/>
            <a:ext cx="5665237" cy="16360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96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541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AF28BD-0D92-DD8D-CF8E-4B239F3C4F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181813"/>
            <a:ext cx="10515600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Transformer model are the dominant models for NLP tasks but still CNN models are the dominant models for computer vision tasks.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The authors propose to use vision transformer for image classification tasks.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Achievements: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The model achieves accuracy better than CNN models for reference bench marks.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Drawbacks: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The model requires a huge pre-training dataset.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269CF6F-C963-950B-D030-6D207673A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463"/>
            <a:ext cx="10515600" cy="1325562"/>
          </a:xfrm>
        </p:spPr>
        <p:txBody>
          <a:bodyPr/>
          <a:lstStyle/>
          <a:p>
            <a:r>
              <a:rPr lang="en-US" dirty="0"/>
              <a:t>Abstract</a:t>
            </a:r>
          </a:p>
        </p:txBody>
      </p:sp>
    </p:spTree>
    <p:extLst>
      <p:ext uri="{BB962C8B-B14F-4D97-AF65-F5344CB8AC3E}">
        <p14:creationId xmlns:p14="http://schemas.microsoft.com/office/powerpoint/2010/main" val="1647230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2AF28BD-0D92-DD8D-CF8E-4B239F3C4F7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81000" y="1181813"/>
                <a:ext cx="10972800" cy="4351338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An image (W*H) is divided into 16x16 blocks (P*P blocks)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Each block is flattened &amp; mapped to a size (D) with a learnable projection </a:t>
                </a:r>
                <a:r>
                  <a:rPr 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sym typeface="Wingdings" panose="05000000000000000000" pitchFamily="2" charset="2"/>
                  </a:rPr>
                  <a:t> a sequence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dirty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sym typeface="Wingdings" panose="05000000000000000000" pitchFamily="2" charset="2"/>
                          </a:rPr>
                          <m:t>N</m:t>
                        </m:r>
                        <m:r>
                          <m:rPr>
                            <m:nor/>
                          </m:rPr>
                          <a:rPr lang="en-US" dirty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sym typeface="Wingdings" panose="05000000000000000000" pitchFamily="2" charset="2"/>
                          </a:rPr>
                          <m:t>=</m:t>
                        </m:r>
                        <m:r>
                          <m:rPr>
                            <m:nor/>
                          </m:rPr>
                          <a:rPr lang="en-US" dirty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sym typeface="Wingdings" panose="05000000000000000000" pitchFamily="2" charset="2"/>
                          </a:rPr>
                          <m:t>HW</m:t>
                        </m:r>
                        <m:r>
                          <m:rPr>
                            <m:nor/>
                          </m:rPr>
                          <a:rPr lang="en-US" dirty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sym typeface="Wingdings" panose="05000000000000000000" pitchFamily="2" charset="2"/>
                          </a:rPr>
                          <m:t>/</m:t>
                        </m:r>
                        <m:r>
                          <a:rPr lang="en-US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sym typeface="Wingdings" panose="05000000000000000000" pitchFamily="2" charset="2"/>
                          </a:rPr>
                          <m:t>𝑃</m:t>
                        </m:r>
                      </m:e>
                      <m:sup>
                        <m:r>
                          <a:rPr lang="en-US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sym typeface="Wingdings" panose="05000000000000000000" pitchFamily="2" charset="2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vectors each length D 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A new learnable vector (CLS) of size D is prepended to the sequence for classification purpose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The position of each vector is embedded(mapped from an integer to a vector of size D with floating-point values) and added to the vector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The sequence is fed to the input of a standard transformer model.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2AF28BD-0D92-DD8D-CF8E-4B239F3C4F7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1000" y="1181813"/>
                <a:ext cx="10972800" cy="4351338"/>
              </a:xfrm>
              <a:blipFill>
                <a:blip r:embed="rId2"/>
                <a:stretch>
                  <a:fillRect l="-1000" t="-2381" r="-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B941056C-A0A5-A04C-8063-18FD96E86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36"/>
            <a:ext cx="10515600" cy="1325563"/>
          </a:xfrm>
        </p:spPr>
        <p:txBody>
          <a:bodyPr/>
          <a:lstStyle/>
          <a:p>
            <a:r>
              <a:rPr lang="en-US" dirty="0"/>
              <a:t>Architecture</a:t>
            </a:r>
          </a:p>
        </p:txBody>
      </p:sp>
    </p:spTree>
    <p:extLst>
      <p:ext uri="{BB962C8B-B14F-4D97-AF65-F5344CB8AC3E}">
        <p14:creationId xmlns:p14="http://schemas.microsoft.com/office/powerpoint/2010/main" val="12339294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75620-295B-36BD-8309-2100868E8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63"/>
            <a:ext cx="10515600" cy="1325563"/>
          </a:xfrm>
        </p:spPr>
        <p:txBody>
          <a:bodyPr/>
          <a:lstStyle/>
          <a:p>
            <a:r>
              <a:rPr lang="en-US" dirty="0"/>
              <a:t>Architecture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DAB909-B42F-1AAD-F95F-C6C9496E0F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141" y="907560"/>
            <a:ext cx="9946433" cy="5347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7129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2AF28BD-0D92-DD8D-CF8E-4B239F3C4F7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81000" y="1181813"/>
                <a:ext cx="11235611" cy="4351338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sz="24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</a:t>
                </a:r>
                <a:r>
                  <a:rPr lang="en-US" sz="24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Layer Normalization:</a:t>
                </a:r>
                <a:r>
                  <a:rPr lang="en-US" sz="24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</a:t>
                </a:r>
                <a:r>
                  <a:rPr lang="en-US" sz="2400" b="0" i="0" dirty="0">
                    <a:solidFill>
                      <a:srgbClr val="000000"/>
                    </a:solidFill>
                    <a:effectLst/>
                    <a:latin typeface="Lucida Grande"/>
                  </a:rPr>
                  <a:t>computing the mean and variance used for normalization from all of the summed inputs to the neurons in a layer on a single training case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.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[1]</m:t>
                        </m:r>
                      </m:sup>
                    </m:sSup>
                  </m:oMath>
                </a14:m>
                <a:r>
                  <a:rPr lang="en-US" sz="24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sz="24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Multi-Layer Perceptron: </a:t>
                </a:r>
                <a:r>
                  <a:rPr lang="en-US" sz="24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Multiple dense layers with </a:t>
                </a:r>
                <a:r>
                  <a:rPr lang="en-US" sz="2400" dirty="0" err="1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GeLU</a:t>
                </a:r>
                <a:r>
                  <a:rPr lang="en-US" sz="24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non-linearity (Gaussian Error Linear Units).</a:t>
                </a:r>
                <a:endParaRPr lang="en-US" sz="2400" b="1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sz="24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Skip Connections: </a:t>
                </a:r>
                <a:r>
                  <a:rPr lang="en-US" sz="24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Residual connections to preserve the gradient over deep architecture.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sz="24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</a:t>
                </a:r>
                <a:r>
                  <a:rPr lang="en-US" sz="24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Multi-Head Self-Attention: </a:t>
                </a:r>
                <a:r>
                  <a:rPr lang="en-US" sz="24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discussed in a separate slide.</a:t>
                </a:r>
              </a:p>
              <a:p>
                <a:pPr marL="0" indent="0">
                  <a:buNone/>
                </a:pPr>
                <a:endParaRPr lang="en-US" b="1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2AF28BD-0D92-DD8D-CF8E-4B239F3C4F7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1000" y="1181813"/>
                <a:ext cx="11235611" cy="4351338"/>
              </a:xfrm>
              <a:blipFill>
                <a:blip r:embed="rId2"/>
                <a:stretch>
                  <a:fillRect l="-760" t="-2101" r="-9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B941056C-A0A5-A04C-8063-18FD96E86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36"/>
            <a:ext cx="10515600" cy="1325563"/>
          </a:xfrm>
        </p:spPr>
        <p:txBody>
          <a:bodyPr/>
          <a:lstStyle/>
          <a:p>
            <a:r>
              <a:rPr lang="en-US" dirty="0"/>
              <a:t>Transformer Block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AA19AC6-80F6-45F4-B708-3F34E94DA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356350"/>
            <a:ext cx="7772400" cy="365125"/>
          </a:xfrm>
        </p:spPr>
        <p:txBody>
          <a:bodyPr/>
          <a:lstStyle/>
          <a:p>
            <a:pPr algn="l"/>
            <a:r>
              <a:rPr lang="en-US" sz="1800" dirty="0"/>
              <a:t>[1] https://arxiv.org/abs/1607.06450</a:t>
            </a:r>
          </a:p>
        </p:txBody>
      </p:sp>
    </p:spTree>
    <p:extLst>
      <p:ext uri="{BB962C8B-B14F-4D97-AF65-F5344CB8AC3E}">
        <p14:creationId xmlns:p14="http://schemas.microsoft.com/office/powerpoint/2010/main" val="110834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75620-295B-36BD-8309-2100868E8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63"/>
            <a:ext cx="10515600" cy="1325563"/>
          </a:xfrm>
        </p:spPr>
        <p:txBody>
          <a:bodyPr/>
          <a:lstStyle/>
          <a:p>
            <a:r>
              <a:rPr lang="en-US" dirty="0"/>
              <a:t>Multi-Head Self-Attention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B0B7DBB3-20FD-D880-F14A-8DD238DBEE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1" y="1181813"/>
            <a:ext cx="6756917" cy="4351338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Multi-Head Self-Attention: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Linearly project the input to (h) sets of (Queries, Keys and Values) through a different, learnable projection.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Over each set, perform attention on parallel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concatenate the output from (h) different attention networks.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Finally project the output to the original dimension.</a:t>
            </a:r>
          </a:p>
          <a:p>
            <a:pPr marL="0" indent="0">
              <a:buNone/>
            </a:pP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7809A22-9610-CA4D-E20E-DB7FEEB89C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6671" y="440615"/>
            <a:ext cx="3161187" cy="312157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1EF2524-0149-F826-EB69-B3BDD9B117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7454" y="3720809"/>
            <a:ext cx="5579706" cy="2890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87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75620-295B-36BD-8309-2100868E8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63"/>
            <a:ext cx="10515600" cy="1325563"/>
          </a:xfrm>
        </p:spPr>
        <p:txBody>
          <a:bodyPr/>
          <a:lstStyle/>
          <a:p>
            <a:r>
              <a:rPr lang="en-US" dirty="0"/>
              <a:t>Experiment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F4055F-8C02-0841-E8CC-8D49846C4196}"/>
              </a:ext>
            </a:extLst>
          </p:cNvPr>
          <p:cNvSpPr txBox="1"/>
          <p:nvPr/>
        </p:nvSpPr>
        <p:spPr>
          <a:xfrm>
            <a:off x="783769" y="1156996"/>
            <a:ext cx="2090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ViT</a:t>
            </a:r>
            <a:r>
              <a:rPr lang="en-US" b="1" dirty="0"/>
              <a:t> Models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BD12D8-9C13-CE33-3B07-86E4C1F812F4}"/>
              </a:ext>
            </a:extLst>
          </p:cNvPr>
          <p:cNvSpPr txBox="1"/>
          <p:nvPr/>
        </p:nvSpPr>
        <p:spPr>
          <a:xfrm>
            <a:off x="783769" y="3695348"/>
            <a:ext cx="2313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Pre-training Datasets</a:t>
            </a:r>
          </a:p>
        </p:txBody>
      </p:sp>
      <p:graphicFrame>
        <p:nvGraphicFramePr>
          <p:cNvPr id="15" name="Table 15">
            <a:extLst>
              <a:ext uri="{FF2B5EF4-FFF2-40B4-BE49-F238E27FC236}">
                <a16:creationId xmlns:a16="http://schemas.microsoft.com/office/drawing/2014/main" id="{99536077-62A9-CB3C-B9FD-D26D543E7E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5783611"/>
              </p:ext>
            </p:extLst>
          </p:nvPr>
        </p:nvGraphicFramePr>
        <p:xfrm>
          <a:off x="877079" y="1734538"/>
          <a:ext cx="8128002" cy="1752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35168820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90314606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2651721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50180133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58653766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6345337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Layers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 (Latent Vector Size)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MLP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Heads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Params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4126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ViT</a:t>
                      </a:r>
                      <a:r>
                        <a:rPr lang="en-US" dirty="0"/>
                        <a:t>-Base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86M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2176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ViT</a:t>
                      </a:r>
                      <a:r>
                        <a:rPr lang="en-US" dirty="0"/>
                        <a:t>-Large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307M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6523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ViT</a:t>
                      </a:r>
                      <a:r>
                        <a:rPr lang="en-US" dirty="0"/>
                        <a:t>-Huge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5120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632M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9175229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EFD3BFBD-2BD8-8244-C168-DE82CD0B24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3883862"/>
              </p:ext>
            </p:extLst>
          </p:nvPr>
        </p:nvGraphicFramePr>
        <p:xfrm>
          <a:off x="877079" y="4224256"/>
          <a:ext cx="7035278" cy="2291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46514">
                  <a:extLst>
                    <a:ext uri="{9D8B030D-6E8A-4147-A177-3AD203B41FA5}">
                      <a16:colId xmlns:a16="http://schemas.microsoft.com/office/drawing/2014/main" val="351688203"/>
                    </a:ext>
                  </a:extLst>
                </a:gridCol>
                <a:gridCol w="2049621">
                  <a:extLst>
                    <a:ext uri="{9D8B030D-6E8A-4147-A177-3AD203B41FA5}">
                      <a16:colId xmlns:a16="http://schemas.microsoft.com/office/drawing/2014/main" val="2903146061"/>
                    </a:ext>
                  </a:extLst>
                </a:gridCol>
                <a:gridCol w="2939143">
                  <a:extLst>
                    <a:ext uri="{9D8B030D-6E8A-4147-A177-3AD203B41FA5}">
                      <a16:colId xmlns:a16="http://schemas.microsoft.com/office/drawing/2014/main" val="2265172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Dataset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Number of Classes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Number of Images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4126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800" b="0" i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ImageNet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1k classes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1.3M images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2176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800" b="0" i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ImageNet-21k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21k classes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14M images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6523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800" b="0" i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JFT-300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18k classes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303M high-resolution images.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91752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22679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75620-295B-36BD-8309-2100868E8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63"/>
            <a:ext cx="10515600" cy="1325563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27E74E-94BE-859D-687F-A14B789273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044" y="876300"/>
            <a:ext cx="7886700" cy="25527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A73E6E6-1C7D-48C0-9050-DF071E61F109}"/>
              </a:ext>
            </a:extLst>
          </p:cNvPr>
          <p:cNvSpPr txBox="1"/>
          <p:nvPr/>
        </p:nvSpPr>
        <p:spPr>
          <a:xfrm>
            <a:off x="8229600" y="1091682"/>
            <a:ext cx="3962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Notes: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ResNet</a:t>
            </a:r>
            <a:r>
              <a:rPr lang="en-US" dirty="0"/>
              <a:t> was pre-trained over JFT dataset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dirty="0" err="1"/>
              <a:t>EfficientNet</a:t>
            </a:r>
            <a:r>
              <a:rPr lang="en-US" dirty="0"/>
              <a:t> was pre-trained </a:t>
            </a:r>
            <a:r>
              <a:rPr lang="en-US" sz="1800" b="0" i="0" u="none" strike="noStrike" baseline="0" dirty="0">
                <a:latin typeface="NimbusRomNo9L-Regu"/>
              </a:rPr>
              <a:t>using semi-supervised learning on ImageNet and JFT-300M with the labels removed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8DE8B88-13EE-55E8-560C-F3F841B20E08}"/>
              </a:ext>
            </a:extLst>
          </p:cNvPr>
          <p:cNvSpPr txBox="1"/>
          <p:nvPr/>
        </p:nvSpPr>
        <p:spPr>
          <a:xfrm>
            <a:off x="709126" y="3685592"/>
            <a:ext cx="1064467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Comments: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b="1" dirty="0"/>
              <a:t> </a:t>
            </a:r>
            <a:r>
              <a:rPr lang="en-US" sz="2400" dirty="0" err="1"/>
              <a:t>ViT</a:t>
            </a:r>
            <a:r>
              <a:rPr lang="en-US" sz="2400" dirty="0"/>
              <a:t> models requires pre-training over large datasets or otherwise will show lower accuracy due to missing inductive biases inherited in CNN architecture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 </a:t>
            </a:r>
            <a:r>
              <a:rPr lang="en-US" sz="2400" dirty="0" err="1"/>
              <a:t>ViT</a:t>
            </a:r>
            <a:r>
              <a:rPr lang="en-US" sz="2400" dirty="0"/>
              <a:t> models showed low computation requirements compared to CNN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 </a:t>
            </a:r>
            <a:r>
              <a:rPr lang="en-US" sz="2400" dirty="0" err="1"/>
              <a:t>ViT</a:t>
            </a:r>
            <a:r>
              <a:rPr lang="en-US" sz="2400" dirty="0"/>
              <a:t>-H model outperforms CNN models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 Results for training directly over the data is not presented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 </a:t>
            </a:r>
            <a:r>
              <a:rPr lang="en-US" sz="2400" dirty="0" err="1"/>
              <a:t>EfficientNet</a:t>
            </a:r>
            <a:r>
              <a:rPr lang="en-US" sz="2400" dirty="0"/>
              <a:t> results are not complete</a:t>
            </a:r>
          </a:p>
        </p:txBody>
      </p:sp>
    </p:spTree>
    <p:extLst>
      <p:ext uri="{BB962C8B-B14F-4D97-AF65-F5344CB8AC3E}">
        <p14:creationId xmlns:p14="http://schemas.microsoft.com/office/powerpoint/2010/main" val="40203992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75620-295B-36BD-8309-2100868E8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63"/>
            <a:ext cx="10515600" cy="1325563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3AF6A6-BFD8-A7FC-BE72-29C0F9350DE4}"/>
              </a:ext>
            </a:extLst>
          </p:cNvPr>
          <p:cNvSpPr txBox="1"/>
          <p:nvPr/>
        </p:nvSpPr>
        <p:spPr>
          <a:xfrm>
            <a:off x="838200" y="1047422"/>
            <a:ext cx="5439747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Comments: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b="1" dirty="0"/>
              <a:t> </a:t>
            </a:r>
            <a:r>
              <a:rPr lang="en-US" sz="2400" dirty="0"/>
              <a:t>For the same pre-training computation, CNN shows lower accuracy compared </a:t>
            </a:r>
            <a:r>
              <a:rPr lang="en-US" sz="2400" dirty="0" err="1"/>
              <a:t>ViT</a:t>
            </a:r>
            <a:r>
              <a:rPr lang="en-US" sz="2400" dirty="0"/>
              <a:t> and hybrid model (using CNN to generate the image patches).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 For low pre-training computation, hybrid models do better than </a:t>
            </a:r>
            <a:r>
              <a:rPr lang="en-US" sz="2400" dirty="0" err="1"/>
              <a:t>ViT</a:t>
            </a:r>
            <a:r>
              <a:rPr lang="en-US" sz="2400" dirty="0"/>
              <a:t> due to inductive biases inherited in CNN layers.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 For high pre-training computation, </a:t>
            </a:r>
            <a:r>
              <a:rPr lang="en-US" sz="2400" dirty="0" err="1"/>
              <a:t>ViT</a:t>
            </a:r>
            <a:r>
              <a:rPr lang="en-US" sz="2400" dirty="0"/>
              <a:t> and hybrid models are very close to each other as </a:t>
            </a:r>
            <a:r>
              <a:rPr lang="en-US" sz="2400" dirty="0" err="1"/>
              <a:t>ViT</a:t>
            </a:r>
            <a:r>
              <a:rPr lang="en-US" sz="2400" dirty="0"/>
              <a:t> learns directly from the large data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D8B0A1-B3F3-6AED-C4BA-510B55CE3D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4994" y="450879"/>
            <a:ext cx="5288393" cy="413735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4C45B9A-63E3-CC5E-D628-5E0AE12972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0555" y="4588231"/>
            <a:ext cx="4216660" cy="467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1910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680</TotalTime>
  <Words>601</Words>
  <Application>Microsoft Office PowerPoint</Application>
  <PresentationFormat>Widescreen</PresentationFormat>
  <Paragraphs>96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Lucida Grande</vt:lpstr>
      <vt:lpstr>NimbusRomNo9L-Regu</vt:lpstr>
      <vt:lpstr>Wingdings</vt:lpstr>
      <vt:lpstr>Office Theme</vt:lpstr>
      <vt:lpstr>Vision Transformer Models</vt:lpstr>
      <vt:lpstr>Abstract</vt:lpstr>
      <vt:lpstr>Architecture</vt:lpstr>
      <vt:lpstr>Architecture</vt:lpstr>
      <vt:lpstr>Transformer Block</vt:lpstr>
      <vt:lpstr>Multi-Head Self-Attention</vt:lpstr>
      <vt:lpstr>Experiment</vt:lpstr>
      <vt:lpstr>Results</vt:lpstr>
      <vt:lpstr>Results</vt:lpstr>
      <vt:lpstr>Results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Vision Transformer Models</dc:title>
  <dc:creator>Mohammad Mousa</dc:creator>
  <cp:lastModifiedBy>Mohammad Mousa</cp:lastModifiedBy>
  <cp:revision>2</cp:revision>
  <dcterms:created xsi:type="dcterms:W3CDTF">2022-05-28T19:59:14Z</dcterms:created>
  <dcterms:modified xsi:type="dcterms:W3CDTF">2022-05-31T22:14:09Z</dcterms:modified>
</cp:coreProperties>
</file>