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№2.</a:t>
            </a:r>
            <a:br/>
            <a:r>
              <a:rPr/>
              <a:t>Шифры</a:t>
            </a:r>
            <a:r>
              <a:rPr/>
              <a:t> </a:t>
            </a:r>
            <a:r>
              <a:rPr/>
              <a:t>простой</a:t>
            </a:r>
            <a:r>
              <a:rPr/>
              <a:t> </a:t>
            </a:r>
            <a:r>
              <a:rPr/>
              <a:t>замены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ноября,</a:t>
            </a:r>
            <a:r>
              <a:rPr/>
              <a:t> </a:t>
            </a:r>
            <a:r>
              <a:rPr/>
              <a:t>2021,</a:t>
            </a:r>
            <a:r>
              <a:rPr/>
              <a:t> </a:t>
            </a:r>
            <a:r>
              <a:rPr/>
              <a:t>Москва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шифрования</a:t>
            </a:r>
            <a:r>
              <a:rPr/>
              <a:t> </a:t>
            </a:r>
            <a:r>
              <a:rPr/>
              <a:t>Виженера</a:t>
            </a:r>
          </a:p>
        </p:txBody>
      </p:sp>
      <p:pic>
        <p:nvPicPr>
          <p:cNvPr descr="image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99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шифрования</a:t>
            </a:r>
            <a:r>
              <a:rPr/>
              <a:t> </a:t>
            </a:r>
            <a:r>
              <a:rPr/>
              <a:t>Виженера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 лабораторной работы была достигнута, все три шифра реализованы и работают успешно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Реализация алгоритмов маршрутного шифрования, шифрования с помощью решеток, таблицы Виженера с помощью выбранного языка программирования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Маршрутное</a:t>
            </a:r>
            <a:r>
              <a:rPr/>
              <a:t> </a:t>
            </a:r>
            <a:r>
              <a:rPr/>
              <a:t>шифрование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Текст разбивается на блоки равной длины, блоки записываются в виде таблицы, недостающие символы дополняются. Создается ключ-строка, в которой все символы различны. В алфавитном порядке символов ключа выписываются столбцы таблицы.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572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Фрагмент</a:t>
            </a:r>
            <a:r>
              <a:rPr/>
              <a:t> </a:t>
            </a:r>
            <a:r>
              <a:rPr/>
              <a:t>кода</a:t>
            </a:r>
            <a:r>
              <a:rPr/>
              <a:t> </a:t>
            </a:r>
            <a:r>
              <a:rPr/>
              <a:t>программы</a:t>
            </a:r>
            <a:r>
              <a:rPr/>
              <a:t> </a:t>
            </a:r>
            <a:r>
              <a:rPr/>
              <a:t>маршрутного</a:t>
            </a:r>
            <a:r>
              <a:rPr/>
              <a:t> </a:t>
            </a:r>
            <a:r>
              <a:rPr/>
              <a:t>шифрования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Шифрование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решеток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Строка дополняется произвольными одинаковыми символами так, чтобы её длина была квадратом целого четного числа. Взяв корень из длины строки получаем размерность маленького квадрата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 Путем поворота его на 90 градусов вправо и присоединения к исходному квадрату справа получим больший квадрат размерности </a:t>
                </a:r>
                <a14:m>
                  <m:oMath xmlns:m="http://schemas.openxmlformats.org/officeDocument/2006/math">
                    <m:r>
                      <m:t>2</m:t>
                    </m:r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Шифрование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решеток</a:t>
            </a:r>
          </a:p>
        </p:txBody>
      </p:sp>
      <p:pic>
        <p:nvPicPr>
          <p:cNvPr descr="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6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программы</a:t>
            </a:r>
            <a:r>
              <a:rPr/>
              <a:t> </a:t>
            </a:r>
            <a:r>
              <a:rPr/>
              <a:t>шифрования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решеток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Теперь из большого квадрата мы случайным образом удаляем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различных чисел, чтобы получить своего рода “решето”. С помощью решета получаем таблицу с символами, а затем применяем маршрутное шифрование.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Шифрование</a:t>
            </a:r>
            <a:r>
              <a:rPr/>
              <a:t> </a:t>
            </a:r>
            <a:r>
              <a:rPr/>
              <a:t>таблицей</a:t>
            </a:r>
            <a:r>
              <a:rPr/>
              <a:t> </a:t>
            </a:r>
            <a:r>
              <a:rPr/>
              <a:t>Виженера</a:t>
            </a:r>
          </a:p>
        </p:txBody>
      </p:sp>
      <p:pic>
        <p:nvPicPr>
          <p:cNvPr descr="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0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Пример</a:t>
            </a:r>
            <a:r>
              <a:rPr/>
              <a:t> </a:t>
            </a:r>
            <a:r>
              <a:rPr/>
              <a:t>таблицы</a:t>
            </a:r>
            <a:r>
              <a:rPr/>
              <a:t> </a:t>
            </a:r>
            <a:r>
              <a:rPr/>
              <a:t>Виженера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Создадим таблицу Виженера - таблицу, в начале строки и столбца которой находятся все возможные буквы выбранного алфавита. Ключ повторяется до тех пор, пока его длина не станет равна длине сообщения. На пересечении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тых координат сообщения и ключа по таблице получается символ.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№2. Шифры простой замены</dc:title>
  <dc:creator/>
  <cp:keywords/>
  <dcterms:created xsi:type="dcterms:W3CDTF">2021-11-20T20:31:58Z</dcterms:created>
  <dcterms:modified xsi:type="dcterms:W3CDTF">2021-11-20T20:31:58Z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 ноября, 2021, Москва</vt:lpwstr>
  </property>
  <property fmtid="{D5CDD505-2E9C-101B-9397-08002B2CF9AE}" pid="4" name="header-includes">
    <vt:lpwstr/>
  </property>
  <property fmtid="{D5CDD505-2E9C-101B-9397-08002B2CF9AE}" pid="5" name="linestretch">
    <vt:lpwstr>1.25</vt:lpwstr>
  </property>
  <property fmtid="{D5CDD505-2E9C-101B-9397-08002B2CF9AE}" pid="6" name="mainfont">
    <vt:lpwstr>PT Serif</vt:lpwstr>
  </property>
  <property fmtid="{D5CDD505-2E9C-101B-9397-08002B2CF9AE}" pid="7" name="mainfontoptions">
    <vt:lpwstr>Ligatures=TeX</vt:lpwstr>
  </property>
  <property fmtid="{D5CDD505-2E9C-101B-9397-08002B2CF9AE}" pid="8" name="monofont">
    <vt:lpwstr>PT Mono</vt:lpwstr>
  </property>
  <property fmtid="{D5CDD505-2E9C-101B-9397-08002B2CF9AE}" pid="9" name="monofontoptions">
    <vt:lpwstr>Scale=MatchLowercase,Scale=0.7</vt:lpwstr>
  </property>
  <property fmtid="{D5CDD505-2E9C-101B-9397-08002B2CF9AE}" pid="10" name="romanfont">
    <vt:lpwstr>PT Serif</vt:lpwstr>
  </property>
  <property fmtid="{D5CDD505-2E9C-101B-9397-08002B2CF9AE}" pid="11" name="romanfontoptions">
    <vt:lpwstr>Ligatures=TeX</vt:lpwstr>
  </property>
  <property fmtid="{D5CDD505-2E9C-101B-9397-08002B2CF9AE}" pid="12" name="sansfont">
    <vt:lpwstr>PT Sans</vt:lpwstr>
  </property>
  <property fmtid="{D5CDD505-2E9C-101B-9397-08002B2CF9AE}" pid="13" name="sansfontoptions">
    <vt:lpwstr>Ligatures=TeX,Scale=MatchLowercase</vt:lpwstr>
  </property>
  <property fmtid="{D5CDD505-2E9C-101B-9397-08002B2CF9AE}" pid="14" name="section-titles">
    <vt:lpwstr>True</vt:lpwstr>
  </property>
  <property fmtid="{D5CDD505-2E9C-101B-9397-08002B2CF9AE}" pid="15" name="slide_level">
    <vt:lpwstr>2</vt:lpwstr>
  </property>
  <property fmtid="{D5CDD505-2E9C-101B-9397-08002B2CF9AE}" pid="16" name="theme">
    <vt:lpwstr>metropolis</vt:lpwstr>
  </property>
  <property fmtid="{D5CDD505-2E9C-101B-9397-08002B2CF9AE}" pid="17" name="toc">
    <vt:lpwstr>False</vt:lpwstr>
  </property>
</Properties>
</file>