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9" r:id="rId3"/>
    <p:sldId id="271" r:id="rId5"/>
    <p:sldId id="260" r:id="rId6"/>
    <p:sldId id="292" r:id="rId7"/>
    <p:sldId id="279" r:id="rId8"/>
    <p:sldId id="263" r:id="rId9"/>
    <p:sldId id="261" r:id="rId10"/>
    <p:sldId id="274" r:id="rId11"/>
    <p:sldId id="280" r:id="rId12"/>
    <p:sldId id="289" r:id="rId13"/>
    <p:sldId id="290" r:id="rId14"/>
    <p:sldId id="284" r:id="rId15"/>
    <p:sldId id="281" r:id="rId16"/>
    <p:sldId id="288" r:id="rId17"/>
    <p:sldId id="282" r:id="rId18"/>
    <p:sldId id="283" r:id="rId19"/>
    <p:sldId id="273" r:id="rId20"/>
    <p:sldId id="277" r:id="rId21"/>
    <p:sldId id="293" r:id="rId22"/>
    <p:sldId id="262" r:id="rId23"/>
    <p:sldId id="294" r:id="rId24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Halbgott" initials="G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4:08.173" idx="1">
    <p:pos x="10" y="10"/>
    <p:text>- Classification = biggest part and essence of our group project
- Question: how do you classify a region in vegetation and non-vegetation?
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5:18.494" idx="10">
    <p:pos x="10" y="10"/>
    <p:text>- QGIS: pixels seems more sharp | SAGA: pixel seem like they got smoothed out a bit
- QGIS might calculate better values - no alteration during calculation 
- Maybe better to have alteration for our topic (like one tree doesn't make a huge difference)?
- End: stick to tool easier to implement -&gt; SAGA
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6:12.438" idx="11">
    <p:pos x="10" y="10"/>
    <p:text>- NDVI calculated with formula:
(A-B)/(A+B)
- Reclassification with table shown earlier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6:20.147" idx="12">
    <p:pos x="10" y="10"/>
    <p:text>- Prepared Excelsheet with automatic conversions and calculations
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6:25.154" idx="13">
    <p:pos x="10" y="10"/>
    <p:text>- Difficulties in aquisition: vegetation is very diverse (between species and over the year)
- Current data: workaround by using raster data from 2018 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4:20.711" idx="2">
    <p:pos x="10" y="10"/>
    <p:text>- Note: the more photosynthetically active a plant is the higher its reflection in the near-infrared wavelenghts will get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4:26.584" idx="3">
    <p:pos x="10" y="10"/>
    <p:text>- Value range -1 to 1 
- Beneath 0.2: photosynthetically inactive
- Calculation of total area of levels of vegetation by using the frequency of pixels in a specific class
- Classes important to calculate the total sequestration ability -&gt; conversion from frequency into area values and correlation with specific sequestration values
- Output with predefined color definition file
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4:33.562" idx="4">
    <p:pos x="10" y="10"/>
    <p:text>- NDVI needs different types of data 
- NDVI calculation part of the model along with reclassification
- Next steps after calculation: calculation of total sequestration ability 
- In the end: comparison of emission values and sequestration ability
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4:39.999" idx="5">
    <p:pos x="10" y="10"/>
    <p:text>- High spatial resolution of 10m in comparison to Landsat 8 with 30m
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4:46.913" idx="6">
    <p:pos x="10" y="10"/>
    <p:text>- Special: type in roi and it automatically puts it in the command
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4:52.856" idx="7">
    <p:pos x="10" y="10"/>
    <p:text>- Clip: minimize data size and calculation speed
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5:01.123" idx="8">
    <p:pos x="10" y="10"/>
    <p:text>- QGIS/SAGA/GRASS: dropped GRASS out of convenience
- SAGA tool is very easy to implement - postpressing tools can handle the algorithm output itself
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2T12:15:13.809" idx="9">
    <p:pos x="10" y="10"/>
    <p:text>- SAGA tool, despite calculating with exactly the same data and therefore extent, just have more hectares of data -&gt; ?
- Possible explanation: pixels get smoothed out a bit and then get put in two different classes although they should only be in one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35F7B-CA2D-4024-9A88-AEEEFCF17F1D}" type="datetime1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5157-EEAD-40DC-8AB6-CC311DA311E9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F8148-F7B4-4FD1-88FC-76DB951C5901}" type="datetime1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  <a:endParaRPr lang="de-DE" noProof="0"/>
          </a:p>
          <a:p>
            <a:pPr lvl="1"/>
            <a:r>
              <a:rPr lang="de-DE" noProof="0"/>
              <a:t>Zweite Ebene</a:t>
            </a:r>
            <a:endParaRPr lang="de-DE" noProof="0"/>
          </a:p>
          <a:p>
            <a:pPr lvl="2"/>
            <a:r>
              <a:rPr lang="de-DE" noProof="0"/>
              <a:t>Dritte Ebene</a:t>
            </a:r>
            <a:endParaRPr lang="de-DE" noProof="0"/>
          </a:p>
          <a:p>
            <a:pPr lvl="3"/>
            <a:r>
              <a:rPr lang="de-DE" noProof="0"/>
              <a:t>Vierte Ebene</a:t>
            </a:r>
            <a:endParaRPr lang="de-DE" noProof="0"/>
          </a:p>
          <a:p>
            <a:pPr lvl="4"/>
            <a:r>
              <a:rPr lang="de-DE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err="1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err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Tx/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26D1-C54B-4AAA-9D84-B16FD1C01607}" type="slidenum">
              <a:rPr lang="de-DE" noProof="0" smtClean="0"/>
            </a:fld>
            <a:endParaRPr lang="de-DE" noProof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02.02.2022 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9.xml"/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0.xml"/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1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2.xml"/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svg"/><Relationship Id="rId3" Type="http://schemas.openxmlformats.org/officeDocument/2006/relationships/image" Target="../media/image26.png"/><Relationship Id="rId2" Type="http://schemas.openxmlformats.org/officeDocument/2006/relationships/image" Target="../media/image3.sv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8.svg"/><Relationship Id="rId7" Type="http://schemas.openxmlformats.org/officeDocument/2006/relationships/image" Target="../media/image30.png"/><Relationship Id="rId6" Type="http://schemas.openxmlformats.org/officeDocument/2006/relationships/image" Target="../media/image7.svg"/><Relationship Id="rId5" Type="http://schemas.openxmlformats.org/officeDocument/2006/relationships/image" Target="../media/image29.png"/><Relationship Id="rId4" Type="http://schemas.openxmlformats.org/officeDocument/2006/relationships/image" Target="../media/image6.svg"/><Relationship Id="rId3" Type="http://schemas.openxmlformats.org/officeDocument/2006/relationships/image" Target="../media/image28.png"/><Relationship Id="rId2" Type="http://schemas.openxmlformats.org/officeDocument/2006/relationships/image" Target="../media/image5.svg"/><Relationship Id="rId14" Type="http://schemas.openxmlformats.org/officeDocument/2006/relationships/notesSlide" Target="../notesSlides/notesSlide19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.svg"/><Relationship Id="rId11" Type="http://schemas.openxmlformats.org/officeDocument/2006/relationships/image" Target="../media/image32.png"/><Relationship Id="rId10" Type="http://schemas.openxmlformats.org/officeDocument/2006/relationships/image" Target="../media/image9.sv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openghgmap.net/#Heidelberg,%20Baden-W&#252;rttemberg,%20Deutschland" TargetMode="External"/><Relationship Id="rId2" Type="http://schemas.openxmlformats.org/officeDocument/2006/relationships/hyperlink" Target="https://mkansireminder.wordpress.com/2017/04/24/spectral-reflectance-of-soil-vegetation-water/" TargetMode="External"/><Relationship Id="rId1" Type="http://schemas.openxmlformats.org/officeDocument/2006/relationships/hyperlink" Target="https://www.d-copernicus.de/daten/satelliten/daten-sentinels/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sv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4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6.xml"/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moke from factory"/>
          <p:cNvPicPr>
            <a:picLocks noChangeAspect="1"/>
          </p:cNvPicPr>
          <p:nvPr/>
        </p:nvPicPr>
        <p:blipFill rotWithShape="1">
          <a:blip r:embed="rId1"/>
          <a:srcRect t="20726" r="-2" b="10300"/>
          <a:stretch>
            <a:fillRect/>
          </a:stretch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Grafik 5" descr="Nahaufnahme von Pflanzenblättern"/>
          <p:cNvPicPr>
            <a:picLocks noChangeAspect="1"/>
          </p:cNvPicPr>
          <p:nvPr/>
        </p:nvPicPr>
        <p:blipFill rotWithShape="1">
          <a:blip r:embed="rId2"/>
          <a:srcRect t="9787" r="-2" b="21239"/>
          <a:stretch>
            <a:fillRect/>
          </a:stretch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b="1">
                <a:cs typeface="Calibri Light" panose="020F0302020204030204"/>
              </a:rPr>
              <a:t>Plants versus CO</a:t>
            </a:r>
            <a:r>
              <a:rPr lang="en-US" sz="4800" b="1" baseline="-25000">
                <a:cs typeface="Calibri Light" panose="020F0302020204030204"/>
              </a:rPr>
              <a:t>2</a:t>
            </a:r>
            <a:endParaRPr lang="en-US" sz="4800" b="1" baseline="-25000">
              <a:cs typeface="Calibri Light" panose="020F0302020204030204"/>
            </a:endParaRPr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91906" y="5362725"/>
            <a:ext cx="473612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r"/>
            <a:r>
              <a:rPr lang="de-DE" sz="1400" i="1" dirty="0"/>
              <a:t>Seminar: GIS </a:t>
            </a:r>
            <a:r>
              <a:rPr lang="de-DE" sz="1400" i="1" dirty="0" err="1"/>
              <a:t>Analyses</a:t>
            </a:r>
            <a:r>
              <a:rPr lang="de-DE" sz="1400" i="1" dirty="0"/>
              <a:t> </a:t>
            </a:r>
            <a:r>
              <a:rPr lang="de-DE" sz="1400" i="1" dirty="0" err="1"/>
              <a:t>using</a:t>
            </a:r>
            <a:r>
              <a:rPr lang="de-DE" sz="1400" i="1" dirty="0"/>
              <a:t> FOSSGIS</a:t>
            </a:r>
            <a:endParaRPr lang="de-DE" sz="1400" i="1" dirty="0">
              <a:cs typeface="Calibri" panose="020F0502020204030204"/>
            </a:endParaRPr>
          </a:p>
          <a:p>
            <a:pPr algn="r"/>
            <a:r>
              <a:rPr lang="de-DE" sz="1400" i="1" dirty="0" err="1">
                <a:cs typeface="Calibri" panose="020F0502020204030204"/>
              </a:rPr>
              <a:t>Lecturer</a:t>
            </a:r>
            <a:r>
              <a:rPr lang="de-DE" sz="1400" i="1" dirty="0">
                <a:cs typeface="Calibri" panose="020F0502020204030204"/>
              </a:rPr>
              <a:t>: Christina Ludwig   </a:t>
            </a:r>
            <a:endParaRPr lang="de-DE" sz="1400" i="1" dirty="0">
              <a:cs typeface="Calibri" panose="020F0502020204030204"/>
            </a:endParaRPr>
          </a:p>
          <a:p>
            <a:pPr algn="r"/>
            <a:r>
              <a:rPr lang="de-DE" sz="1400" i="1" dirty="0" err="1">
                <a:cs typeface="Calibri" panose="020F0502020204030204"/>
              </a:rPr>
              <a:t>Presented</a:t>
            </a:r>
            <a:r>
              <a:rPr lang="de-DE" sz="1400" i="1" dirty="0">
                <a:cs typeface="Calibri" panose="020F0502020204030204"/>
              </a:rPr>
              <a:t> </a:t>
            </a:r>
            <a:r>
              <a:rPr lang="de-DE" sz="1400" i="1" dirty="0" err="1">
                <a:cs typeface="Calibri" panose="020F0502020204030204"/>
              </a:rPr>
              <a:t>by</a:t>
            </a:r>
            <a:r>
              <a:rPr lang="de-DE" sz="1400" i="1" dirty="0">
                <a:cs typeface="Calibri" panose="020F0502020204030204"/>
              </a:rPr>
              <a:t>: Niko </a:t>
            </a:r>
            <a:r>
              <a:rPr lang="de-DE" sz="1400" i="1" dirty="0" err="1">
                <a:cs typeface="Calibri" panose="020F0502020204030204"/>
              </a:rPr>
              <a:t>Kolaxidis</a:t>
            </a:r>
            <a:r>
              <a:rPr lang="de-DE" sz="1400" i="1" dirty="0">
                <a:cs typeface="Calibri" panose="020F0502020204030204"/>
              </a:rPr>
              <a:t> &amp; Tobias Romes      </a:t>
            </a:r>
            <a:endParaRPr lang="de-DE" sz="1400" dirty="0">
              <a:cs typeface="Calibri" panose="020F0502020204030204"/>
            </a:endParaRPr>
          </a:p>
          <a:p>
            <a:pPr algn="r"/>
            <a:r>
              <a:rPr lang="de-DE" sz="1400" i="1" dirty="0">
                <a:cs typeface="Calibri" panose="020F0502020204030204"/>
              </a:rPr>
              <a:t>University </a:t>
            </a:r>
            <a:r>
              <a:rPr lang="de-DE" sz="1400" i="1" dirty="0" err="1">
                <a:cs typeface="Calibri" panose="020F0502020204030204"/>
              </a:rPr>
              <a:t>of</a:t>
            </a:r>
            <a:r>
              <a:rPr lang="de-DE" sz="1400" i="1" dirty="0">
                <a:cs typeface="Calibri" panose="020F0502020204030204"/>
              </a:rPr>
              <a:t> Heidelberg </a:t>
            </a:r>
            <a:r>
              <a:rPr lang="de-DE" sz="1200" i="1" dirty="0">
                <a:cs typeface="Calibri" panose="020F0502020204030204"/>
              </a:rPr>
              <a:t>         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 rot="10800000" flipV="1">
            <a:off x="65317" y="3595131"/>
            <a:ext cx="49203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de-DE">
              <a:ea typeface="+mn-lt"/>
              <a:cs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675" y="2647950"/>
            <a:ext cx="52101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/>
              <a:t>Does the vegetation of a specific region </a:t>
            </a:r>
            <a:br>
              <a:rPr lang="en-US" sz="2400"/>
            </a:br>
            <a:r>
              <a:rPr lang="en-US" sz="2400"/>
              <a:t>suffice to compensate the </a:t>
            </a:r>
            <a:br>
              <a:rPr lang="en-US" sz="2400"/>
            </a:br>
            <a:r>
              <a:rPr lang="en-US" sz="2400"/>
              <a:t>CO</a:t>
            </a:r>
            <a:r>
              <a:rPr lang="en-US" sz="2400" baseline="-25000"/>
              <a:t>2</a:t>
            </a:r>
            <a:r>
              <a:rPr lang="en-US" sz="2400"/>
              <a:t> emissions of this exact region?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5" descr="Ein Bild, das Text, ClipAr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49" y="13252"/>
            <a:ext cx="891460" cy="6831495"/>
          </a:xfrm>
          <a:prstGeom prst="rect">
            <a:avLst/>
          </a:prstGeom>
        </p:spPr>
      </p:pic>
      <p:sp>
        <p:nvSpPr>
          <p:cNvPr id="13" name="Rechteck: abgerundete Ecken 12"/>
          <p:cNvSpPr/>
          <p:nvPr/>
        </p:nvSpPr>
        <p:spPr>
          <a:xfrm>
            <a:off x="11004264" y="10601"/>
            <a:ext cx="916781" cy="9167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17" name="Rechteck: abgerundete Ecken 16"/>
          <p:cNvSpPr/>
          <p:nvPr/>
        </p:nvSpPr>
        <p:spPr>
          <a:xfrm>
            <a:off x="11004264" y="1213473"/>
            <a:ext cx="916781" cy="91678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pic>
        <p:nvPicPr>
          <p:cNvPr id="4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0" y="1524888"/>
            <a:ext cx="10072913" cy="3643120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539925" y="4005571"/>
            <a:ext cx="10132043" cy="109137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41258" y="1526037"/>
            <a:ext cx="10124249" cy="24318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52" y="5604371"/>
            <a:ext cx="2744050" cy="1185011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5607183" y="6303948"/>
            <a:ext cx="483054" cy="44223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2"/>
          <p:cNvSpPr txBox="1"/>
          <p:nvPr/>
        </p:nvSpPr>
        <p:spPr>
          <a:xfrm>
            <a:off x="-3767" y="220436"/>
            <a:ext cx="1219869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4400">
                <a:latin typeface="Calibri Light" panose="020F0302020204030204"/>
                <a:cs typeface="Calibri" panose="020F0502020204030204"/>
              </a:rPr>
              <a:t>Automation: QGIS </a:t>
            </a:r>
            <a:r>
              <a:rPr lang="de-DE" sz="4400" err="1">
                <a:latin typeface="Calibri Light" panose="020F0302020204030204"/>
                <a:cs typeface="Calibri" panose="020F0502020204030204"/>
              </a:rPr>
              <a:t>model</a:t>
            </a:r>
            <a:endParaRPr lang="en-US" err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70840" y="6356350"/>
            <a:ext cx="4114800" cy="365125"/>
          </a:xfrm>
        </p:spPr>
        <p:txBody>
          <a:bodyPr/>
          <a:lstStyle/>
          <a:p>
            <a:pPr algn="l"/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/>
          <p:cNvSpPr/>
          <p:nvPr/>
        </p:nvSpPr>
        <p:spPr>
          <a:xfrm>
            <a:off x="6242461" y="1692583"/>
            <a:ext cx="5106389" cy="41284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Comparison: </a:t>
            </a:r>
            <a:r>
              <a:rPr lang="de-DE">
                <a:latin typeface="Calibri Light" panose="020F0302020204030204"/>
                <a:cs typeface="Calibri" panose="020F0502020204030204"/>
              </a:rPr>
              <a:t>Raster </a:t>
            </a:r>
            <a:r>
              <a:rPr lang="de-DE" err="1">
                <a:latin typeface="Calibri Light" panose="020F0302020204030204"/>
                <a:cs typeface="Calibri" panose="020F0502020204030204"/>
              </a:rPr>
              <a:t>Calculator</a:t>
            </a:r>
            <a:endParaRPr lang="en-US" err="1"/>
          </a:p>
        </p:txBody>
      </p:sp>
      <p:sp>
        <p:nvSpPr>
          <p:cNvPr id="3" name="Rectangle: Rounded Corners 2"/>
          <p:cNvSpPr/>
          <p:nvPr/>
        </p:nvSpPr>
        <p:spPr>
          <a:xfrm>
            <a:off x="839189" y="1692583"/>
            <a:ext cx="5095184" cy="41284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008" y="1636814"/>
            <a:ext cx="4926695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b="1"/>
          </a:p>
          <a:p>
            <a:pPr algn="ctr"/>
            <a:r>
              <a:rPr lang="en-US" sz="2200">
                <a:ea typeface="+mn-lt"/>
                <a:cs typeface="+mn-lt"/>
              </a:rPr>
              <a:t>Raster Calculator: </a:t>
            </a:r>
            <a:r>
              <a:rPr lang="en-US" sz="2200"/>
              <a:t>QGIS</a:t>
            </a:r>
            <a:endParaRPr lang="en-US" sz="220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sz="2400">
                <a:solidFill>
                  <a:schemeClr val="accent6"/>
                </a:solidFill>
                <a:ea typeface="+mn-lt"/>
                <a:cs typeface="+mn-lt"/>
              </a:rPr>
              <a:t>+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fast (2 sec for Heidelberg)</a:t>
            </a:r>
            <a:endParaRPr lang="en-US">
              <a:ea typeface="+mn-lt"/>
              <a:cs typeface="+mn-lt"/>
            </a:endParaRPr>
          </a:p>
          <a:p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accent6"/>
                </a:solidFill>
                <a:ea typeface="+mn-lt"/>
                <a:cs typeface="+mn-lt"/>
              </a:rPr>
              <a:t>+</a:t>
            </a:r>
            <a:r>
              <a:rPr lang="en-US">
                <a:ea typeface="+mn-lt"/>
                <a:cs typeface="+mn-lt"/>
              </a:rPr>
              <a:t> easy to use</a:t>
            </a:r>
            <a:endParaRPr lang="en-US">
              <a:cs typeface="Calibri" panose="020F0502020204030204"/>
            </a:endParaRPr>
          </a:p>
          <a:p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400">
                <a:solidFill>
                  <a:srgbClr val="C00000"/>
                </a:solidFill>
                <a:cs typeface="Calibri" panose="020F0502020204030204"/>
              </a:rPr>
              <a:t>--</a:t>
            </a:r>
            <a:r>
              <a:rPr lang="en-US">
                <a:cs typeface="Calibri" panose="020F0502020204030204"/>
              </a:rPr>
              <a:t> needs to output into a file, therefore difficult to implement into Graphic Modeler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o</a:t>
            </a:r>
            <a:r>
              <a:rPr lang="en-US">
                <a:ea typeface="+mn-lt"/>
                <a:cs typeface="+mn-lt"/>
              </a:rPr>
              <a:t> slightly less values (pixels) → ?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28605" y="1636813"/>
            <a:ext cx="4796704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b="1"/>
          </a:p>
          <a:p>
            <a:pPr algn="ctr"/>
            <a:r>
              <a:rPr lang="en-US" sz="2200"/>
              <a:t>Raster Calculator: SAGA</a:t>
            </a:r>
            <a:endParaRPr lang="en-US" sz="220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sz="2400">
                <a:solidFill>
                  <a:srgbClr val="C00000"/>
                </a:solidFill>
                <a:ea typeface="+mn-lt"/>
                <a:cs typeface="+mn-lt"/>
              </a:rPr>
              <a:t>-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slow (40 sec for Heidelberg)</a:t>
            </a:r>
            <a:endParaRPr lang="en-US"/>
          </a:p>
          <a:p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accent6"/>
                </a:solidFill>
                <a:ea typeface="+mn-lt"/>
                <a:cs typeface="+mn-lt"/>
              </a:rPr>
              <a:t>+</a:t>
            </a:r>
            <a:r>
              <a:rPr lang="en-US">
                <a:ea typeface="+mn-lt"/>
                <a:cs typeface="+mn-lt"/>
              </a:rPr>
              <a:t> easy to use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sz="2400">
                <a:solidFill>
                  <a:schemeClr val="accent6"/>
                </a:solidFill>
                <a:ea typeface="+mn-lt"/>
                <a:cs typeface="+mn-lt"/>
              </a:rPr>
              <a:t>++</a:t>
            </a:r>
            <a:r>
              <a:rPr lang="en-US">
                <a:cs typeface="Calibri" panose="020F0502020204030204"/>
              </a:rPr>
              <a:t> easy to implement into Graphic Modeler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400">
                <a:solidFill>
                  <a:schemeClr val="accent1"/>
                </a:solidFill>
                <a:cs typeface="Calibri" panose="020F0502020204030204"/>
              </a:rPr>
              <a:t>o</a:t>
            </a:r>
            <a:r>
              <a:rPr lang="en-US">
                <a:cs typeface="Calibri" panose="020F0502020204030204"/>
              </a:rPr>
              <a:t> slightly more values (pixels) </a:t>
            </a:r>
            <a:r>
              <a:rPr lang="en-US">
                <a:ea typeface="+mn-lt"/>
                <a:cs typeface="+mn-lt"/>
              </a:rPr>
              <a:t>→</a:t>
            </a:r>
            <a:r>
              <a:rPr lang="en-US">
                <a:cs typeface="Calibri" panose="020F0502020204030204"/>
              </a:rPr>
              <a:t> different values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Comparison: </a:t>
            </a:r>
            <a:r>
              <a:rPr lang="de-DE">
                <a:latin typeface="Calibri Light" panose="020F0302020204030204"/>
                <a:cs typeface="Calibri" panose="020F0502020204030204"/>
              </a:rPr>
              <a:t>Raster </a:t>
            </a:r>
            <a:r>
              <a:rPr lang="de-DE" err="1">
                <a:latin typeface="Calibri Light" panose="020F0302020204030204"/>
                <a:cs typeface="Calibri" panose="020F0502020204030204"/>
              </a:rPr>
              <a:t>Calculator</a:t>
            </a:r>
            <a:endParaRPr lang="en-US" err="1"/>
          </a:p>
        </p:txBody>
      </p:sp>
      <p:sp>
        <p:nvSpPr>
          <p:cNvPr id="6" name="TextBox 5"/>
          <p:cNvSpPr txBox="1"/>
          <p:nvPr/>
        </p:nvSpPr>
        <p:spPr>
          <a:xfrm>
            <a:off x="894608" y="1617021"/>
            <a:ext cx="104522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000"/>
              <a:t>Calculated with values from QGIS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608" y="4031670"/>
            <a:ext cx="104522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000"/>
              <a:t>Calculated with values from SAGA</a:t>
            </a:r>
            <a:endParaRPr lang="en-US" sz="2000">
              <a:cs typeface="Calibri" panose="020F0502020204030204"/>
            </a:endParaRPr>
          </a:p>
        </p:txBody>
      </p:sp>
      <p:pic>
        <p:nvPicPr>
          <p:cNvPr id="9" name="Picture 9" descr="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970" y="2010828"/>
            <a:ext cx="7150695" cy="1867503"/>
          </a:xfrm>
          <a:prstGeom prst="rect">
            <a:avLst/>
          </a:prstGeom>
        </p:spPr>
      </p:pic>
      <p:pic>
        <p:nvPicPr>
          <p:cNvPr id="10" name="Picture 10" descr="Tabl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67" y="4489138"/>
            <a:ext cx="7471975" cy="19213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38665" y="3771901"/>
            <a:ext cx="15441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000"/>
              <a:t>Source: own figure</a:t>
            </a:r>
            <a:endParaRPr lang="en-US" sz="1000"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8459" y="6338046"/>
            <a:ext cx="14769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000"/>
              <a:t>Source: own figure</a:t>
            </a:r>
            <a:endParaRPr lang="en-US" sz="1000">
              <a:cs typeface="Calibri" panose="020F0502020204030204"/>
            </a:endParaRPr>
          </a:p>
        </p:txBody>
      </p:sp>
      <p:sp>
        <p:nvSpPr>
          <p:cNvPr id="7" name="Rechteck 11"/>
          <p:cNvSpPr/>
          <p:nvPr/>
        </p:nvSpPr>
        <p:spPr>
          <a:xfrm>
            <a:off x="4790697" y="2511195"/>
            <a:ext cx="1693138" cy="1266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1"/>
          <p:cNvSpPr/>
          <p:nvPr/>
        </p:nvSpPr>
        <p:spPr>
          <a:xfrm>
            <a:off x="4885185" y="4989908"/>
            <a:ext cx="1749167" cy="1352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894202" y="3428944"/>
            <a:ext cx="210446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 Total: 10.904,29 ha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7329" y="5968613"/>
            <a:ext cx="210446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 Total: 11.002,29 ha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Comparison: </a:t>
            </a:r>
            <a:r>
              <a:rPr lang="de-DE">
                <a:latin typeface="Calibri Light" panose="020F0302020204030204"/>
                <a:cs typeface="Calibri" panose="020F0502020204030204"/>
              </a:rPr>
              <a:t>Raster </a:t>
            </a:r>
            <a:r>
              <a:rPr lang="de-DE" err="1">
                <a:latin typeface="Calibri Light" panose="020F0302020204030204"/>
                <a:cs typeface="Calibri" panose="020F0502020204030204"/>
              </a:rPr>
              <a:t>Calculator</a:t>
            </a:r>
            <a:endParaRPr lang="en-US" err="1"/>
          </a:p>
        </p:txBody>
      </p:sp>
      <p:pic>
        <p:nvPicPr>
          <p:cNvPr id="5" name="Picture 5" descr="NDVI calculated with QG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231" y="1880519"/>
            <a:ext cx="5118264" cy="3878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3923" y="1508456"/>
            <a:ext cx="5108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/>
              <a:t>NDVI calculated with QGIS</a:t>
            </a:r>
            <a:endParaRPr lang="en-US"/>
          </a:p>
        </p:txBody>
      </p:sp>
      <p:pic>
        <p:nvPicPr>
          <p:cNvPr id="7" name="Picture 7" descr="Map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08" y="1880520"/>
            <a:ext cx="5108368" cy="3878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8608" y="1508456"/>
            <a:ext cx="5108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/>
              <a:t>NDVI calculated with SAGA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55796" y="5755341"/>
            <a:ext cx="12347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000"/>
              <a:t>Source: own figure</a:t>
            </a:r>
            <a:endParaRPr lang="en-US" sz="1000"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5766" y="5755341"/>
            <a:ext cx="12347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000"/>
              <a:t>Source: own figure</a:t>
            </a:r>
            <a:endParaRPr lang="en-US" sz="1000">
              <a:cs typeface="Calibri" panose="020F050202020403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149" y="13252"/>
            <a:ext cx="891460" cy="6831495"/>
          </a:xfrm>
          <a:prstGeom prst="rect">
            <a:avLst/>
          </a:prstGeom>
        </p:spPr>
      </p:pic>
      <p:sp>
        <p:nvSpPr>
          <p:cNvPr id="13" name="Rechteck: abgerundete Ecken 12"/>
          <p:cNvSpPr/>
          <p:nvPr/>
        </p:nvSpPr>
        <p:spPr>
          <a:xfrm>
            <a:off x="10915287" y="2322444"/>
            <a:ext cx="1062554" cy="100954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17" name="Rechteck: abgerundete Ecken 16"/>
          <p:cNvSpPr/>
          <p:nvPr/>
        </p:nvSpPr>
        <p:spPr>
          <a:xfrm>
            <a:off x="10917333" y="3529683"/>
            <a:ext cx="1001359" cy="99629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18" name="Rechteck: abgerundete Ecken 17"/>
          <p:cNvSpPr/>
          <p:nvPr/>
        </p:nvSpPr>
        <p:spPr>
          <a:xfrm>
            <a:off x="10948415" y="4721395"/>
            <a:ext cx="1002920" cy="99629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19" name="Rechteck: abgerundete Ecken 18"/>
          <p:cNvSpPr/>
          <p:nvPr/>
        </p:nvSpPr>
        <p:spPr>
          <a:xfrm>
            <a:off x="10945883" y="5901822"/>
            <a:ext cx="1012566" cy="940265"/>
          </a:xfrm>
          <a:prstGeom prst="round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pic>
        <p:nvPicPr>
          <p:cNvPr id="9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52" y="690771"/>
            <a:ext cx="9626344" cy="4662083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1263127" y="948961"/>
            <a:ext cx="3052552" cy="95214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1263127" y="1940517"/>
            <a:ext cx="3049191" cy="116080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1263128" y="3149259"/>
            <a:ext cx="7929561" cy="119746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1263127" y="4382333"/>
            <a:ext cx="9540653" cy="1217253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4352126" y="1944020"/>
            <a:ext cx="2701934" cy="12052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044232" y="220436"/>
            <a:ext cx="915069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4400">
                <a:latin typeface="Calibri Light" panose="020F0302020204030204"/>
                <a:cs typeface="Calibri" panose="020F0502020204030204"/>
              </a:rPr>
              <a:t>Automation: QGIS </a:t>
            </a:r>
            <a:r>
              <a:rPr lang="de-DE" sz="4400" err="1">
                <a:latin typeface="Calibri Light" panose="020F0302020204030204"/>
                <a:cs typeface="Calibri" panose="020F0502020204030204"/>
              </a:rPr>
              <a:t>model</a:t>
            </a:r>
            <a:r>
              <a:rPr lang="de-DE" sz="4400">
                <a:latin typeface="Calibri Light" panose="020F0302020204030204"/>
                <a:cs typeface="Calibri" panose="020F0502020204030204"/>
              </a:rPr>
              <a:t> </a:t>
            </a:r>
            <a:endParaRPr lang="de-DE" sz="4400">
              <a:latin typeface="Calibri Light" panose="020F0302020204030204"/>
              <a:cs typeface="Calibri" panose="020F0502020204030204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52" y="5660400"/>
            <a:ext cx="2744050" cy="1185011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5597979" y="6353174"/>
            <a:ext cx="517071" cy="4762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0200" y="6366510"/>
            <a:ext cx="4114800" cy="365125"/>
          </a:xfrm>
        </p:spPr>
        <p:txBody>
          <a:bodyPr/>
          <a:lstStyle/>
          <a:p>
            <a:pPr algn="l"/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738" y="-2769"/>
            <a:ext cx="10317936" cy="68566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9880" y="6356350"/>
            <a:ext cx="4114800" cy="365125"/>
          </a:xfrm>
        </p:spPr>
        <p:txBody>
          <a:bodyPr/>
          <a:lstStyle/>
          <a:p>
            <a:pPr algn="l"/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err="1">
                <a:cs typeface="Calibri Light" panose="020F0302020204030204"/>
              </a:rPr>
              <a:t>Calculations</a:t>
            </a:r>
            <a:r>
              <a:rPr lang="de-DE">
                <a:cs typeface="Calibri Light" panose="020F0302020204030204"/>
              </a:rPr>
              <a:t> in Excel</a:t>
            </a:r>
            <a:endParaRPr lang="en-US">
              <a:cs typeface="Calibri Light" panose="020F0302020204030204"/>
            </a:endParaRPr>
          </a:p>
        </p:txBody>
      </p:sp>
      <p:pic>
        <p:nvPicPr>
          <p:cNvPr id="7" name="Picture 8" descr="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0" y="1954420"/>
            <a:ext cx="12185807" cy="234709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706390" y="2338664"/>
            <a:ext cx="1279412" cy="9717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9400910" y="2150897"/>
            <a:ext cx="2736584" cy="1915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148" y="5607746"/>
            <a:ext cx="2744050" cy="1185011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6280900" y="6306535"/>
            <a:ext cx="517071" cy="48808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1031588" y="4275993"/>
            <a:ext cx="15441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000"/>
              <a:t>Source: own figure</a:t>
            </a:r>
            <a:endParaRPr lang="en-US" sz="1000">
              <a:cs typeface="Calibri" panose="020F0502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720" y="6356350"/>
            <a:ext cx="4114800" cy="365125"/>
          </a:xfrm>
        </p:spPr>
        <p:txBody>
          <a:bodyPr/>
          <a:lstStyle/>
          <a:p>
            <a:pPr algn="l"/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err="1">
                <a:cs typeface="Calibri Light" panose="020F0302020204030204"/>
              </a:rPr>
              <a:t>Results</a:t>
            </a:r>
            <a:endParaRPr lang="de-DE">
              <a:cs typeface="Calibri Light" panose="020F0302020204030204"/>
            </a:endParaRPr>
          </a:p>
        </p:txBody>
      </p:sp>
      <p:pic>
        <p:nvPicPr>
          <p:cNvPr id="4" name="Grafik 4" descr="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" y="2039319"/>
            <a:ext cx="12186995" cy="2341496"/>
          </a:xfrm>
          <a:prstGeom prst="rect">
            <a:avLst/>
          </a:prstGeom>
        </p:spPr>
      </p:pic>
      <p:pic>
        <p:nvPicPr>
          <p:cNvPr id="3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909" y="5622141"/>
            <a:ext cx="2744050" cy="1185011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6951889" y="6291153"/>
            <a:ext cx="483941" cy="4770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rrow: Right 6"/>
          <p:cNvSpPr/>
          <p:nvPr/>
        </p:nvSpPr>
        <p:spPr>
          <a:xfrm>
            <a:off x="8282601" y="2922369"/>
            <a:ext cx="974462" cy="773043"/>
          </a:xfrm>
          <a:prstGeom prst="rightArrow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61250" y="4428393"/>
            <a:ext cx="15441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000"/>
              <a:t>Source: own figure</a:t>
            </a:r>
            <a:endParaRPr lang="en-US" sz="1000">
              <a:cs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20567" y="3208895"/>
            <a:ext cx="2771565" cy="21609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0200" y="6356350"/>
            <a:ext cx="4114800" cy="365125"/>
          </a:xfrm>
        </p:spPr>
        <p:txBody>
          <a:bodyPr/>
          <a:lstStyle/>
          <a:p>
            <a:pPr algn="l"/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err="1">
                <a:cs typeface="Calibri Light" panose="020F0302020204030204"/>
              </a:rPr>
              <a:t>Discussion</a:t>
            </a:r>
            <a:r>
              <a:rPr lang="de-DE">
                <a:cs typeface="Calibri Light" panose="020F0302020204030204"/>
              </a:rPr>
              <a:t>: </a:t>
            </a:r>
            <a:r>
              <a:rPr lang="de-DE" err="1">
                <a:ea typeface="+mj-lt"/>
                <a:cs typeface="+mj-lt"/>
              </a:rPr>
              <a:t>problems</a:t>
            </a:r>
            <a:r>
              <a:rPr lang="de-DE">
                <a:ea typeface="+mj-lt"/>
                <a:cs typeface="+mj-lt"/>
              </a:rPr>
              <a:t>/</a:t>
            </a:r>
            <a:r>
              <a:rPr lang="de-DE" err="1">
                <a:ea typeface="+mj-lt"/>
                <a:cs typeface="+mj-lt"/>
              </a:rPr>
              <a:t>limitations</a:t>
            </a:r>
            <a:endParaRPr lang="de-DE" b="1" err="1">
              <a:cs typeface="Calibri Light" panose="020F0302020204030204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11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>
                <a:ea typeface="+mn-lt"/>
                <a:cs typeface="+mn-lt"/>
              </a:rPr>
              <a:t>All </a:t>
            </a:r>
            <a:r>
              <a:rPr lang="de-DE" sz="1800" err="1">
                <a:ea typeface="+mn-lt"/>
                <a:cs typeface="+mn-lt"/>
              </a:rPr>
              <a:t>values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are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estimated</a:t>
            </a:r>
            <a:r>
              <a:rPr lang="de-DE" sz="1800">
                <a:ea typeface="+mn-lt"/>
                <a:cs typeface="+mn-lt"/>
              </a:rPr>
              <a:t> and not </a:t>
            </a:r>
            <a:r>
              <a:rPr lang="de-DE" sz="1800" err="1">
                <a:ea typeface="+mn-lt"/>
                <a:cs typeface="+mn-lt"/>
              </a:rPr>
              <a:t>to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be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taken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as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scientifically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proven</a:t>
            </a:r>
            <a:endParaRPr lang="de-DE" sz="1800" err="1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de-DE" sz="1800">
                <a:ea typeface="+mn-lt"/>
                <a:cs typeface="+mn-lt"/>
              </a:rPr>
              <a:t>Data </a:t>
            </a:r>
            <a:r>
              <a:rPr lang="de-DE" sz="1800" err="1">
                <a:ea typeface="+mn-lt"/>
                <a:cs typeface="+mn-lt"/>
              </a:rPr>
              <a:t>for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sequestration</a:t>
            </a:r>
            <a:r>
              <a:rPr lang="de-DE" sz="1800">
                <a:ea typeface="+mn-lt"/>
                <a:cs typeface="+mn-lt"/>
              </a:rPr>
              <a:t> not </a:t>
            </a:r>
            <a:r>
              <a:rPr lang="de-DE" sz="1800" err="1">
                <a:ea typeface="+mn-lt"/>
                <a:cs typeface="+mn-lt"/>
              </a:rPr>
              <a:t>adequate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for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empirical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statements</a:t>
            </a:r>
            <a:r>
              <a:rPr lang="de-DE" sz="1800">
                <a:ea typeface="+mn-lt"/>
                <a:cs typeface="+mn-lt"/>
              </a:rPr>
              <a:t> – </a:t>
            </a:r>
            <a:r>
              <a:rPr lang="de-DE" sz="1800" err="1">
                <a:ea typeface="+mn-lt"/>
                <a:cs typeface="+mn-lt"/>
              </a:rPr>
              <a:t>difficult</a:t>
            </a:r>
            <a:r>
              <a:rPr lang="de-DE" sz="1800">
                <a:ea typeface="+mn-lt"/>
                <a:cs typeface="+mn-lt"/>
              </a:rPr>
              <a:t> </a:t>
            </a:r>
            <a:r>
              <a:rPr lang="de-DE" sz="1800" err="1">
                <a:ea typeface="+mn-lt"/>
                <a:cs typeface="+mn-lt"/>
              </a:rPr>
              <a:t>to</a:t>
            </a:r>
            <a:r>
              <a:rPr lang="de-DE" sz="1800">
                <a:ea typeface="+mn-lt"/>
                <a:cs typeface="+mn-lt"/>
              </a:rPr>
              <a:t> </a:t>
            </a:r>
            <a:r>
              <a:rPr lang="de-DE" sz="1800" err="1">
                <a:ea typeface="+mn-lt"/>
                <a:cs typeface="+mn-lt"/>
              </a:rPr>
              <a:t>aquire</a:t>
            </a:r>
            <a:r>
              <a:rPr lang="de-DE" sz="1800">
                <a:ea typeface="+mn-lt"/>
                <a:cs typeface="+mn-lt"/>
              </a:rPr>
              <a:t> </a:t>
            </a:r>
            <a:r>
              <a:rPr lang="de-DE" sz="1800" err="1">
                <a:ea typeface="+mn-lt"/>
                <a:cs typeface="+mn-lt"/>
              </a:rPr>
              <a:t>data</a:t>
            </a:r>
            <a:r>
              <a:rPr lang="de-DE" sz="1800">
                <a:ea typeface="+mn-lt"/>
                <a:cs typeface="+mn-lt"/>
              </a:rPr>
              <a:t> in </a:t>
            </a:r>
            <a:r>
              <a:rPr lang="de-DE" sz="1800" err="1">
                <a:ea typeface="+mn-lt"/>
                <a:cs typeface="+mn-lt"/>
              </a:rPr>
              <a:t>the</a:t>
            </a:r>
            <a:r>
              <a:rPr lang="de-DE" sz="1800">
                <a:ea typeface="+mn-lt"/>
                <a:cs typeface="+mn-lt"/>
              </a:rPr>
              <a:t> </a:t>
            </a:r>
            <a:r>
              <a:rPr lang="de-DE" sz="1800" err="1">
                <a:ea typeface="+mn-lt"/>
                <a:cs typeface="+mn-lt"/>
              </a:rPr>
              <a:t>first</a:t>
            </a:r>
            <a:r>
              <a:rPr lang="de-DE" sz="1800">
                <a:ea typeface="+mn-lt"/>
                <a:cs typeface="+mn-lt"/>
              </a:rPr>
              <a:t> </a:t>
            </a:r>
            <a:r>
              <a:rPr lang="de-DE" sz="1800" err="1">
                <a:ea typeface="+mn-lt"/>
                <a:cs typeface="+mn-lt"/>
              </a:rPr>
              <a:t>place</a:t>
            </a:r>
            <a:endParaRPr lang="de-DE" sz="1800" err="1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de-DE" sz="1800" err="1">
                <a:ea typeface="+mn-lt"/>
                <a:cs typeface="+mn-lt"/>
              </a:rPr>
              <a:t>No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up</a:t>
            </a:r>
            <a:r>
              <a:rPr lang="de-DE" sz="1800">
                <a:ea typeface="+mn-lt"/>
                <a:cs typeface="+mn-lt"/>
              </a:rPr>
              <a:t>-</a:t>
            </a:r>
            <a:r>
              <a:rPr lang="de-DE" sz="1800" err="1">
                <a:ea typeface="+mn-lt"/>
                <a:cs typeface="+mn-lt"/>
              </a:rPr>
              <a:t>to</a:t>
            </a:r>
            <a:r>
              <a:rPr lang="de-DE" sz="1800">
                <a:ea typeface="+mn-lt"/>
                <a:cs typeface="+mn-lt"/>
              </a:rPr>
              <a:t>-date </a:t>
            </a:r>
            <a:r>
              <a:rPr lang="de-DE" sz="1800" err="1">
                <a:ea typeface="+mn-lt"/>
                <a:cs typeface="+mn-lt"/>
              </a:rPr>
              <a:t>data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for</a:t>
            </a:r>
            <a:r>
              <a:rPr lang="de-DE" sz="1800">
                <a:ea typeface="+mn-lt"/>
                <a:cs typeface="+mn-lt"/>
              </a:rPr>
              <a:t> CO</a:t>
            </a:r>
            <a:r>
              <a:rPr lang="de-DE" sz="1800" baseline="-25000">
                <a:ea typeface="+mn-lt"/>
                <a:cs typeface="+mn-lt"/>
              </a:rPr>
              <a:t>2</a:t>
            </a:r>
            <a:r>
              <a:rPr lang="de-DE" sz="1800">
                <a:ea typeface="+mn-lt"/>
                <a:cs typeface="+mn-lt"/>
              </a:rPr>
              <a:t> </a:t>
            </a:r>
            <a:r>
              <a:rPr lang="de-DE" sz="1800" err="1">
                <a:ea typeface="+mn-lt"/>
                <a:cs typeface="+mn-lt"/>
              </a:rPr>
              <a:t>emissions</a:t>
            </a:r>
            <a:r>
              <a:rPr lang="de-DE" sz="1800">
                <a:ea typeface="+mn-lt"/>
                <a:cs typeface="+mn-lt"/>
              </a:rPr>
              <a:t> (</a:t>
            </a:r>
            <a:r>
              <a:rPr lang="de-DE" sz="1800" err="1">
                <a:ea typeface="+mn-lt"/>
                <a:cs typeface="+mn-lt"/>
              </a:rPr>
              <a:t>other</a:t>
            </a:r>
            <a:r>
              <a:rPr lang="de-DE" sz="1800">
                <a:ea typeface="+mn-lt"/>
                <a:cs typeface="+mn-lt"/>
              </a:rPr>
              <a:t> </a:t>
            </a:r>
            <a:r>
              <a:rPr lang="de-DE" sz="1800" err="1">
                <a:ea typeface="+mn-lt"/>
                <a:cs typeface="+mn-lt"/>
              </a:rPr>
              <a:t>sources</a:t>
            </a:r>
            <a:r>
              <a:rPr lang="de-DE" sz="1800">
                <a:ea typeface="+mn-lt"/>
                <a:cs typeface="+mn-lt"/>
              </a:rPr>
              <a:t> </a:t>
            </a:r>
            <a:r>
              <a:rPr lang="de-DE" sz="1800" err="1">
                <a:ea typeface="+mn-lt"/>
                <a:cs typeface="+mn-lt"/>
              </a:rPr>
              <a:t>needed</a:t>
            </a:r>
            <a:r>
              <a:rPr lang="de-DE" sz="1800">
                <a:ea typeface="+mn-lt"/>
                <a:cs typeface="+mn-lt"/>
              </a:rPr>
              <a:t>)</a:t>
            </a:r>
            <a:endParaRPr lang="de-DE" sz="1800" err="1">
              <a:cs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742" y="3891797"/>
            <a:ext cx="10806308" cy="1524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>
                <a:latin typeface="Calibri Light" panose="020F0302020204030204"/>
                <a:cs typeface="Calibri Light" panose="020F0302020204030204"/>
              </a:rPr>
              <a:t>BUT:</a:t>
            </a:r>
            <a:endParaRPr lang="en-US" sz="2800">
              <a:latin typeface="Calibri Light" panose="020F0302020204030204"/>
              <a:ea typeface="+mn-lt"/>
              <a:cs typeface="Calibri Light" panose="020F0302020204030204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de-DE">
                <a:ea typeface="+mn-lt"/>
                <a:cs typeface="+mn-lt"/>
              </a:rPr>
              <a:t>Model 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applicable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with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other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data</a:t>
            </a:r>
            <a:r>
              <a:rPr lang="de-DE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→ 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more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accurate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data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leads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better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results</a:t>
            </a:r>
            <a:endParaRPr lang="de-DE">
              <a:ea typeface="+mn-lt"/>
              <a:cs typeface="+mn-lt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de-DE" err="1">
                <a:ea typeface="+mn-lt"/>
                <a:cs typeface="+mn-lt"/>
              </a:rPr>
              <a:t>Good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tool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getting</a:t>
            </a:r>
            <a:r>
              <a:rPr lang="de-DE">
                <a:ea typeface="+mn-lt"/>
                <a:cs typeface="+mn-lt"/>
              </a:rPr>
              <a:t> a </a:t>
            </a:r>
            <a:r>
              <a:rPr lang="de-DE" err="1">
                <a:ea typeface="+mn-lt"/>
                <a:cs typeface="+mn-lt"/>
              </a:rPr>
              <a:t>first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impression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imbalance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between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emission</a:t>
            </a:r>
            <a:r>
              <a:rPr lang="de-DE">
                <a:ea typeface="+mn-lt"/>
                <a:cs typeface="+mn-lt"/>
              </a:rPr>
              <a:t> and </a:t>
            </a:r>
            <a:r>
              <a:rPr lang="de-DE" err="1">
                <a:ea typeface="+mn-lt"/>
                <a:cs typeface="+mn-lt"/>
              </a:rPr>
              <a:t>sequestration</a:t>
            </a:r>
            <a:r>
              <a:rPr lang="de-DE">
                <a:ea typeface="+mn-lt"/>
                <a:cs typeface="+mn-lt"/>
              </a:rPr>
              <a:t> in a </a:t>
            </a:r>
            <a:r>
              <a:rPr lang="de-DE" err="1">
                <a:ea typeface="+mn-lt"/>
                <a:cs typeface="+mn-lt"/>
              </a:rPr>
              <a:t>city's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extent</a:t>
            </a:r>
            <a:r>
              <a:rPr lang="de-DE"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</p:txBody>
      </p:sp>
      <p:pic>
        <p:nvPicPr>
          <p:cNvPr id="5" name="Graphic 5" descr="Exclamation mark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1457" y="1618397"/>
            <a:ext cx="914400" cy="914400"/>
          </a:xfrm>
          <a:prstGeom prst="rect">
            <a:avLst/>
          </a:prstGeom>
        </p:spPr>
      </p:pic>
      <p:pic>
        <p:nvPicPr>
          <p:cNvPr id="6" name="Graphic 6" descr="Hang Loose Hand Gesture outlin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1546" y="5508009"/>
            <a:ext cx="914400" cy="9144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633" y="1333105"/>
            <a:ext cx="7237333" cy="41576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320000"/>
              </a:lnSpc>
              <a:spcBef>
                <a:spcPts val="0"/>
              </a:spcBef>
              <a:buNone/>
            </a:pPr>
            <a:r>
              <a:rPr lang="de-DE" sz="1800">
                <a:latin typeface="Calibri" panose="020F0502020204030204"/>
                <a:ea typeface="+mn-lt"/>
                <a:cs typeface="+mn-lt"/>
              </a:rPr>
              <a:t>Further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compare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the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Raster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Calculators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 (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other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GIS?)</a:t>
            </a:r>
            <a:endParaRPr lang="en-US" sz="1800">
              <a:latin typeface="Calibri" panose="020F0502020204030204"/>
              <a:ea typeface="+mn-lt"/>
              <a:cs typeface="+mn-lt"/>
            </a:endParaRPr>
          </a:p>
          <a:p>
            <a:pPr marL="0" indent="0">
              <a:lnSpc>
                <a:spcPct val="320000"/>
              </a:lnSpc>
              <a:spcBef>
                <a:spcPts val="0"/>
              </a:spcBef>
              <a:buNone/>
            </a:pPr>
            <a:r>
              <a:rPr lang="de-DE" sz="1800">
                <a:latin typeface="Calibri" panose="020F0502020204030204"/>
                <a:ea typeface="+mn-lt"/>
                <a:cs typeface="+mn-lt"/>
              </a:rPr>
              <a:t>Look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for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better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data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sources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for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sequestration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and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emission</a:t>
            </a:r>
            <a:endParaRPr lang="en-US" sz="1800">
              <a:latin typeface="Calibri" panose="020F0502020204030204"/>
              <a:ea typeface="+mn-lt"/>
              <a:cs typeface="+mn-lt"/>
            </a:endParaRPr>
          </a:p>
          <a:p>
            <a:pPr marL="0" indent="0">
              <a:lnSpc>
                <a:spcPct val="320000"/>
              </a:lnSpc>
              <a:spcBef>
                <a:spcPts val="0"/>
              </a:spcBef>
              <a:buNone/>
            </a:pPr>
            <a:r>
              <a:rPr lang="de-DE" sz="1800">
                <a:latin typeface="Calibri" panose="020F0502020204030204"/>
                <a:ea typeface="+mn-lt"/>
                <a:cs typeface="+mn-lt"/>
              </a:rPr>
              <a:t>Implement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of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roi_extractor.bat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into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the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QGIS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model</a:t>
            </a:r>
            <a:endParaRPr lang="en-US" sz="1800" err="1">
              <a:latin typeface="Calibri" panose="020F0502020204030204"/>
              <a:ea typeface="+mn-lt"/>
              <a:cs typeface="+mn-lt"/>
            </a:endParaRPr>
          </a:p>
          <a:p>
            <a:pPr marL="0" indent="0">
              <a:lnSpc>
                <a:spcPct val="320000"/>
              </a:lnSpc>
              <a:spcBef>
                <a:spcPts val="0"/>
              </a:spcBef>
              <a:buNone/>
            </a:pPr>
            <a:r>
              <a:rPr lang="de-DE" sz="1800" err="1">
                <a:latin typeface="Calibri" panose="020F0502020204030204"/>
                <a:ea typeface="+mn-lt"/>
                <a:cs typeface="+mn-lt"/>
              </a:rPr>
              <a:t>Automatically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import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results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from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model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into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the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Excelsheet</a:t>
            </a:r>
            <a:endParaRPr lang="en-US" sz="1800">
              <a:latin typeface="Calibri" panose="020F0502020204030204"/>
              <a:ea typeface="+mn-lt"/>
              <a:cs typeface="+mn-lt"/>
            </a:endParaRPr>
          </a:p>
          <a:p>
            <a:pPr marL="0" indent="0">
              <a:lnSpc>
                <a:spcPct val="320000"/>
              </a:lnSpc>
              <a:spcBef>
                <a:spcPts val="0"/>
              </a:spcBef>
              <a:buNone/>
            </a:pPr>
            <a:r>
              <a:rPr lang="de-DE" sz="1800">
                <a:latin typeface="Calibri" panose="020F0502020204030204"/>
                <a:ea typeface="+mn-lt"/>
                <a:cs typeface="+mn-lt"/>
              </a:rPr>
              <a:t>Repository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is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finished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, just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needs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updating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if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new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implementations</a:t>
            </a:r>
            <a:r>
              <a:rPr lang="de-DE" sz="1800">
                <a:latin typeface="Calibri" panose="020F0502020204030204"/>
                <a:ea typeface="+mn-lt"/>
                <a:cs typeface="+mn-lt"/>
              </a:rPr>
              <a:t> </a:t>
            </a:r>
            <a:r>
              <a:rPr lang="de-DE" sz="1800" err="1">
                <a:latin typeface="Calibri" panose="020F0502020204030204"/>
                <a:ea typeface="+mn-lt"/>
                <a:cs typeface="+mn-lt"/>
              </a:rPr>
              <a:t>work</a:t>
            </a:r>
            <a:endParaRPr lang="en-US" sz="1800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5" name="Graphic 4" descr="Signpost outli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53590" y="1670041"/>
            <a:ext cx="2049593" cy="2029801"/>
          </a:xfrm>
          <a:prstGeom prst="rect">
            <a:avLst/>
          </a:prstGeom>
        </p:spPr>
      </p:pic>
      <p:sp>
        <p:nvSpPr>
          <p:cNvPr id="6" name="Titel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>
                <a:cs typeface="Calibri Light" panose="020F0302020204030204"/>
              </a:rPr>
              <a:t>Outlook</a:t>
            </a:r>
            <a:endParaRPr lang="en-US"/>
          </a:p>
        </p:txBody>
      </p:sp>
      <p:pic>
        <p:nvPicPr>
          <p:cNvPr id="12" name="Graphic 15" descr="Calculator outlin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488" y="1625930"/>
            <a:ext cx="647205" cy="637310"/>
          </a:xfrm>
          <a:prstGeom prst="rect">
            <a:avLst/>
          </a:prstGeom>
        </p:spPr>
      </p:pic>
      <p:pic>
        <p:nvPicPr>
          <p:cNvPr id="16" name="Graphic 16" descr="Marker outlin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489" y="3407228"/>
            <a:ext cx="647206" cy="637310"/>
          </a:xfrm>
          <a:prstGeom prst="rect">
            <a:avLst/>
          </a:prstGeom>
        </p:spPr>
      </p:pic>
      <p:pic>
        <p:nvPicPr>
          <p:cNvPr id="17" name="Graphic 17" descr="Binoculars outlin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0817" y="2520909"/>
            <a:ext cx="637310" cy="647206"/>
          </a:xfrm>
          <a:prstGeom prst="rect">
            <a:avLst/>
          </a:prstGeom>
        </p:spPr>
      </p:pic>
      <p:pic>
        <p:nvPicPr>
          <p:cNvPr id="18" name="Graphic 18" descr="Open folder outlin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251" y="5137811"/>
            <a:ext cx="647206" cy="637310"/>
          </a:xfrm>
          <a:prstGeom prst="rect">
            <a:avLst/>
          </a:prstGeom>
        </p:spPr>
      </p:pic>
      <p:pic>
        <p:nvPicPr>
          <p:cNvPr id="19" name="Graphic 20" descr="Gears outline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9580" y="4251489"/>
            <a:ext cx="637310" cy="647206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739733" y="2387929"/>
            <a:ext cx="5898077" cy="0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39733" y="3298370"/>
            <a:ext cx="5898078" cy="0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739733" y="4099954"/>
            <a:ext cx="5898078" cy="0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739732" y="5030187"/>
            <a:ext cx="5898078" cy="0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>
            <a:grpSpLocks noGrp="1" noRot="1" noChangeAspect="1" noMove="1" noResize="1" noUngrp="1"/>
          </p:cNvGrpSpPr>
          <p:nvPr/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3" name="Freeform 5"/>
            <p:cNvSpPr/>
            <p:nvPr/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700" y="1371190"/>
            <a:ext cx="3934670" cy="12543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Introduction</a:t>
            </a:r>
            <a:r>
              <a:rPr lang="en-US" sz="5400" b="1"/>
              <a:t> </a:t>
            </a:r>
            <a:endParaRPr lang="en-US" sz="5400" b="1">
              <a:cs typeface="Calibri Light" panose="020F0302020204030204"/>
            </a:endParaRPr>
          </a:p>
        </p:txBody>
      </p:sp>
      <p:sp>
        <p:nvSpPr>
          <p:cNvPr id="36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Freeform: Shap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04599" y="4855186"/>
            <a:ext cx="6237110" cy="14487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nhaltsplatzhalter 2"/>
          <p:cNvSpPr>
            <a:spLocks noGrp="1"/>
          </p:cNvSpPr>
          <p:nvPr/>
        </p:nvSpPr>
        <p:spPr>
          <a:xfrm>
            <a:off x="391318" y="3235969"/>
            <a:ext cx="6502050" cy="2424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60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>
                <a:ea typeface="+mn-lt"/>
                <a:cs typeface="+mn-lt"/>
              </a:rPr>
              <a:t>Does the vegetation of a specific region 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suffice to compensate the 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CO</a:t>
            </a:r>
            <a:r>
              <a:rPr lang="en-US" sz="2400" b="1" baseline="-25000">
                <a:ea typeface="+mn-lt"/>
                <a:cs typeface="+mn-lt"/>
              </a:rPr>
              <a:t>2</a:t>
            </a:r>
            <a:r>
              <a:rPr lang="en-US" sz="2400" b="1">
                <a:ea typeface="+mn-lt"/>
                <a:cs typeface="+mn-lt"/>
              </a:rPr>
              <a:t> emissions of this exact region?</a:t>
            </a:r>
            <a:endParaRPr lang="en-US" sz="2400" b="1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600">
              <a:cs typeface="Calibri" panose="020F0502020204030204"/>
            </a:endParaRPr>
          </a:p>
          <a:p>
            <a:pPr marL="971550" lvl="1">
              <a:spcBef>
                <a:spcPts val="0"/>
              </a:spcBef>
            </a:pPr>
            <a:endParaRPr lang="en-US" sz="1600"/>
          </a:p>
        </p:txBody>
      </p:sp>
      <p:pic>
        <p:nvPicPr>
          <p:cNvPr id="13" name="Grafik 4" descr="Produktion mit einfarbiger Füllu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47041" y="2355855"/>
            <a:ext cx="2717326" cy="2707430"/>
          </a:xfrm>
          <a:prstGeom prst="rect">
            <a:avLst/>
          </a:prstGeom>
        </p:spPr>
      </p:pic>
      <p:pic>
        <p:nvPicPr>
          <p:cNvPr id="3" name="Grafik 3" descr="Laubbaum Silhouett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9960" y="1058012"/>
            <a:ext cx="1842654" cy="18327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36217" y="3542296"/>
            <a:ext cx="3892023" cy="334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6840" y="3912236"/>
            <a:ext cx="2857841" cy="32523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0828" y="4272593"/>
            <a:ext cx="4850594" cy="3458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6862" y="5032524"/>
            <a:ext cx="6072553" cy="10874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600">
                <a:solidFill>
                  <a:schemeClr val="accent1"/>
                </a:solidFill>
                <a:ea typeface="+mn-lt"/>
                <a:cs typeface="+mn-lt"/>
              </a:rPr>
              <a:t>1. Classification of the region: vegetated areas vs. non-vegetated areas</a:t>
            </a:r>
            <a:endParaRPr lang="en-US">
              <a:solidFill>
                <a:schemeClr val="accent1"/>
              </a:solidFill>
              <a:cs typeface="Calibri" panose="020F0502020204030204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chemeClr val="accent6"/>
                </a:solidFill>
                <a:ea typeface="+mn-lt"/>
                <a:cs typeface="+mn-lt"/>
              </a:rPr>
              <a:t>2. Calculation of CO</a:t>
            </a:r>
            <a:r>
              <a:rPr lang="en-US" sz="1600" baseline="-25000">
                <a:solidFill>
                  <a:schemeClr val="accent6"/>
                </a:solidFill>
                <a:ea typeface="+mn-lt"/>
                <a:cs typeface="+mn-lt"/>
              </a:rPr>
              <a:t>2</a:t>
            </a:r>
            <a:r>
              <a:rPr lang="en-US" sz="1600">
                <a:solidFill>
                  <a:schemeClr val="accent6"/>
                </a:solidFill>
                <a:ea typeface="+mn-lt"/>
                <a:cs typeface="+mn-lt"/>
              </a:rPr>
              <a:t> sequestration ability in considered area</a:t>
            </a:r>
            <a:r>
              <a:rPr lang="en-US" sz="1600">
                <a:ea typeface="+mn-lt"/>
                <a:cs typeface="+mn-lt"/>
              </a:rPr>
              <a:t> </a:t>
            </a:r>
            <a:endParaRPr lang="en-US" sz="160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C00000"/>
                </a:solidFill>
                <a:ea typeface="+mn-lt"/>
                <a:cs typeface="+mn-lt"/>
              </a:rPr>
              <a:t>3. Comparison of CO</a:t>
            </a:r>
            <a:r>
              <a:rPr lang="en-US" sz="1600" baseline="-25000">
                <a:solidFill>
                  <a:srgbClr val="C00000"/>
                </a:solidFill>
                <a:ea typeface="+mn-lt"/>
                <a:cs typeface="+mn-lt"/>
              </a:rPr>
              <a:t>2</a:t>
            </a:r>
            <a:r>
              <a:rPr lang="en-US" sz="1600">
                <a:solidFill>
                  <a:srgbClr val="C00000"/>
                </a:solidFill>
                <a:ea typeface="+mn-lt"/>
                <a:cs typeface="+mn-lt"/>
              </a:rPr>
              <a:t> emissions and sequestration ability</a:t>
            </a:r>
            <a:endParaRPr lang="en-US" sz="1600">
              <a:ea typeface="+mn-lt"/>
              <a:cs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de-DE" sz="3200">
                <a:solidFill>
                  <a:schemeClr val="tx1">
                    <a:lumMod val="65000"/>
                    <a:lumOff val="35000"/>
                  </a:schemeClr>
                </a:solidFill>
                <a:cs typeface="Calibri Light" panose="020F0302020204030204"/>
              </a:rPr>
              <a:t>List </a:t>
            </a:r>
            <a:r>
              <a:rPr lang="de-DE" sz="320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 panose="020F0302020204030204"/>
              </a:rPr>
              <a:t>of</a:t>
            </a:r>
            <a:r>
              <a:rPr lang="de-DE" sz="3200">
                <a:solidFill>
                  <a:schemeClr val="tx1">
                    <a:lumMod val="65000"/>
                    <a:lumOff val="35000"/>
                  </a:schemeClr>
                </a:solidFill>
                <a:cs typeface="Calibri Light" panose="020F0302020204030204"/>
              </a:rPr>
              <a:t> </a:t>
            </a:r>
            <a:r>
              <a:rPr lang="de-DE" sz="320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 panose="020F0302020204030204"/>
              </a:rPr>
              <a:t>sources</a:t>
            </a:r>
            <a:endParaRPr lang="de-DE" sz="320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Inhaltsplatzhalter 2"/>
          <p:cNvSpPr>
            <a:spLocks noGrp="1"/>
          </p:cNvSpPr>
          <p:nvPr>
            <p:ph idx="1"/>
          </p:nvPr>
        </p:nvSpPr>
        <p:spPr>
          <a:xfrm>
            <a:off x="1335405" y="2427605"/>
            <a:ext cx="9551035" cy="31699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400" err="1">
                <a:ea typeface="+mn-lt"/>
                <a:cs typeface="+mn-lt"/>
              </a:rPr>
              <a:t>Candiago, S. &amp; Remondino, F. &amp; De Giglio, M. &amp; Dubbini. M. &amp; Gattelli, M. (2015): Evaluating Multispectral Images and Vegetation Indices for Precision Farming Applications from UAV Images. - In: Remote Sensing, 7, pp. 4026 - 4047.</a:t>
            </a:r>
            <a:endParaRPr lang="de-DE" sz="1400" err="1">
              <a:ea typeface="+mn-lt"/>
              <a:cs typeface="+mn-lt"/>
            </a:endParaRPr>
          </a:p>
          <a:p>
            <a:r>
              <a:rPr lang="de-DE" sz="1400">
                <a:ea typeface="+mn-lt"/>
                <a:cs typeface="+mn-lt"/>
                <a:sym typeface="+mn-ea"/>
              </a:rPr>
              <a:t>Deutsches Zentrum für Luft- und Raumfahrt e.V. (2022): Die Sentinel-Satellitenfamilie. - URL: </a:t>
            </a:r>
            <a:r>
              <a:rPr lang="de-DE" sz="1400">
                <a:ea typeface="+mn-lt"/>
                <a:cs typeface="+mn-lt"/>
                <a:sym typeface="+mn-ea"/>
                <a:hlinkClick r:id="rId1"/>
              </a:rPr>
              <a:t>https://www.d-copernicus.de/daten/satelliten/daten-sentinels/</a:t>
            </a:r>
            <a:r>
              <a:rPr lang="de-DE" sz="1400">
                <a:ea typeface="+mn-lt"/>
                <a:cs typeface="+mn-lt"/>
                <a:sym typeface="+mn-ea"/>
              </a:rPr>
              <a:t> [</a:t>
            </a:r>
            <a:r>
              <a:rPr lang="de-DE" sz="1400" err="1">
                <a:ea typeface="+mn-lt"/>
                <a:cs typeface="+mn-lt"/>
                <a:sym typeface="+mn-ea"/>
              </a:rPr>
              <a:t>as</a:t>
            </a:r>
            <a:r>
              <a:rPr lang="de-DE" sz="1400">
                <a:ea typeface="+mn-lt"/>
                <a:cs typeface="+mn-lt"/>
                <a:sym typeface="+mn-ea"/>
              </a:rPr>
              <a:t> </a:t>
            </a:r>
            <a:r>
              <a:rPr lang="de-DE" sz="1400" err="1">
                <a:ea typeface="+mn-lt"/>
                <a:cs typeface="+mn-lt"/>
                <a:sym typeface="+mn-ea"/>
              </a:rPr>
              <a:t>of</a:t>
            </a:r>
            <a:r>
              <a:rPr lang="de-DE" sz="1400">
                <a:ea typeface="+mn-lt"/>
                <a:cs typeface="+mn-lt"/>
                <a:sym typeface="+mn-ea"/>
              </a:rPr>
              <a:t>: 30.01.2022].</a:t>
            </a:r>
            <a:endParaRPr lang="de-DE" sz="1400" err="1">
              <a:ea typeface="+mn-lt"/>
              <a:cs typeface="+mn-lt"/>
            </a:endParaRPr>
          </a:p>
          <a:p>
            <a:r>
              <a:rPr lang="de-DE" sz="1400" err="1">
                <a:ea typeface="+mn-lt"/>
                <a:cs typeface="+mn-lt"/>
              </a:rPr>
              <a:t>Matese, A. &amp; Di Gennaro, S.F. (2018): Practical Applications of a Multisensor UAV Platform Based on Multispectral, Thermal and RGB High Resolution Images in Precision Viticulture. - In: Agriculture, 8(7):166.</a:t>
            </a:r>
            <a:endParaRPr lang="de-DE" sz="1400" err="1">
              <a:ea typeface="+mn-lt"/>
              <a:cs typeface="+mn-lt"/>
            </a:endParaRPr>
          </a:p>
          <a:p>
            <a:r>
              <a:rPr lang="de-DE" sz="1400" err="1">
                <a:ea typeface="+mn-lt"/>
                <a:cs typeface="+mn-lt"/>
              </a:rPr>
              <a:t>Mkansi</a:t>
            </a:r>
            <a:r>
              <a:rPr lang="de-DE" sz="1400">
                <a:ea typeface="+mn-lt"/>
                <a:cs typeface="+mn-lt"/>
              </a:rPr>
              <a:t>, R. (2017): </a:t>
            </a:r>
            <a:r>
              <a:rPr lang="de-DE" sz="1400" err="1">
                <a:ea typeface="+mn-lt"/>
                <a:cs typeface="+mn-lt"/>
              </a:rPr>
              <a:t>Spectral</a:t>
            </a:r>
            <a:r>
              <a:rPr lang="de-DE" sz="1400">
                <a:ea typeface="+mn-lt"/>
                <a:cs typeface="+mn-lt"/>
              </a:rPr>
              <a:t> </a:t>
            </a:r>
            <a:r>
              <a:rPr lang="de-DE" sz="1400" err="1">
                <a:ea typeface="+mn-lt"/>
                <a:cs typeface="+mn-lt"/>
              </a:rPr>
              <a:t>reflectance</a:t>
            </a:r>
            <a:r>
              <a:rPr lang="de-DE" sz="1400">
                <a:ea typeface="+mn-lt"/>
                <a:cs typeface="+mn-lt"/>
              </a:rPr>
              <a:t> </a:t>
            </a:r>
            <a:r>
              <a:rPr lang="de-DE" sz="1400" err="1">
                <a:ea typeface="+mn-lt"/>
                <a:cs typeface="+mn-lt"/>
              </a:rPr>
              <a:t>of</a:t>
            </a:r>
            <a:r>
              <a:rPr lang="de-DE" sz="1400">
                <a:ea typeface="+mn-lt"/>
                <a:cs typeface="+mn-lt"/>
              </a:rPr>
              <a:t> </a:t>
            </a:r>
            <a:r>
              <a:rPr lang="de-DE" sz="1400" err="1">
                <a:ea typeface="+mn-lt"/>
                <a:cs typeface="+mn-lt"/>
              </a:rPr>
              <a:t>soil</a:t>
            </a:r>
            <a:r>
              <a:rPr lang="de-DE" sz="1400">
                <a:ea typeface="+mn-lt"/>
                <a:cs typeface="+mn-lt"/>
              </a:rPr>
              <a:t>, </a:t>
            </a:r>
            <a:r>
              <a:rPr lang="de-DE" sz="1400" err="1">
                <a:ea typeface="+mn-lt"/>
                <a:cs typeface="+mn-lt"/>
              </a:rPr>
              <a:t>vegetation</a:t>
            </a:r>
            <a:r>
              <a:rPr lang="de-DE" sz="1400">
                <a:ea typeface="+mn-lt"/>
                <a:cs typeface="+mn-lt"/>
              </a:rPr>
              <a:t> and </a:t>
            </a:r>
            <a:r>
              <a:rPr lang="de-DE" sz="1400" err="1">
                <a:ea typeface="+mn-lt"/>
                <a:cs typeface="+mn-lt"/>
              </a:rPr>
              <a:t>water</a:t>
            </a:r>
            <a:r>
              <a:rPr lang="de-DE" sz="1400">
                <a:ea typeface="+mn-lt"/>
                <a:cs typeface="+mn-lt"/>
              </a:rPr>
              <a:t>. - URL </a:t>
            </a:r>
            <a:r>
              <a:rPr lang="de-DE" sz="1400">
                <a:ea typeface="+mn-lt"/>
                <a:cs typeface="+mn-lt"/>
                <a:hlinkClick r:id="rId2"/>
              </a:rPr>
              <a:t>https://mkansireminder.wordpress.com/2017/04/24/spectral-reflectance-of-soil-vegetation-water/</a:t>
            </a:r>
            <a:r>
              <a:rPr lang="de-DE" sz="1400">
                <a:ea typeface="+mn-lt"/>
                <a:cs typeface="+mn-lt"/>
              </a:rPr>
              <a:t> [</a:t>
            </a:r>
            <a:r>
              <a:rPr lang="de-DE" sz="1400" err="1">
                <a:ea typeface="+mn-lt"/>
                <a:cs typeface="+mn-lt"/>
              </a:rPr>
              <a:t>as</a:t>
            </a:r>
            <a:r>
              <a:rPr lang="de-DE" sz="1400">
                <a:ea typeface="+mn-lt"/>
                <a:cs typeface="+mn-lt"/>
              </a:rPr>
              <a:t> </a:t>
            </a:r>
            <a:r>
              <a:rPr lang="de-DE" sz="1400" err="1">
                <a:ea typeface="+mn-lt"/>
                <a:cs typeface="+mn-lt"/>
              </a:rPr>
              <a:t>of</a:t>
            </a:r>
            <a:r>
              <a:rPr lang="de-DE" sz="1400">
                <a:ea typeface="+mn-lt"/>
                <a:cs typeface="+mn-lt"/>
              </a:rPr>
              <a:t>: 30.01.2022].</a:t>
            </a:r>
            <a:endParaRPr lang="de-DE" sz="1400">
              <a:ea typeface="+mn-lt"/>
              <a:cs typeface="+mn-lt"/>
            </a:endParaRPr>
          </a:p>
          <a:p>
            <a:r>
              <a:rPr lang="de-DE" sz="1400">
                <a:ea typeface="+mn-lt"/>
                <a:cs typeface="+mn-lt"/>
                <a:sym typeface="+mn-ea"/>
              </a:rPr>
              <a:t>Norwegian University of Science and Technology (2018): OpenGHGmap. - URL: </a:t>
            </a:r>
            <a:r>
              <a:rPr lang="de-DE" sz="1400">
                <a:ea typeface="+mn-lt"/>
                <a:cs typeface="+mn-lt"/>
                <a:sym typeface="+mn-ea"/>
                <a:hlinkClick r:id="rId3"/>
              </a:rPr>
              <a:t>https://openghgmap.net/#Heidelberg,%20Baden-Württemberg,%20Deutschland</a:t>
            </a:r>
            <a:r>
              <a:rPr lang="de-DE" sz="1400">
                <a:ea typeface="+mn-lt"/>
                <a:cs typeface="+mn-lt"/>
                <a:sym typeface="+mn-ea"/>
              </a:rPr>
              <a:t> [</a:t>
            </a:r>
            <a:r>
              <a:rPr lang="de-DE" sz="1400" err="1">
                <a:ea typeface="+mn-lt"/>
                <a:cs typeface="+mn-lt"/>
                <a:sym typeface="+mn-ea"/>
              </a:rPr>
              <a:t>as</a:t>
            </a:r>
            <a:r>
              <a:rPr lang="de-DE" sz="1400">
                <a:ea typeface="+mn-lt"/>
                <a:cs typeface="+mn-lt"/>
                <a:sym typeface="+mn-ea"/>
              </a:rPr>
              <a:t> </a:t>
            </a:r>
            <a:r>
              <a:rPr lang="de-DE" sz="1400" err="1">
                <a:ea typeface="+mn-lt"/>
                <a:cs typeface="+mn-lt"/>
                <a:sym typeface="+mn-ea"/>
              </a:rPr>
              <a:t>of</a:t>
            </a:r>
            <a:r>
              <a:rPr lang="de-DE" sz="1400">
                <a:ea typeface="+mn-lt"/>
                <a:cs typeface="+mn-lt"/>
                <a:sym typeface="+mn-ea"/>
              </a:rPr>
              <a:t>: 30.01.2022].</a:t>
            </a:r>
            <a:endParaRPr lang="de-DE" sz="1400">
              <a:ea typeface="+mn-lt"/>
              <a:cs typeface="+mn-lt"/>
            </a:endParaRPr>
          </a:p>
          <a:p>
            <a:r>
              <a:rPr lang="de-DE" sz="1400">
                <a:ea typeface="+mn-lt"/>
                <a:cs typeface="+mn-lt"/>
              </a:rPr>
              <a:t>Zheng, </a:t>
            </a:r>
            <a:r>
              <a:rPr lang="de-DE" sz="1400" err="1">
                <a:ea typeface="+mn-lt"/>
                <a:cs typeface="+mn-lt"/>
              </a:rPr>
              <a:t>Q.</a:t>
            </a:r>
            <a:r>
              <a:rPr lang="de-DE" sz="1400">
                <a:ea typeface="+mn-lt"/>
                <a:cs typeface="+mn-lt"/>
              </a:rPr>
              <a:t> &amp; Huang, </a:t>
            </a:r>
            <a:r>
              <a:rPr lang="de-DE" sz="1400" err="1">
                <a:ea typeface="+mn-lt"/>
                <a:cs typeface="+mn-lt"/>
              </a:rPr>
              <a:t>W.</a:t>
            </a:r>
            <a:r>
              <a:rPr lang="de-DE" sz="1400">
                <a:ea typeface="+mn-lt"/>
                <a:cs typeface="+mn-lt"/>
              </a:rPr>
              <a:t> &amp; Cui, </a:t>
            </a:r>
            <a:r>
              <a:rPr lang="de-DE" sz="1400" err="1">
                <a:ea typeface="+mn-lt"/>
                <a:cs typeface="+mn-lt"/>
              </a:rPr>
              <a:t>X.</a:t>
            </a:r>
            <a:r>
              <a:rPr lang="de-DE" sz="1400">
                <a:ea typeface="+mn-lt"/>
                <a:cs typeface="+mn-lt"/>
              </a:rPr>
              <a:t> &amp; Shi, Y. &amp; Liu, </a:t>
            </a:r>
            <a:r>
              <a:rPr lang="de-DE" sz="1400" err="1">
                <a:ea typeface="+mn-lt"/>
                <a:cs typeface="+mn-lt"/>
              </a:rPr>
              <a:t>L</a:t>
            </a:r>
            <a:r>
              <a:rPr lang="de-DE" sz="1400">
                <a:ea typeface="+mn-lt"/>
                <a:cs typeface="+mn-lt"/>
              </a:rPr>
              <a:t>. (2018): New </a:t>
            </a:r>
            <a:r>
              <a:rPr lang="de-DE" sz="1400" err="1">
                <a:ea typeface="+mn-lt"/>
                <a:cs typeface="+mn-lt"/>
              </a:rPr>
              <a:t>Spectral</a:t>
            </a:r>
            <a:r>
              <a:rPr lang="de-DE" sz="1400">
                <a:ea typeface="+mn-lt"/>
                <a:cs typeface="+mn-lt"/>
              </a:rPr>
              <a:t> Index </a:t>
            </a:r>
            <a:r>
              <a:rPr lang="de-DE" sz="1400" err="1">
                <a:ea typeface="+mn-lt"/>
                <a:cs typeface="+mn-lt"/>
              </a:rPr>
              <a:t>for</a:t>
            </a:r>
            <a:r>
              <a:rPr lang="de-DE" sz="140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Detecting</a:t>
            </a:r>
            <a:r>
              <a:rPr lang="de-DE" sz="140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Wheat</a:t>
            </a:r>
            <a:r>
              <a:rPr lang="de-DE" sz="1400">
                <a:ea typeface="+mn-lt"/>
                <a:cs typeface="+mn-lt"/>
              </a:rPr>
              <a:t> Yellow Rust </a:t>
            </a:r>
            <a:r>
              <a:rPr lang="de-DE" sz="1400" err="1">
                <a:ea typeface="+mn-lt"/>
                <a:cs typeface="+mn-lt"/>
              </a:rPr>
              <a:t>Using</a:t>
            </a:r>
            <a:r>
              <a:rPr lang="de-DE" sz="1400">
                <a:ea typeface="+mn-lt"/>
                <a:cs typeface="+mn-lt"/>
              </a:rPr>
              <a:t> Sentinel-2 </a:t>
            </a:r>
            <a:r>
              <a:rPr lang="de-DE" sz="1400" err="1">
                <a:ea typeface="+mn-lt"/>
                <a:cs typeface="+mn-lt"/>
              </a:rPr>
              <a:t>Multispectral</a:t>
            </a:r>
            <a:r>
              <a:rPr lang="de-DE" sz="140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Imagery</a:t>
            </a:r>
            <a:r>
              <a:rPr lang="de-DE" sz="1400">
                <a:ea typeface="+mn-lt"/>
                <a:cs typeface="+mn-lt"/>
              </a:rPr>
              <a:t>. - In: Sensors, 18, p. 868.</a:t>
            </a:r>
            <a:endParaRPr lang="de-DE" sz="1400"/>
          </a:p>
          <a:p>
            <a:endParaRPr lang="de-DE" sz="1400">
              <a:cs typeface="Calibri" panose="020F0502020204030204"/>
            </a:endParaRPr>
          </a:p>
          <a:p>
            <a:endParaRPr lang="de-DE" sz="140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  <a:p>
            <a:endParaRPr lang="de-DE" sz="140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259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cs typeface="Calibri Light" panose="020F0302020204030204"/>
              </a:rPr>
              <a:t>Thank you </a:t>
            </a:r>
            <a:br>
              <a:rPr lang="en-US">
                <a:cs typeface="Calibri Light" panose="020F0302020204030204"/>
              </a:rPr>
            </a:br>
            <a:r>
              <a:rPr lang="en-US">
                <a:cs typeface="Calibri Light" panose="020F0302020204030204"/>
              </a:rPr>
              <a:t>very much for </a:t>
            </a:r>
            <a:br>
              <a:rPr lang="en-US">
                <a:cs typeface="Calibri Light" panose="020F0302020204030204"/>
              </a:rPr>
            </a:br>
            <a:r>
              <a:rPr lang="en-US">
                <a:cs typeface="Calibri Light" panose="020F0302020204030204"/>
              </a:rPr>
              <a:t>your attention!</a:t>
            </a:r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5" descr="Questions outli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903" y="2438400"/>
            <a:ext cx="4245722" cy="3807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endParaRPr lang="de-DE" sz="2000">
              <a:ea typeface="+mn-lt"/>
              <a:cs typeface="+mn-lt"/>
            </a:endParaRPr>
          </a:p>
        </p:txBody>
      </p:sp>
      <p:sp>
        <p:nvSpPr>
          <p:cNvPr id="53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10516048" y="6052212"/>
            <a:ext cx="13874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de-DE" sz="1000"/>
              <a:t>Source: </a:t>
            </a:r>
            <a:r>
              <a:rPr lang="de-DE" sz="1000" err="1">
                <a:ea typeface="+mn-lt"/>
                <a:cs typeface="+mn-lt"/>
              </a:rPr>
              <a:t>Mkansi</a:t>
            </a:r>
            <a:r>
              <a:rPr lang="de-DE" sz="1000">
                <a:ea typeface="+mn-lt"/>
                <a:cs typeface="+mn-lt"/>
              </a:rPr>
              <a:t> 2017</a:t>
            </a:r>
            <a:endParaRPr lang="de-DE" sz="1000" err="1"/>
          </a:p>
        </p:txBody>
      </p:sp>
      <p:sp>
        <p:nvSpPr>
          <p:cNvPr id="11" name="TextBox 10"/>
          <p:cNvSpPr txBox="1"/>
          <p:nvPr/>
        </p:nvSpPr>
        <p:spPr>
          <a:xfrm>
            <a:off x="263335" y="1238406"/>
            <a:ext cx="4327919" cy="880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de-DE">
                <a:ea typeface="+mn-lt"/>
                <a:cs typeface="+mn-lt"/>
              </a:rPr>
              <a:t>- </a:t>
            </a:r>
            <a:r>
              <a:rPr lang="de-DE" b="1" err="1">
                <a:ea typeface="+mn-lt"/>
                <a:cs typeface="+mn-lt"/>
              </a:rPr>
              <a:t>N</a:t>
            </a:r>
            <a:r>
              <a:rPr lang="de-DE" err="1">
                <a:ea typeface="+mn-lt"/>
                <a:cs typeface="+mn-lt"/>
              </a:rPr>
              <a:t>ormalized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b="1" err="1">
                <a:ea typeface="+mn-lt"/>
                <a:cs typeface="+mn-lt"/>
              </a:rPr>
              <a:t>D</a:t>
            </a:r>
            <a:r>
              <a:rPr lang="de-DE" err="1">
                <a:ea typeface="+mn-lt"/>
                <a:cs typeface="+mn-lt"/>
              </a:rPr>
              <a:t>ifference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b="1">
                <a:ea typeface="+mn-lt"/>
                <a:cs typeface="+mn-lt"/>
              </a:rPr>
              <a:t>V</a:t>
            </a:r>
            <a:r>
              <a:rPr lang="de-DE">
                <a:ea typeface="+mn-lt"/>
                <a:cs typeface="+mn-lt"/>
              </a:rPr>
              <a:t>egetation </a:t>
            </a:r>
            <a:r>
              <a:rPr lang="de-DE" b="1">
                <a:ea typeface="+mn-lt"/>
                <a:cs typeface="+mn-lt"/>
              </a:rPr>
              <a:t>I</a:t>
            </a:r>
            <a:r>
              <a:rPr lang="de-DE">
                <a:ea typeface="+mn-lt"/>
                <a:cs typeface="+mn-lt"/>
              </a:rPr>
              <a:t>ndex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 panose="020F0502020204030204"/>
              </a:rPr>
              <a:t>- Unique spectral reflection of vegetation</a:t>
            </a:r>
            <a:endParaRPr lang="en-US">
              <a:cs typeface="Calibri" panose="020F0502020204030204"/>
            </a:endParaRPr>
          </a:p>
        </p:txBody>
      </p:sp>
      <p:pic>
        <p:nvPicPr>
          <p:cNvPr id="13" name="Picture 13" descr="A picture containing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516" y="1097643"/>
            <a:ext cx="6503719" cy="461323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390903" y="3229098"/>
            <a:ext cx="544287" cy="50470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67993" y="1556657"/>
            <a:ext cx="811481" cy="57397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2" y="262377"/>
            <a:ext cx="4634383" cy="9352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>
                <a:ea typeface="+mj-lt"/>
                <a:cs typeface="+mj-lt"/>
              </a:rPr>
              <a:t>NDVI</a:t>
            </a:r>
            <a:endParaRPr lang="de-DE" b="1">
              <a:cs typeface="Calibri Light" panose="020F0302020204030204"/>
            </a:endParaRPr>
          </a:p>
        </p:txBody>
      </p:sp>
      <p:pic>
        <p:nvPicPr>
          <p:cNvPr id="4" name="Grafik 4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2" y="3232284"/>
            <a:ext cx="2743200" cy="7114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335" y="2063159"/>
            <a:ext cx="4327919" cy="880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cs typeface="Calibri" panose="020F0502020204030204"/>
              </a:rPr>
              <a:t>- Calculate photosynthetic activity, vitality and density through formula: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2" y="262377"/>
            <a:ext cx="4634383" cy="9352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>
                <a:ea typeface="+mj-lt"/>
                <a:cs typeface="+mj-lt"/>
              </a:rPr>
              <a:t>NDVI</a:t>
            </a:r>
            <a:endParaRPr lang="de-DE" b="1">
              <a:cs typeface="Calibri Light" panose="020F0302020204030204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903" y="2438400"/>
            <a:ext cx="4245722" cy="3807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endParaRPr lang="de-DE" sz="2000">
              <a:ea typeface="+mn-lt"/>
              <a:cs typeface="+mn-lt"/>
            </a:endParaRPr>
          </a:p>
        </p:txBody>
      </p:sp>
      <p:sp>
        <p:nvSpPr>
          <p:cNvPr id="53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196" y="1659433"/>
            <a:ext cx="2743200" cy="711437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254773" y="3040070"/>
          <a:ext cx="4156527" cy="221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314"/>
                <a:gridCol w="2313213"/>
              </a:tblGrid>
              <a:tr h="44289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>
                          <a:effectLst/>
                        </a:rPr>
                        <a:t>Areas</a:t>
                      </a:r>
                      <a:endParaRPr lang="de-D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400">
                          <a:effectLst/>
                        </a:rPr>
                        <a:t>Value</a:t>
                      </a:r>
                      <a:endParaRPr lang="de-DE" sz="1400">
                        <a:effectLst/>
                      </a:endParaRPr>
                    </a:p>
                  </a:txBody>
                  <a:tcPr marL="9525" marR="9525" marT="9525" marB="0" anchor="ctr"/>
                </a:tc>
              </a:tr>
              <a:tr h="4428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100" err="1">
                          <a:effectLst/>
                        </a:rPr>
                        <a:t>No</a:t>
                      </a:r>
                      <a:r>
                        <a:rPr lang="de-DE" sz="1100">
                          <a:effectLst/>
                        </a:rPr>
                        <a:t> Vegetation</a:t>
                      </a:r>
                      <a:endParaRPr lang="de-DE" sz="110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>
                          <a:effectLst/>
                        </a:rPr>
                        <a:t>-1 – 0.2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428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100">
                          <a:effectLst/>
                        </a:rPr>
                        <a:t>Low </a:t>
                      </a:r>
                      <a:r>
                        <a:rPr lang="de-DE" sz="1100" err="1">
                          <a:effectLst/>
                        </a:rPr>
                        <a:t>level</a:t>
                      </a:r>
                      <a:r>
                        <a:rPr lang="de-DE" sz="1100">
                          <a:effectLst/>
                        </a:rPr>
                        <a:t> </a:t>
                      </a:r>
                      <a:r>
                        <a:rPr lang="de-DE" sz="1100" err="1">
                          <a:effectLst/>
                        </a:rPr>
                        <a:t>of</a:t>
                      </a:r>
                      <a:r>
                        <a:rPr lang="de-DE" sz="1100">
                          <a:effectLst/>
                        </a:rPr>
                        <a:t> </a:t>
                      </a:r>
                      <a:r>
                        <a:rPr lang="de-DE" sz="1100" err="1">
                          <a:effectLst/>
                        </a:rPr>
                        <a:t>vegetation</a:t>
                      </a:r>
                      <a:br>
                        <a:rPr lang="de-DE" sz="1100">
                          <a:effectLst/>
                        </a:rPr>
                      </a:br>
                      <a:r>
                        <a:rPr lang="de-DE" sz="1100">
                          <a:effectLst/>
                        </a:rPr>
                        <a:t>(</a:t>
                      </a:r>
                      <a:r>
                        <a:rPr lang="de-DE" sz="1100" err="1">
                          <a:effectLst/>
                        </a:rPr>
                        <a:t>shrub</a:t>
                      </a:r>
                      <a:r>
                        <a:rPr lang="de-DE" sz="1100">
                          <a:effectLst/>
                        </a:rPr>
                        <a:t>/</a:t>
                      </a:r>
                      <a:r>
                        <a:rPr lang="de-DE" sz="1100" err="1">
                          <a:effectLst/>
                        </a:rPr>
                        <a:t>grass</a:t>
                      </a:r>
                      <a:r>
                        <a:rPr lang="de-DE" sz="1100">
                          <a:effectLst/>
                        </a:rPr>
                        <a:t>) </a:t>
                      </a:r>
                      <a:endParaRPr lang="de-DE" sz="110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>
                          <a:effectLst/>
                        </a:rPr>
                        <a:t>0.2 - 0.4</a:t>
                      </a:r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428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100" b="0" i="0" u="none" strike="noStrike" noProof="0">
                          <a:effectLst/>
                          <a:latin typeface="Calibri" panose="020F0502020204030204"/>
                        </a:rPr>
                        <a:t>Medium </a:t>
                      </a:r>
                      <a:r>
                        <a:rPr lang="de-DE" sz="1100" b="0" i="0" u="none" strike="noStrike" noProof="0" err="1">
                          <a:effectLst/>
                          <a:latin typeface="Calibri" panose="020F0502020204030204"/>
                        </a:rPr>
                        <a:t>level</a:t>
                      </a:r>
                      <a:r>
                        <a:rPr lang="de-DE" sz="1100" b="0" i="0" u="none" strike="noStrike" noProof="0">
                          <a:effectLst/>
                          <a:latin typeface="Calibri" panose="020F0502020204030204"/>
                        </a:rPr>
                        <a:t> </a:t>
                      </a:r>
                      <a:r>
                        <a:rPr lang="de-DE" sz="1100" b="0" i="0" u="none" strike="noStrike" noProof="0" err="1">
                          <a:effectLst/>
                          <a:latin typeface="Calibri" panose="020F0502020204030204"/>
                        </a:rPr>
                        <a:t>of</a:t>
                      </a:r>
                      <a:r>
                        <a:rPr lang="de-DE" sz="1100" b="0" i="0" u="none" strike="noStrike" noProof="0">
                          <a:effectLst/>
                          <a:latin typeface="Calibri" panose="020F0502020204030204"/>
                        </a:rPr>
                        <a:t> </a:t>
                      </a:r>
                      <a:r>
                        <a:rPr lang="de-DE" sz="1100" b="0" i="0" u="none" strike="noStrike" noProof="0" err="1">
                          <a:effectLst/>
                          <a:latin typeface="Calibri" panose="020F0502020204030204"/>
                        </a:rPr>
                        <a:t>vegetation</a:t>
                      </a:r>
                      <a:br>
                        <a:rPr lang="de-DE" sz="1100" b="0" i="0" u="none" strike="noStrike" noProof="0">
                          <a:effectLst/>
                          <a:latin typeface="Calibri" panose="020F0502020204030204"/>
                        </a:rPr>
                      </a:br>
                      <a:r>
                        <a:rPr lang="de-DE" sz="1100" b="0" i="0" u="none" strike="noStrike" noProof="0"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de-DE" sz="1100" b="0" i="0" u="none" strike="noStrike" noProof="0" err="1">
                          <a:effectLst/>
                          <a:latin typeface="Calibri" panose="020F0502020204030204"/>
                        </a:rPr>
                        <a:t>crops</a:t>
                      </a:r>
                      <a:r>
                        <a:rPr lang="de-DE" sz="1100" b="0" i="0" u="none" strike="noStrike" noProof="0">
                          <a:effectLst/>
                          <a:latin typeface="Calibri" panose="020F0502020204030204"/>
                        </a:rPr>
                        <a:t>) </a:t>
                      </a:r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100">
                          <a:effectLst/>
                        </a:rPr>
                        <a:t>0.4 - 0.6</a:t>
                      </a:r>
                      <a:endParaRPr lang="de-DE"/>
                    </a:p>
                  </a:txBody>
                  <a:tcPr marL="9525" marR="9525" marT="9525" marB="0" anchor="ctr"/>
                </a:tc>
              </a:tr>
              <a:tr h="4428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100" b="0" i="0" u="none" strike="noStrike" noProof="0">
                          <a:effectLst/>
                          <a:latin typeface="Calibri" panose="020F0502020204030204"/>
                        </a:rPr>
                        <a:t>High level of vegetation</a:t>
                      </a:r>
                      <a:br>
                        <a:rPr lang="de-DE" sz="1100" b="0" i="0" u="none" strike="noStrike" noProof="0">
                          <a:effectLst/>
                          <a:latin typeface="Calibri" panose="020F0502020204030204"/>
                        </a:rPr>
                      </a:br>
                      <a:r>
                        <a:rPr lang="de-DE" sz="1100" b="0" i="0" u="none" strike="noStrike" noProof="0">
                          <a:effectLst/>
                          <a:latin typeface="Calibri" panose="020F0502020204030204"/>
                        </a:rPr>
                        <a:t>(forest) </a:t>
                      </a:r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100">
                          <a:effectLst/>
                        </a:rPr>
                        <a:t>0.6 - 1</a:t>
                      </a:r>
                      <a:endParaRPr lang="de-DE"/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325" y="1104374"/>
            <a:ext cx="6580237" cy="4706186"/>
          </a:xfrm>
          <a:prstGeom prst="rect">
            <a:avLst/>
          </a:prstGeom>
        </p:spPr>
      </p:pic>
      <p:pic>
        <p:nvPicPr>
          <p:cNvPr id="5" name="Picture 5" descr="Map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365" y="1104374"/>
            <a:ext cx="6346602" cy="470618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603294" y="6051597"/>
            <a:ext cx="1219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de-DE" sz="1000"/>
              <a:t>Source: own </a:t>
            </a:r>
            <a:r>
              <a:rPr lang="de-DE" sz="1000" err="1"/>
              <a:t>figure</a:t>
            </a:r>
            <a:endParaRPr lang="de-DE" sz="1000" err="1">
              <a:cs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Calibri Light" panose="020F0302020204030204"/>
              </a:rPr>
              <a:t>Workflow</a:t>
            </a:r>
            <a:r>
              <a:rPr lang="de-DE" b="1">
                <a:cs typeface="Calibri Light" panose="020F0302020204030204"/>
              </a:rPr>
              <a:t> </a:t>
            </a:r>
            <a:endParaRPr lang="de-DE" b="1">
              <a:cs typeface="Calibri Light" panose="020F0302020204030204"/>
            </a:endParaRPr>
          </a:p>
        </p:txBody>
      </p:sp>
      <p:pic>
        <p:nvPicPr>
          <p:cNvPr id="4" name="Picture 4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049" y="1617623"/>
            <a:ext cx="10733902" cy="44156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Textfeld 532"/>
          <p:cNvSpPr txBox="1"/>
          <p:nvPr/>
        </p:nvSpPr>
        <p:spPr>
          <a:xfrm>
            <a:off x="4480462" y="1569665"/>
            <a:ext cx="6529115" cy="3643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de-DE" sz="2800"/>
              <a:t>Data:</a:t>
            </a:r>
            <a:r>
              <a:rPr lang="de-DE" sz="2800">
                <a:ea typeface="+mn-lt"/>
                <a:cs typeface="+mn-lt"/>
              </a:rPr>
              <a:t> </a:t>
            </a:r>
            <a:endParaRPr lang="en-US" sz="2800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>
                <a:ea typeface="+mn-lt"/>
                <a:cs typeface="+mn-lt"/>
              </a:rPr>
              <a:t>Multispectral raster data</a:t>
            </a:r>
            <a:endParaRPr lang="en-US" sz="2800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r>
              <a:rPr lang="de-DE" sz="2800">
                <a:ea typeface="+mn-lt"/>
                <a:cs typeface="+mn-lt"/>
              </a:rPr>
              <a:t>Vector </a:t>
            </a:r>
            <a:r>
              <a:rPr lang="de-DE" sz="2800" err="1">
                <a:ea typeface="+mn-lt"/>
                <a:cs typeface="+mn-lt"/>
              </a:rPr>
              <a:t>data</a:t>
            </a:r>
            <a:r>
              <a:rPr lang="de-DE" sz="2800">
                <a:ea typeface="+mn-lt"/>
                <a:cs typeface="+mn-lt"/>
              </a:rPr>
              <a:t> (</a:t>
            </a:r>
            <a:r>
              <a:rPr lang="de-DE" sz="2800" err="1">
                <a:ea typeface="+mn-lt"/>
                <a:cs typeface="+mn-lt"/>
              </a:rPr>
              <a:t>city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outlines</a:t>
            </a:r>
            <a:r>
              <a:rPr lang="de-DE" sz="2800">
                <a:ea typeface="+mn-lt"/>
                <a:cs typeface="+mn-lt"/>
              </a:rPr>
              <a:t>)</a:t>
            </a:r>
            <a:endParaRPr lang="de-DE" sz="2800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r>
              <a:rPr lang="de-DE" sz="2800">
                <a:ea typeface="+mn-lt"/>
                <a:cs typeface="+mn-lt"/>
              </a:rPr>
              <a:t>CO</a:t>
            </a:r>
            <a:r>
              <a:rPr lang="de-DE" sz="2800" baseline="-25000">
                <a:ea typeface="+mn-lt"/>
                <a:cs typeface="+mn-lt"/>
              </a:rPr>
              <a:t>2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emission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data</a:t>
            </a:r>
            <a:r>
              <a:rPr lang="de-DE" sz="2800">
                <a:ea typeface="+mn-lt"/>
                <a:cs typeface="+mn-lt"/>
              </a:rPr>
              <a:t> </a:t>
            </a:r>
            <a:endParaRPr lang="de-DE" sz="2800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r>
              <a:rPr lang="de-DE" sz="2800">
                <a:ea typeface="+mn-lt"/>
                <a:cs typeface="+mn-lt"/>
              </a:rPr>
              <a:t>Annual </a:t>
            </a:r>
            <a:r>
              <a:rPr lang="de-DE" sz="2800" err="1">
                <a:ea typeface="+mn-lt"/>
                <a:cs typeface="+mn-lt"/>
              </a:rPr>
              <a:t>amount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of</a:t>
            </a:r>
            <a:r>
              <a:rPr lang="de-DE" sz="2800">
                <a:ea typeface="+mn-lt"/>
                <a:cs typeface="+mn-lt"/>
              </a:rPr>
              <a:t> CO</a:t>
            </a:r>
            <a:r>
              <a:rPr lang="de-DE" sz="2800" baseline="-25000">
                <a:ea typeface="+mn-lt"/>
                <a:cs typeface="+mn-lt"/>
              </a:rPr>
              <a:t>2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fixed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by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vegetation</a:t>
            </a:r>
            <a:endParaRPr lang="de-DE" sz="2800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endParaRPr lang="de-DE" sz="280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de-DE" sz="2800">
                <a:cs typeface="Calibri" panose="020F0502020204030204"/>
              </a:rPr>
              <a:t>Software:</a:t>
            </a:r>
            <a:endParaRPr lang="de-DE" sz="2800">
              <a:cs typeface="Calibri" panose="020F0502020204030204"/>
            </a:endParaRPr>
          </a:p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r>
              <a:rPr lang="de-DE" sz="2800">
                <a:cs typeface="Calibri" panose="020F0502020204030204"/>
              </a:rPr>
              <a:t>NDVI </a:t>
            </a:r>
            <a:r>
              <a:rPr lang="de-DE" sz="2800" err="1">
                <a:cs typeface="Calibri" panose="020F0502020204030204"/>
              </a:rPr>
              <a:t>calculation</a:t>
            </a:r>
            <a:r>
              <a:rPr lang="de-DE" sz="2800">
                <a:cs typeface="Calibri" panose="020F0502020204030204"/>
              </a:rPr>
              <a:t> </a:t>
            </a:r>
            <a:r>
              <a:rPr lang="de-DE" sz="2800" err="1">
                <a:cs typeface="Calibri" panose="020F0502020204030204"/>
              </a:rPr>
              <a:t>tool</a:t>
            </a:r>
            <a:endParaRPr lang="de-DE" sz="2800">
              <a:cs typeface="Calibri" panose="020F0502020204030204"/>
            </a:endParaRPr>
          </a:p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r>
              <a:rPr lang="de-DE" sz="2800">
                <a:cs typeface="Calibri" panose="020F0502020204030204"/>
              </a:rPr>
              <a:t>Classification </a:t>
            </a:r>
            <a:r>
              <a:rPr lang="de-DE" sz="2800" err="1">
                <a:cs typeface="Calibri" panose="020F0502020204030204"/>
              </a:rPr>
              <a:t>tool</a:t>
            </a:r>
            <a:endParaRPr lang="de-DE" sz="2800">
              <a:cs typeface="Calibri" panose="020F0502020204030204"/>
            </a:endParaRPr>
          </a:p>
          <a:p>
            <a:pPr marL="285750" indent="-285750">
              <a:spcAft>
                <a:spcPts val="600"/>
              </a:spcAft>
              <a:buFont typeface="Arial" panose="020B0604020202020204"/>
              <a:buChar char="•"/>
            </a:pPr>
            <a:r>
              <a:rPr lang="de-DE" sz="2800">
                <a:cs typeface="Calibri" panose="020F0502020204030204"/>
              </a:rPr>
              <a:t>Spreadsheet (Excel)</a:t>
            </a:r>
            <a:endParaRPr lang="de-DE" sz="2800">
              <a:cs typeface="Calibri" panose="020F0502020204030204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 </a:t>
            </a: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4" descr="Ein Bild, das Tisch enthält.&#10;&#10;Beschreibung automatisch generiert.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0814" y="1881757"/>
            <a:ext cx="9073961" cy="3093282"/>
          </a:xfrm>
        </p:spPr>
      </p:pic>
      <p:sp>
        <p:nvSpPr>
          <p:cNvPr id="6" name="Textfeld 5"/>
          <p:cNvSpPr txBox="1"/>
          <p:nvPr/>
        </p:nvSpPr>
        <p:spPr>
          <a:xfrm>
            <a:off x="9233113" y="5184562"/>
            <a:ext cx="1666225" cy="22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spcAft>
                <a:spcPts val="600"/>
              </a:spcAft>
            </a:pPr>
            <a:r>
              <a:rPr lang="de-DE" sz="1000"/>
              <a:t>Source: Zheng et. al (2018)</a:t>
            </a:r>
            <a:endParaRPr lang="de-DE" sz="1000">
              <a:cs typeface="Calibri" panose="020F0502020204030204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de-DE" sz="3200">
                <a:solidFill>
                  <a:schemeClr val="bg1"/>
                </a:solidFill>
                <a:cs typeface="Calibri Light" panose="020F0302020204030204"/>
              </a:rPr>
              <a:t>Raster </a:t>
            </a:r>
            <a:r>
              <a:rPr lang="de-DE" sz="3200" err="1">
                <a:solidFill>
                  <a:schemeClr val="bg1"/>
                </a:solidFill>
                <a:cs typeface="Calibri Light" panose="020F0302020204030204"/>
              </a:rPr>
              <a:t>data</a:t>
            </a:r>
            <a:r>
              <a:rPr lang="de-DE" sz="320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de-DE" sz="3200" err="1">
                <a:solidFill>
                  <a:schemeClr val="bg1"/>
                </a:solidFill>
                <a:cs typeface="Calibri Light" panose="020F0302020204030204"/>
              </a:rPr>
              <a:t>from</a:t>
            </a:r>
            <a:r>
              <a:rPr lang="de-DE" sz="3200">
                <a:solidFill>
                  <a:schemeClr val="bg1"/>
                </a:solidFill>
                <a:cs typeface="Calibri Light" panose="020F0302020204030204"/>
              </a:rPr>
              <a:t> Sentinel 2</a:t>
            </a:r>
            <a:endParaRPr lang="de-DE" sz="3200">
              <a:solidFill>
                <a:schemeClr val="bg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533340" y="2799273"/>
            <a:ext cx="8457863" cy="227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7" descr="Ein Bild, das Text, Licht, Transport, Schild enthält.&#10;&#10;Beschreibung automatisch generier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692" y="2188"/>
            <a:ext cx="1853440" cy="138184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0866373" y="1351043"/>
            <a:ext cx="148669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de-DE" sz="1000"/>
              <a:t>Source: Copernicus.eu</a:t>
            </a:r>
            <a:endParaRPr lang="de-DE" sz="1000">
              <a:cs typeface="Calibri" panose="020F0502020204030204"/>
            </a:endParaRPr>
          </a:p>
        </p:txBody>
      </p:sp>
      <p:pic>
        <p:nvPicPr>
          <p:cNvPr id="8" name="Grafik 4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8" y="673993"/>
            <a:ext cx="2664759" cy="677820"/>
          </a:xfrm>
          <a:prstGeom prst="rect">
            <a:avLst/>
          </a:prstGeom>
        </p:spPr>
      </p:pic>
      <p:pic>
        <p:nvPicPr>
          <p:cNvPr id="7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952" y="5627115"/>
            <a:ext cx="2744050" cy="1185011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4721469" y="5630844"/>
            <a:ext cx="378698" cy="3582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10817" y="6333496"/>
            <a:ext cx="484205" cy="4755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2"/>
          <p:cNvSpPr/>
          <p:nvPr/>
        </p:nvSpPr>
        <p:spPr>
          <a:xfrm>
            <a:off x="1560234" y="3677814"/>
            <a:ext cx="8457863" cy="227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01320" y="6356350"/>
            <a:ext cx="4114800" cy="365125"/>
          </a:xfrm>
        </p:spPr>
        <p:txBody>
          <a:bodyPr/>
          <a:lstStyle/>
          <a:p>
            <a:pPr algn="l"/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662849" y="4343622"/>
            <a:ext cx="164123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de-DE" sz="1000"/>
              <a:t>Source: OpenGHGMap.net</a:t>
            </a:r>
            <a:endParaRPr lang="de-DE" sz="1000">
              <a:cs typeface="Calibri" panose="020F0502020204030204"/>
            </a:endParaRPr>
          </a:p>
        </p:txBody>
      </p:sp>
      <p:pic>
        <p:nvPicPr>
          <p:cNvPr id="3" name="Grafik 3" descr="Ein Bild, das Karte enthält.&#10;&#10;Beschreibung automatisch generiert.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09750" y="-2109"/>
            <a:ext cx="4082737" cy="4351338"/>
          </a:xfrm>
        </p:spPr>
      </p:pic>
      <p:sp>
        <p:nvSpPr>
          <p:cNvPr id="4" name="Textfeld 3"/>
          <p:cNvSpPr txBox="1"/>
          <p:nvPr/>
        </p:nvSpPr>
        <p:spPr>
          <a:xfrm>
            <a:off x="383241" y="321662"/>
            <a:ext cx="7561942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400" dirty="0">
                <a:latin typeface="Calibri Light" panose="020F0302020204030204"/>
                <a:ea typeface="+mn-lt"/>
                <a:cs typeface="+mn-lt"/>
              </a:rPr>
              <a:t>CO</a:t>
            </a:r>
            <a:r>
              <a:rPr lang="en-US" sz="4400" baseline="-25000" dirty="0">
                <a:latin typeface="Calibri Light" panose="020F0302020204030204"/>
                <a:ea typeface="+mn-lt"/>
                <a:cs typeface="+mn-lt"/>
              </a:rPr>
              <a:t>2</a:t>
            </a:r>
            <a:r>
              <a:rPr lang="en-US" sz="4400" dirty="0">
                <a:latin typeface="Calibri Light" panose="020F0302020204030204"/>
                <a:ea typeface="+mn-lt"/>
                <a:cs typeface="+mn-lt"/>
              </a:rPr>
              <a:t> emission data</a:t>
            </a:r>
            <a:endParaRPr lang="en-US" sz="4400" dirty="0">
              <a:latin typeface="Calibri Light" panose="020F0302020204030204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- OpenGHGmap.net</a:t>
            </a:r>
            <a:endParaRPr lang="de-DE" dirty="0">
              <a:cs typeface="Calibri" panose="020F0502020204030204"/>
            </a:endParaRPr>
          </a:p>
          <a:p>
            <a:r>
              <a:rPr lang="de-DE" dirty="0">
                <a:ea typeface="+mn-lt"/>
                <a:cs typeface="+mn-lt"/>
              </a:rPr>
              <a:t>- </a:t>
            </a:r>
            <a:r>
              <a:rPr lang="de-DE" dirty="0" err="1">
                <a:ea typeface="+mn-lt"/>
                <a:cs typeface="+mn-lt"/>
              </a:rPr>
              <a:t>Available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free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Europe</a:t>
            </a:r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- Output: </a:t>
            </a:r>
            <a:r>
              <a:rPr lang="de-DE" dirty="0" err="1">
                <a:ea typeface="+mn-lt"/>
                <a:cs typeface="+mn-lt"/>
              </a:rPr>
              <a:t>one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value</a:t>
            </a:r>
            <a:r>
              <a:rPr lang="de-DE" dirty="0">
                <a:ea typeface="+mn-lt"/>
                <a:cs typeface="+mn-lt"/>
              </a:rPr>
              <a:t> (e.g. Heidelberg:</a:t>
            </a:r>
            <a:r>
              <a:rPr lang="de-DE" b="1" dirty="0">
                <a:ea typeface="+mn-lt"/>
                <a:cs typeface="+mn-lt"/>
              </a:rPr>
              <a:t> 472,689 t CO</a:t>
            </a:r>
            <a:r>
              <a:rPr lang="de-DE" b="1" baseline="-25000" dirty="0">
                <a:ea typeface="+mn-lt"/>
                <a:cs typeface="+mn-lt"/>
              </a:rPr>
              <a:t>2</a:t>
            </a:r>
            <a:r>
              <a:rPr lang="de-DE" b="1" dirty="0">
                <a:ea typeface="+mn-lt"/>
                <a:cs typeface="+mn-lt"/>
              </a:rPr>
              <a:t>/</a:t>
            </a:r>
            <a:r>
              <a:rPr lang="de-DE" b="1" dirty="0" err="1">
                <a:ea typeface="+mn-lt"/>
                <a:cs typeface="+mn-lt"/>
              </a:rPr>
              <a:t>year</a:t>
            </a:r>
            <a:r>
              <a:rPr lang="de-DE" dirty="0">
                <a:ea typeface="+mn-lt"/>
                <a:cs typeface="+mn-lt"/>
              </a:rPr>
              <a:t>)</a:t>
            </a:r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- Administrative </a:t>
            </a:r>
            <a:r>
              <a:rPr lang="de-DE" dirty="0" err="1">
                <a:ea typeface="+mn-lt"/>
                <a:cs typeface="+mn-lt"/>
              </a:rPr>
              <a:t>level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up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small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towns</a:t>
            </a:r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- </a:t>
            </a:r>
            <a:r>
              <a:rPr lang="de-DE" dirty="0" err="1">
                <a:ea typeface="+mn-lt"/>
                <a:cs typeface="+mn-lt"/>
              </a:rPr>
              <a:t>Con</a:t>
            </a:r>
            <a:r>
              <a:rPr lang="de-DE" dirty="0">
                <a:ea typeface="+mn-lt"/>
                <a:cs typeface="+mn-lt"/>
              </a:rPr>
              <a:t>: Data </a:t>
            </a:r>
            <a:r>
              <a:rPr lang="de-DE" dirty="0" err="1">
                <a:ea typeface="+mn-lt"/>
                <a:cs typeface="+mn-lt"/>
              </a:rPr>
              <a:t>only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year</a:t>
            </a:r>
            <a:r>
              <a:rPr lang="de-DE" dirty="0">
                <a:ea typeface="+mn-lt"/>
                <a:cs typeface="+mn-lt"/>
              </a:rPr>
              <a:t> 2018</a:t>
            </a:r>
            <a:endParaRPr lang="de-DE" dirty="0">
              <a:cs typeface="Calibri" panose="020F0502020204030204"/>
            </a:endParaRPr>
          </a:p>
          <a:p>
            <a:endParaRPr lang="de-DE" b="1">
              <a:cs typeface="Calibri" panose="020F0502020204030204"/>
            </a:endParaRPr>
          </a:p>
          <a:p>
            <a:endParaRPr lang="de-DE" b="1">
              <a:cs typeface="Calibri" panose="020F0502020204030204"/>
            </a:endParaRPr>
          </a:p>
          <a:p>
            <a:endParaRPr lang="de-DE" b="1">
              <a:cs typeface="Calibri" panose="020F0502020204030204"/>
            </a:endParaRPr>
          </a:p>
          <a:p>
            <a:endParaRPr lang="de-DE" b="1">
              <a:cs typeface="Calibri" panose="020F0502020204030204"/>
            </a:endParaRPr>
          </a:p>
          <a:p>
            <a:endParaRPr lang="de-DE" b="1">
              <a:cs typeface="Calibri" panose="020F0502020204030204"/>
            </a:endParaRPr>
          </a:p>
          <a:p>
            <a:endParaRPr lang="de-DE" b="1">
              <a:cs typeface="Calibri" panose="020F0502020204030204"/>
            </a:endParaRPr>
          </a:p>
          <a:p>
            <a:endParaRPr lang="de-DE" b="1">
              <a:cs typeface="Calibri" panose="020F0502020204030204"/>
            </a:endParaRPr>
          </a:p>
          <a:p>
            <a:endParaRPr lang="de-DE" b="1">
              <a:cs typeface="Calibri" panose="020F0502020204030204"/>
            </a:endParaRPr>
          </a:p>
          <a:p>
            <a:endParaRPr lang="de-DE" b="1">
              <a:cs typeface="Calibri" panose="020F0502020204030204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82121" y="3077136"/>
            <a:ext cx="7561727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de-DE" sz="4400">
                <a:latin typeface="Calibri Light" panose="020F0302020204030204"/>
                <a:cs typeface="Calibri Light" panose="020F0302020204030204"/>
              </a:rPr>
              <a:t>Vector </a:t>
            </a:r>
            <a:r>
              <a:rPr lang="de-DE" sz="4400" err="1">
                <a:latin typeface="Calibri Light" panose="020F0302020204030204"/>
                <a:cs typeface="Calibri Light" panose="020F0302020204030204"/>
              </a:rPr>
              <a:t>data</a:t>
            </a:r>
            <a:endParaRPr lang="de-DE" sz="4400" err="1">
              <a:latin typeface="Calibri Light" panose="020F0302020204030204"/>
              <a:cs typeface="Calibri Light" panose="020F0302020204030204"/>
            </a:endParaRPr>
          </a:p>
          <a:p>
            <a:endParaRPr lang="de-DE">
              <a:cs typeface="Calibri" panose="020F0502020204030204"/>
            </a:endParaRPr>
          </a:p>
          <a:p>
            <a:r>
              <a:rPr lang="de-DE">
                <a:cs typeface="Calibri" panose="020F0502020204030204"/>
              </a:rPr>
              <a:t>- gadm.org</a:t>
            </a:r>
            <a:endParaRPr lang="de-DE"/>
          </a:p>
          <a:p>
            <a:r>
              <a:rPr lang="de-DE">
                <a:cs typeface="Calibri" panose="020F0502020204030204"/>
              </a:rPr>
              <a:t>- Vector </a:t>
            </a:r>
            <a:r>
              <a:rPr lang="de-DE" err="1">
                <a:cs typeface="Calibri" panose="020F0502020204030204"/>
              </a:rPr>
              <a:t>data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available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for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whole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world</a:t>
            </a:r>
            <a:r>
              <a:rPr lang="de-DE">
                <a:cs typeface="Calibri" panose="020F0502020204030204"/>
              </a:rPr>
              <a:t> </a:t>
            </a:r>
            <a:endParaRPr lang="de-DE">
              <a:cs typeface="Calibri" panose="020F0502020204030204"/>
            </a:endParaRPr>
          </a:p>
          <a:p>
            <a:r>
              <a:rPr lang="de-DE">
                <a:cs typeface="Calibri" panose="020F0502020204030204"/>
              </a:rPr>
              <a:t>- Administrative </a:t>
            </a:r>
            <a:r>
              <a:rPr lang="de-DE" err="1">
                <a:cs typeface="Calibri" panose="020F0502020204030204"/>
              </a:rPr>
              <a:t>level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up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to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small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towns</a:t>
            </a:r>
            <a:r>
              <a:rPr lang="de-DE">
                <a:cs typeface="Calibri" panose="020F0502020204030204"/>
              </a:rPr>
              <a:t> </a:t>
            </a:r>
            <a:endParaRPr lang="de-DE">
              <a:cs typeface="Calibri" panose="020F0502020204030204"/>
            </a:endParaRPr>
          </a:p>
          <a:p>
            <a:r>
              <a:rPr lang="de-DE">
                <a:cs typeface="Calibri" panose="020F0502020204030204"/>
              </a:rPr>
              <a:t>- </a:t>
            </a:r>
            <a:r>
              <a:rPr lang="de-DE" err="1">
                <a:cs typeface="Calibri" panose="020F0502020204030204"/>
              </a:rPr>
              <a:t>Current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data</a:t>
            </a:r>
            <a:r>
              <a:rPr lang="de-DE">
                <a:cs typeface="Calibri" panose="020F0502020204030204"/>
              </a:rPr>
              <a:t> </a:t>
            </a:r>
            <a:endParaRPr lang="de-DE">
              <a:cs typeface="Calibri" panose="020F0502020204030204"/>
            </a:endParaRPr>
          </a:p>
          <a:p>
            <a:r>
              <a:rPr lang="de-DE">
                <a:cs typeface="Calibri" panose="020F0502020204030204"/>
              </a:rPr>
              <a:t>- Output: </a:t>
            </a:r>
            <a:r>
              <a:rPr lang="de-DE" err="1">
                <a:cs typeface="Calibri" panose="020F0502020204030204"/>
              </a:rPr>
              <a:t>Geopackage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or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shapefile</a:t>
            </a:r>
            <a:r>
              <a:rPr lang="de-DE">
                <a:cs typeface="Calibri" panose="020F0502020204030204"/>
              </a:rPr>
              <a:t> </a:t>
            </a:r>
            <a:endParaRPr lang="de-DE">
              <a:cs typeface="Calibri" panose="020F0502020204030204"/>
            </a:endParaRPr>
          </a:p>
        </p:txBody>
      </p:sp>
      <p:pic>
        <p:nvPicPr>
          <p:cNvPr id="2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952" y="5616229"/>
            <a:ext cx="2744050" cy="1185011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969899" y="5658009"/>
            <a:ext cx="449036" cy="42862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209776" y="5621589"/>
            <a:ext cx="381800" cy="3613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922025" y="6315553"/>
            <a:ext cx="482653" cy="45103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4114800" cy="365125"/>
          </a:xfrm>
        </p:spPr>
        <p:txBody>
          <a:bodyPr/>
          <a:lstStyle/>
          <a:p>
            <a:pPr algn="l"/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Extracting the region of interest (</a:t>
            </a:r>
            <a:r>
              <a:rPr lang="en-US" err="1">
                <a:ea typeface="+mj-lt"/>
                <a:cs typeface="+mj-lt"/>
              </a:rPr>
              <a:t>roi</a:t>
            </a:r>
            <a:r>
              <a:rPr lang="en-US">
                <a:ea typeface="+mj-lt"/>
                <a:cs typeface="+mj-lt"/>
              </a:rPr>
              <a:t>)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0541" y="3124168"/>
            <a:ext cx="10670141" cy="2918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1800">
                <a:latin typeface="Consolas" panose="020B0609020204030204"/>
                <a:ea typeface="+mn-lt"/>
                <a:cs typeface="+mn-lt"/>
              </a:rPr>
              <a:t>echo Enter 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the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 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region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 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of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 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interest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 (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roi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): </a:t>
            </a:r>
            <a:endParaRPr lang="de-DE" sz="1800">
              <a:latin typeface="Consolas" panose="020B0609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de-DE" sz="1800" err="1">
                <a:latin typeface="Consolas" panose="020B0609020204030204"/>
                <a:ea typeface="+mn-lt"/>
                <a:cs typeface="+mn-lt"/>
              </a:rPr>
              <a:t>set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 /p 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roi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=</a:t>
            </a:r>
            <a:endParaRPr lang="de-DE" sz="1800">
              <a:latin typeface="Consolas" panose="020B0609020204030204"/>
              <a:cs typeface="Calibri" panose="020F0502020204030204"/>
            </a:endParaRPr>
          </a:p>
          <a:p>
            <a:pPr marL="0" indent="0">
              <a:buNone/>
            </a:pPr>
            <a:endParaRPr lang="de-DE" sz="1800">
              <a:latin typeface="Consolas" panose="020B0609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de-DE" sz="1800">
                <a:latin typeface="Consolas" panose="020B0609020204030204"/>
                <a:ea typeface="+mn-lt"/>
                <a:cs typeface="+mn-lt"/>
              </a:rPr>
              <a:t>ogr2ogr -f "ESRI 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Shapefile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" ./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data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/%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roi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%.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shp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 -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lco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 ENCODING=UTF-8 -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t_srs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 EPSG:25832 </a:t>
            </a:r>
            <a:br>
              <a:rPr lang="de-DE" sz="1800">
                <a:latin typeface="Consolas" panose="020B0609020204030204"/>
                <a:ea typeface="+mn-lt"/>
                <a:cs typeface="+mn-lt"/>
              </a:rPr>
            </a:br>
            <a:r>
              <a:rPr lang="de-DE" sz="1800">
                <a:latin typeface="Consolas" panose="020B0609020204030204"/>
                <a:ea typeface="+mn-lt"/>
                <a:cs typeface="+mn-lt"/>
              </a:rPr>
              <a:t>-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sql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 "SELECT * FROM gadm36_DEU_3 WHERE NAME_3='%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roi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%'" ./</a:t>
            </a:r>
            <a:r>
              <a:rPr lang="de-DE" sz="1800" err="1">
                <a:latin typeface="Consolas" panose="020B0609020204030204"/>
                <a:ea typeface="+mn-lt"/>
                <a:cs typeface="+mn-lt"/>
              </a:rPr>
              <a:t>data</a:t>
            </a:r>
            <a:r>
              <a:rPr lang="de-DE" sz="1800">
                <a:latin typeface="Consolas" panose="020B0609020204030204"/>
                <a:ea typeface="+mn-lt"/>
                <a:cs typeface="+mn-lt"/>
              </a:rPr>
              <a:t>/gadm36_DEU.gpkg</a:t>
            </a:r>
            <a:endParaRPr lang="de-DE" sz="1800">
              <a:latin typeface="Consolas" panose="020B0609020204030204"/>
              <a:cs typeface="Calibri" panose="020F0502020204030204"/>
            </a:endParaRPr>
          </a:p>
        </p:txBody>
      </p:sp>
      <p:pic>
        <p:nvPicPr>
          <p:cNvPr id="4" name="Grafik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6952" y="5584360"/>
            <a:ext cx="2744050" cy="1185011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4897212" y="6286738"/>
            <a:ext cx="489857" cy="4354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6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00" y="1624273"/>
            <a:ext cx="5105601" cy="960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1923" y="346198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e.g. Heidelberg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8694" y="4244677"/>
            <a:ext cx="2131719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./data/</a:t>
            </a:r>
            <a:r>
              <a:rPr lang="en-US" sz="1600" b="1" err="1">
                <a:solidFill>
                  <a:srgbClr val="C00000"/>
                </a:solidFill>
              </a:rPr>
              <a:t>Heidelberg.shp</a:t>
            </a:r>
            <a:endParaRPr lang="en-US" sz="1600" b="1">
              <a:solidFill>
                <a:srgbClr val="C00000"/>
              </a:solidFill>
              <a:cs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7168" y="4528780"/>
            <a:ext cx="889943" cy="2616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100" b="1">
                <a:solidFill>
                  <a:srgbClr val="C00000"/>
                </a:solidFill>
              </a:rPr>
              <a:t>'Heidelberg'</a:t>
            </a:r>
            <a:endParaRPr lang="en-US" sz="1100" b="1">
              <a:solidFill>
                <a:srgbClr val="C00000"/>
              </a:solidFill>
              <a:cs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4114800" cy="365125"/>
          </a:xfrm>
        </p:spPr>
        <p:txBody>
          <a:bodyPr/>
          <a:lstStyle/>
          <a:p>
            <a:pPr algn="l"/>
            <a:r>
              <a:rPr lang="en-US"/>
              <a:t>02.02.2022 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4840</Words>
  <Application>WPS Presentation</Application>
  <PresentationFormat>Widescreen</PresentationFormat>
  <Paragraphs>281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Calibri Light</vt:lpstr>
      <vt:lpstr>Calibri</vt:lpstr>
      <vt:lpstr>Arial</vt:lpstr>
      <vt:lpstr>Consolas</vt:lpstr>
      <vt:lpstr>Microsoft YaHei</vt:lpstr>
      <vt:lpstr>Arial Unicode MS</vt:lpstr>
      <vt:lpstr>Calibri Light</vt:lpstr>
      <vt:lpstr>Office Theme</vt:lpstr>
      <vt:lpstr>Plants versus CO2</vt:lpstr>
      <vt:lpstr>Introduction </vt:lpstr>
      <vt:lpstr>NDVI</vt:lpstr>
      <vt:lpstr>NDVI</vt:lpstr>
      <vt:lpstr>Workflow </vt:lpstr>
      <vt:lpstr>Requirements </vt:lpstr>
      <vt:lpstr>Raster data from Sentinel 2</vt:lpstr>
      <vt:lpstr>PowerPoint 演示文稿</vt:lpstr>
      <vt:lpstr>Extracting the region of interest (roi)</vt:lpstr>
      <vt:lpstr>PowerPoint 演示文稿</vt:lpstr>
      <vt:lpstr>Comparison: Raster Calculator</vt:lpstr>
      <vt:lpstr>Comparison: Raster Calculator</vt:lpstr>
      <vt:lpstr>Comparison: Raster Calculator</vt:lpstr>
      <vt:lpstr>PowerPoint 演示文稿</vt:lpstr>
      <vt:lpstr>PowerPoint 演示文稿</vt:lpstr>
      <vt:lpstr>Calculations in Excel</vt:lpstr>
      <vt:lpstr>Results</vt:lpstr>
      <vt:lpstr>Discussion: problems/limitations</vt:lpstr>
      <vt:lpstr>PowerPoint 演示文稿</vt:lpstr>
      <vt:lpstr>List of sources</vt:lpstr>
      <vt:lpstr>Thank you  very much for 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GrHalbgott</cp:lastModifiedBy>
  <cp:revision>275</cp:revision>
  <dcterms:created xsi:type="dcterms:W3CDTF">2022-01-28T12:46:00Z</dcterms:created>
  <dcterms:modified xsi:type="dcterms:W3CDTF">2022-02-02T11:21:14Z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B8703787452C42A38630D70C33A25707</vt:lpwstr>
  </property>
  <property fmtid="{D5CDD505-2E9C-101B-9397-08002B2CF9AE}" pid="3" name="KSOProductBuildVer">
    <vt:lpwstr>1033-11.2.0.10463</vt:lpwstr>
  </property>
</Properties>
</file>