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3"/>
  </p:handoutMasterIdLst>
  <p:sldIdLst>
    <p:sldId id="302" r:id="rId3"/>
    <p:sldId id="2334" r:id="rId5"/>
    <p:sldId id="2338" r:id="rId6"/>
    <p:sldId id="2339" r:id="rId7"/>
    <p:sldId id="2376" r:id="rId8"/>
    <p:sldId id="2378" r:id="rId9"/>
    <p:sldId id="2416" r:id="rId10"/>
    <p:sldId id="2418" r:id="rId11"/>
    <p:sldId id="2345" r:id="rId12"/>
    <p:sldId id="2459" r:id="rId13"/>
    <p:sldId id="2375" r:id="rId14"/>
    <p:sldId id="2457" r:id="rId15"/>
    <p:sldId id="2455" r:id="rId16"/>
    <p:sldId id="2464" r:id="rId17"/>
    <p:sldId id="2465" r:id="rId18"/>
    <p:sldId id="2386" r:id="rId19"/>
    <p:sldId id="2384" r:id="rId20"/>
    <p:sldId id="2463" r:id="rId21"/>
    <p:sldId id="2341" r:id="rId22"/>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9292"/>
    <a:srgbClr val="1D6DC2"/>
    <a:srgbClr val="4B5050"/>
    <a:srgbClr val="1D904D"/>
    <a:srgbClr val="0000FF"/>
    <a:srgbClr val="CF2330"/>
    <a:srgbClr val="72BB8E"/>
    <a:srgbClr val="E08648"/>
    <a:srgbClr val="BD0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0" d="100"/>
          <a:sy n="70" d="100"/>
        </p:scale>
        <p:origin x="2706" y="1140"/>
      </p:cViewPr>
      <p:guideLst>
        <p:guide orient="horz" pos="1769"/>
        <p:guide pos="2877"/>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3340-C542-46E3-BB6B-1E3F28D53E8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A4AF-B0AE-42C7-9AD8-C74E868F58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dirty="0">
                <a:latin typeface="Calibri" panose="020F0502020204030204" pitchFamily="34" charset="0"/>
                <a:cs typeface="Calibri" panose="020F0502020204030204" pitchFamily="34" charset="0"/>
                <a:sym typeface="+mn-ea"/>
              </a:rPr>
              <a:t>Hello and welcome to my presentation of our next topic “”</a:t>
            </a:r>
            <a:endParaRPr lang="en-US" dirty="0">
              <a:latin typeface="Calibri" panose="020F0502020204030204" pitchFamily="34" charset="0"/>
              <a:cs typeface="Calibri" panose="020F0502020204030204" pitchFamily="34" charset="0"/>
              <a:sym typeface="+mn-ea"/>
            </a:endParaRPr>
          </a:p>
          <a:p>
            <a:endParaRPr lang="en-US" dirty="0">
              <a:latin typeface="Calibri" panose="020F0502020204030204" pitchFamily="34" charset="0"/>
              <a:cs typeface="Calibri" panose="020F0502020204030204" pitchFamily="34" charset="0"/>
              <a:sym typeface="+mn-ea"/>
            </a:endParaRPr>
          </a:p>
          <a:p>
            <a:r>
              <a:rPr lang="en-US" dirty="0">
                <a:latin typeface="Calibri" panose="020F0502020204030204" pitchFamily="34" charset="0"/>
                <a:cs typeface="Calibri" panose="020F0502020204030204" pitchFamily="34" charset="0"/>
                <a:sym typeface="+mn-ea"/>
              </a:rPr>
              <a:t>- My topic cannot stand alone for itself for it is a part of the series of User-Generated Data in Humanitarian Contexts from yesterday and of course of the whole participatory GIS topic of the seminar</a:t>
            </a:r>
            <a:endParaRPr lang="en-US" dirty="0">
              <a:latin typeface="Calibri" panose="020F0502020204030204" pitchFamily="34" charset="0"/>
              <a:cs typeface="Calibri" panose="020F0502020204030204" pitchFamily="34" charset="0"/>
              <a:sym typeface="+mn-ea"/>
            </a:endParaRPr>
          </a:p>
          <a:p>
            <a:r>
              <a:rPr lang="en-US" dirty="0">
                <a:latin typeface="Calibri" panose="020F0502020204030204" pitchFamily="34" charset="0"/>
                <a:cs typeface="Calibri" panose="020F0502020204030204" pitchFamily="34" charset="0"/>
                <a:sym typeface="+mn-ea"/>
              </a:rPr>
              <a:t>- we heard information about Challenges of User-Generated Data, we heard about organisation`s perspectives on it and different kinds of knowledge and their advantages and disadvantages and even talked about the quality of the data and how to handle it</a:t>
            </a:r>
            <a:endParaRPr lang="en-US" dirty="0">
              <a:latin typeface="Calibri" panose="020F0502020204030204" pitchFamily="34" charset="0"/>
              <a:cs typeface="Calibri" panose="020F0502020204030204" pitchFamily="34" charset="0"/>
              <a:sym typeface="+mn-ea"/>
            </a:endParaRPr>
          </a:p>
          <a:p>
            <a:r>
              <a:rPr lang="en-US" dirty="0">
                <a:latin typeface="Calibri" panose="020F0502020204030204" pitchFamily="34" charset="0"/>
                <a:cs typeface="Calibri" panose="020F0502020204030204" pitchFamily="34" charset="0"/>
                <a:sym typeface="+mn-ea"/>
              </a:rPr>
              <a:t>- But we didn´t hear anything about the potentials and challenges of putting all of this data together</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olidFill>
                  <a:schemeClr val="bg1"/>
                </a:solidFill>
                <a:sym typeface="+mn-ea"/>
              </a:rPr>
              <a:t>By bringing together all the data the potentials of conflation in a humanitarian context becomes clear “”</a:t>
            </a:r>
            <a:endParaRPr lang="en-US">
              <a:solidFill>
                <a:schemeClr val="bg1"/>
              </a:solidFill>
              <a:sym typeface="+mn-ea"/>
            </a:endParaRPr>
          </a:p>
          <a:p>
            <a:r>
              <a:rPr lang="en-US">
                <a:solidFill>
                  <a:schemeClr val="tx2"/>
                </a:solidFill>
                <a:latin typeface="Calibri" panose="020F0502020204030204" pitchFamily="34" charset="0"/>
                <a:cs typeface="Calibri" panose="020F0502020204030204" pitchFamily="34" charset="0"/>
                <a:sym typeface="+mn-ea"/>
              </a:rPr>
              <a:t>- Prosumers: the public is producer as well as consumer of geographic information</a:t>
            </a:r>
            <a:endParaRPr lang="en-US">
              <a:solidFill>
                <a:schemeClr val="bg1"/>
              </a:solidFill>
              <a:sym typeface="+mn-ea"/>
            </a:endParaRPr>
          </a:p>
          <a:p>
            <a:endParaRPr lang="en-US">
              <a:solidFill>
                <a:schemeClr val="bg1"/>
              </a:solidFill>
              <a:sym typeface="+mn-ea"/>
            </a:endParaRPr>
          </a:p>
          <a:p>
            <a:r>
              <a:rPr lang="en-US">
                <a:solidFill>
                  <a:schemeClr val="bg1"/>
                </a:solidFill>
                <a:sym typeface="+mn-ea"/>
              </a:rPr>
              <a:t>Well you can use one thing to collect different types of data and provide them again after using </a:t>
            </a:r>
            <a:r>
              <a:rPr lang="en-US">
                <a:solidFill>
                  <a:schemeClr val="bg1"/>
                </a:solidFill>
                <a:sym typeface="+mn-ea"/>
              </a:rPr>
              <a:t>artificial intelligence (especially </a:t>
            </a:r>
            <a:r>
              <a:rPr lang="en-US">
                <a:solidFill>
                  <a:schemeClr val="bg1"/>
                </a:solidFill>
                <a:sym typeface="+mn-ea"/>
              </a:rPr>
              <a:t>machine learning algorithms), and those are webportals</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Which brings us to the last chapter of the presentation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Webportals are just an example for a system of collecting VGI data for conflation </a:t>
            </a:r>
            <a:r>
              <a:rPr lang="en-US">
                <a:latin typeface="Calibri" panose="020F0502020204030204" pitchFamily="34" charset="0"/>
                <a:cs typeface="Calibri" panose="020F0502020204030204" pitchFamily="34" charset="0"/>
                <a:sym typeface="+mn-ea"/>
              </a:rPr>
              <a:t>and providing it, but i believe they are the most prominent and you will see why</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If your were like me, i often used the word web portal, but never really could tell what it exactly is</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Horizontal: starting point for browsing the web</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Vertical: 3 subclasses:</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 corporate portals, used by employees to get access to organizational data and services</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 industry portals, used for information sharing and business transactions between business partners</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 customer portals, used for customer support</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sym typeface="+mn-ea"/>
              </a:rPr>
              <a:t>- so there are different types of portals and they all come with their own benefits and limitations</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sym typeface="+mn-ea"/>
              </a:rPr>
              <a:t>- we got to know a lot of GIS portals and there are a lot more</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But we are interested in Geoportals or Web GIS portals, right?</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Simple definition: “”</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 I sorted them in 3 categories, can you tell why? I mean what are the main differences between the portals?</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Left column: </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just viewing/reading data, communication in browser or through APIs</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Direct contribution not possible, the data comes from professionals like ESA, USGS or other organizations</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Right column: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Additional possibility - contribution and communication</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What are the advantages of such webportals?</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latin typeface="Calibri" panose="020F0502020204030204" pitchFamily="34" charset="0"/>
                <a:cs typeface="Calibri" panose="020F0502020204030204" pitchFamily="34" charset="0"/>
              </a:rPr>
              <a:t>Web 3.0:</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Machines try to create content based on its semantic understanding of the data the web shows and the user provides</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Background interaction means that your computer sends data to the server and the server takes this data and puts it in a semantic sense so that it can then provide you with probably interesting content tailored only to you</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Examples are not types of webpages but rather technologies and possibilities of webpages</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Difference Web2 vs. Web3:</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sym typeface="+mn-ea"/>
              </a:rPr>
              <a:t>- on a more technical level: Web2 primarly uses AJAX protocols written in JavaScrip, enabling a client-side communication with websites rather then sending every query directly to the server and focuses more on the front-end user-experience</a:t>
            </a:r>
            <a:endParaRPr lang="en-US">
              <a:latin typeface="Calibri" panose="020F0502020204030204" pitchFamily="34" charset="0"/>
              <a:cs typeface="Calibri" panose="020F0502020204030204" pitchFamily="34" charset="0"/>
              <a:sym typeface="+mn-ea"/>
            </a:endParaRPr>
          </a:p>
          <a:p>
            <a:r>
              <a:rPr lang="en-US">
                <a:latin typeface="Calibri" panose="020F0502020204030204" pitchFamily="34" charset="0"/>
                <a:cs typeface="Calibri" panose="020F0502020204030204" pitchFamily="34" charset="0"/>
                <a:sym typeface="+mn-ea"/>
              </a:rPr>
              <a:t>- Web3 tries to alter the web into databases, intergrating different technologies like RDF or OWL to formally represent the metadata which is important for the encoding of semantics with the data (so to tell the machine how it can reason with the data) and therefore upgrading the back-end of the web (like not colorful pictures and lights and stuff but more like i have something i know you will want and i can give it to you)</a:t>
            </a:r>
            <a:endParaRPr lang="en-US">
              <a:latin typeface="Calibri" panose="020F0502020204030204" pitchFamily="34" charset="0"/>
              <a:cs typeface="Calibri" panose="020F0502020204030204" pitchFamily="34" charset="0"/>
              <a:sym typeface="+mn-ea"/>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Why am I telling you this?</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Well first, it`s good to know that www is not only one www but more like different kinds of technologies available in the internet with different scope and usage</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And secondly conflated geographic information can be shown in all 3 types of the www, by viewing maps and data as well as providing it and even using scripts to communicate with the background databases of Web3 applications for example access more suitable data</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It strongly depends on what you want to offer on your webpage/webportal and then you decide which technologies and which complexity of them you need or want to use</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sym typeface="+mn-ea"/>
              </a:rPr>
              <a:t>We can split the aforementioned topic into 3 parts, which are:</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01:</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sym typeface="+mn-ea"/>
              </a:rPr>
              <a:t>- what is data conflation? </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sym typeface="+mn-ea"/>
              </a:rPr>
              <a:t>- what kinds of data can you conflate in the humanitarian context and how</a:t>
            </a:r>
            <a:endParaRPr lang="en-US">
              <a:latin typeface="Calibri" panose="020F0502020204030204" pitchFamily="34" charset="0"/>
              <a:cs typeface="Calibri" panose="020F0502020204030204" pitchFamily="34" charset="0"/>
              <a:sym typeface="+mn-ea"/>
            </a:endParaRPr>
          </a:p>
          <a:p>
            <a:endParaRPr lang="en-US">
              <a:latin typeface="Calibri" panose="020F0502020204030204" pitchFamily="34" charset="0"/>
              <a:cs typeface="Calibri" panose="020F0502020204030204" pitchFamily="34" charset="0"/>
              <a:sym typeface="+mn-ea"/>
            </a:endParaRPr>
          </a:p>
          <a:p>
            <a:r>
              <a:rPr lang="en-US">
                <a:latin typeface="Calibri" panose="020F0502020204030204" pitchFamily="34" charset="0"/>
                <a:cs typeface="Calibri" panose="020F0502020204030204" pitchFamily="34" charset="0"/>
                <a:sym typeface="+mn-ea"/>
              </a:rPr>
              <a:t>02:</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sym typeface="+mn-ea"/>
              </a:rPr>
              <a:t>- and in a next step we will look into the why, why would you conflate such data (which basically are the potentials of data conflation)</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03:</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sym typeface="+mn-ea"/>
              </a:rPr>
              <a:t>- Afterwards we will take a look into the example of webportals as the most prominent way of aquiring and providing different types of conflated geospatial information data</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sym typeface="+mn-ea"/>
              </a:rPr>
              <a:t>- Of course the typical questions: what are GIS web portals, what types exist and what limitations/challenges do you need to consider when using them</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 I looked up the definition of conflation and got multiple results</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In the online dictionary Merriam-Webster it says that “”</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ESRI (you all know ESRI) states on their own Glossary that Conflation is “”</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This coincides with Chen/Knoblock who state that the goal of conflation is“”</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olidFill>
                  <a:schemeClr val="tx2"/>
                </a:solidFill>
                <a:latin typeface="Calibri" panose="020F0502020204030204" pitchFamily="34" charset="0"/>
                <a:cs typeface="Calibri" panose="020F0502020204030204" pitchFamily="34" charset="0"/>
                <a:sym typeface="+mn-ea"/>
              </a:rPr>
              <a:t>To visualize this method i brought two example datasets</a:t>
            </a:r>
            <a:endParaRPr lang="en-US">
              <a:solidFill>
                <a:schemeClr val="tx2"/>
              </a:solidFill>
              <a:latin typeface="Calibri" panose="020F0502020204030204" pitchFamily="34" charset="0"/>
              <a:cs typeface="Calibri" panose="020F0502020204030204" pitchFamily="34" charset="0"/>
              <a:sym typeface="+mn-ea"/>
            </a:endParaRPr>
          </a:p>
          <a:p>
            <a:r>
              <a:rPr lang="en-US">
                <a:solidFill>
                  <a:schemeClr val="tx2"/>
                </a:solidFill>
                <a:latin typeface="Calibri" panose="020F0502020204030204" pitchFamily="34" charset="0"/>
                <a:cs typeface="Calibri" panose="020F0502020204030204" pitchFamily="34" charset="0"/>
                <a:sym typeface="+mn-ea"/>
              </a:rPr>
              <a:t>- You see here some linestrings and point geometries probably showing like a road or pipe network</a:t>
            </a:r>
            <a:endParaRPr lang="en-US">
              <a:solidFill>
                <a:schemeClr val="tx2"/>
              </a:solidFill>
              <a:latin typeface="Calibri" panose="020F0502020204030204" pitchFamily="34" charset="0"/>
              <a:cs typeface="Calibri" panose="020F0502020204030204" pitchFamily="34" charset="0"/>
              <a:sym typeface="+mn-ea"/>
            </a:endParaRPr>
          </a:p>
          <a:p>
            <a:r>
              <a:rPr lang="en-US">
                <a:solidFill>
                  <a:schemeClr val="tx2"/>
                </a:solidFill>
                <a:latin typeface="Calibri" panose="020F0502020204030204" pitchFamily="34" charset="0"/>
                <a:cs typeface="Calibri" panose="020F0502020204030204" pitchFamily="34" charset="0"/>
                <a:sym typeface="+mn-ea"/>
              </a:rPr>
              <a:t>- both have a different quality, if you look here you see there is a more curved road or even the circle in red and a much coarse ring in green</a:t>
            </a:r>
            <a:endParaRPr lang="en-US">
              <a:solidFill>
                <a:schemeClr val="tx2"/>
              </a:solidFill>
              <a:latin typeface="Calibri" panose="020F0502020204030204" pitchFamily="34" charset="0"/>
              <a:cs typeface="Calibri" panose="020F0502020204030204" pitchFamily="34" charset="0"/>
              <a:sym typeface="+mn-ea"/>
            </a:endParaRPr>
          </a:p>
          <a:p>
            <a:r>
              <a:rPr lang="en-US">
                <a:solidFill>
                  <a:schemeClr val="tx2"/>
                </a:solidFill>
                <a:latin typeface="Calibri" panose="020F0502020204030204" pitchFamily="34" charset="0"/>
                <a:cs typeface="Calibri" panose="020F0502020204030204" pitchFamily="34" charset="0"/>
                <a:sym typeface="+mn-ea"/>
              </a:rPr>
              <a:t>- probably because of a different scope</a:t>
            </a:r>
            <a:endParaRPr lang="en-US">
              <a:solidFill>
                <a:schemeClr val="tx2"/>
              </a:solidFill>
              <a:latin typeface="Calibri" panose="020F0502020204030204" pitchFamily="34" charset="0"/>
              <a:cs typeface="Calibri" panose="020F0502020204030204" pitchFamily="34" charset="0"/>
              <a:sym typeface="+mn-ea"/>
            </a:endParaRPr>
          </a:p>
          <a:p>
            <a:r>
              <a:rPr lang="en-US">
                <a:solidFill>
                  <a:schemeClr val="tx2"/>
                </a:solidFill>
                <a:latin typeface="Calibri" panose="020F0502020204030204" pitchFamily="34" charset="0"/>
                <a:cs typeface="Calibri" panose="020F0502020204030204" pitchFamily="34" charset="0"/>
                <a:sym typeface="+mn-ea"/>
              </a:rPr>
              <a:t>- let´s say for the sake of this example, that the green dataset, let´s call it A, wants to show </a:t>
            </a:r>
            <a:r>
              <a:rPr lang="en-US">
                <a:latin typeface="Calibri" panose="020F0502020204030204" pitchFamily="34" charset="0"/>
                <a:cs typeface="Calibri" panose="020F0502020204030204" pitchFamily="34" charset="0"/>
                <a:sym typeface="+mn-ea"/>
              </a:rPr>
              <a:t>traffic situation over a year</a:t>
            </a:r>
            <a:r>
              <a:rPr lang="en-US">
                <a:solidFill>
                  <a:schemeClr val="tx2"/>
                </a:solidFill>
                <a:latin typeface="Calibri" panose="020F0502020204030204" pitchFamily="34" charset="0"/>
                <a:cs typeface="Calibri" panose="020F0502020204030204" pitchFamily="34" charset="0"/>
                <a:sym typeface="+mn-ea"/>
              </a:rPr>
              <a:t> and the red datset B has </a:t>
            </a:r>
            <a:r>
              <a:rPr lang="en-US">
                <a:latin typeface="Calibri" panose="020F0502020204030204" pitchFamily="34" charset="0"/>
                <a:cs typeface="Calibri" panose="020F0502020204030204" pitchFamily="34" charset="0"/>
                <a:sym typeface="+mn-ea"/>
              </a:rPr>
              <a:t>specific data for every street like type of asphalt or date of construction and the precise course</a:t>
            </a:r>
            <a:endParaRPr lang="en-US">
              <a:latin typeface="Calibri" panose="020F0502020204030204" pitchFamily="34" charset="0"/>
              <a:cs typeface="Calibri" panose="020F0502020204030204" pitchFamily="34" charset="0"/>
              <a:sym typeface="+mn-ea"/>
            </a:endParaRPr>
          </a:p>
          <a:p>
            <a:r>
              <a:rPr lang="en-US">
                <a:latin typeface="Calibri" panose="020F0502020204030204" pitchFamily="34" charset="0"/>
                <a:cs typeface="Calibri" panose="020F0502020204030204" pitchFamily="34" charset="0"/>
                <a:sym typeface="+mn-ea"/>
              </a:rPr>
              <a:t>- Estimation of where you will have to do road repair works based on the traffic situation and the age and type of the road</a:t>
            </a:r>
            <a:endParaRPr lang="en-US">
              <a:latin typeface="Calibri" panose="020F0502020204030204" pitchFamily="34" charset="0"/>
              <a:cs typeface="Calibri" panose="020F0502020204030204" pitchFamily="34" charset="0"/>
              <a:sym typeface="+mn-ea"/>
            </a:endParaRPr>
          </a:p>
          <a:p>
            <a:endParaRPr lang="en-US">
              <a:latin typeface="Calibri" panose="020F0502020204030204" pitchFamily="34" charset="0"/>
              <a:cs typeface="Calibri" panose="020F0502020204030204" pitchFamily="34" charset="0"/>
              <a:sym typeface="+mn-ea"/>
            </a:endParaRPr>
          </a:p>
          <a:p>
            <a:r>
              <a:rPr lang="en-US">
                <a:latin typeface="Calibri" panose="020F0502020204030204" pitchFamily="34" charset="0"/>
                <a:cs typeface="Calibri" panose="020F0502020204030204" pitchFamily="34" charset="0"/>
              </a:rPr>
              <a:t>Challenge: “”</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sym typeface="+mn-ea"/>
              </a:rPr>
              <a:t>- Quite difficult if datasets aren`t spatially equal and the worst case don´t have equal names or there are different connections</a:t>
            </a:r>
            <a:endParaRPr lang="en-US">
              <a:solidFill>
                <a:schemeClr val="tx2"/>
              </a:solidFill>
              <a:latin typeface="Calibri" panose="020F0502020204030204" pitchFamily="34" charset="0"/>
              <a:cs typeface="Calibri" panose="020F0502020204030204" pitchFamily="34" charset="0"/>
              <a:sym typeface="+mn-ea"/>
            </a:endParaRPr>
          </a:p>
          <a:p>
            <a:endParaRPr lang="en-US">
              <a:solidFill>
                <a:schemeClr val="tx2"/>
              </a:solidFill>
              <a:latin typeface="Calibri" panose="020F0502020204030204" pitchFamily="34" charset="0"/>
              <a:cs typeface="Calibri" panose="020F0502020204030204" pitchFamily="34" charset="0"/>
              <a:sym typeface="+mn-ea"/>
            </a:endParaRPr>
          </a:p>
          <a:p>
            <a:r>
              <a:rPr lang="en-US">
                <a:solidFill>
                  <a:schemeClr val="tx2"/>
                </a:solidFill>
                <a:latin typeface="Calibri" panose="020F0502020204030204" pitchFamily="34" charset="0"/>
                <a:cs typeface="Calibri" panose="020F0502020204030204" pitchFamily="34" charset="0"/>
                <a:sym typeface="+mn-ea"/>
              </a:rPr>
              <a:t>So if you want to merge them, you need to:</a:t>
            </a:r>
            <a:endParaRPr lang="en-US">
              <a:solidFill>
                <a:schemeClr val="tx2"/>
              </a:solidFill>
              <a:latin typeface="Calibri" panose="020F0502020204030204" pitchFamily="34" charset="0"/>
              <a:cs typeface="Calibri" panose="020F0502020204030204" pitchFamily="34" charset="0"/>
              <a:sym typeface="+mn-ea"/>
            </a:endParaRPr>
          </a:p>
          <a:p>
            <a:r>
              <a:rPr lang="en-US">
                <a:solidFill>
                  <a:schemeClr val="tx2"/>
                </a:solidFill>
                <a:latin typeface="Calibri" panose="020F0502020204030204" pitchFamily="34" charset="0"/>
                <a:cs typeface="Calibri" panose="020F0502020204030204" pitchFamily="34" charset="0"/>
                <a:sym typeface="+mn-ea"/>
              </a:rPr>
              <a:t>- Point-Point or Line-Line assignment</a:t>
            </a:r>
            <a:endParaRPr lang="en-US">
              <a:solidFill>
                <a:schemeClr val="tx2"/>
              </a:solidFill>
              <a:latin typeface="Calibri" panose="020F0502020204030204" pitchFamily="34" charset="0"/>
              <a:cs typeface="Calibri" panose="020F0502020204030204" pitchFamily="34" charset="0"/>
              <a:sym typeface="+mn-ea"/>
            </a:endParaRPr>
          </a:p>
          <a:p>
            <a:r>
              <a:rPr lang="en-US">
                <a:solidFill>
                  <a:schemeClr val="tx2"/>
                </a:solidFill>
                <a:latin typeface="Calibri" panose="020F0502020204030204" pitchFamily="34" charset="0"/>
                <a:cs typeface="Calibri" panose="020F0502020204030204" pitchFamily="34" charset="0"/>
                <a:sym typeface="+mn-ea"/>
              </a:rPr>
              <a:t>- Spatial transformation with own rules</a:t>
            </a:r>
            <a:endParaRPr lang="en-US">
              <a:solidFill>
                <a:schemeClr val="tx2"/>
              </a:solidFill>
              <a:latin typeface="Calibri" panose="020F0502020204030204" pitchFamily="34" charset="0"/>
              <a:cs typeface="Calibri" panose="020F0502020204030204" pitchFamily="34" charset="0"/>
              <a:sym typeface="+mn-ea"/>
            </a:endParaRPr>
          </a:p>
          <a:p>
            <a:r>
              <a:rPr lang="en-US">
                <a:solidFill>
                  <a:schemeClr val="tx2"/>
                </a:solidFill>
                <a:latin typeface="Calibri" panose="020F0502020204030204" pitchFamily="34" charset="0"/>
                <a:cs typeface="Calibri" panose="020F0502020204030204" pitchFamily="34" charset="0"/>
                <a:sym typeface="+mn-ea"/>
              </a:rPr>
              <a:t>- Merging information</a:t>
            </a:r>
            <a:endParaRPr lang="en-US">
              <a:solidFill>
                <a:schemeClr val="tx2"/>
              </a:solidFill>
              <a:latin typeface="Calibri" panose="020F0502020204030204" pitchFamily="34" charset="0"/>
              <a:cs typeface="Calibri" panose="020F0502020204030204" pitchFamily="34" charset="0"/>
              <a:sym typeface="+mn-ea"/>
            </a:endParaRPr>
          </a:p>
          <a:p>
            <a:r>
              <a:rPr lang="en-US">
                <a:latin typeface="Calibri" panose="020F0502020204030204" pitchFamily="34" charset="0"/>
                <a:cs typeface="Calibri" panose="020F0502020204030204" pitchFamily="34" charset="0"/>
              </a:rPr>
              <a:t>- In the end what you want to achieve is an enrichment the one spatially precise dataset with additional information, so that the composite is better than each of the datasets</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sym typeface="+mn-ea"/>
              </a:rPr>
              <a:t>In practice, conflation can be performed either manually or with the aid of GIS. Manual conflation is labor-intensive, time consuming and expensive (yesterday example of digitalizing the VGI data from Field papers). It is often adopted in practice, nonetheless, due to the lack of reliable automatic conflation methods (that´s why the Sketch Map tool is so interesting and in demand).</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Still, there are GIS tools like the Conflation toolset in ArcGIS</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sym typeface="+mn-ea"/>
              </a:rPr>
              <a:t>- A main challenge of automatic conflation lies in the matching of corresponding features, precisely due to the varying quality and different representations of map data based on scope of the data and the type of aquisition</a:t>
            </a:r>
            <a:endParaRPr lang="en-US">
              <a:latin typeface="Calibri" panose="020F0502020204030204" pitchFamily="34" charset="0"/>
              <a:cs typeface="Calibri" panose="020F0502020204030204" pitchFamily="34" charset="0"/>
              <a:sym typeface="+mn-ea"/>
            </a:endParaRPr>
          </a:p>
          <a:p>
            <a:r>
              <a:rPr lang="en-US">
                <a:latin typeface="Calibri" panose="020F0502020204030204" pitchFamily="34" charset="0"/>
                <a:cs typeface="Calibri" panose="020F0502020204030204" pitchFamily="34" charset="0"/>
                <a:sym typeface="+mn-ea"/>
              </a:rPr>
              <a:t>- Those tools all try to do the same but on different levels and with different algorithms</a:t>
            </a:r>
            <a:endParaRPr lang="en-US">
              <a:latin typeface="Calibri" panose="020F0502020204030204" pitchFamily="34" charset="0"/>
              <a:cs typeface="Calibri" panose="020F0502020204030204" pitchFamily="34" charset="0"/>
              <a:sym typeface="+mn-ea"/>
            </a:endParaRPr>
          </a:p>
          <a:p>
            <a:r>
              <a:rPr lang="en-US">
                <a:latin typeface="Calibri" panose="020F0502020204030204" pitchFamily="34" charset="0"/>
                <a:cs typeface="Calibri" panose="020F0502020204030204" pitchFamily="34" charset="0"/>
                <a:sym typeface="+mn-ea"/>
              </a:rPr>
              <a:t>- They typically involve measuring the distance between each feature pair and trying to match feature pairs with smaller dissimilarity using a specially designed algorithm or model</a:t>
            </a:r>
            <a:endParaRPr lang="en-US">
              <a:latin typeface="Calibri" panose="020F0502020204030204" pitchFamily="34" charset="0"/>
              <a:cs typeface="Calibri" panose="020F0502020204030204" pitchFamily="34" charset="0"/>
              <a:sym typeface="+mn-ea"/>
            </a:endParaRPr>
          </a:p>
          <a:p>
            <a:r>
              <a:rPr lang="en-US">
                <a:latin typeface="Calibri" panose="020F0502020204030204" pitchFamily="34" charset="0"/>
                <a:cs typeface="Calibri" panose="020F0502020204030204" pitchFamily="34" charset="0"/>
                <a:sym typeface="+mn-ea"/>
              </a:rPr>
              <a:t>- There are a lot of semi- or nonautomatic methods to conflate data (in most cases vector data), fully automated conflation is still an active research field and therefore a lot of people tend to do it manually from the beginning</a:t>
            </a:r>
            <a:endParaRPr lang="en-US">
              <a:latin typeface="Calibri" panose="020F0502020204030204" pitchFamily="34" charset="0"/>
              <a:cs typeface="Calibri" panose="020F0502020204030204" pitchFamily="34" charset="0"/>
              <a:sym typeface="+mn-ea"/>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sym typeface="+mn-ea"/>
              </a:rPr>
              <a:t>That raises the question, when do you want to conflate? Do you really need it?</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That brings us straight to the potentials of data conflation especially in a humanitarian context where we collect a lot of different VGI data</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Let us get back to our example</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Before conflating the data, we should ask ourselves:</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do i need the information from the second dataset?</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Can I aquire an answer without conflation?</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Because the potentials can be:</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Fusion enables further calculations/relations, you can do more with the data</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Much easier to do the calculations when you merge the data and adjust them together</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Enrichment of spatial data with more spatial information or attributes</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if you have the data in one composite dataset the calculations will be faster and the data is more accessible (everything in one location = way easier)</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But, why are the roads different in the first place?</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olidFill>
                  <a:schemeClr val="bg1"/>
                </a:solidFill>
                <a:latin typeface="Calibri" panose="020F0502020204030204" pitchFamily="34" charset="0"/>
                <a:cs typeface="Calibri" panose="020F0502020204030204" pitchFamily="34" charset="0"/>
                <a:sym typeface="+mn-ea"/>
              </a:rPr>
              <a:t>That brings us to the question why you would want to conflate data, it should be obvious but i will point out again nevertheless</a:t>
            </a:r>
            <a:endParaRPr lang="en-US">
              <a:solidFill>
                <a:schemeClr val="bg1"/>
              </a:solidFill>
              <a:latin typeface="Calibri" panose="020F0502020204030204" pitchFamily="34" charset="0"/>
              <a:cs typeface="Calibri" panose="020F0502020204030204" pitchFamily="34" charset="0"/>
              <a:sym typeface="+mn-ea"/>
            </a:endParaRPr>
          </a:p>
          <a:p>
            <a:r>
              <a:rPr lang="en-US">
                <a:solidFill>
                  <a:schemeClr val="bg1"/>
                </a:solidFill>
                <a:latin typeface="Calibri" panose="020F0502020204030204" pitchFamily="34" charset="0"/>
                <a:cs typeface="Calibri" panose="020F0502020204030204" pitchFamily="34" charset="0"/>
                <a:sym typeface="+mn-ea"/>
              </a:rPr>
              <a:t>- First, and this is the most obivous, there are different sources and types of data you can aquire</a:t>
            </a:r>
            <a:endParaRPr lang="en-US">
              <a:solidFill>
                <a:schemeClr val="bg1"/>
              </a:solidFill>
              <a:latin typeface="Calibri" panose="020F0502020204030204" pitchFamily="34" charset="0"/>
              <a:cs typeface="Calibri" panose="020F0502020204030204" pitchFamily="34" charset="0"/>
              <a:sym typeface="+mn-ea"/>
            </a:endParaRPr>
          </a:p>
          <a:p>
            <a:r>
              <a:rPr lang="en-US">
                <a:solidFill>
                  <a:schemeClr val="bg1"/>
                </a:solidFill>
                <a:latin typeface="Calibri" panose="020F0502020204030204" pitchFamily="34" charset="0"/>
                <a:cs typeface="Calibri" panose="020F0502020204030204" pitchFamily="34" charset="0"/>
                <a:sym typeface="+mn-ea"/>
              </a:rPr>
              <a:t>- These are all kinds of VGI, we saw different approaches like Focus groups, webportals, hub for your own GIS data, qualitative data through speaking with the locals, using subjective forms to observe the environment</a:t>
            </a:r>
            <a:endParaRPr lang="en-US">
              <a:solidFill>
                <a:schemeClr val="bg1"/>
              </a:solidFill>
              <a:latin typeface="Calibri" panose="020F0502020204030204" pitchFamily="34" charset="0"/>
              <a:cs typeface="Calibri" panose="020F0502020204030204" pitchFamily="34" charset="0"/>
              <a:sym typeface="+mn-ea"/>
            </a:endParaRPr>
          </a:p>
          <a:p>
            <a:r>
              <a:rPr lang="en-US">
                <a:solidFill>
                  <a:schemeClr val="bg1"/>
                </a:solidFill>
                <a:latin typeface="Calibri" panose="020F0502020204030204" pitchFamily="34" charset="0"/>
                <a:cs typeface="Calibri" panose="020F0502020204030204" pitchFamily="34" charset="0"/>
                <a:sym typeface="+mn-ea"/>
              </a:rPr>
              <a:t>- Why? Because “”</a:t>
            </a:r>
            <a:endParaRPr lang="en-US">
              <a:solidFill>
                <a:schemeClr val="bg1"/>
              </a:solidFill>
              <a:latin typeface="Calibri" panose="020F0502020204030204" pitchFamily="34" charset="0"/>
              <a:cs typeface="Calibri" panose="020F0502020204030204" pitchFamily="34" charset="0"/>
              <a:sym typeface="+mn-ea"/>
            </a:endParaRPr>
          </a:p>
          <a:p>
            <a:r>
              <a:rPr lang="en-US">
                <a:latin typeface="Calibri" panose="020F0502020204030204" pitchFamily="34" charset="0"/>
                <a:cs typeface="Calibri" panose="020F0502020204030204" pitchFamily="34" charset="0"/>
              </a:rPr>
              <a:t>-Yesterday we saw the potentials of VGI data so i will not add anything more to that</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solidFill>
                  <a:schemeClr val="bg1"/>
                </a:solidFill>
                <a:latin typeface="Calibri" panose="020F0502020204030204" pitchFamily="34" charset="0"/>
                <a:cs typeface="Calibri" panose="020F0502020204030204" pitchFamily="34" charset="0"/>
                <a:sym typeface="+mn-ea"/>
              </a:rPr>
              <a:t>- Additionally to this you still have official data from public service and science and professionally acquired data from humanitarian aid organizations and movements, which oftentimes/mostly use and create VGI data themselves</a:t>
            </a:r>
            <a:endParaRPr lang="en-US">
              <a:solidFill>
                <a:schemeClr val="bg1"/>
              </a:solidFill>
              <a:latin typeface="Calibri" panose="020F0502020204030204" pitchFamily="34" charset="0"/>
              <a:cs typeface="Calibri" panose="020F0502020204030204" pitchFamily="34" charset="0"/>
              <a:sym typeface="+mn-ea"/>
            </a:endParaRPr>
          </a:p>
          <a:p>
            <a:endParaRPr lang="en-US">
              <a:latin typeface="Calibri" panose="020F0502020204030204" pitchFamily="34" charset="0"/>
              <a:cs typeface="Calibri" panose="020F0502020204030204" pitchFamily="34" charset="0"/>
            </a:endParaRPr>
          </a:p>
          <a:p>
            <a:r>
              <a:rPr lang="en-US">
                <a:solidFill>
                  <a:schemeClr val="bg1"/>
                </a:solidFill>
                <a:latin typeface="Calibri" panose="020F0502020204030204" pitchFamily="34" charset="0"/>
                <a:cs typeface="Calibri" panose="020F0502020204030204" pitchFamily="34" charset="0"/>
                <a:sym typeface="+mn-ea"/>
              </a:rPr>
              <a:t>- To bring together this huge amount of data with different qualities, different types, different scopes, that can be a possible later help for risk management (because long term risk assessment method as we have seen in the first session), that is the task and usage of conflation</a:t>
            </a:r>
            <a:endParaRPr lang="en-US">
              <a:latin typeface="Calibri" panose="020F0502020204030204" pitchFamily="34" charset="0"/>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15" name="图片占位符 14"/>
          <p:cNvSpPr>
            <a:spLocks noGrp="1"/>
          </p:cNvSpPr>
          <p:nvPr>
            <p:ph type="pic" sz="quarter" idx="14"/>
          </p:nvPr>
        </p:nvSpPr>
        <p:spPr>
          <a:xfrm>
            <a:off x="5420964" y="1852813"/>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13" name="图片占位符 12"/>
          <p:cNvSpPr>
            <a:spLocks noGrp="1"/>
          </p:cNvSpPr>
          <p:nvPr>
            <p:ph type="pic" sz="quarter" idx="13"/>
          </p:nvPr>
        </p:nvSpPr>
        <p:spPr>
          <a:xfrm>
            <a:off x="1991964" y="1852813"/>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11" name="图片占位符 10"/>
          <p:cNvSpPr>
            <a:spLocks noGrp="1"/>
          </p:cNvSpPr>
          <p:nvPr>
            <p:ph type="pic" sz="quarter" idx="12"/>
          </p:nvPr>
        </p:nvSpPr>
        <p:spPr>
          <a:xfrm>
            <a:off x="4360567" y="1"/>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9" name="图片占位符 8"/>
          <p:cNvSpPr>
            <a:spLocks noGrp="1"/>
          </p:cNvSpPr>
          <p:nvPr>
            <p:ph type="pic" sz="quarter" idx="11"/>
          </p:nvPr>
        </p:nvSpPr>
        <p:spPr>
          <a:xfrm>
            <a:off x="931567" y="1"/>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1" name="图片占位符 10"/>
          <p:cNvSpPr>
            <a:spLocks noGrp="1"/>
          </p:cNvSpPr>
          <p:nvPr>
            <p:ph type="pic" sz="quarter" idx="13"/>
          </p:nvPr>
        </p:nvSpPr>
        <p:spPr>
          <a:xfrm>
            <a:off x="5385392" y="1809721"/>
            <a:ext cx="923314" cy="1923786"/>
          </a:xfrm>
          <a:custGeom>
            <a:avLst/>
            <a:gdLst>
              <a:gd name="connsiteX0" fmla="*/ 15949 w 923314"/>
              <a:gd name="connsiteY0" fmla="*/ 0 h 1923786"/>
              <a:gd name="connsiteX1" fmla="*/ 923314 w 923314"/>
              <a:gd name="connsiteY1" fmla="*/ 0 h 1923786"/>
              <a:gd name="connsiteX2" fmla="*/ 923314 w 923314"/>
              <a:gd name="connsiteY2" fmla="*/ 1923786 h 1923786"/>
              <a:gd name="connsiteX3" fmla="*/ 0 w 923314"/>
              <a:gd name="connsiteY3" fmla="*/ 1923786 h 1923786"/>
            </a:gdLst>
            <a:ahLst/>
            <a:cxnLst>
              <a:cxn ang="0">
                <a:pos x="connsiteX0" y="connsiteY0"/>
              </a:cxn>
              <a:cxn ang="0">
                <a:pos x="connsiteX1" y="connsiteY1"/>
              </a:cxn>
              <a:cxn ang="0">
                <a:pos x="connsiteX2" y="connsiteY2"/>
              </a:cxn>
              <a:cxn ang="0">
                <a:pos x="connsiteX3" y="connsiteY3"/>
              </a:cxn>
            </a:cxnLst>
            <a:rect l="l" t="t" r="r" b="b"/>
            <a:pathLst>
              <a:path w="923314" h="1923786">
                <a:moveTo>
                  <a:pt x="15949" y="0"/>
                </a:moveTo>
                <a:lnTo>
                  <a:pt x="923314" y="0"/>
                </a:lnTo>
                <a:lnTo>
                  <a:pt x="923314" y="1923786"/>
                </a:lnTo>
                <a:lnTo>
                  <a:pt x="0" y="1923786"/>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9" name="图片占位符 8"/>
          <p:cNvSpPr>
            <a:spLocks noGrp="1"/>
          </p:cNvSpPr>
          <p:nvPr>
            <p:ph type="pic" sz="quarter" idx="12"/>
          </p:nvPr>
        </p:nvSpPr>
        <p:spPr>
          <a:xfrm>
            <a:off x="3820373" y="1458399"/>
            <a:ext cx="1503255" cy="2641715"/>
          </a:xfrm>
          <a:custGeom>
            <a:avLst/>
            <a:gdLst>
              <a:gd name="connsiteX0" fmla="*/ 0 w 1503255"/>
              <a:gd name="connsiteY0" fmla="*/ 0 h 2641715"/>
              <a:gd name="connsiteX1" fmla="*/ 1503255 w 1503255"/>
              <a:gd name="connsiteY1" fmla="*/ 0 h 2641715"/>
              <a:gd name="connsiteX2" fmla="*/ 1503255 w 1503255"/>
              <a:gd name="connsiteY2" fmla="*/ 2641715 h 2641715"/>
              <a:gd name="connsiteX3" fmla="*/ 0 w 1503255"/>
              <a:gd name="connsiteY3" fmla="*/ 2641715 h 2641715"/>
            </a:gdLst>
            <a:ahLst/>
            <a:cxnLst>
              <a:cxn ang="0">
                <a:pos x="connsiteX0" y="connsiteY0"/>
              </a:cxn>
              <a:cxn ang="0">
                <a:pos x="connsiteX1" y="connsiteY1"/>
              </a:cxn>
              <a:cxn ang="0">
                <a:pos x="connsiteX2" y="connsiteY2"/>
              </a:cxn>
              <a:cxn ang="0">
                <a:pos x="connsiteX3" y="connsiteY3"/>
              </a:cxn>
            </a:cxnLst>
            <a:rect l="l" t="t" r="r" b="b"/>
            <a:pathLst>
              <a:path w="1503255" h="2641715">
                <a:moveTo>
                  <a:pt x="0" y="0"/>
                </a:moveTo>
                <a:lnTo>
                  <a:pt x="1503255" y="0"/>
                </a:lnTo>
                <a:lnTo>
                  <a:pt x="1503255" y="2641715"/>
                </a:lnTo>
                <a:lnTo>
                  <a:pt x="0" y="2641715"/>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7" name="图片占位符 6"/>
          <p:cNvSpPr>
            <a:spLocks noGrp="1"/>
          </p:cNvSpPr>
          <p:nvPr>
            <p:ph type="pic" sz="quarter" idx="11"/>
          </p:nvPr>
        </p:nvSpPr>
        <p:spPr>
          <a:xfrm>
            <a:off x="2835297" y="1809721"/>
            <a:ext cx="923312" cy="1923786"/>
          </a:xfrm>
          <a:custGeom>
            <a:avLst/>
            <a:gdLst>
              <a:gd name="connsiteX0" fmla="*/ 0 w 923312"/>
              <a:gd name="connsiteY0" fmla="*/ 0 h 1923786"/>
              <a:gd name="connsiteX1" fmla="*/ 923312 w 923312"/>
              <a:gd name="connsiteY1" fmla="*/ 0 h 1923786"/>
              <a:gd name="connsiteX2" fmla="*/ 923312 w 923312"/>
              <a:gd name="connsiteY2" fmla="*/ 1923786 h 1923786"/>
              <a:gd name="connsiteX3" fmla="*/ 0 w 923312"/>
              <a:gd name="connsiteY3" fmla="*/ 1923786 h 1923786"/>
            </a:gdLst>
            <a:ahLst/>
            <a:cxnLst>
              <a:cxn ang="0">
                <a:pos x="connsiteX0" y="connsiteY0"/>
              </a:cxn>
              <a:cxn ang="0">
                <a:pos x="connsiteX1" y="connsiteY1"/>
              </a:cxn>
              <a:cxn ang="0">
                <a:pos x="connsiteX2" y="connsiteY2"/>
              </a:cxn>
              <a:cxn ang="0">
                <a:pos x="connsiteX3" y="connsiteY3"/>
              </a:cxn>
            </a:cxnLst>
            <a:rect l="l" t="t" r="r" b="b"/>
            <a:pathLst>
              <a:path w="923312" h="1923786">
                <a:moveTo>
                  <a:pt x="0" y="0"/>
                </a:moveTo>
                <a:lnTo>
                  <a:pt x="923312" y="0"/>
                </a:lnTo>
                <a:lnTo>
                  <a:pt x="923312" y="1923786"/>
                </a:lnTo>
                <a:lnTo>
                  <a:pt x="0" y="1923786"/>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27282C"/>
        </a:solidFill>
        <a:effectLst/>
      </p:bgPr>
    </p:bg>
    <p:spTree>
      <p:nvGrpSpPr>
        <p:cNvPr id="1" name=""/>
        <p:cNvGrpSpPr/>
        <p:nvPr/>
      </p:nvGrpSpPr>
      <p:grpSpPr>
        <a:xfrm>
          <a:off x="0" y="0"/>
          <a:ext cx="0" cy="0"/>
          <a:chOff x="0" y="0"/>
          <a:chExt cx="0" cy="0"/>
        </a:xfrm>
      </p:grpSpPr>
      <p:grpSp>
        <p:nvGrpSpPr>
          <p:cNvPr id="4098" name="组合 6"/>
          <p:cNvGrpSpPr/>
          <p:nvPr userDrawn="1"/>
        </p:nvGrpSpPr>
        <p:grpSpPr>
          <a:xfrm>
            <a:off x="0" y="-13096"/>
            <a:ext cx="871538" cy="798909"/>
            <a:chOff x="0" y="-17037"/>
            <a:chExt cx="5095525" cy="4666400"/>
          </a:xfrm>
        </p:grpSpPr>
        <p:sp>
          <p:nvSpPr>
            <p:cNvPr id="8" name="任意多边形 7"/>
            <p:cNvSpPr/>
            <p:nvPr/>
          </p:nvSpPr>
          <p:spPr>
            <a:xfrm>
              <a:off x="0" y="-17037"/>
              <a:ext cx="5095525" cy="466640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flipV="1">
              <a:off x="996552" y="1764627"/>
              <a:ext cx="1518490" cy="1309043"/>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439770"/>
              <a:ext cx="2754101" cy="3300541"/>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a:xfrm>
            <a:off x="628650" y="273844"/>
            <a:ext cx="7886700" cy="994172"/>
          </a:xfrm>
        </p:spPr>
        <p:txBody>
          <a:bodyPr/>
          <a:lstStyle>
            <a:lvl1pPr>
              <a:defRPr>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11" name="日期占位符 2"/>
          <p:cNvSpPr>
            <a:spLocks noGrp="1"/>
          </p:cNvSpPr>
          <p:nvPr>
            <p:ph type="dt" sz="half" idx="2"/>
          </p:nvPr>
        </p:nvSpPr>
        <p:spPr>
          <a:xfrm>
            <a:off x="628650" y="4767263"/>
            <a:ext cx="2057400"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BB962C8B-B14F-4D97-AF65-F5344CB8AC3E}" type="datetime1">
              <a:rPr kumimoji="0" lang="en-US"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3"/>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Potentials of data conflation and GIS web portals</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4"/>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20298"/>
          <a:stretch>
            <a:fillRect/>
          </a:stretch>
        </p:blipFill>
        <p:spPr>
          <a:xfrm>
            <a:off x="2627186" y="0"/>
            <a:ext cx="6516813" cy="4599296"/>
          </a:xfrm>
          <a:prstGeom prst="rect">
            <a:avLst/>
          </a:prstGeom>
        </p:spPr>
      </p:pic>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Custom layout">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8" name="图片占位符 7"/>
          <p:cNvSpPr>
            <a:spLocks noGrp="1"/>
          </p:cNvSpPr>
          <p:nvPr>
            <p:ph type="pic" sz="quarter" idx="12"/>
          </p:nvPr>
        </p:nvSpPr>
        <p:spPr>
          <a:xfrm>
            <a:off x="6043492" y="1483522"/>
            <a:ext cx="3100508" cy="1887848"/>
          </a:xfrm>
          <a:custGeom>
            <a:avLst/>
            <a:gdLst>
              <a:gd name="connsiteX0" fmla="*/ 0 w 3100508"/>
              <a:gd name="connsiteY0" fmla="*/ 0 h 1887848"/>
              <a:gd name="connsiteX1" fmla="*/ 3100508 w 3100508"/>
              <a:gd name="connsiteY1" fmla="*/ 0 h 1887848"/>
              <a:gd name="connsiteX2" fmla="*/ 3100508 w 3100508"/>
              <a:gd name="connsiteY2" fmla="*/ 1887848 h 1887848"/>
              <a:gd name="connsiteX3" fmla="*/ 0 w 3100508"/>
              <a:gd name="connsiteY3" fmla="*/ 1887848 h 1887848"/>
            </a:gdLst>
            <a:ahLst/>
            <a:cxnLst>
              <a:cxn ang="0">
                <a:pos x="connsiteX0" y="connsiteY0"/>
              </a:cxn>
              <a:cxn ang="0">
                <a:pos x="connsiteX1" y="connsiteY1"/>
              </a:cxn>
              <a:cxn ang="0">
                <a:pos x="connsiteX2" y="connsiteY2"/>
              </a:cxn>
              <a:cxn ang="0">
                <a:pos x="connsiteX3" y="connsiteY3"/>
              </a:cxn>
            </a:cxnLst>
            <a:rect l="l" t="t" r="r" b="b"/>
            <a:pathLst>
              <a:path w="3100508" h="1887848">
                <a:moveTo>
                  <a:pt x="0" y="0"/>
                </a:moveTo>
                <a:lnTo>
                  <a:pt x="3100508" y="0"/>
                </a:lnTo>
                <a:lnTo>
                  <a:pt x="3100508" y="1887848"/>
                </a:lnTo>
                <a:lnTo>
                  <a:pt x="0" y="1887848"/>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6" name="图片占位符 5"/>
          <p:cNvSpPr>
            <a:spLocks noGrp="1"/>
          </p:cNvSpPr>
          <p:nvPr>
            <p:ph type="pic" sz="quarter" idx="11"/>
          </p:nvPr>
        </p:nvSpPr>
        <p:spPr>
          <a:xfrm>
            <a:off x="1" y="1483522"/>
            <a:ext cx="3100508" cy="1887848"/>
          </a:xfrm>
          <a:custGeom>
            <a:avLst/>
            <a:gdLst>
              <a:gd name="connsiteX0" fmla="*/ 0 w 3100508"/>
              <a:gd name="connsiteY0" fmla="*/ 0 h 1887848"/>
              <a:gd name="connsiteX1" fmla="*/ 3100508 w 3100508"/>
              <a:gd name="connsiteY1" fmla="*/ 0 h 1887848"/>
              <a:gd name="connsiteX2" fmla="*/ 3100508 w 3100508"/>
              <a:gd name="connsiteY2" fmla="*/ 1887848 h 1887848"/>
              <a:gd name="connsiteX3" fmla="*/ 0 w 3100508"/>
              <a:gd name="connsiteY3" fmla="*/ 1887848 h 1887848"/>
            </a:gdLst>
            <a:ahLst/>
            <a:cxnLst>
              <a:cxn ang="0">
                <a:pos x="connsiteX0" y="connsiteY0"/>
              </a:cxn>
              <a:cxn ang="0">
                <a:pos x="connsiteX1" y="connsiteY1"/>
              </a:cxn>
              <a:cxn ang="0">
                <a:pos x="connsiteX2" y="connsiteY2"/>
              </a:cxn>
              <a:cxn ang="0">
                <a:pos x="connsiteX3" y="connsiteY3"/>
              </a:cxn>
            </a:cxnLst>
            <a:rect l="l" t="t" r="r" b="b"/>
            <a:pathLst>
              <a:path w="3100508" h="1887848">
                <a:moveTo>
                  <a:pt x="0" y="0"/>
                </a:moveTo>
                <a:lnTo>
                  <a:pt x="3100508" y="0"/>
                </a:lnTo>
                <a:lnTo>
                  <a:pt x="3100508" y="1887848"/>
                </a:lnTo>
                <a:lnTo>
                  <a:pt x="0" y="1887848"/>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1" name="图片占位符 10"/>
          <p:cNvSpPr>
            <a:spLocks noGrp="1"/>
          </p:cNvSpPr>
          <p:nvPr>
            <p:ph type="pic" sz="quarter" idx="13"/>
          </p:nvPr>
        </p:nvSpPr>
        <p:spPr>
          <a:xfrm>
            <a:off x="5988743" y="1547033"/>
            <a:ext cx="2230292" cy="1590594"/>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9" name="图片占位符 8"/>
          <p:cNvSpPr>
            <a:spLocks noGrp="1"/>
          </p:cNvSpPr>
          <p:nvPr>
            <p:ph type="pic" sz="quarter" idx="12"/>
          </p:nvPr>
        </p:nvSpPr>
        <p:spPr>
          <a:xfrm>
            <a:off x="3465499" y="1547033"/>
            <a:ext cx="2230292" cy="1590594"/>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7" name="图片占位符 6"/>
          <p:cNvSpPr>
            <a:spLocks noGrp="1"/>
          </p:cNvSpPr>
          <p:nvPr>
            <p:ph type="pic" sz="quarter" idx="11"/>
          </p:nvPr>
        </p:nvSpPr>
        <p:spPr>
          <a:xfrm>
            <a:off x="942255" y="1547033"/>
            <a:ext cx="2230292" cy="1590594"/>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3"/>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2" Type="http://schemas.openxmlformats.org/officeDocument/2006/relationships/notesSlide" Target="../notesSlides/notesSlide12.xml"/><Relationship Id="rId11" Type="http://schemas.openxmlformats.org/officeDocument/2006/relationships/slideLayout" Target="../slideLayouts/slideLayout7.xml"/><Relationship Id="rId10" Type="http://schemas.openxmlformats.org/officeDocument/2006/relationships/image" Target="../media/image22.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21.png"/><Relationship Id="rId12" Type="http://schemas.openxmlformats.org/officeDocument/2006/relationships/notesSlide" Target="../notesSlides/notesSlide13.xml"/><Relationship Id="rId11" Type="http://schemas.openxmlformats.org/officeDocument/2006/relationships/slideLayout" Target="../slideLayouts/slideLayout7.xml"/><Relationship Id="rId10" Type="http://schemas.openxmlformats.org/officeDocument/2006/relationships/image" Target="../media/image22.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33218" y="3402212"/>
            <a:ext cx="4586433" cy="1168400"/>
          </a:xfrm>
          <a:prstGeom prst="rect">
            <a:avLst/>
          </a:prstGeom>
        </p:spPr>
        <p:txBody>
          <a:bodyPr wrap="square">
            <a:spAutoFit/>
          </a:bodyPr>
          <a:lstStyle/>
          <a:p>
            <a:pPr algn="l" defTabSz="914400" fontAlgn="auto">
              <a:lnSpc>
                <a:spcPct val="100000"/>
              </a:lnSpc>
              <a:spcBef>
                <a:spcPts val="600"/>
              </a:spcBef>
              <a:buClrTx/>
              <a:buSzTx/>
            </a:pPr>
            <a:r>
              <a:rPr lang="en-US" altLang="zh-CN" sz="1000" i="1" dirty="0">
                <a:ea typeface="Arial" panose="020B0604020202020204" pitchFamily="34" charset="0"/>
                <a:sym typeface="+mn-ea"/>
              </a:rPr>
              <a:t>Seminar: Time to take action!</a:t>
            </a:r>
            <a:endParaRPr lang="en-US" altLang="zh-CN" sz="1000" i="1" dirty="0">
              <a:ea typeface="Arial" panose="020B0604020202020204" pitchFamily="34" charset="0"/>
              <a:sym typeface="+mn-ea"/>
            </a:endParaRPr>
          </a:p>
          <a:p>
            <a:pPr algn="l" defTabSz="914400" fontAlgn="auto">
              <a:lnSpc>
                <a:spcPct val="100000"/>
              </a:lnSpc>
              <a:spcBef>
                <a:spcPts val="600"/>
              </a:spcBef>
              <a:buClrTx/>
              <a:buSzTx/>
            </a:pPr>
            <a:r>
              <a:rPr lang="en-US" altLang="zh-CN" sz="1000" i="1" dirty="0">
                <a:ea typeface="Arial" panose="020B0604020202020204" pitchFamily="34" charset="0"/>
                <a:sym typeface="+mn-ea"/>
              </a:rPr>
              <a:t>Teachers: </a:t>
            </a:r>
            <a:r>
              <a:rPr lang="en-US" altLang="zh-CN" sz="1000" i="1" dirty="0">
                <a:ea typeface="Arial" panose="020B0604020202020204" pitchFamily="34" charset="0"/>
                <a:sym typeface="+mn-ea"/>
              </a:rPr>
              <a:t>Melanie </a:t>
            </a:r>
            <a:r>
              <a:rPr lang="en-US" altLang="zh-CN" sz="1000" i="1" dirty="0">
                <a:ea typeface="Arial" panose="020B0604020202020204" pitchFamily="34" charset="0"/>
                <a:sym typeface="+mn-ea"/>
              </a:rPr>
              <a:t>Eckle-Elze &amp; Carolin Klonner </a:t>
            </a:r>
            <a:endParaRPr lang="en-US" altLang="zh-CN" sz="1000" i="1" kern="1200" dirty="0">
              <a:latin typeface="+mn-lt"/>
              <a:ea typeface="Arial" panose="020B0604020202020204" pitchFamily="34" charset="0"/>
              <a:cs typeface="+mn-cs"/>
            </a:endParaRPr>
          </a:p>
          <a:p>
            <a:pPr algn="l" defTabSz="914400" fontAlgn="auto">
              <a:lnSpc>
                <a:spcPct val="100000"/>
              </a:lnSpc>
              <a:spcBef>
                <a:spcPts val="600"/>
              </a:spcBef>
              <a:buClrTx/>
              <a:buSzTx/>
            </a:pPr>
            <a:r>
              <a:rPr lang="en-US" altLang="zh-CN" sz="1000" i="1" dirty="0">
                <a:ea typeface="Arial" panose="020B0604020202020204" pitchFamily="34" charset="0"/>
                <a:sym typeface="+mn-ea"/>
              </a:rPr>
              <a:t>Presenter: Nikolaos Kolaxidis</a:t>
            </a:r>
            <a:endParaRPr lang="en-US" altLang="zh-CN" sz="1000" i="1" kern="1200" dirty="0">
              <a:latin typeface="+mn-lt"/>
              <a:ea typeface="Arial" panose="020B0604020202020204" pitchFamily="34" charset="0"/>
              <a:cs typeface="+mn-cs"/>
            </a:endParaRPr>
          </a:p>
          <a:p>
            <a:pPr algn="l" defTabSz="914400" fontAlgn="auto">
              <a:lnSpc>
                <a:spcPct val="100000"/>
              </a:lnSpc>
              <a:spcBef>
                <a:spcPts val="600"/>
              </a:spcBef>
              <a:buClrTx/>
              <a:buSzTx/>
            </a:pPr>
            <a:r>
              <a:rPr lang="en-US" altLang="zh-CN" sz="1000" i="1" dirty="0">
                <a:ea typeface="Arial" panose="020B0604020202020204" pitchFamily="34" charset="0"/>
                <a:sym typeface="+mn-ea"/>
              </a:rPr>
              <a:t>University of Heidelberg</a:t>
            </a:r>
            <a:endParaRPr lang="en-US" altLang="zh-CN" sz="1000" i="1" kern="1200" dirty="0">
              <a:latin typeface="+mn-lt"/>
              <a:ea typeface="Arial" panose="020B0604020202020204" pitchFamily="34" charset="0"/>
              <a:cs typeface="+mn-cs"/>
            </a:endParaRPr>
          </a:p>
          <a:p>
            <a:pPr algn="l" defTabSz="914400" fontAlgn="auto">
              <a:lnSpc>
                <a:spcPct val="100000"/>
              </a:lnSpc>
              <a:spcBef>
                <a:spcPts val="600"/>
              </a:spcBef>
              <a:buClrTx/>
              <a:buSzTx/>
            </a:pPr>
            <a:r>
              <a:rPr lang="en-US" altLang="zh-CN" sz="1000" i="1" dirty="0">
                <a:sym typeface="+mn-ea"/>
              </a:rPr>
              <a:t>01.07.2022</a:t>
            </a:r>
            <a:endParaRPr lang="en-US" altLang="zh-CN" sz="1000" dirty="0">
              <a:ea typeface="Calibri" panose="020F0502020204030204" pitchFamily="34" charset="0"/>
              <a:cs typeface="Calibri" panose="020F0502020204030204" pitchFamily="34" charset="0"/>
              <a:sym typeface="+mn-lt"/>
            </a:endParaRPr>
          </a:p>
        </p:txBody>
      </p:sp>
      <p:sp>
        <p:nvSpPr>
          <p:cNvPr id="8" name="文本框 7"/>
          <p:cNvSpPr txBox="1"/>
          <p:nvPr/>
        </p:nvSpPr>
        <p:spPr>
          <a:xfrm>
            <a:off x="632780" y="1956305"/>
            <a:ext cx="4394835" cy="1076325"/>
          </a:xfrm>
          <a:prstGeom prst="rect">
            <a:avLst/>
          </a:prstGeom>
          <a:noFill/>
        </p:spPr>
        <p:txBody>
          <a:bodyPr wrap="none" rtlCol="0">
            <a:spAutoFit/>
          </a:bodyPr>
          <a:lstStyle/>
          <a:p>
            <a:pPr algn="l" fontAlgn="auto">
              <a:lnSpc>
                <a:spcPct val="100000"/>
              </a:lnSpc>
            </a:pPr>
            <a:r>
              <a:rPr lang="en-US" altLang="zh-CN" sz="3200" b="1" spc="-150" dirty="0">
                <a:solidFill>
                  <a:schemeClr val="accent1"/>
                </a:solidFill>
                <a:latin typeface="Calibri" panose="020F0502020204030204" pitchFamily="34" charset="0"/>
                <a:ea typeface="Calibri" panose="020F0502020204030204" pitchFamily="34" charset="0"/>
                <a:cs typeface="Calibri" panose="020F0502020204030204" pitchFamily="34" charset="0"/>
                <a:sym typeface="+mn-lt"/>
              </a:rPr>
              <a:t>Potentials of data conflation</a:t>
            </a:r>
            <a:endParaRPr lang="en-US" altLang="zh-CN" sz="3200" b="1" spc="-150" dirty="0">
              <a:solidFill>
                <a:schemeClr val="accent1"/>
              </a:solidFill>
              <a:latin typeface="Calibri" panose="020F0502020204030204" pitchFamily="34" charset="0"/>
              <a:ea typeface="Calibri" panose="020F0502020204030204" pitchFamily="34" charset="0"/>
              <a:cs typeface="Calibri" panose="020F0502020204030204" pitchFamily="34" charset="0"/>
              <a:sym typeface="+mn-lt"/>
            </a:endParaRPr>
          </a:p>
          <a:p>
            <a:pPr algn="l" fontAlgn="auto">
              <a:lnSpc>
                <a:spcPct val="100000"/>
              </a:lnSpc>
            </a:pPr>
            <a:r>
              <a:rPr lang="en-US" altLang="zh-CN" sz="3200" b="1" spc="-150" dirty="0">
                <a:solidFill>
                  <a:schemeClr val="tx2"/>
                </a:solidFill>
                <a:latin typeface="Calibri" panose="020F0502020204030204" pitchFamily="34" charset="0"/>
                <a:ea typeface="Calibri" panose="020F0502020204030204" pitchFamily="34" charset="0"/>
                <a:cs typeface="Calibri" panose="020F0502020204030204" pitchFamily="34" charset="0"/>
                <a:sym typeface="+mn-lt"/>
              </a:rPr>
              <a:t>the example of webportals</a:t>
            </a:r>
            <a:endParaRPr lang="en-US" altLang="zh-CN" sz="3200" b="1" spc="-150" dirty="0">
              <a:solidFill>
                <a:schemeClr val="tx2"/>
              </a:solidFill>
              <a:latin typeface="Calibri" panose="020F0502020204030204" pitchFamily="34" charset="0"/>
              <a:ea typeface="Calibri" panose="020F0502020204030204" pitchFamily="34" charset="0"/>
              <a:cs typeface="Calibri" panose="020F0502020204030204" pitchFamily="34" charset="0"/>
              <a:sym typeface="+mn-lt"/>
            </a:endParaRPr>
          </a:p>
        </p:txBody>
      </p:sp>
      <p:sp>
        <p:nvSpPr>
          <p:cNvPr id="10" name="Line 21"/>
          <p:cNvSpPr>
            <a:spLocks noChangeShapeType="1"/>
          </p:cNvSpPr>
          <p:nvPr/>
        </p:nvSpPr>
        <p:spPr bwMode="auto">
          <a:xfrm>
            <a:off x="735658" y="3217427"/>
            <a:ext cx="385163" cy="0"/>
          </a:xfrm>
          <a:prstGeom prst="line">
            <a:avLst/>
          </a:prstGeom>
          <a:noFill/>
          <a:ln w="127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130000"/>
              </a:lnSpc>
              <a:spcBef>
                <a:spcPct val="0"/>
              </a:spcBef>
              <a:spcAft>
                <a:spcPct val="0"/>
              </a:spcAft>
            </a:pPr>
            <a:endParaRPr lang="zh-CN" altLang="en-US" sz="1800">
              <a:ln>
                <a:solidFill>
                  <a:schemeClr val="tx1">
                    <a:lumMod val="75000"/>
                    <a:lumOff val="25000"/>
                  </a:schemeClr>
                </a:solidFill>
              </a:ln>
              <a:solidFill>
                <a:schemeClr val="tx2"/>
              </a:solidFill>
              <a:ea typeface="Calibri" panose="020F0502020204030204" pitchFamily="34" charset="0"/>
              <a:cs typeface="Calibri" panose="020F0502020204030204" pitchFamily="34" charset="0"/>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000"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2" presetClass="entr" presetSubtype="8" fill="hold" nodeType="withEffect">
                                  <p:stCondLst>
                                    <p:cond delay="0"/>
                                  </p:stCondLst>
                                  <p:childTnLst>
                                    <p:set>
                                      <p:cBhvr>
                                        <p:cTn id="9" dur="1000" fill="hold">
                                          <p:stCondLst>
                                            <p:cond delay="0"/>
                                          </p:stCondLst>
                                        </p:cTn>
                                        <p:tgtEl>
                                          <p:spTgt spid="10"/>
                                        </p:tgtEl>
                                        <p:attrNameLst>
                                          <p:attrName>style.visibility</p:attrName>
                                        </p:attrNameLst>
                                      </p:cBhvr>
                                      <p:to>
                                        <p:strVal val="visible"/>
                                      </p:to>
                                    </p:set>
                                    <p:animEffect transition="in" filter="wipe(left)">
                                      <p:cBhvr>
                                        <p:cTn id="10" dur="1000"/>
                                        <p:tgtEl>
                                          <p:spTgt spid="10"/>
                                        </p:tgtEl>
                                      </p:cBhvr>
                                    </p:animEffect>
                                  </p:childTnLst>
                                </p:cTn>
                              </p:par>
                              <p:par>
                                <p:cTn id="11" presetID="22" presetClass="entr" presetSubtype="8" fill="hold" grpId="0" nodeType="withEffect">
                                  <p:stCondLst>
                                    <p:cond delay="0"/>
                                  </p:stCondLst>
                                  <p:childTnLst>
                                    <p:set>
                                      <p:cBhvr>
                                        <p:cTn id="12" dur="1000" fill="hold">
                                          <p:stCondLst>
                                            <p:cond delay="0"/>
                                          </p:stCondLst>
                                        </p:cTn>
                                        <p:tgtEl>
                                          <p:spTgt spid="13"/>
                                        </p:tgtEl>
                                        <p:attrNameLst>
                                          <p:attrName>style.visibility</p:attrName>
                                        </p:attrNameLst>
                                      </p:cBhvr>
                                      <p:to>
                                        <p:strVal val="visible"/>
                                      </p:to>
                                    </p:set>
                                    <p:animEffect transition="in" filter="wipe(left)">
                                      <p:cBhvr>
                                        <p:cTn id="13"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rPr>
              <a:t>Conflation in the humanitarian context</a:t>
            </a:r>
            <a:endParaRPr lang="en-US" sz="2400">
              <a:solidFill>
                <a:srgbClr val="1D6DC2"/>
              </a:solidFill>
              <a:latin typeface="Calibri Light" panose="020F0302020204030204" pitchFamily="34" charset="0"/>
              <a:cs typeface="Calibri Light" panose="020F0302020204030204" pitchFamily="34" charset="0"/>
            </a:endParaRPr>
          </a:p>
        </p:txBody>
      </p:sp>
      <p:sp>
        <p:nvSpPr>
          <p:cNvPr id="3" name="Text Box 2"/>
          <p:cNvSpPr txBox="1"/>
          <p:nvPr/>
        </p:nvSpPr>
        <p:spPr>
          <a:xfrm>
            <a:off x="711835" y="826135"/>
            <a:ext cx="7814310" cy="2030095"/>
          </a:xfrm>
          <a:prstGeom prst="rect">
            <a:avLst/>
          </a:prstGeom>
          <a:noFill/>
        </p:spPr>
        <p:txBody>
          <a:bodyPr wrap="square" rtlCol="0">
            <a:spAutoFit/>
          </a:bodyPr>
          <a:p>
            <a:pPr algn="l"/>
            <a:r>
              <a:rPr lang="en-US" sz="1400" b="1" i="1">
                <a:solidFill>
                  <a:srgbClr val="1D6DC2"/>
                </a:solidFill>
              </a:rPr>
              <a:t>Potentials:</a:t>
            </a:r>
            <a:endParaRPr lang="en-US" sz="1400" b="1" i="1">
              <a:solidFill>
                <a:srgbClr val="1D6DC2"/>
              </a:solidFill>
            </a:endParaRPr>
          </a:p>
          <a:p>
            <a:pPr marL="285750"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sym typeface="+mn-ea"/>
              </a:rPr>
              <a:t>Ensure </a:t>
            </a:r>
            <a:r>
              <a:rPr lang="en-US" sz="1400" b="1">
                <a:solidFill>
                  <a:schemeClr val="tx2"/>
                </a:solidFill>
                <a:latin typeface="Calibri" panose="020F0502020204030204" pitchFamily="34" charset="0"/>
                <a:cs typeface="Calibri" panose="020F0502020204030204" pitchFamily="34" charset="0"/>
                <a:sym typeface="+mn-ea"/>
              </a:rPr>
              <a:t>data quality </a:t>
            </a:r>
            <a:r>
              <a:rPr lang="en-US" sz="1400">
                <a:solidFill>
                  <a:schemeClr val="tx2"/>
                </a:solidFill>
                <a:latin typeface="Calibri Light" panose="020F0302020204030204" pitchFamily="34" charset="0"/>
                <a:cs typeface="Calibri Light" panose="020F0302020204030204" pitchFamily="34" charset="0"/>
                <a:sym typeface="+mn-ea"/>
              </a:rPr>
              <a:t>(regardless of source)</a:t>
            </a:r>
            <a:endParaRPr lang="en-US" sz="1400" b="1">
              <a:solidFill>
                <a:schemeClr val="tx2"/>
              </a:solidFill>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400" b="1">
                <a:solidFill>
                  <a:schemeClr val="tx2"/>
                </a:solidFill>
                <a:latin typeface="Calibri" panose="020F0502020204030204" pitchFamily="34" charset="0"/>
                <a:cs typeface="Calibri" panose="020F0502020204030204" pitchFamily="34" charset="0"/>
              </a:rPr>
              <a:t>Building resilience</a:t>
            </a:r>
            <a:r>
              <a:rPr lang="en-US" sz="1400">
                <a:solidFill>
                  <a:schemeClr val="tx2"/>
                </a:solidFill>
                <a:latin typeface="Calibri Light" panose="020F0302020204030204" pitchFamily="34" charset="0"/>
                <a:cs typeface="Calibri Light" panose="020F0302020204030204" pitchFamily="34" charset="0"/>
              </a:rPr>
              <a:t> of locals to risks by:</a:t>
            </a:r>
            <a:endParaRPr lang="en-US" sz="1400">
              <a:solidFill>
                <a:schemeClr val="tx2"/>
              </a:solidFill>
              <a:latin typeface="Calibri Light" panose="020F0302020204030204" pitchFamily="34" charset="0"/>
              <a:cs typeface="Calibri Light" panose="020F0302020204030204" pitchFamily="34" charset="0"/>
            </a:endParaRPr>
          </a:p>
          <a:p>
            <a:pPr marL="742950" lvl="1"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sym typeface="+mn-ea"/>
              </a:rPr>
              <a:t>providing </a:t>
            </a:r>
            <a:r>
              <a:rPr lang="en-US" sz="1400" b="1">
                <a:solidFill>
                  <a:schemeClr val="tx2"/>
                </a:solidFill>
                <a:latin typeface="Calibri" panose="020F0502020204030204" pitchFamily="34" charset="0"/>
                <a:cs typeface="Calibri" panose="020F0502020204030204" pitchFamily="34" charset="0"/>
                <a:sym typeface="+mn-ea"/>
              </a:rPr>
              <a:t>professionally edited</a:t>
            </a:r>
            <a:r>
              <a:rPr lang="en-US" sz="1400">
                <a:solidFill>
                  <a:schemeClr val="tx2"/>
                </a:solidFill>
                <a:latin typeface="Calibri Light" panose="020F0302020204030204" pitchFamily="34" charset="0"/>
                <a:cs typeface="Calibri Light" panose="020F0302020204030204" pitchFamily="34" charset="0"/>
                <a:sym typeface="+mn-ea"/>
              </a:rPr>
              <a:t> data from different sources (regardless of data quality)</a:t>
            </a:r>
            <a:endParaRPr lang="en-US" sz="1400">
              <a:solidFill>
                <a:schemeClr val="tx2"/>
              </a:solidFill>
              <a:latin typeface="Calibri Light" panose="020F0302020204030204" pitchFamily="34" charset="0"/>
              <a:cs typeface="Calibri Light" panose="020F0302020204030204" pitchFamily="34" charset="0"/>
              <a:sym typeface="+mn-ea"/>
            </a:endParaRPr>
          </a:p>
          <a:p>
            <a:pPr marL="742950" lvl="1"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sym typeface="+mn-ea"/>
              </a:rPr>
              <a:t>giving the </a:t>
            </a:r>
            <a:r>
              <a:rPr lang="en-US" sz="1400" b="1">
                <a:solidFill>
                  <a:schemeClr val="tx2"/>
                </a:solidFill>
                <a:latin typeface="Calibri" panose="020F0502020204030204" pitchFamily="34" charset="0"/>
                <a:cs typeface="Calibri" panose="020F0502020204030204" pitchFamily="34" charset="0"/>
                <a:sym typeface="+mn-ea"/>
              </a:rPr>
              <a:t>option to participate</a:t>
            </a:r>
            <a:r>
              <a:rPr lang="en-US" sz="1400">
                <a:solidFill>
                  <a:schemeClr val="tx2"/>
                </a:solidFill>
                <a:latin typeface="Calibri Light" panose="020F0302020204030204" pitchFamily="34" charset="0"/>
                <a:cs typeface="Calibri Light" panose="020F0302020204030204" pitchFamily="34" charset="0"/>
                <a:sym typeface="+mn-ea"/>
              </a:rPr>
              <a:t> (any data is welcome)</a:t>
            </a:r>
            <a:endParaRPr lang="en-US" sz="1400">
              <a:solidFill>
                <a:schemeClr val="tx2"/>
              </a:solidFill>
              <a:latin typeface="Calibri Light" panose="020F0302020204030204" pitchFamily="34" charset="0"/>
              <a:cs typeface="Calibri Light" panose="020F0302020204030204" pitchFamily="34" charset="0"/>
              <a:sym typeface="+mn-ea"/>
            </a:endParaRPr>
          </a:p>
          <a:p>
            <a:pPr marL="742950" lvl="1"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sym typeface="+mn-ea"/>
              </a:rPr>
              <a:t>therefore </a:t>
            </a:r>
            <a:r>
              <a:rPr lang="en-US" sz="1400" b="1">
                <a:solidFill>
                  <a:schemeClr val="tx2"/>
                </a:solidFill>
                <a:latin typeface="Calibri" panose="020F0502020204030204" pitchFamily="34" charset="0"/>
                <a:cs typeface="Calibri" panose="020F0502020204030204" pitchFamily="34" charset="0"/>
                <a:sym typeface="+mn-ea"/>
              </a:rPr>
              <a:t>rising awareness</a:t>
            </a:r>
            <a:r>
              <a:rPr lang="en-US" sz="1400">
                <a:solidFill>
                  <a:schemeClr val="tx2"/>
                </a:solidFill>
                <a:latin typeface="Calibri Light" panose="020F0302020204030204" pitchFamily="34" charset="0"/>
                <a:cs typeface="Calibri Light" panose="020F0302020204030204" pitchFamily="34" charset="0"/>
                <a:sym typeface="+mn-ea"/>
              </a:rPr>
              <a:t> of local key issues</a:t>
            </a:r>
            <a:endParaRPr lang="en-US" sz="1400">
              <a:solidFill>
                <a:schemeClr val="tx2"/>
              </a:solidFill>
              <a:latin typeface="Calibri Light" panose="020F0302020204030204" pitchFamily="34" charset="0"/>
              <a:cs typeface="Calibri Light" panose="020F0302020204030204" pitchFamily="34" charset="0"/>
            </a:endParaRPr>
          </a:p>
          <a:p>
            <a:pPr marL="742950" lvl="1"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sym typeface="+mn-ea"/>
              </a:rPr>
              <a:t>commenting the data and </a:t>
            </a:r>
            <a:r>
              <a:rPr lang="en-US" sz="1400" b="1">
                <a:solidFill>
                  <a:schemeClr val="tx2"/>
                </a:solidFill>
                <a:latin typeface="Calibri" panose="020F0502020204030204" pitchFamily="34" charset="0"/>
                <a:cs typeface="Calibri" panose="020F0502020204030204" pitchFamily="34" charset="0"/>
                <a:sym typeface="+mn-ea"/>
              </a:rPr>
              <a:t>giving courses of action</a:t>
            </a:r>
            <a:r>
              <a:rPr lang="en-US" sz="1400">
                <a:solidFill>
                  <a:schemeClr val="tx2"/>
                </a:solidFill>
                <a:latin typeface="Calibri Light" panose="020F0302020204030204" pitchFamily="34" charset="0"/>
                <a:cs typeface="Calibri Light" panose="020F0302020204030204" pitchFamily="34" charset="0"/>
                <a:sym typeface="+mn-ea"/>
              </a:rPr>
              <a:t> (strengthen adaptation)</a:t>
            </a:r>
            <a:endParaRPr lang="en-US" sz="1400">
              <a:solidFill>
                <a:schemeClr val="tx2"/>
              </a:solidFill>
              <a:latin typeface="Calibri Light" panose="020F0302020204030204" pitchFamily="34" charset="0"/>
              <a:cs typeface="Calibri Light" panose="020F0302020204030204" pitchFamily="34" charset="0"/>
              <a:sym typeface="+mn-ea"/>
            </a:endParaRPr>
          </a:p>
          <a:p>
            <a:pPr marL="285750" lvl="0"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sym typeface="+mn-ea"/>
              </a:rPr>
              <a:t>Better GIS data for </a:t>
            </a:r>
            <a:r>
              <a:rPr lang="en-US" sz="1400" b="1">
                <a:solidFill>
                  <a:schemeClr val="tx2"/>
                </a:solidFill>
                <a:latin typeface="Calibri" panose="020F0502020204030204" pitchFamily="34" charset="0"/>
                <a:cs typeface="Calibri" panose="020F0502020204030204" pitchFamily="34" charset="0"/>
                <a:sym typeface="+mn-ea"/>
              </a:rPr>
              <a:t>future analyses</a:t>
            </a:r>
            <a:r>
              <a:rPr lang="en-US" sz="1400">
                <a:solidFill>
                  <a:schemeClr val="tx2"/>
                </a:solidFill>
                <a:latin typeface="Calibri Light" panose="020F0302020204030204" pitchFamily="34" charset="0"/>
                <a:cs typeface="Calibri Light" panose="020F0302020204030204" pitchFamily="34" charset="0"/>
                <a:sym typeface="+mn-ea"/>
              </a:rPr>
              <a:t> (giving it back to the community)</a:t>
            </a:r>
            <a:endParaRPr lang="en-US" sz="1400">
              <a:solidFill>
                <a:schemeClr val="tx2"/>
              </a:solidFill>
              <a:latin typeface="Calibri Light" panose="020F0302020204030204" pitchFamily="34" charset="0"/>
              <a:cs typeface="Calibri Light" panose="020F0302020204030204" pitchFamily="34" charset="0"/>
              <a:sym typeface="+mn-ea"/>
            </a:endParaRPr>
          </a:p>
          <a:p>
            <a:pPr marL="285750" indent="-285750" algn="l">
              <a:buFont typeface="Arial" panose="020B0604020202020204" pitchFamily="34" charset="0"/>
              <a:buChar char="•"/>
            </a:pPr>
            <a:endParaRPr lang="en-US" sz="1400">
              <a:solidFill>
                <a:schemeClr val="tx2"/>
              </a:solidFill>
              <a:latin typeface="Calibri Light" panose="020F0302020204030204" pitchFamily="34" charset="0"/>
              <a:cs typeface="Calibri Light" panose="020F0302020204030204" pitchFamily="34" charset="0"/>
            </a:endParaRPr>
          </a:p>
        </p:txBody>
      </p:sp>
      <p:sp>
        <p:nvSpPr>
          <p:cNvPr id="82"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02</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5" name="Text Box 4"/>
          <p:cNvSpPr txBox="1"/>
          <p:nvPr/>
        </p:nvSpPr>
        <p:spPr>
          <a:xfrm>
            <a:off x="711835" y="2856230"/>
            <a:ext cx="7814310" cy="1599565"/>
          </a:xfrm>
          <a:prstGeom prst="rect">
            <a:avLst/>
          </a:prstGeom>
          <a:noFill/>
        </p:spPr>
        <p:txBody>
          <a:bodyPr wrap="square" rtlCol="0">
            <a:spAutoFit/>
          </a:bodyPr>
          <a:p>
            <a:pPr algn="l"/>
            <a:r>
              <a:rPr lang="en-US" sz="1400" b="1" i="1">
                <a:solidFill>
                  <a:srgbClr val="1D6DC2"/>
                </a:solidFill>
              </a:rPr>
              <a:t>Challenges:</a:t>
            </a:r>
            <a:endParaRPr lang="en-US" sz="1400" b="1" i="1">
              <a:solidFill>
                <a:srgbClr val="1D6DC2"/>
              </a:solidFill>
            </a:endParaRPr>
          </a:p>
          <a:p>
            <a:pPr marL="285750"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sym typeface="+mn-ea"/>
              </a:rPr>
              <a:t>Need to </a:t>
            </a:r>
            <a:r>
              <a:rPr lang="en-US" sz="1400" b="1">
                <a:solidFill>
                  <a:schemeClr val="tx2"/>
                </a:solidFill>
                <a:latin typeface="Calibri" panose="020F0502020204030204" pitchFamily="34" charset="0"/>
                <a:cs typeface="Calibri" panose="020F0502020204030204" pitchFamily="34" charset="0"/>
                <a:sym typeface="+mn-ea"/>
              </a:rPr>
              <a:t>aquire</a:t>
            </a:r>
            <a:r>
              <a:rPr lang="en-US" sz="1400">
                <a:solidFill>
                  <a:schemeClr val="tx2"/>
                </a:solidFill>
                <a:latin typeface="Calibri Light" panose="020F0302020204030204" pitchFamily="34" charset="0"/>
                <a:cs typeface="Calibri Light" panose="020F0302020204030204" pitchFamily="34" charset="0"/>
                <a:sym typeface="+mn-ea"/>
              </a:rPr>
              <a:t> all data</a:t>
            </a:r>
            <a:endParaRPr lang="en-US" sz="1400">
              <a:solidFill>
                <a:schemeClr val="tx2"/>
              </a:solidFill>
              <a:latin typeface="Calibri Light" panose="020F0302020204030204" pitchFamily="34" charset="0"/>
              <a:cs typeface="Calibri Light" panose="020F0302020204030204" pitchFamily="34" charset="0"/>
              <a:sym typeface="+mn-ea"/>
            </a:endParaRPr>
          </a:p>
          <a:p>
            <a:pPr marL="285750" indent="-285750" algn="l">
              <a:buFont typeface="Arial" panose="020B0604020202020204" pitchFamily="34" charset="0"/>
              <a:buChar char="•"/>
            </a:pPr>
            <a:r>
              <a:rPr lang="en-US" sz="1400" b="1">
                <a:solidFill>
                  <a:schemeClr val="tx2"/>
                </a:solidFill>
                <a:latin typeface="Calibri" panose="020F0502020204030204" pitchFamily="34" charset="0"/>
                <a:cs typeface="Calibri" panose="020F0502020204030204" pitchFamily="34" charset="0"/>
                <a:sym typeface="+mn-ea"/>
              </a:rPr>
              <a:t>No worldwide standards</a:t>
            </a:r>
            <a:r>
              <a:rPr lang="en-US" sz="1400">
                <a:solidFill>
                  <a:schemeClr val="tx2"/>
                </a:solidFill>
                <a:latin typeface="Calibri Light" panose="020F0302020204030204" pitchFamily="34" charset="0"/>
                <a:cs typeface="Calibri Light" panose="020F0302020204030204" pitchFamily="34" charset="0"/>
                <a:sym typeface="+mn-ea"/>
              </a:rPr>
              <a:t> for spatial data acquisition (CRS, notations, formats etc.)</a:t>
            </a:r>
            <a:endParaRPr lang="en-US" sz="1400">
              <a:solidFill>
                <a:schemeClr val="tx2"/>
              </a:solidFill>
              <a:latin typeface="Calibri Light" panose="020F0302020204030204" pitchFamily="34" charset="0"/>
              <a:cs typeface="Calibri Light" panose="020F0302020204030204" pitchFamily="34" charset="0"/>
              <a:sym typeface="+mn-ea"/>
            </a:endParaRPr>
          </a:p>
          <a:p>
            <a:pPr marL="285750"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sym typeface="+mn-ea"/>
              </a:rPr>
              <a:t>Conflating data </a:t>
            </a:r>
            <a:r>
              <a:rPr lang="en-US" sz="1400" b="1">
                <a:solidFill>
                  <a:schemeClr val="tx2"/>
                </a:solidFill>
                <a:latin typeface="Calibri" panose="020F0502020204030204" pitchFamily="34" charset="0"/>
                <a:cs typeface="Calibri" panose="020F0502020204030204" pitchFamily="34" charset="0"/>
                <a:sym typeface="+mn-ea"/>
              </a:rPr>
              <a:t>needs professionals</a:t>
            </a:r>
            <a:endParaRPr lang="en-US" sz="1400" b="1">
              <a:solidFill>
                <a:schemeClr val="tx2"/>
              </a:solidFill>
              <a:latin typeface="Calibri" panose="020F0502020204030204" pitchFamily="34" charset="0"/>
              <a:cs typeface="Calibri" panose="020F0502020204030204" pitchFamily="34" charset="0"/>
              <a:sym typeface="+mn-ea"/>
            </a:endParaRPr>
          </a:p>
          <a:p>
            <a:pPr marL="285750" indent="-285750" algn="l">
              <a:buFont typeface="Arial" panose="020B0604020202020204" pitchFamily="34" charset="0"/>
              <a:buChar char="•"/>
            </a:pPr>
            <a:r>
              <a:rPr lang="en-US" sz="1400" b="1">
                <a:solidFill>
                  <a:schemeClr val="tx2"/>
                </a:solidFill>
                <a:latin typeface="Calibri" panose="020F0502020204030204" pitchFamily="34" charset="0"/>
                <a:cs typeface="Calibri" panose="020F0502020204030204" pitchFamily="34" charset="0"/>
                <a:sym typeface="+mn-ea"/>
              </a:rPr>
              <a:t>Not automated</a:t>
            </a:r>
            <a:r>
              <a:rPr lang="en-US" sz="1400">
                <a:solidFill>
                  <a:schemeClr val="tx2"/>
                </a:solidFill>
                <a:latin typeface="Calibri Light" panose="020F0302020204030204" pitchFamily="34" charset="0"/>
                <a:cs typeface="Calibri Light" panose="020F0302020204030204" pitchFamily="34" charset="0"/>
                <a:sym typeface="+mn-ea"/>
              </a:rPr>
              <a:t> yet (time-consuming)</a:t>
            </a:r>
            <a:endParaRPr lang="en-US" sz="1400">
              <a:solidFill>
                <a:schemeClr val="tx2"/>
              </a:solidFill>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rPr>
              <a:t>Conflated data </a:t>
            </a:r>
            <a:r>
              <a:rPr lang="en-US" sz="1400" b="1">
                <a:solidFill>
                  <a:schemeClr val="tx2"/>
                </a:solidFill>
                <a:latin typeface="Calibri" panose="020F0502020204030204" pitchFamily="34" charset="0"/>
                <a:cs typeface="Calibri" panose="020F0502020204030204" pitchFamily="34" charset="0"/>
              </a:rPr>
              <a:t>needs a suitable platform</a:t>
            </a:r>
            <a:r>
              <a:rPr lang="en-US" sz="1400">
                <a:solidFill>
                  <a:schemeClr val="tx2"/>
                </a:solidFill>
                <a:latin typeface="Calibri Light" panose="020F0302020204030204" pitchFamily="34" charset="0"/>
                <a:cs typeface="Calibri Light" panose="020F0302020204030204" pitchFamily="34" charset="0"/>
              </a:rPr>
              <a:t> to be provided back to locals (not scientific papers)</a:t>
            </a:r>
            <a:endParaRPr lang="en-US" sz="1400">
              <a:solidFill>
                <a:schemeClr val="tx2"/>
              </a:solidFill>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rPr>
              <a:t>All challenges of VGI in general</a:t>
            </a:r>
            <a:endParaRPr lang="en-US" sz="1400">
              <a:solidFill>
                <a:schemeClr val="tx2"/>
              </a:solidFill>
              <a:latin typeface="Calibri Light" panose="020F0302020204030204" pitchFamily="34" charset="0"/>
              <a:cs typeface="Calibri Light" panose="020F0302020204030204" pitchFamily="34" charset="0"/>
            </a:endParaRPr>
          </a:p>
        </p:txBody>
      </p:sp>
      <p:sp>
        <p:nvSpPr>
          <p:cNvPr id="8" name="Text Box 7"/>
          <p:cNvSpPr txBox="1"/>
          <p:nvPr/>
        </p:nvSpPr>
        <p:spPr>
          <a:xfrm>
            <a:off x="5951855" y="826135"/>
            <a:ext cx="1804035" cy="337185"/>
          </a:xfrm>
          <a:prstGeom prst="rect">
            <a:avLst/>
          </a:prstGeom>
          <a:noFill/>
        </p:spPr>
        <p:txBody>
          <a:bodyPr wrap="square" rtlCol="0">
            <a:spAutoFit/>
          </a:bodyPr>
          <a:p>
            <a:r>
              <a:rPr lang="en-US" sz="1600" b="1">
                <a:solidFill>
                  <a:srgbClr val="1D6DC2"/>
                </a:solidFill>
              </a:rPr>
              <a:t>Public is Prosumer</a:t>
            </a:r>
            <a:endParaRPr lang="en-US" sz="1600" b="1">
              <a:solidFill>
                <a:srgbClr val="1D6DC2"/>
              </a:solidFill>
            </a:endParaRPr>
          </a:p>
        </p:txBody>
      </p:sp>
      <p:sp>
        <p:nvSpPr>
          <p:cNvPr id="9" name="Text Box 8"/>
          <p:cNvSpPr txBox="1"/>
          <p:nvPr/>
        </p:nvSpPr>
        <p:spPr>
          <a:xfrm>
            <a:off x="-8255" y="4875530"/>
            <a:ext cx="9152255" cy="245110"/>
          </a:xfrm>
          <a:prstGeom prst="rect">
            <a:avLst/>
          </a:prstGeom>
          <a:noFill/>
        </p:spPr>
        <p:txBody>
          <a:bodyPr wrap="square" rtlCol="0">
            <a:spAutoFit/>
          </a:bodyPr>
          <a:p>
            <a:pPr algn="ctr"/>
            <a:r>
              <a:rPr lang="en-US" sz="1000">
                <a:solidFill>
                  <a:srgbClr val="929292"/>
                </a:solidFill>
              </a:rPr>
              <a:t>Potentials of data conflation and webportals</a:t>
            </a:r>
            <a:endParaRPr lang="en-US" sz="1000">
              <a:solidFill>
                <a:srgbClr val="929292"/>
              </a:solidFill>
            </a:endParaRPr>
          </a:p>
        </p:txBody>
      </p:sp>
      <p:sp>
        <p:nvSpPr>
          <p:cNvPr id="10" name="Text Box 9"/>
          <p:cNvSpPr txBox="1"/>
          <p:nvPr/>
        </p:nvSpPr>
        <p:spPr>
          <a:xfrm>
            <a:off x="8808720" y="4875530"/>
            <a:ext cx="348615" cy="245110"/>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653" y="3199828"/>
            <a:ext cx="3052692" cy="321945"/>
          </a:xfrm>
          <a:prstGeom prst="rect">
            <a:avLst/>
          </a:prstGeom>
        </p:spPr>
        <p:txBody>
          <a:bodyPr wrap="square">
            <a:spAutoFit/>
          </a:bodyPr>
          <a:lstStyle/>
          <a:p>
            <a:pPr algn="ctr">
              <a:lnSpc>
                <a:spcPct val="150000"/>
              </a:lnSpc>
            </a:pPr>
            <a:r>
              <a:rPr lang="en-US" altLang="zh-CN" sz="1000" dirty="0">
                <a:solidFill>
                  <a:schemeClr val="tx1">
                    <a:lumMod val="85000"/>
                    <a:lumOff val="15000"/>
                  </a:schemeClr>
                </a:solidFill>
                <a:latin typeface="Calibri Light" panose="020F0302020204030204" pitchFamily="34" charset="0"/>
                <a:ea typeface="Calibri" panose="020F0502020204030204" pitchFamily="34" charset="0"/>
                <a:cs typeface="Calibri Light" panose="020F0302020204030204" pitchFamily="34" charset="0"/>
                <a:sym typeface="+mn-lt"/>
              </a:rPr>
              <a:t>Types, potentials, challenges</a:t>
            </a:r>
            <a:endParaRPr lang="en-US" altLang="zh-CN" sz="1000" dirty="0">
              <a:ea typeface="Calibri" panose="020F0502020204030204" pitchFamily="34" charset="0"/>
              <a:cs typeface="Calibri" panose="020F0502020204030204" pitchFamily="34" charset="0"/>
              <a:sym typeface="+mn-lt"/>
            </a:endParaRPr>
          </a:p>
        </p:txBody>
      </p:sp>
      <p:sp>
        <p:nvSpPr>
          <p:cNvPr id="7" name="文本框 7"/>
          <p:cNvSpPr txBox="1">
            <a:spLocks noChangeArrowheads="1"/>
          </p:cNvSpPr>
          <p:nvPr/>
        </p:nvSpPr>
        <p:spPr bwMode="auto">
          <a:xfrm>
            <a:off x="3624263" y="2483225"/>
            <a:ext cx="18954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Webportals</a:t>
            </a:r>
            <a:endParaRPr lang="en-US" altLang="zh-CN" sz="28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03</a:t>
            </a:r>
            <a:endParaRPr lang="zh-CN" altLang="en-US" sz="4400" b="1" dirty="0">
              <a:ea typeface="Calibri" panose="020F0502020204030204" pitchFamily="34" charset="0"/>
              <a:cs typeface="Calibri" panose="020F0502020204030204" pitchFamily="3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rPr>
              <a:t>What are web portals?</a:t>
            </a:r>
            <a:endParaRPr lang="en-US" sz="2400">
              <a:solidFill>
                <a:srgbClr val="1D6DC2"/>
              </a:solidFill>
              <a:latin typeface="Calibri Light" panose="020F0302020204030204" pitchFamily="34" charset="0"/>
              <a:cs typeface="Calibri Light" panose="020F0302020204030204" pitchFamily="34" charset="0"/>
            </a:endParaRPr>
          </a:p>
        </p:txBody>
      </p:sp>
      <p:sp>
        <p:nvSpPr>
          <p:cNvPr id="3" name="Text Box 2"/>
          <p:cNvSpPr txBox="1"/>
          <p:nvPr/>
        </p:nvSpPr>
        <p:spPr>
          <a:xfrm>
            <a:off x="711835" y="826135"/>
            <a:ext cx="3903345" cy="1814830"/>
          </a:xfrm>
          <a:prstGeom prst="rect">
            <a:avLst/>
          </a:prstGeom>
          <a:noFill/>
        </p:spPr>
        <p:txBody>
          <a:bodyPr wrap="square" rtlCol="0">
            <a:spAutoFit/>
          </a:bodyPr>
          <a:p>
            <a:pPr algn="l"/>
            <a:r>
              <a:rPr lang="en-US" sz="1400" b="1" i="1">
                <a:solidFill>
                  <a:srgbClr val="1D6DC2"/>
                </a:solidFill>
              </a:rPr>
              <a:t>Web portals:</a:t>
            </a:r>
            <a:endParaRPr lang="en-US" sz="1400" b="1" i="1">
              <a:solidFill>
                <a:srgbClr val="1D6DC2"/>
              </a:solidFill>
            </a:endParaRPr>
          </a:p>
          <a:p>
            <a:pPr marL="285750"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rPr>
              <a:t>No unique definition</a:t>
            </a:r>
            <a:endParaRPr lang="en-US" sz="1400">
              <a:solidFill>
                <a:schemeClr val="tx2"/>
              </a:solidFill>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rPr>
              <a:t>Efficient and fast search for information</a:t>
            </a:r>
            <a:endParaRPr lang="en-US" sz="1400">
              <a:solidFill>
                <a:schemeClr val="tx2"/>
              </a:solidFill>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rPr>
              <a:t>Horizontal vs. vertical portals:</a:t>
            </a:r>
            <a:endParaRPr lang="en-US" sz="1400">
              <a:solidFill>
                <a:schemeClr val="tx2"/>
              </a:solidFill>
              <a:latin typeface="Calibri Light" panose="020F0302020204030204" pitchFamily="34" charset="0"/>
              <a:cs typeface="Calibri Light" panose="020F0302020204030204" pitchFamily="34" charset="0"/>
            </a:endParaRPr>
          </a:p>
          <a:p>
            <a:pPr marL="742950" lvl="1"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sym typeface="+mn-ea"/>
              </a:rPr>
              <a:t>starting point for browsing the web</a:t>
            </a:r>
            <a:endParaRPr lang="en-US" sz="1400">
              <a:solidFill>
                <a:schemeClr val="tx2"/>
              </a:solidFill>
              <a:latin typeface="Calibri Light" panose="020F0302020204030204" pitchFamily="34" charset="0"/>
              <a:cs typeface="Calibri Light" panose="020F0302020204030204" pitchFamily="34" charset="0"/>
            </a:endParaRPr>
          </a:p>
          <a:p>
            <a:pPr marL="742950" lvl="1"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rPr>
              <a:t>corporate portals</a:t>
            </a:r>
            <a:endParaRPr lang="en-US" sz="1400">
              <a:solidFill>
                <a:schemeClr val="tx2"/>
              </a:solidFill>
              <a:latin typeface="Calibri Light" panose="020F0302020204030204" pitchFamily="34" charset="0"/>
              <a:cs typeface="Calibri Light" panose="020F0302020204030204" pitchFamily="34" charset="0"/>
            </a:endParaRPr>
          </a:p>
          <a:p>
            <a:pPr marL="742950" lvl="1"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rPr>
              <a:t>industry portals</a:t>
            </a:r>
            <a:endParaRPr lang="en-US" sz="1400">
              <a:solidFill>
                <a:schemeClr val="tx2"/>
              </a:solidFill>
              <a:latin typeface="Calibri Light" panose="020F0302020204030204" pitchFamily="34" charset="0"/>
              <a:cs typeface="Calibri Light" panose="020F0302020204030204" pitchFamily="34" charset="0"/>
            </a:endParaRPr>
          </a:p>
          <a:p>
            <a:pPr marL="742950" lvl="1"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rPr>
              <a:t>customer portals</a:t>
            </a:r>
            <a:endParaRPr lang="en-US" sz="1400">
              <a:solidFill>
                <a:schemeClr val="tx2"/>
              </a:solidFill>
              <a:latin typeface="Calibri Light" panose="020F0302020204030204" pitchFamily="34" charset="0"/>
              <a:cs typeface="Calibri Light" panose="020F0302020204030204" pitchFamily="34" charset="0"/>
            </a:endParaRPr>
          </a:p>
        </p:txBody>
      </p:sp>
      <p:sp>
        <p:nvSpPr>
          <p:cNvPr id="82"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03</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5" name="Text Box 4"/>
          <p:cNvSpPr txBox="1"/>
          <p:nvPr/>
        </p:nvSpPr>
        <p:spPr>
          <a:xfrm>
            <a:off x="4615180" y="826135"/>
            <a:ext cx="3585210" cy="2245360"/>
          </a:xfrm>
          <a:prstGeom prst="rect">
            <a:avLst/>
          </a:prstGeom>
          <a:noFill/>
        </p:spPr>
        <p:txBody>
          <a:bodyPr wrap="square" rtlCol="0">
            <a:spAutoFit/>
          </a:bodyPr>
          <a:p>
            <a:pPr algn="l"/>
            <a:r>
              <a:rPr lang="en-US" sz="1400" b="1" i="1">
                <a:solidFill>
                  <a:srgbClr val="1D6DC2"/>
                </a:solidFill>
              </a:rPr>
              <a:t>Geoportal/Web GIS portals:</a:t>
            </a:r>
            <a:endParaRPr lang="en-US" sz="1400" b="1" i="1">
              <a:solidFill>
                <a:srgbClr val="1D6DC2"/>
              </a:solidFill>
            </a:endParaRPr>
          </a:p>
          <a:p>
            <a:pPr marL="285750"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sym typeface="+mn-ea"/>
              </a:rPr>
              <a:t>Central point to find and access spatial data</a:t>
            </a:r>
            <a:endParaRPr lang="en-US" sz="1400">
              <a:solidFill>
                <a:schemeClr val="tx2"/>
              </a:solidFill>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rPr>
              <a:t>GIS that uses web technologies</a:t>
            </a:r>
            <a:endParaRPr lang="en-US" sz="1400">
              <a:solidFill>
                <a:schemeClr val="tx2"/>
              </a:solidFill>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rPr>
              <a:t>Types:</a:t>
            </a:r>
            <a:endParaRPr lang="en-US" sz="1400">
              <a:solidFill>
                <a:schemeClr val="tx2"/>
              </a:solidFill>
              <a:latin typeface="Calibri Light" panose="020F0302020204030204" pitchFamily="34" charset="0"/>
              <a:cs typeface="Calibri Light" panose="020F0302020204030204" pitchFamily="34" charset="0"/>
            </a:endParaRPr>
          </a:p>
          <a:p>
            <a:pPr marL="742950" lvl="1"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sym typeface="+mn-ea"/>
              </a:rPr>
              <a:t>Collection of GIS data</a:t>
            </a:r>
            <a:endParaRPr lang="en-US" sz="1400">
              <a:solidFill>
                <a:schemeClr val="tx2"/>
              </a:solidFill>
              <a:latin typeface="Calibri Light" panose="020F0302020204030204" pitchFamily="34" charset="0"/>
              <a:cs typeface="Calibri Light" panose="020F0302020204030204" pitchFamily="34" charset="0"/>
            </a:endParaRPr>
          </a:p>
          <a:p>
            <a:pPr marL="742950" lvl="1"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rPr>
              <a:t>Visualization &amp; web mapping</a:t>
            </a:r>
            <a:endParaRPr lang="en-US" sz="1400">
              <a:solidFill>
                <a:schemeClr val="tx2"/>
              </a:solidFill>
              <a:latin typeface="Calibri Light" panose="020F0302020204030204" pitchFamily="34" charset="0"/>
              <a:cs typeface="Calibri Light" panose="020F0302020204030204" pitchFamily="34" charset="0"/>
            </a:endParaRPr>
          </a:p>
          <a:p>
            <a:pPr marL="742950" lvl="1"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sym typeface="+mn-ea"/>
              </a:rPr>
              <a:t>Printing maps/customization</a:t>
            </a:r>
            <a:endParaRPr lang="en-US" sz="1400">
              <a:solidFill>
                <a:schemeClr val="tx2"/>
              </a:solidFill>
              <a:latin typeface="Calibri Light" panose="020F0302020204030204" pitchFamily="34" charset="0"/>
              <a:cs typeface="Calibri Light" panose="020F0302020204030204" pitchFamily="34" charset="0"/>
            </a:endParaRPr>
          </a:p>
          <a:p>
            <a:pPr marL="742950" lvl="1"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rPr>
              <a:t>Geospatial analysis</a:t>
            </a:r>
            <a:endParaRPr lang="en-US" sz="1400">
              <a:solidFill>
                <a:schemeClr val="tx2"/>
              </a:solidFill>
              <a:latin typeface="Calibri Light" panose="020F0302020204030204" pitchFamily="34" charset="0"/>
              <a:cs typeface="Calibri Light" panose="020F0302020204030204" pitchFamily="34" charset="0"/>
            </a:endParaRPr>
          </a:p>
          <a:p>
            <a:pPr marL="742950" lvl="1"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sym typeface="+mn-ea"/>
              </a:rPr>
              <a:t>Professional conflation</a:t>
            </a:r>
            <a:endParaRPr lang="en-US" sz="1400">
              <a:solidFill>
                <a:schemeClr val="tx2"/>
              </a:solidFill>
              <a:latin typeface="Calibri Light" panose="020F0302020204030204" pitchFamily="34" charset="0"/>
              <a:cs typeface="Calibri Light" panose="020F0302020204030204" pitchFamily="34" charset="0"/>
            </a:endParaRPr>
          </a:p>
          <a:p>
            <a:pPr marL="742950" lvl="1" indent="-285750" algn="l">
              <a:buFont typeface="Arial" panose="020B0604020202020204" pitchFamily="34" charset="0"/>
              <a:buChar char="•"/>
            </a:pPr>
            <a:endParaRPr lang="en-US" sz="1400">
              <a:solidFill>
                <a:schemeClr val="tx2"/>
              </a:solidFill>
              <a:latin typeface="Calibri Light" panose="020F0302020204030204" pitchFamily="34" charset="0"/>
              <a:cs typeface="Calibri Light" panose="020F0302020204030204" pitchFamily="34" charset="0"/>
            </a:endParaRPr>
          </a:p>
        </p:txBody>
      </p:sp>
      <p:pic>
        <p:nvPicPr>
          <p:cNvPr id="7" name="Picture 6"/>
          <p:cNvPicPr>
            <a:picLocks noChangeAspect="1"/>
          </p:cNvPicPr>
          <p:nvPr/>
        </p:nvPicPr>
        <p:blipFill>
          <a:blip r:embed="rId1"/>
          <a:stretch>
            <a:fillRect/>
          </a:stretch>
        </p:blipFill>
        <p:spPr>
          <a:xfrm>
            <a:off x="2376805" y="784860"/>
            <a:ext cx="1638300" cy="342900"/>
          </a:xfrm>
          <a:prstGeom prst="rect">
            <a:avLst/>
          </a:prstGeom>
        </p:spPr>
      </p:pic>
      <p:pic>
        <p:nvPicPr>
          <p:cNvPr id="8" name="Picture 7"/>
          <p:cNvPicPr>
            <a:picLocks noChangeAspect="1"/>
          </p:cNvPicPr>
          <p:nvPr/>
        </p:nvPicPr>
        <p:blipFill>
          <a:blip r:embed="rId2"/>
          <a:stretch>
            <a:fillRect/>
          </a:stretch>
        </p:blipFill>
        <p:spPr>
          <a:xfrm>
            <a:off x="1045210" y="1520190"/>
            <a:ext cx="2501900" cy="427355"/>
          </a:xfrm>
          <a:prstGeom prst="rect">
            <a:avLst/>
          </a:prstGeom>
        </p:spPr>
      </p:pic>
      <p:pic>
        <p:nvPicPr>
          <p:cNvPr id="9" name="Picture 8"/>
          <p:cNvPicPr>
            <a:picLocks noChangeAspect="1"/>
          </p:cNvPicPr>
          <p:nvPr/>
        </p:nvPicPr>
        <p:blipFill>
          <a:blip r:embed="rId3"/>
          <a:stretch>
            <a:fillRect/>
          </a:stretch>
        </p:blipFill>
        <p:spPr>
          <a:xfrm>
            <a:off x="558165" y="3178175"/>
            <a:ext cx="2378075" cy="531495"/>
          </a:xfrm>
          <a:prstGeom prst="rect">
            <a:avLst/>
          </a:prstGeom>
        </p:spPr>
      </p:pic>
      <p:pic>
        <p:nvPicPr>
          <p:cNvPr id="10" name="Picture 9"/>
          <p:cNvPicPr>
            <a:picLocks noChangeAspect="1"/>
          </p:cNvPicPr>
          <p:nvPr/>
        </p:nvPicPr>
        <p:blipFill>
          <a:blip r:embed="rId4"/>
          <a:stretch>
            <a:fillRect/>
          </a:stretch>
        </p:blipFill>
        <p:spPr>
          <a:xfrm>
            <a:off x="6913880" y="3664585"/>
            <a:ext cx="1480185" cy="1028065"/>
          </a:xfrm>
          <a:prstGeom prst="rect">
            <a:avLst/>
          </a:prstGeom>
        </p:spPr>
      </p:pic>
      <p:pic>
        <p:nvPicPr>
          <p:cNvPr id="11" name="Picture 10"/>
          <p:cNvPicPr>
            <a:picLocks noChangeAspect="1"/>
          </p:cNvPicPr>
          <p:nvPr/>
        </p:nvPicPr>
        <p:blipFill>
          <a:blip r:embed="rId5"/>
          <a:stretch>
            <a:fillRect/>
          </a:stretch>
        </p:blipFill>
        <p:spPr>
          <a:xfrm>
            <a:off x="421640" y="2174240"/>
            <a:ext cx="2038350" cy="466725"/>
          </a:xfrm>
          <a:prstGeom prst="rect">
            <a:avLst/>
          </a:prstGeom>
        </p:spPr>
      </p:pic>
      <p:pic>
        <p:nvPicPr>
          <p:cNvPr id="12" name="Picture 11"/>
          <p:cNvPicPr>
            <a:picLocks noChangeAspect="1"/>
          </p:cNvPicPr>
          <p:nvPr/>
        </p:nvPicPr>
        <p:blipFill>
          <a:blip r:embed="rId6"/>
          <a:stretch>
            <a:fillRect/>
          </a:stretch>
        </p:blipFill>
        <p:spPr>
          <a:xfrm>
            <a:off x="1045210" y="4119880"/>
            <a:ext cx="2331085" cy="572770"/>
          </a:xfrm>
          <a:prstGeom prst="rect">
            <a:avLst/>
          </a:prstGeom>
        </p:spPr>
      </p:pic>
      <p:pic>
        <p:nvPicPr>
          <p:cNvPr id="13" name="Picture 12"/>
          <p:cNvPicPr>
            <a:picLocks noChangeAspect="1"/>
          </p:cNvPicPr>
          <p:nvPr/>
        </p:nvPicPr>
        <p:blipFill>
          <a:blip r:embed="rId7"/>
          <a:stretch>
            <a:fillRect/>
          </a:stretch>
        </p:blipFill>
        <p:spPr>
          <a:xfrm>
            <a:off x="4457065" y="4009390"/>
            <a:ext cx="1376045" cy="477520"/>
          </a:xfrm>
          <a:prstGeom prst="rect">
            <a:avLst/>
          </a:prstGeom>
        </p:spPr>
      </p:pic>
      <p:pic>
        <p:nvPicPr>
          <p:cNvPr id="14" name="Picture 13"/>
          <p:cNvPicPr>
            <a:picLocks noChangeAspect="1"/>
          </p:cNvPicPr>
          <p:nvPr/>
        </p:nvPicPr>
        <p:blipFill>
          <a:blip r:embed="rId8"/>
          <a:stretch>
            <a:fillRect/>
          </a:stretch>
        </p:blipFill>
        <p:spPr>
          <a:xfrm>
            <a:off x="5833110" y="3071495"/>
            <a:ext cx="1987550" cy="490855"/>
          </a:xfrm>
          <a:prstGeom prst="rect">
            <a:avLst/>
          </a:prstGeom>
        </p:spPr>
      </p:pic>
      <p:pic>
        <p:nvPicPr>
          <p:cNvPr id="17" name="Picture 16"/>
          <p:cNvPicPr>
            <a:picLocks noChangeAspect="1"/>
          </p:cNvPicPr>
          <p:nvPr/>
        </p:nvPicPr>
        <p:blipFill>
          <a:blip r:embed="rId9"/>
          <a:stretch>
            <a:fillRect/>
          </a:stretch>
        </p:blipFill>
        <p:spPr>
          <a:xfrm>
            <a:off x="2854325" y="2647315"/>
            <a:ext cx="2181225" cy="436245"/>
          </a:xfrm>
          <a:prstGeom prst="rect">
            <a:avLst/>
          </a:prstGeom>
        </p:spPr>
      </p:pic>
      <p:pic>
        <p:nvPicPr>
          <p:cNvPr id="28" name="Picture 27"/>
          <p:cNvPicPr>
            <a:picLocks noChangeAspect="1"/>
          </p:cNvPicPr>
          <p:nvPr/>
        </p:nvPicPr>
        <p:blipFill>
          <a:blip r:embed="rId10"/>
          <a:stretch>
            <a:fillRect/>
          </a:stretch>
        </p:blipFill>
        <p:spPr>
          <a:xfrm>
            <a:off x="3636645" y="3296920"/>
            <a:ext cx="1657350" cy="409575"/>
          </a:xfrm>
          <a:prstGeom prst="rect">
            <a:avLst/>
          </a:prstGeom>
        </p:spPr>
      </p:pic>
      <p:sp>
        <p:nvSpPr>
          <p:cNvPr id="16" name="Text Box 15"/>
          <p:cNvSpPr txBox="1"/>
          <p:nvPr/>
        </p:nvSpPr>
        <p:spPr>
          <a:xfrm>
            <a:off x="-8255" y="4875530"/>
            <a:ext cx="9152255" cy="245110"/>
          </a:xfrm>
          <a:prstGeom prst="rect">
            <a:avLst/>
          </a:prstGeom>
          <a:noFill/>
        </p:spPr>
        <p:txBody>
          <a:bodyPr wrap="square" rtlCol="0">
            <a:spAutoFit/>
          </a:bodyPr>
          <a:p>
            <a:pPr algn="ctr"/>
            <a:r>
              <a:rPr lang="en-US" sz="1000">
                <a:solidFill>
                  <a:srgbClr val="929292"/>
                </a:solidFill>
              </a:rPr>
              <a:t>Potentials of data conflation and webportals</a:t>
            </a:r>
            <a:endParaRPr lang="en-US" sz="1000">
              <a:solidFill>
                <a:srgbClr val="929292"/>
              </a:solidFill>
            </a:endParaRPr>
          </a:p>
        </p:txBody>
      </p:sp>
      <p:sp>
        <p:nvSpPr>
          <p:cNvPr id="18" name="Text Box 17"/>
          <p:cNvSpPr txBox="1"/>
          <p:nvPr/>
        </p:nvSpPr>
        <p:spPr>
          <a:xfrm>
            <a:off x="8808720" y="4875530"/>
            <a:ext cx="348615" cy="245110"/>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3" presetClass="emph" presetSubtype="2" fill="hold" grpId="0" nodeType="withEffect">
                                  <p:stCondLst>
                                    <p:cond delay="0"/>
                                  </p:stCondLst>
                                  <p:childTnLst>
                                    <p:animClr clrSpc="rgb" dir="cw">
                                      <p:cBhvr override="childStyle">
                                        <p:cTn id="10" dur="500" fill="hold"/>
                                        <p:tgtEl>
                                          <p:spTgt spid="3"/>
                                        </p:tgtEl>
                                        <p:attrNameLst>
                                          <p:attrName>style.color</p:attrName>
                                        </p:attrNameLst>
                                      </p:cBhvr>
                                      <p:to>
                                        <a:srgbClr val="929292"/>
                                      </p:to>
                                    </p:animClr>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1" nodeType="clickEffect">
                                  <p:stCondLst>
                                    <p:cond delay="0"/>
                                  </p:stCondLst>
                                  <p:childTnLst>
                                    <p:animEffect transition="out" filter="dissolv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par>
                                <p:cTn id="25" presetID="9"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par>
                                <p:cTn id="28" presetID="9"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par>
                                <p:cTn id="31" presetID="9"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dissolve">
                                      <p:cBhvr>
                                        <p:cTn id="33" dur="500"/>
                                        <p:tgtEl>
                                          <p:spTgt spid="12"/>
                                        </p:tgtEl>
                                      </p:cBhvr>
                                    </p:animEffect>
                                  </p:childTnLst>
                                </p:cTn>
                              </p:par>
                              <p:par>
                                <p:cTn id="34" presetID="9"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dissolve">
                                      <p:cBhvr>
                                        <p:cTn id="36" dur="500"/>
                                        <p:tgtEl>
                                          <p:spTgt spid="13"/>
                                        </p:tgtEl>
                                      </p:cBhvr>
                                    </p:animEffect>
                                  </p:childTnLst>
                                </p:cTn>
                              </p:par>
                              <p:par>
                                <p:cTn id="37" presetID="9"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dissolve">
                                      <p:cBhvr>
                                        <p:cTn id="39" dur="500"/>
                                        <p:tgtEl>
                                          <p:spTgt spid="14"/>
                                        </p:tgtEl>
                                      </p:cBhvr>
                                    </p:animEffect>
                                  </p:childTnLst>
                                </p:cTn>
                              </p:par>
                              <p:par>
                                <p:cTn id="40" presetID="9"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ssolve">
                                      <p:cBhvr>
                                        <p:cTn id="42" dur="500"/>
                                        <p:tgtEl>
                                          <p:spTgt spid="17"/>
                                        </p:tgtEl>
                                      </p:cBhvr>
                                    </p:animEffect>
                                  </p:childTnLst>
                                </p:cTn>
                              </p:par>
                              <p:par>
                                <p:cTn id="43" presetID="9"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dissolve">
                                      <p:cBhvr>
                                        <p:cTn id="4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rPr>
              <a:t>Types of GIS webportals</a:t>
            </a:r>
            <a:endParaRPr lang="en-US" sz="2400">
              <a:solidFill>
                <a:srgbClr val="1D6DC2"/>
              </a:solidFill>
              <a:latin typeface="Calibri Light" panose="020F0302020204030204" pitchFamily="34" charset="0"/>
              <a:cs typeface="Calibri Light" panose="020F0302020204030204" pitchFamily="34" charset="0"/>
            </a:endParaRPr>
          </a:p>
        </p:txBody>
      </p:sp>
      <p:sp>
        <p:nvSpPr>
          <p:cNvPr id="82"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03</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pic>
        <p:nvPicPr>
          <p:cNvPr id="6" name="Picture 5"/>
          <p:cNvPicPr>
            <a:picLocks noChangeAspect="1"/>
          </p:cNvPicPr>
          <p:nvPr/>
        </p:nvPicPr>
        <p:blipFill>
          <a:blip r:embed="rId1"/>
          <a:stretch>
            <a:fillRect/>
          </a:stretch>
        </p:blipFill>
        <p:spPr>
          <a:xfrm>
            <a:off x="760730" y="1935480"/>
            <a:ext cx="2180590" cy="372745"/>
          </a:xfrm>
          <a:prstGeom prst="rect">
            <a:avLst/>
          </a:prstGeom>
        </p:spPr>
      </p:pic>
      <p:pic>
        <p:nvPicPr>
          <p:cNvPr id="7" name="Picture 6"/>
          <p:cNvPicPr>
            <a:picLocks noChangeAspect="1"/>
          </p:cNvPicPr>
          <p:nvPr/>
        </p:nvPicPr>
        <p:blipFill>
          <a:blip r:embed="rId2"/>
          <a:stretch>
            <a:fillRect/>
          </a:stretch>
        </p:blipFill>
        <p:spPr>
          <a:xfrm>
            <a:off x="896620" y="2633980"/>
            <a:ext cx="1909445" cy="381635"/>
          </a:xfrm>
          <a:prstGeom prst="rect">
            <a:avLst/>
          </a:prstGeom>
        </p:spPr>
      </p:pic>
      <p:pic>
        <p:nvPicPr>
          <p:cNvPr id="8" name="Picture 7"/>
          <p:cNvPicPr>
            <a:picLocks noChangeAspect="1"/>
          </p:cNvPicPr>
          <p:nvPr/>
        </p:nvPicPr>
        <p:blipFill>
          <a:blip r:embed="rId3"/>
          <a:stretch>
            <a:fillRect/>
          </a:stretch>
        </p:blipFill>
        <p:spPr>
          <a:xfrm>
            <a:off x="3639185" y="1227455"/>
            <a:ext cx="2378075" cy="531495"/>
          </a:xfrm>
          <a:prstGeom prst="rect">
            <a:avLst/>
          </a:prstGeom>
        </p:spPr>
      </p:pic>
      <p:pic>
        <p:nvPicPr>
          <p:cNvPr id="9" name="Picture 8"/>
          <p:cNvPicPr>
            <a:picLocks noChangeAspect="1"/>
          </p:cNvPicPr>
          <p:nvPr/>
        </p:nvPicPr>
        <p:blipFill>
          <a:blip r:embed="rId4"/>
          <a:stretch>
            <a:fillRect/>
          </a:stretch>
        </p:blipFill>
        <p:spPr>
          <a:xfrm>
            <a:off x="1294765" y="3277870"/>
            <a:ext cx="1112520" cy="772795"/>
          </a:xfrm>
          <a:prstGeom prst="rect">
            <a:avLst/>
          </a:prstGeom>
        </p:spPr>
      </p:pic>
      <p:pic>
        <p:nvPicPr>
          <p:cNvPr id="10" name="Picture 9"/>
          <p:cNvPicPr>
            <a:picLocks noChangeAspect="1"/>
          </p:cNvPicPr>
          <p:nvPr/>
        </p:nvPicPr>
        <p:blipFill>
          <a:blip r:embed="rId5"/>
          <a:stretch>
            <a:fillRect/>
          </a:stretch>
        </p:blipFill>
        <p:spPr>
          <a:xfrm>
            <a:off x="6751320" y="1321435"/>
            <a:ext cx="2038350" cy="466725"/>
          </a:xfrm>
          <a:prstGeom prst="rect">
            <a:avLst/>
          </a:prstGeom>
        </p:spPr>
      </p:pic>
      <p:pic>
        <p:nvPicPr>
          <p:cNvPr id="11" name="Picture 10"/>
          <p:cNvPicPr>
            <a:picLocks noChangeAspect="1"/>
          </p:cNvPicPr>
          <p:nvPr/>
        </p:nvPicPr>
        <p:blipFill>
          <a:blip r:embed="rId6"/>
          <a:stretch>
            <a:fillRect/>
          </a:stretch>
        </p:blipFill>
        <p:spPr>
          <a:xfrm>
            <a:off x="3662680" y="1935480"/>
            <a:ext cx="2331085" cy="572770"/>
          </a:xfrm>
          <a:prstGeom prst="rect">
            <a:avLst/>
          </a:prstGeom>
        </p:spPr>
      </p:pic>
      <p:pic>
        <p:nvPicPr>
          <p:cNvPr id="12" name="Picture 11"/>
          <p:cNvPicPr>
            <a:picLocks noChangeAspect="1"/>
          </p:cNvPicPr>
          <p:nvPr/>
        </p:nvPicPr>
        <p:blipFill>
          <a:blip r:embed="rId7"/>
          <a:stretch>
            <a:fillRect/>
          </a:stretch>
        </p:blipFill>
        <p:spPr>
          <a:xfrm>
            <a:off x="4140200" y="2800350"/>
            <a:ext cx="1376045" cy="477520"/>
          </a:xfrm>
          <a:prstGeom prst="rect">
            <a:avLst/>
          </a:prstGeom>
        </p:spPr>
      </p:pic>
      <p:pic>
        <p:nvPicPr>
          <p:cNvPr id="13" name="Picture 12"/>
          <p:cNvPicPr>
            <a:picLocks noChangeAspect="1"/>
          </p:cNvPicPr>
          <p:nvPr/>
        </p:nvPicPr>
        <p:blipFill>
          <a:blip r:embed="rId8"/>
          <a:stretch>
            <a:fillRect/>
          </a:stretch>
        </p:blipFill>
        <p:spPr>
          <a:xfrm>
            <a:off x="6776720" y="2018030"/>
            <a:ext cx="1987550" cy="490855"/>
          </a:xfrm>
          <a:prstGeom prst="rect">
            <a:avLst/>
          </a:prstGeom>
        </p:spPr>
      </p:pic>
      <p:pic>
        <p:nvPicPr>
          <p:cNvPr id="15" name="Picture 14"/>
          <p:cNvPicPr>
            <a:picLocks noChangeAspect="1"/>
          </p:cNvPicPr>
          <p:nvPr/>
        </p:nvPicPr>
        <p:blipFill>
          <a:blip r:embed="rId9"/>
          <a:stretch>
            <a:fillRect/>
          </a:stretch>
        </p:blipFill>
        <p:spPr>
          <a:xfrm>
            <a:off x="1126490" y="1321435"/>
            <a:ext cx="1449070" cy="303530"/>
          </a:xfrm>
          <a:prstGeom prst="rect">
            <a:avLst/>
          </a:prstGeom>
        </p:spPr>
      </p:pic>
      <p:sp>
        <p:nvSpPr>
          <p:cNvPr id="2" name="Text Box 1"/>
          <p:cNvSpPr txBox="1"/>
          <p:nvPr/>
        </p:nvSpPr>
        <p:spPr>
          <a:xfrm>
            <a:off x="189230" y="704215"/>
            <a:ext cx="3323590" cy="306705"/>
          </a:xfrm>
          <a:prstGeom prst="rect">
            <a:avLst/>
          </a:prstGeom>
          <a:noFill/>
        </p:spPr>
        <p:txBody>
          <a:bodyPr wrap="square" rtlCol="0">
            <a:spAutoFit/>
          </a:bodyPr>
          <a:p>
            <a:pPr algn="ctr"/>
            <a:r>
              <a:rPr lang="en-US" sz="1400" b="1">
                <a:solidFill>
                  <a:srgbClr val="1D6DC2"/>
                </a:solidFill>
                <a:latin typeface="Calibri" panose="020F0502020204030204" pitchFamily="34" charset="0"/>
                <a:cs typeface="Calibri" panose="020F0502020204030204" pitchFamily="34" charset="0"/>
              </a:rPr>
              <a:t>Viewing/Navigating/Downloading</a:t>
            </a:r>
            <a:endParaRPr lang="en-US" sz="1400" b="1">
              <a:solidFill>
                <a:srgbClr val="1D6DC2"/>
              </a:solidFill>
              <a:latin typeface="Calibri" panose="020F0502020204030204" pitchFamily="34" charset="0"/>
              <a:cs typeface="Calibri" panose="020F0502020204030204" pitchFamily="34" charset="0"/>
            </a:endParaRPr>
          </a:p>
        </p:txBody>
      </p:sp>
      <p:sp>
        <p:nvSpPr>
          <p:cNvPr id="3" name="Text Box 2"/>
          <p:cNvSpPr txBox="1"/>
          <p:nvPr/>
        </p:nvSpPr>
        <p:spPr>
          <a:xfrm>
            <a:off x="3736340" y="711200"/>
            <a:ext cx="5351145" cy="306705"/>
          </a:xfrm>
          <a:prstGeom prst="rect">
            <a:avLst/>
          </a:prstGeom>
          <a:noFill/>
        </p:spPr>
        <p:txBody>
          <a:bodyPr wrap="square" rtlCol="0">
            <a:spAutoFit/>
          </a:bodyPr>
          <a:p>
            <a:pPr algn="ctr"/>
            <a:r>
              <a:rPr lang="en-US" sz="1400" b="1">
                <a:solidFill>
                  <a:srgbClr val="929292"/>
                </a:solidFill>
                <a:latin typeface="Calibri" panose="020F0502020204030204" pitchFamily="34" charset="0"/>
                <a:cs typeface="Calibri" panose="020F0502020204030204" pitchFamily="34" charset="0"/>
              </a:rPr>
              <a:t>Viewing/Navigating/Downloading</a:t>
            </a:r>
            <a:r>
              <a:rPr lang="en-US" sz="1400" b="1">
                <a:solidFill>
                  <a:srgbClr val="1D6DC2"/>
                </a:solidFill>
                <a:latin typeface="Calibri" panose="020F0502020204030204" pitchFamily="34" charset="0"/>
                <a:cs typeface="Calibri" panose="020F0502020204030204" pitchFamily="34" charset="0"/>
              </a:rPr>
              <a:t>/Contributing/Communicating</a:t>
            </a:r>
            <a:endParaRPr lang="en-US" sz="1400" b="1">
              <a:solidFill>
                <a:srgbClr val="1D6DC2"/>
              </a:solidFill>
              <a:latin typeface="Calibri" panose="020F0502020204030204" pitchFamily="34" charset="0"/>
              <a:cs typeface="Calibri" panose="020F0502020204030204" pitchFamily="34" charset="0"/>
            </a:endParaRPr>
          </a:p>
        </p:txBody>
      </p:sp>
      <p:sp>
        <p:nvSpPr>
          <p:cNvPr id="23" name="Explosion 2 22"/>
          <p:cNvSpPr/>
          <p:nvPr/>
        </p:nvSpPr>
        <p:spPr>
          <a:xfrm>
            <a:off x="6972300" y="3277870"/>
            <a:ext cx="1750060" cy="1600835"/>
          </a:xfrm>
          <a:prstGeom prst="irregularSeal2">
            <a:avLst/>
          </a:prstGeom>
          <a:solidFill>
            <a:srgbClr val="1D6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directly</a:t>
            </a:r>
            <a:endParaRPr lang="en-US"/>
          </a:p>
          <a:p>
            <a:pPr algn="ctr"/>
            <a:r>
              <a:rPr lang="en-US"/>
              <a:t>in the browser</a:t>
            </a:r>
            <a:endParaRPr lang="en-US"/>
          </a:p>
        </p:txBody>
      </p:sp>
      <p:pic>
        <p:nvPicPr>
          <p:cNvPr id="31" name="Picture 30"/>
          <p:cNvPicPr>
            <a:picLocks noChangeAspect="1"/>
          </p:cNvPicPr>
          <p:nvPr/>
        </p:nvPicPr>
        <p:blipFill>
          <a:blip r:embed="rId10"/>
          <a:stretch>
            <a:fillRect/>
          </a:stretch>
        </p:blipFill>
        <p:spPr>
          <a:xfrm>
            <a:off x="6908800" y="2700020"/>
            <a:ext cx="1723390" cy="426085"/>
          </a:xfrm>
          <a:prstGeom prst="rect">
            <a:avLst/>
          </a:prstGeom>
        </p:spPr>
      </p:pic>
      <p:sp>
        <p:nvSpPr>
          <p:cNvPr id="32" name="Text Box 31"/>
          <p:cNvSpPr txBox="1"/>
          <p:nvPr/>
        </p:nvSpPr>
        <p:spPr>
          <a:xfrm>
            <a:off x="-8255" y="4875530"/>
            <a:ext cx="9152255" cy="245110"/>
          </a:xfrm>
          <a:prstGeom prst="rect">
            <a:avLst/>
          </a:prstGeom>
          <a:noFill/>
        </p:spPr>
        <p:txBody>
          <a:bodyPr wrap="square" rtlCol="0">
            <a:spAutoFit/>
          </a:bodyPr>
          <a:p>
            <a:pPr algn="ctr"/>
            <a:r>
              <a:rPr lang="en-US" sz="1000">
                <a:solidFill>
                  <a:srgbClr val="929292"/>
                </a:solidFill>
              </a:rPr>
              <a:t>Potentials of data conflation and webportals</a:t>
            </a:r>
            <a:endParaRPr lang="en-US" sz="1000">
              <a:solidFill>
                <a:srgbClr val="929292"/>
              </a:solidFill>
            </a:endParaRPr>
          </a:p>
        </p:txBody>
      </p:sp>
      <p:sp>
        <p:nvSpPr>
          <p:cNvPr id="33" name="Text Box 32"/>
          <p:cNvSpPr txBox="1"/>
          <p:nvPr/>
        </p:nvSpPr>
        <p:spPr>
          <a:xfrm>
            <a:off x="8808720" y="4875530"/>
            <a:ext cx="348615" cy="245110"/>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500" fill="hold">
                                          <p:stCondLst>
                                            <p:cond delay="0"/>
                                          </p:stCondLst>
                                        </p:cTn>
                                        <p:tgtEl>
                                          <p:spTgt spid="23"/>
                                        </p:tgtEl>
                                        <p:attrNameLst>
                                          <p:attrName>style.visibility</p:attrName>
                                        </p:attrNameLst>
                                      </p:cBhvr>
                                      <p:to>
                                        <p:strVal val="visible"/>
                                      </p:to>
                                    </p:set>
                                    <p:animEffect transition="in" filter="circle(in)">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sym typeface="+mn-ea"/>
              </a:rPr>
              <a:t>Advantages of GIS webportals</a:t>
            </a:r>
            <a:endParaRPr lang="en-US" sz="2400">
              <a:solidFill>
                <a:srgbClr val="1D6DC2"/>
              </a:solidFill>
              <a:latin typeface="Calibri Light" panose="020F0302020204030204" pitchFamily="34" charset="0"/>
              <a:cs typeface="Calibri Light" panose="020F0302020204030204" pitchFamily="34" charset="0"/>
            </a:endParaRPr>
          </a:p>
        </p:txBody>
      </p:sp>
      <p:sp>
        <p:nvSpPr>
          <p:cNvPr id="3" name="Text Box 2"/>
          <p:cNvSpPr txBox="1"/>
          <p:nvPr/>
        </p:nvSpPr>
        <p:spPr>
          <a:xfrm>
            <a:off x="711835" y="826135"/>
            <a:ext cx="7814310" cy="2676525"/>
          </a:xfrm>
          <a:prstGeom prst="rect">
            <a:avLst/>
          </a:prstGeom>
          <a:noFill/>
        </p:spPr>
        <p:txBody>
          <a:bodyPr wrap="square" rtlCol="0">
            <a:spAutoFit/>
          </a:bodyPr>
          <a:p>
            <a:pPr marL="285750" indent="-285750">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sym typeface="+mn-ea"/>
              </a:rPr>
              <a:t>GIS functionality regardless of location (</a:t>
            </a:r>
            <a:r>
              <a:rPr lang="en-US" sz="1400" b="1">
                <a:solidFill>
                  <a:schemeClr val="tx2"/>
                </a:solidFill>
                <a:latin typeface="Calibri" panose="020F0502020204030204" pitchFamily="34" charset="0"/>
                <a:cs typeface="Calibri" panose="020F0502020204030204" pitchFamily="34" charset="0"/>
                <a:sym typeface="+mn-ea"/>
              </a:rPr>
              <a:t>global reachability</a:t>
            </a:r>
            <a:r>
              <a:rPr lang="en-US" sz="1400">
                <a:solidFill>
                  <a:schemeClr val="tx2"/>
                </a:solidFill>
                <a:latin typeface="Calibri Light" panose="020F0302020204030204" pitchFamily="34" charset="0"/>
                <a:cs typeface="Calibri Light" panose="020F0302020204030204" pitchFamily="34" charset="0"/>
                <a:sym typeface="+mn-ea"/>
              </a:rPr>
              <a:t>)</a:t>
            </a:r>
            <a:endParaRPr lang="en-US" sz="1400">
              <a:solidFill>
                <a:schemeClr val="tx2"/>
              </a:solidFill>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400" b="1">
                <a:solidFill>
                  <a:schemeClr val="tx2"/>
                </a:solidFill>
                <a:latin typeface="Calibri" panose="020F0502020204030204" pitchFamily="34" charset="0"/>
                <a:cs typeface="Calibri" panose="020F0502020204030204" pitchFamily="34" charset="0"/>
                <a:sym typeface="+mn-ea"/>
              </a:rPr>
              <a:t>Many users</a:t>
            </a:r>
            <a:r>
              <a:rPr lang="en-US" sz="1400">
                <a:solidFill>
                  <a:schemeClr val="tx2"/>
                </a:solidFill>
                <a:latin typeface="Calibri Light" panose="020F0302020204030204" pitchFamily="34" charset="0"/>
                <a:cs typeface="Calibri Light" panose="020F0302020204030204" pitchFamily="34" charset="0"/>
                <a:sym typeface="+mn-ea"/>
              </a:rPr>
              <a:t> concurrently</a:t>
            </a:r>
            <a:endParaRPr lang="en-US" sz="1400">
              <a:solidFill>
                <a:schemeClr val="tx2"/>
              </a:solidFill>
              <a:latin typeface="Calibri Light" panose="020F0302020204030204" pitchFamily="34" charset="0"/>
              <a:cs typeface="Calibri Light" panose="020F0302020204030204" pitchFamily="34" charset="0"/>
              <a:sym typeface="+mn-ea"/>
            </a:endParaRPr>
          </a:p>
          <a:p>
            <a:pPr marL="285750" indent="-285750">
              <a:buFont typeface="Arial" panose="020B0604020202020204" pitchFamily="34" charset="0"/>
              <a:buChar char="•"/>
            </a:pPr>
            <a:r>
              <a:rPr lang="en-US" sz="1400" b="1">
                <a:solidFill>
                  <a:schemeClr val="tx2"/>
                </a:solidFill>
                <a:latin typeface="Calibri" panose="020F0502020204030204" pitchFamily="34" charset="0"/>
                <a:cs typeface="Calibri" panose="020F0502020204030204" pitchFamily="34" charset="0"/>
                <a:sym typeface="+mn-ea"/>
              </a:rPr>
              <a:t>Interoperability</a:t>
            </a:r>
            <a:r>
              <a:rPr lang="en-US" sz="1400">
                <a:solidFill>
                  <a:schemeClr val="tx2"/>
                </a:solidFill>
                <a:latin typeface="Calibri Light" panose="020F0302020204030204" pitchFamily="34" charset="0"/>
                <a:cs typeface="Calibri Light" panose="020F0302020204030204" pitchFamily="34" charset="0"/>
                <a:sym typeface="+mn-ea"/>
              </a:rPr>
              <a:t> (cross-platform)</a:t>
            </a:r>
            <a:endParaRPr lang="en-US" sz="1400">
              <a:solidFill>
                <a:schemeClr val="tx2"/>
              </a:solidFill>
              <a:latin typeface="Calibri Light" panose="020F0302020204030204" pitchFamily="34" charset="0"/>
              <a:cs typeface="Calibri Light" panose="020F0302020204030204" pitchFamily="34" charset="0"/>
              <a:sym typeface="+mn-ea"/>
            </a:endParaRPr>
          </a:p>
          <a:p>
            <a:pPr marL="285750" indent="-285750">
              <a:buFont typeface="Arial" panose="020B0604020202020204" pitchFamily="34" charset="0"/>
              <a:buChar char="•"/>
            </a:pPr>
            <a:r>
              <a:rPr lang="en-US" sz="1400" b="1">
                <a:solidFill>
                  <a:schemeClr val="tx2"/>
                </a:solidFill>
                <a:latin typeface="Calibri" panose="020F0502020204030204" pitchFamily="34" charset="0"/>
                <a:cs typeface="Calibri" panose="020F0502020204030204" pitchFamily="34" charset="0"/>
                <a:sym typeface="+mn-ea"/>
              </a:rPr>
              <a:t>Flexibility</a:t>
            </a:r>
            <a:r>
              <a:rPr lang="en-US" sz="1400">
                <a:solidFill>
                  <a:schemeClr val="tx2"/>
                </a:solidFill>
                <a:latin typeface="Calibri Light" panose="020F0302020204030204" pitchFamily="34" charset="0"/>
                <a:cs typeface="Calibri Light" panose="020F0302020204030204" pitchFamily="34" charset="0"/>
                <a:sym typeface="+mn-ea"/>
              </a:rPr>
              <a:t> (can provide only specific tools or add some)</a:t>
            </a:r>
            <a:endParaRPr lang="en-US" sz="1400">
              <a:solidFill>
                <a:schemeClr val="tx2"/>
              </a:solidFill>
              <a:latin typeface="Calibri Light" panose="020F0302020204030204" pitchFamily="34" charset="0"/>
              <a:cs typeface="Calibri Light" panose="020F0302020204030204" pitchFamily="34" charset="0"/>
              <a:sym typeface="+mn-ea"/>
            </a:endParaRPr>
          </a:p>
          <a:p>
            <a:pPr marL="285750" indent="-285750">
              <a:buFont typeface="Arial" panose="020B0604020202020204" pitchFamily="34" charset="0"/>
              <a:buChar char="•"/>
            </a:pPr>
            <a:r>
              <a:rPr lang="en-US" sz="1400" b="1">
                <a:solidFill>
                  <a:schemeClr val="tx2"/>
                </a:solidFill>
                <a:latin typeface="Calibri" panose="020F0502020204030204" pitchFamily="34" charset="0"/>
                <a:cs typeface="Calibri" panose="020F0502020204030204" pitchFamily="34" charset="0"/>
                <a:sym typeface="+mn-ea"/>
              </a:rPr>
              <a:t>Low cost</a:t>
            </a:r>
            <a:r>
              <a:rPr lang="en-US" sz="1400">
                <a:solidFill>
                  <a:schemeClr val="tx2"/>
                </a:solidFill>
                <a:latin typeface="Calibri Light" panose="020F0302020204030204" pitchFamily="34" charset="0"/>
                <a:cs typeface="Calibri Light" panose="020F0302020204030204" pitchFamily="34" charset="0"/>
                <a:sym typeface="+mn-ea"/>
              </a:rPr>
              <a:t> (for users)</a:t>
            </a:r>
            <a:endParaRPr lang="en-US" sz="1400">
              <a:solidFill>
                <a:schemeClr val="tx2"/>
              </a:solidFill>
              <a:latin typeface="Calibri Light" panose="020F0302020204030204" pitchFamily="34" charset="0"/>
              <a:cs typeface="Calibri Light" panose="020F0302020204030204" pitchFamily="34" charset="0"/>
              <a:sym typeface="+mn-ea"/>
            </a:endParaRPr>
          </a:p>
          <a:p>
            <a:pPr marL="285750" indent="-285750">
              <a:buFont typeface="Arial" panose="020B0604020202020204" pitchFamily="34" charset="0"/>
              <a:buChar char="•"/>
            </a:pPr>
            <a:r>
              <a:rPr lang="en-US" sz="1400" b="1">
                <a:solidFill>
                  <a:schemeClr val="tx2"/>
                </a:solidFill>
                <a:latin typeface="Calibri" panose="020F0502020204030204" pitchFamily="34" charset="0"/>
                <a:cs typeface="Calibri" panose="020F0502020204030204" pitchFamily="34" charset="0"/>
                <a:sym typeface="+mn-ea"/>
              </a:rPr>
              <a:t>Ease of use</a:t>
            </a:r>
            <a:r>
              <a:rPr lang="en-US" sz="1400">
                <a:solidFill>
                  <a:schemeClr val="tx2"/>
                </a:solidFill>
                <a:latin typeface="Calibri Light" panose="020F0302020204030204" pitchFamily="34" charset="0"/>
                <a:cs typeface="Calibri Light" panose="020F0302020204030204" pitchFamily="34" charset="0"/>
                <a:sym typeface="+mn-ea"/>
              </a:rPr>
              <a:t> (no advanced GIS knowledge needed)</a:t>
            </a:r>
            <a:endParaRPr lang="en-US" sz="1400">
              <a:solidFill>
                <a:schemeClr val="tx2"/>
              </a:solidFill>
              <a:latin typeface="Calibri Light" panose="020F0302020204030204" pitchFamily="34" charset="0"/>
              <a:cs typeface="Calibri Light" panose="020F0302020204030204" pitchFamily="34" charset="0"/>
              <a:sym typeface="+mn-ea"/>
            </a:endParaRPr>
          </a:p>
          <a:p>
            <a:pPr marL="285750" indent="-285750">
              <a:buFont typeface="Arial" panose="020B0604020202020204" pitchFamily="34" charset="0"/>
              <a:buChar char="•"/>
            </a:pPr>
            <a:r>
              <a:rPr lang="en-US" sz="1400" b="1">
                <a:solidFill>
                  <a:schemeClr val="tx2"/>
                </a:solidFill>
                <a:latin typeface="Calibri" panose="020F0502020204030204" pitchFamily="34" charset="0"/>
                <a:cs typeface="Calibri" panose="020F0502020204030204" pitchFamily="34" charset="0"/>
                <a:sym typeface="+mn-ea"/>
              </a:rPr>
              <a:t>Currentness</a:t>
            </a:r>
            <a:r>
              <a:rPr lang="en-US" sz="1400">
                <a:solidFill>
                  <a:schemeClr val="tx2"/>
                </a:solidFill>
                <a:latin typeface="Calibri Light" panose="020F0302020204030204" pitchFamily="34" charset="0"/>
                <a:cs typeface="Calibri Light" panose="020F0302020204030204" pitchFamily="34" charset="0"/>
                <a:sym typeface="+mn-ea"/>
              </a:rPr>
              <a:t> (automatic updates)</a:t>
            </a:r>
            <a:endParaRPr lang="en-US" sz="1400">
              <a:solidFill>
                <a:schemeClr val="tx2"/>
              </a:solidFill>
              <a:latin typeface="Calibri Light" panose="020F0302020204030204" pitchFamily="34" charset="0"/>
              <a:cs typeface="Calibri Light" panose="020F0302020204030204" pitchFamily="34" charset="0"/>
              <a:sym typeface="+mn-ea"/>
            </a:endParaRPr>
          </a:p>
          <a:p>
            <a:pPr marL="285750" indent="-285750">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sym typeface="+mn-ea"/>
              </a:rPr>
              <a:t>Humanitarian context:</a:t>
            </a:r>
            <a:endParaRPr lang="en-US" sz="1400">
              <a:solidFill>
                <a:schemeClr val="tx2"/>
              </a:solidFill>
              <a:latin typeface="Calibri Light" panose="020F0302020204030204" pitchFamily="34" charset="0"/>
              <a:cs typeface="Calibri Light" panose="020F0302020204030204" pitchFamily="34" charset="0"/>
              <a:sym typeface="+mn-ea"/>
            </a:endParaRPr>
          </a:p>
          <a:p>
            <a:pPr marL="742950" lvl="1" indent="-285750">
              <a:buFont typeface="Arial" panose="020B0604020202020204" pitchFamily="34" charset="0"/>
              <a:buChar char="•"/>
            </a:pPr>
            <a:r>
              <a:rPr lang="en-US" sz="1400" b="1">
                <a:solidFill>
                  <a:schemeClr val="tx2"/>
                </a:solidFill>
                <a:latin typeface="Calibri" panose="020F0502020204030204" pitchFamily="34" charset="0"/>
                <a:cs typeface="Calibri" panose="020F0502020204030204" pitchFamily="34" charset="0"/>
                <a:sym typeface="+mn-ea"/>
              </a:rPr>
              <a:t>Open Access</a:t>
            </a:r>
            <a:endParaRPr lang="en-US" sz="1400" b="1">
              <a:solidFill>
                <a:schemeClr val="tx2"/>
              </a:solidFill>
              <a:latin typeface="Calibri" panose="020F0502020204030204" pitchFamily="34" charset="0"/>
              <a:cs typeface="Calibri" panose="020F0502020204030204" pitchFamily="34" charset="0"/>
              <a:sym typeface="+mn-ea"/>
            </a:endParaRPr>
          </a:p>
          <a:p>
            <a:pPr marL="742950" lvl="1" indent="-285750">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sym typeface="+mn-ea"/>
              </a:rPr>
              <a:t>Conflation of </a:t>
            </a:r>
            <a:r>
              <a:rPr lang="en-US" sz="1400" b="1">
                <a:solidFill>
                  <a:schemeClr val="tx2"/>
                </a:solidFill>
                <a:latin typeface="Calibri" panose="020F0502020204030204" pitchFamily="34" charset="0"/>
                <a:cs typeface="Calibri" panose="020F0502020204030204" pitchFamily="34" charset="0"/>
                <a:sym typeface="+mn-ea"/>
              </a:rPr>
              <a:t>spatial data </a:t>
            </a:r>
            <a:r>
              <a:rPr lang="en-US" sz="1400" b="1" u="sng">
                <a:solidFill>
                  <a:schemeClr val="tx2"/>
                </a:solidFill>
                <a:latin typeface="Calibri" panose="020F0502020204030204" pitchFamily="34" charset="0"/>
                <a:cs typeface="Calibri" panose="020F0502020204030204" pitchFamily="34" charset="0"/>
                <a:sym typeface="+mn-ea"/>
              </a:rPr>
              <a:t>and</a:t>
            </a:r>
            <a:r>
              <a:rPr lang="en-US" sz="1400" b="1">
                <a:solidFill>
                  <a:schemeClr val="tx2"/>
                </a:solidFill>
                <a:latin typeface="Calibri" panose="020F0502020204030204" pitchFamily="34" charset="0"/>
                <a:cs typeface="Calibri" panose="020F0502020204030204" pitchFamily="34" charset="0"/>
                <a:sym typeface="+mn-ea"/>
              </a:rPr>
              <a:t> additional information</a:t>
            </a:r>
            <a:endParaRPr lang="en-US" sz="1400" b="1">
              <a:solidFill>
                <a:schemeClr val="tx2"/>
              </a:solidFill>
              <a:latin typeface="Calibri" panose="020F0502020204030204" pitchFamily="34" charset="0"/>
              <a:cs typeface="Calibri" panose="020F0502020204030204" pitchFamily="34" charset="0"/>
              <a:sym typeface="+mn-ea"/>
            </a:endParaRPr>
          </a:p>
          <a:p>
            <a:pPr marL="742950" lvl="1" indent="-285750">
              <a:buFont typeface="Arial" panose="020B0604020202020204" pitchFamily="34" charset="0"/>
              <a:buChar char="•"/>
            </a:pPr>
            <a:r>
              <a:rPr lang="en-US" sz="1400" b="1">
                <a:solidFill>
                  <a:schemeClr val="tx2"/>
                </a:solidFill>
                <a:latin typeface="Calibri" panose="020F0502020204030204" pitchFamily="34" charset="0"/>
                <a:cs typeface="Calibri" panose="020F0502020204030204" pitchFamily="34" charset="0"/>
                <a:sym typeface="+mn-ea"/>
              </a:rPr>
              <a:t>Fast and easy acquisition</a:t>
            </a:r>
            <a:r>
              <a:rPr lang="en-US" sz="1400">
                <a:solidFill>
                  <a:schemeClr val="tx2"/>
                </a:solidFill>
                <a:latin typeface="Calibri Light" panose="020F0302020204030204" pitchFamily="34" charset="0"/>
                <a:cs typeface="Calibri Light" panose="020F0302020204030204" pitchFamily="34" charset="0"/>
                <a:sym typeface="+mn-ea"/>
              </a:rPr>
              <a:t> of different data from different sources</a:t>
            </a:r>
            <a:endParaRPr lang="en-US" sz="1400" b="1">
              <a:solidFill>
                <a:schemeClr val="tx2"/>
              </a:solidFill>
              <a:latin typeface="Calibri" panose="020F0502020204030204" pitchFamily="34" charset="0"/>
              <a:cs typeface="Calibri" panose="020F0502020204030204" pitchFamily="34" charset="0"/>
              <a:sym typeface="+mn-ea"/>
            </a:endParaRPr>
          </a:p>
          <a:p>
            <a:pPr marL="742950" lvl="1" indent="-285750">
              <a:buFont typeface="Arial" panose="020B0604020202020204" pitchFamily="34" charset="0"/>
              <a:buChar char="•"/>
            </a:pPr>
            <a:r>
              <a:rPr lang="en-US" sz="1400" b="1">
                <a:solidFill>
                  <a:schemeClr val="tx2"/>
                </a:solidFill>
                <a:latin typeface="Calibri" panose="020F0502020204030204" pitchFamily="34" charset="0"/>
                <a:cs typeface="Calibri" panose="020F0502020204030204" pitchFamily="34" charset="0"/>
                <a:sym typeface="+mn-ea"/>
              </a:rPr>
              <a:t>Building resilience</a:t>
            </a:r>
            <a:r>
              <a:rPr lang="en-US" sz="1400">
                <a:solidFill>
                  <a:schemeClr val="tx2"/>
                </a:solidFill>
                <a:latin typeface="Calibri Light" panose="020F0302020204030204" pitchFamily="34" charset="0"/>
                <a:cs typeface="Calibri Light" panose="020F0302020204030204" pitchFamily="34" charset="0"/>
                <a:sym typeface="+mn-ea"/>
              </a:rPr>
              <a:t> of locals to risks with an </a:t>
            </a:r>
            <a:r>
              <a:rPr lang="en-US" sz="1400" b="1">
                <a:solidFill>
                  <a:schemeClr val="tx2"/>
                </a:solidFill>
                <a:latin typeface="Calibri" panose="020F0502020204030204" pitchFamily="34" charset="0"/>
                <a:cs typeface="Calibri" panose="020F0502020204030204" pitchFamily="34" charset="0"/>
                <a:sym typeface="+mn-ea"/>
              </a:rPr>
              <a:t>accessible</a:t>
            </a:r>
            <a:r>
              <a:rPr lang="en-US" sz="1400">
                <a:solidFill>
                  <a:schemeClr val="tx2"/>
                </a:solidFill>
                <a:latin typeface="Calibri Light" panose="020F0302020204030204" pitchFamily="34" charset="0"/>
                <a:cs typeface="Calibri Light" panose="020F0302020204030204" pitchFamily="34" charset="0"/>
                <a:sym typeface="+mn-ea"/>
              </a:rPr>
              <a:t> and </a:t>
            </a:r>
            <a:r>
              <a:rPr lang="en-US" sz="1400" b="1">
                <a:solidFill>
                  <a:schemeClr val="tx2"/>
                </a:solidFill>
                <a:latin typeface="Calibri" panose="020F0502020204030204" pitchFamily="34" charset="0"/>
                <a:cs typeface="Calibri" panose="020F0502020204030204" pitchFamily="34" charset="0"/>
                <a:sym typeface="+mn-ea"/>
              </a:rPr>
              <a:t>customizable</a:t>
            </a:r>
            <a:r>
              <a:rPr lang="en-US" sz="1400">
                <a:solidFill>
                  <a:schemeClr val="tx2"/>
                </a:solidFill>
                <a:latin typeface="Calibri Light" panose="020F0302020204030204" pitchFamily="34" charset="0"/>
                <a:cs typeface="Calibri Light" panose="020F0302020204030204" pitchFamily="34" charset="0"/>
                <a:sym typeface="+mn-ea"/>
              </a:rPr>
              <a:t> platform</a:t>
            </a:r>
            <a:endParaRPr lang="en-US" sz="1400">
              <a:solidFill>
                <a:schemeClr val="tx2"/>
              </a:solidFill>
              <a:latin typeface="Calibri Light" panose="020F0302020204030204" pitchFamily="34" charset="0"/>
              <a:cs typeface="Calibri Light" panose="020F0302020204030204" pitchFamily="34" charset="0"/>
            </a:endParaRPr>
          </a:p>
        </p:txBody>
      </p:sp>
      <p:sp>
        <p:nvSpPr>
          <p:cNvPr id="82"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03</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8" name="Text Box 7"/>
          <p:cNvSpPr txBox="1"/>
          <p:nvPr/>
        </p:nvSpPr>
        <p:spPr>
          <a:xfrm>
            <a:off x="-8255" y="4875530"/>
            <a:ext cx="9152255" cy="245110"/>
          </a:xfrm>
          <a:prstGeom prst="rect">
            <a:avLst/>
          </a:prstGeom>
          <a:noFill/>
        </p:spPr>
        <p:txBody>
          <a:bodyPr wrap="square" rtlCol="0">
            <a:spAutoFit/>
          </a:bodyPr>
          <a:p>
            <a:pPr algn="ctr"/>
            <a:r>
              <a:rPr lang="en-US" sz="1000">
                <a:solidFill>
                  <a:srgbClr val="929292"/>
                </a:solidFill>
              </a:rPr>
              <a:t>Potentials of data conflation and webportals</a:t>
            </a:r>
            <a:endParaRPr lang="en-US" sz="1000">
              <a:solidFill>
                <a:srgbClr val="929292"/>
              </a:solidFill>
            </a:endParaRPr>
          </a:p>
        </p:txBody>
      </p:sp>
      <p:sp>
        <p:nvSpPr>
          <p:cNvPr id="9" name="Text Box 8"/>
          <p:cNvSpPr txBox="1"/>
          <p:nvPr/>
        </p:nvSpPr>
        <p:spPr>
          <a:xfrm>
            <a:off x="8808720" y="4875530"/>
            <a:ext cx="348615" cy="245110"/>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sym typeface="+mn-ea"/>
              </a:rPr>
              <a:t>Challenges of GIS webportals in the humanitarian context</a:t>
            </a:r>
            <a:endParaRPr lang="en-US" sz="2400">
              <a:solidFill>
                <a:srgbClr val="1D6DC2"/>
              </a:solidFill>
              <a:latin typeface="Calibri Light" panose="020F0302020204030204" pitchFamily="34" charset="0"/>
              <a:cs typeface="Calibri Light" panose="020F0302020204030204" pitchFamily="34" charset="0"/>
            </a:endParaRPr>
          </a:p>
        </p:txBody>
      </p:sp>
      <p:sp>
        <p:nvSpPr>
          <p:cNvPr id="82"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03</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4" name="Text Box 3"/>
          <p:cNvSpPr txBox="1"/>
          <p:nvPr/>
        </p:nvSpPr>
        <p:spPr>
          <a:xfrm>
            <a:off x="711835" y="802005"/>
            <a:ext cx="7814310" cy="2245360"/>
          </a:xfrm>
          <a:prstGeom prst="rect">
            <a:avLst/>
          </a:prstGeom>
          <a:noFill/>
        </p:spPr>
        <p:txBody>
          <a:bodyPr wrap="square" rtlCol="0">
            <a:spAutoFit/>
          </a:bodyPr>
          <a:p>
            <a:pPr marL="285750" lvl="0"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rPr>
              <a:t>Open Access not always possible due to: </a:t>
            </a:r>
            <a:endParaRPr lang="en-US" sz="1400">
              <a:solidFill>
                <a:schemeClr val="tx2"/>
              </a:solidFill>
              <a:latin typeface="Calibri Light" panose="020F0302020204030204" pitchFamily="34" charset="0"/>
              <a:cs typeface="Calibri Light" panose="020F0302020204030204" pitchFamily="34" charset="0"/>
            </a:endParaRPr>
          </a:p>
          <a:p>
            <a:pPr marL="742950" lvl="1" indent="-285750" algn="l">
              <a:buFont typeface="Arial" panose="020B0604020202020204" pitchFamily="34" charset="0"/>
              <a:buChar char="•"/>
            </a:pPr>
            <a:r>
              <a:rPr lang="en-US" sz="1400" b="1">
                <a:solidFill>
                  <a:schemeClr val="tx2"/>
                </a:solidFill>
                <a:latin typeface="Calibri" panose="020F0502020204030204" pitchFamily="34" charset="0"/>
                <a:cs typeface="Calibri" panose="020F0502020204030204" pitchFamily="34" charset="0"/>
              </a:rPr>
              <a:t>Governmental restrictions</a:t>
            </a:r>
            <a:endParaRPr lang="en-US" sz="1400" b="1">
              <a:solidFill>
                <a:schemeClr val="tx2"/>
              </a:solidFill>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US" sz="1400" b="1">
                <a:solidFill>
                  <a:schemeClr val="tx2"/>
                </a:solidFill>
                <a:latin typeface="Calibri" panose="020F0502020204030204" pitchFamily="34" charset="0"/>
                <a:cs typeface="Calibri" panose="020F0502020204030204" pitchFamily="34" charset="0"/>
              </a:rPr>
              <a:t>Access</a:t>
            </a:r>
            <a:r>
              <a:rPr lang="en-US" sz="1400">
                <a:solidFill>
                  <a:schemeClr val="tx2"/>
                </a:solidFill>
                <a:latin typeface="Calibri Light" panose="020F0302020204030204" pitchFamily="34" charset="0"/>
                <a:cs typeface="Calibri Light" panose="020F0302020204030204" pitchFamily="34" charset="0"/>
              </a:rPr>
              <a:t> to internet (f</a:t>
            </a:r>
            <a:r>
              <a:rPr lang="en-US" sz="1400">
                <a:solidFill>
                  <a:schemeClr val="tx2"/>
                </a:solidFill>
                <a:latin typeface="Calibri Light" panose="020F0302020204030204" pitchFamily="34" charset="0"/>
                <a:cs typeface="Calibri Light" panose="020F0302020204030204" pitchFamily="34" charset="0"/>
                <a:sym typeface="+mn-ea"/>
              </a:rPr>
              <a:t>ast an</a:t>
            </a:r>
            <a:r>
              <a:rPr lang="en-US" sz="1400">
                <a:solidFill>
                  <a:schemeClr val="tx2"/>
                </a:solidFill>
                <a:latin typeface="Calibri Light" panose="020F0302020204030204" pitchFamily="34" charset="0"/>
                <a:cs typeface="Calibri Light" panose="020F0302020204030204" pitchFamily="34" charset="0"/>
                <a:sym typeface="+mn-ea"/>
              </a:rPr>
              <a:t>d reliable Internet</a:t>
            </a:r>
            <a:r>
              <a:rPr lang="en-US" sz="1400">
                <a:solidFill>
                  <a:schemeClr val="tx2"/>
                </a:solidFill>
                <a:latin typeface="Calibri Light" panose="020F0302020204030204" pitchFamily="34" charset="0"/>
                <a:cs typeface="Calibri Light" panose="020F0302020204030204" pitchFamily="34" charset="0"/>
                <a:sym typeface="+mn-ea"/>
              </a:rPr>
              <a:t> connection required)</a:t>
            </a:r>
            <a:endParaRPr lang="en-US" sz="1400">
              <a:solidFill>
                <a:schemeClr val="tx2"/>
              </a:solidFill>
              <a:latin typeface="Calibri Light" panose="020F0302020204030204" pitchFamily="34" charset="0"/>
              <a:cs typeface="Calibri Light" panose="020F0302020204030204" pitchFamily="34" charset="0"/>
              <a:sym typeface="+mn-ea"/>
            </a:endParaRPr>
          </a:p>
          <a:p>
            <a:pPr marL="742950" lvl="1" indent="-285750" algn="l">
              <a:buFont typeface="Arial" panose="020B0604020202020204" pitchFamily="34" charset="0"/>
              <a:buChar char="•"/>
            </a:pPr>
            <a:r>
              <a:rPr lang="en-US" sz="1400" b="1">
                <a:solidFill>
                  <a:schemeClr val="tx2"/>
                </a:solidFill>
                <a:latin typeface="Calibri" panose="020F0502020204030204" pitchFamily="34" charset="0"/>
                <a:cs typeface="Calibri" panose="020F0502020204030204" pitchFamily="34" charset="0"/>
                <a:sym typeface="+mn-ea"/>
              </a:rPr>
              <a:t>Limited devices</a:t>
            </a:r>
            <a:r>
              <a:rPr lang="en-US" sz="1400">
                <a:solidFill>
                  <a:schemeClr val="tx2"/>
                </a:solidFill>
                <a:latin typeface="Calibri Light" panose="020F0302020204030204" pitchFamily="34" charset="0"/>
                <a:cs typeface="Calibri Light" panose="020F0302020204030204" pitchFamily="34" charset="0"/>
                <a:sym typeface="+mn-ea"/>
              </a:rPr>
              <a:t> suitable</a:t>
            </a:r>
            <a:endParaRPr lang="en-US" sz="1400">
              <a:solidFill>
                <a:schemeClr val="tx2"/>
              </a:solidFill>
              <a:latin typeface="Calibri Light" panose="020F0302020204030204" pitchFamily="34" charset="0"/>
              <a:cs typeface="Calibri Light" panose="020F0302020204030204" pitchFamily="34" charset="0"/>
              <a:sym typeface="+mn-ea"/>
            </a:endParaRPr>
          </a:p>
          <a:p>
            <a:pPr marL="285750" lvl="0" indent="-285750" algn="l">
              <a:buFont typeface="Arial" panose="020B0604020202020204" pitchFamily="34" charset="0"/>
              <a:buChar char="•"/>
            </a:pPr>
            <a:r>
              <a:rPr lang="en-US" sz="1400" b="1">
                <a:solidFill>
                  <a:schemeClr val="tx2"/>
                </a:solidFill>
                <a:latin typeface="Calibri" panose="020F0502020204030204" pitchFamily="34" charset="0"/>
                <a:cs typeface="Calibri" panose="020F0502020204030204" pitchFamily="34" charset="0"/>
              </a:rPr>
              <a:t>Language</a:t>
            </a:r>
            <a:r>
              <a:rPr lang="en-US" sz="1400">
                <a:solidFill>
                  <a:schemeClr val="tx2"/>
                </a:solidFill>
                <a:latin typeface="Calibri Light" panose="020F0302020204030204" pitchFamily="34" charset="0"/>
                <a:cs typeface="Calibri Light" panose="020F0302020204030204" pitchFamily="34" charset="0"/>
              </a:rPr>
              <a:t> barrier</a:t>
            </a:r>
            <a:endParaRPr lang="en-US" sz="1400">
              <a:solidFill>
                <a:schemeClr val="tx2"/>
              </a:solidFill>
              <a:latin typeface="Calibri Light" panose="020F0302020204030204" pitchFamily="34" charset="0"/>
              <a:cs typeface="Calibri Light" panose="020F0302020204030204" pitchFamily="34" charset="0"/>
            </a:endParaRPr>
          </a:p>
          <a:p>
            <a:pPr marL="285750" lvl="0" indent="-285750" algn="l">
              <a:buFont typeface="Arial" panose="020B0604020202020204" pitchFamily="34" charset="0"/>
              <a:buChar char="•"/>
            </a:pPr>
            <a:r>
              <a:rPr lang="en-US" sz="1400" b="1">
                <a:solidFill>
                  <a:schemeClr val="tx2"/>
                </a:solidFill>
                <a:latin typeface="Calibri" panose="020F0502020204030204" pitchFamily="34" charset="0"/>
                <a:cs typeface="Calibri" panose="020F0502020204030204" pitchFamily="34" charset="0"/>
                <a:sym typeface="+mn-ea"/>
              </a:rPr>
              <a:t>Security</a:t>
            </a:r>
            <a:r>
              <a:rPr lang="en-US" sz="1400">
                <a:solidFill>
                  <a:schemeClr val="tx2"/>
                </a:solidFill>
                <a:latin typeface="Calibri Light" panose="020F0302020204030204" pitchFamily="34" charset="0"/>
                <a:cs typeface="Calibri Light" panose="020F0302020204030204" pitchFamily="34" charset="0"/>
                <a:sym typeface="+mn-ea"/>
              </a:rPr>
              <a:t> of provided data (who is responsible?)</a:t>
            </a:r>
            <a:endParaRPr lang="en-US" sz="1400">
              <a:solidFill>
                <a:schemeClr val="tx2"/>
              </a:solidFill>
              <a:latin typeface="Calibri Light" panose="020F0302020204030204" pitchFamily="34" charset="0"/>
              <a:cs typeface="Calibri Light" panose="020F0302020204030204" pitchFamily="34" charset="0"/>
              <a:sym typeface="+mn-ea"/>
            </a:endParaRPr>
          </a:p>
          <a:p>
            <a:pPr marL="285750" lvl="0" indent="-285750" algn="l">
              <a:buFont typeface="Arial" panose="020B0604020202020204" pitchFamily="34" charset="0"/>
              <a:buChar char="•"/>
            </a:pPr>
            <a:r>
              <a:rPr lang="en-US" sz="1400" b="1">
                <a:solidFill>
                  <a:schemeClr val="tx2"/>
                </a:solidFill>
                <a:latin typeface="Calibri" panose="020F0502020204030204" pitchFamily="34" charset="0"/>
                <a:cs typeface="Calibri" panose="020F0502020204030204" pitchFamily="34" charset="0"/>
                <a:sym typeface="+mn-ea"/>
              </a:rPr>
              <a:t>Copyright infringement</a:t>
            </a:r>
            <a:endParaRPr lang="en-US" sz="1400" b="1">
              <a:solidFill>
                <a:schemeClr val="tx2"/>
              </a:solidFill>
              <a:latin typeface="Calibri" panose="020F0502020204030204" pitchFamily="34" charset="0"/>
              <a:cs typeface="Calibri" panose="020F0502020204030204" pitchFamily="34" charset="0"/>
              <a:sym typeface="+mn-ea"/>
            </a:endParaRPr>
          </a:p>
          <a:p>
            <a:pPr marL="285750" lvl="0" indent="-285750" algn="l">
              <a:buFont typeface="Arial" panose="020B0604020202020204" pitchFamily="34" charset="0"/>
              <a:buChar char="•"/>
            </a:pPr>
            <a:r>
              <a:rPr lang="en-US" sz="1400" b="1">
                <a:solidFill>
                  <a:schemeClr val="tx2"/>
                </a:solidFill>
                <a:latin typeface="Calibri" panose="020F0502020204030204" pitchFamily="34" charset="0"/>
                <a:cs typeface="Calibri" panose="020F0502020204030204" pitchFamily="34" charset="0"/>
                <a:sym typeface="+mn-ea"/>
              </a:rPr>
              <a:t>Communication</a:t>
            </a:r>
            <a:r>
              <a:rPr lang="en-US" sz="1400">
                <a:solidFill>
                  <a:schemeClr val="tx2"/>
                </a:solidFill>
                <a:latin typeface="Calibri Light" panose="020F0302020204030204" pitchFamily="34" charset="0"/>
                <a:cs typeface="Calibri Light" panose="020F0302020204030204" pitchFamily="34" charset="0"/>
                <a:sym typeface="+mn-ea"/>
              </a:rPr>
              <a:t> with government, locals and other organizations</a:t>
            </a:r>
            <a:endParaRPr lang="en-US" sz="1400">
              <a:solidFill>
                <a:schemeClr val="tx2"/>
              </a:solidFill>
              <a:latin typeface="Calibri Light" panose="020F0302020204030204" pitchFamily="34" charset="0"/>
              <a:cs typeface="Calibri Light" panose="020F0302020204030204" pitchFamily="34" charset="0"/>
              <a:sym typeface="+mn-ea"/>
            </a:endParaRPr>
          </a:p>
          <a:p>
            <a:pPr marL="285750" lvl="0" indent="-285750" algn="l">
              <a:buFont typeface="Arial" panose="020B0604020202020204" pitchFamily="34" charset="0"/>
              <a:buChar char="•"/>
            </a:pPr>
            <a:r>
              <a:rPr lang="en-US" sz="1400" b="1">
                <a:solidFill>
                  <a:schemeClr val="tx2"/>
                </a:solidFill>
                <a:latin typeface="Calibri" panose="020F0502020204030204" pitchFamily="34" charset="0"/>
                <a:cs typeface="Calibri" panose="020F0502020204030204" pitchFamily="34" charset="0"/>
                <a:sym typeface="+mn-ea"/>
              </a:rPr>
              <a:t>Data quality</a:t>
            </a:r>
            <a:r>
              <a:rPr lang="en-US" sz="1400">
                <a:solidFill>
                  <a:schemeClr val="tx2"/>
                </a:solidFill>
                <a:latin typeface="Calibri Light" panose="020F0302020204030204" pitchFamily="34" charset="0"/>
                <a:cs typeface="Calibri Light" panose="020F0302020204030204" pitchFamily="34" charset="0"/>
                <a:sym typeface="+mn-ea"/>
              </a:rPr>
              <a:t> of VGI,</a:t>
            </a:r>
            <a:r>
              <a:rPr lang="en-US" sz="1400" b="1">
                <a:solidFill>
                  <a:schemeClr val="tx2"/>
                </a:solidFill>
                <a:latin typeface="Calibri" panose="020F0502020204030204" pitchFamily="34" charset="0"/>
                <a:cs typeface="Calibri" panose="020F0502020204030204" pitchFamily="34" charset="0"/>
                <a:sym typeface="+mn-ea"/>
              </a:rPr>
              <a:t> </a:t>
            </a:r>
            <a:r>
              <a:rPr lang="en-US" sz="1400" b="1">
                <a:solidFill>
                  <a:srgbClr val="1D6DC2"/>
                </a:solidFill>
                <a:latin typeface="Calibri" panose="020F0502020204030204" pitchFamily="34" charset="0"/>
                <a:cs typeface="Calibri" panose="020F0502020204030204" pitchFamily="34" charset="0"/>
                <a:sym typeface="+mn-ea"/>
              </a:rPr>
              <a:t>conflation</a:t>
            </a:r>
            <a:r>
              <a:rPr lang="en-US" sz="1400">
                <a:solidFill>
                  <a:schemeClr val="tx2"/>
                </a:solidFill>
                <a:latin typeface="Calibri Light" panose="020F0302020204030204" pitchFamily="34" charset="0"/>
                <a:cs typeface="Calibri Light" panose="020F0302020204030204" pitchFamily="34" charset="0"/>
                <a:sym typeface="+mn-ea"/>
              </a:rPr>
              <a:t> or editing needed beforehand</a:t>
            </a:r>
            <a:endParaRPr lang="en-US" sz="1400">
              <a:solidFill>
                <a:schemeClr val="tx2"/>
              </a:solidFill>
              <a:latin typeface="Calibri Light" panose="020F0302020204030204" pitchFamily="34" charset="0"/>
              <a:cs typeface="Calibri Light" panose="020F0302020204030204" pitchFamily="34" charset="0"/>
              <a:sym typeface="+mn-ea"/>
            </a:endParaRPr>
          </a:p>
          <a:p>
            <a:pPr marL="285750" lvl="0" indent="-285750" algn="l">
              <a:buFont typeface="Arial" panose="020B0604020202020204" pitchFamily="34" charset="0"/>
              <a:buChar char="•"/>
            </a:pPr>
            <a:endParaRPr lang="en-US" sz="1400">
              <a:solidFill>
                <a:schemeClr val="tx2"/>
              </a:solidFill>
              <a:latin typeface="Calibri Light" panose="020F0302020204030204" pitchFamily="34" charset="0"/>
              <a:cs typeface="Calibri Light" panose="020F0302020204030204" pitchFamily="34" charset="0"/>
            </a:endParaRPr>
          </a:p>
        </p:txBody>
      </p:sp>
      <p:sp>
        <p:nvSpPr>
          <p:cNvPr id="7" name="Text Box 6"/>
          <p:cNvSpPr txBox="1"/>
          <p:nvPr/>
        </p:nvSpPr>
        <p:spPr>
          <a:xfrm>
            <a:off x="711835" y="3047365"/>
            <a:ext cx="7814310" cy="1168400"/>
          </a:xfrm>
          <a:prstGeom prst="rect">
            <a:avLst/>
          </a:prstGeom>
          <a:noFill/>
        </p:spPr>
        <p:txBody>
          <a:bodyPr wrap="square" rtlCol="0">
            <a:spAutoFit/>
          </a:bodyPr>
          <a:p>
            <a:pPr algn="l"/>
            <a:r>
              <a:rPr lang="en-US" sz="1400" b="1" i="1">
                <a:solidFill>
                  <a:srgbClr val="1D6DC2"/>
                </a:solidFill>
                <a:latin typeface="Calibri" panose="020F0502020204030204" pitchFamily="34" charset="0"/>
                <a:cs typeface="Calibri" panose="020F0502020204030204" pitchFamily="34" charset="0"/>
              </a:rPr>
              <a:t>Possible solutions:</a:t>
            </a:r>
            <a:endParaRPr lang="en-US" sz="1400" b="1" i="1">
              <a:solidFill>
                <a:srgbClr val="1D6DC2"/>
              </a:solidFill>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rPr>
              <a:t>Using the public and VGI to peer-review own VGI data</a:t>
            </a:r>
            <a:endParaRPr lang="en-US" sz="1400">
              <a:solidFill>
                <a:schemeClr val="tx2"/>
              </a:solidFill>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rPr>
              <a:t>Strict framework or manuals to collect consistent data</a:t>
            </a:r>
            <a:endParaRPr lang="en-US" sz="1400">
              <a:solidFill>
                <a:schemeClr val="tx2"/>
              </a:solidFill>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rPr>
              <a:t>Using the same basemap (OSM) and defining it as standard</a:t>
            </a:r>
            <a:endParaRPr lang="en-US" sz="1400">
              <a:solidFill>
                <a:schemeClr val="tx2"/>
              </a:solidFill>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400">
                <a:solidFill>
                  <a:schemeClr val="tx2"/>
                </a:solidFill>
                <a:latin typeface="Calibri Light" panose="020F0302020204030204" pitchFamily="34" charset="0"/>
                <a:cs typeface="Calibri Light" panose="020F0302020204030204" pitchFamily="34" charset="0"/>
              </a:rPr>
              <a:t>Using standards for data and tags (Interoperability)</a:t>
            </a:r>
            <a:endParaRPr lang="en-US" sz="1400">
              <a:solidFill>
                <a:schemeClr val="tx2"/>
              </a:solidFill>
              <a:latin typeface="Calibri Light" panose="020F0302020204030204" pitchFamily="34" charset="0"/>
              <a:cs typeface="Calibri Light" panose="020F0302020204030204" pitchFamily="34" charset="0"/>
            </a:endParaRPr>
          </a:p>
        </p:txBody>
      </p:sp>
      <p:sp>
        <p:nvSpPr>
          <p:cNvPr id="9" name="Left Arrow 8"/>
          <p:cNvSpPr/>
          <p:nvPr/>
        </p:nvSpPr>
        <p:spPr>
          <a:xfrm>
            <a:off x="5795010" y="3272155"/>
            <a:ext cx="1076325" cy="742315"/>
          </a:xfrm>
          <a:prstGeom prst="leftArrow">
            <a:avLst/>
          </a:prstGeom>
          <a:solidFill>
            <a:srgbClr val="1D6DC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8255" y="4875530"/>
            <a:ext cx="9152255" cy="245110"/>
          </a:xfrm>
          <a:prstGeom prst="rect">
            <a:avLst/>
          </a:prstGeom>
          <a:noFill/>
        </p:spPr>
        <p:txBody>
          <a:bodyPr wrap="square" rtlCol="0">
            <a:spAutoFit/>
          </a:bodyPr>
          <a:p>
            <a:pPr algn="ctr"/>
            <a:r>
              <a:rPr lang="en-US" sz="1000">
                <a:solidFill>
                  <a:srgbClr val="929292"/>
                </a:solidFill>
              </a:rPr>
              <a:t>Potentials of data conflation and webportals</a:t>
            </a:r>
            <a:endParaRPr lang="en-US" sz="1000">
              <a:solidFill>
                <a:srgbClr val="929292"/>
              </a:solidFill>
            </a:endParaRPr>
          </a:p>
        </p:txBody>
      </p:sp>
      <p:sp>
        <p:nvSpPr>
          <p:cNvPr id="11" name="Text Box 10"/>
          <p:cNvSpPr txBox="1"/>
          <p:nvPr/>
        </p:nvSpPr>
        <p:spPr>
          <a:xfrm>
            <a:off x="8808720" y="4875530"/>
            <a:ext cx="348615" cy="245110"/>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rPr>
              <a:t>Literature</a:t>
            </a:r>
            <a:endParaRPr lang="en-US" sz="2400">
              <a:solidFill>
                <a:srgbClr val="1D6DC2"/>
              </a:solidFill>
              <a:latin typeface="Calibri Light" panose="020F0302020204030204" pitchFamily="34" charset="0"/>
              <a:cs typeface="Calibri Light" panose="020F0302020204030204" pitchFamily="34" charset="0"/>
            </a:endParaRPr>
          </a:p>
        </p:txBody>
      </p:sp>
      <p:sp>
        <p:nvSpPr>
          <p:cNvPr id="3" name="Text Box 2"/>
          <p:cNvSpPr txBox="1"/>
          <p:nvPr/>
        </p:nvSpPr>
        <p:spPr>
          <a:xfrm>
            <a:off x="711835" y="826135"/>
            <a:ext cx="7814310" cy="2568575"/>
          </a:xfrm>
          <a:prstGeom prst="rect">
            <a:avLst/>
          </a:prstGeom>
          <a:noFill/>
        </p:spPr>
        <p:txBody>
          <a:bodyPr wrap="square" rtlCol="0">
            <a:spAutoFit/>
          </a:bodyPr>
          <a:p>
            <a:pPr algn="l"/>
            <a:r>
              <a:rPr lang="en-US" sz="1200" b="1">
                <a:solidFill>
                  <a:schemeClr val="accent2"/>
                </a:solidFill>
                <a:sym typeface="+mn-ea"/>
              </a:rPr>
              <a:t>Will be provided correctly and completely in final PDF version.</a:t>
            </a:r>
            <a:endParaRPr lang="en-US" sz="1200" b="1">
              <a:solidFill>
                <a:schemeClr val="accent2"/>
              </a:solidFill>
              <a:sym typeface="+mn-ea"/>
            </a:endParaRPr>
          </a:p>
          <a:p>
            <a:pPr algn="l"/>
            <a:endParaRPr lang="en-US" sz="900">
              <a:solidFill>
                <a:schemeClr val="accent2"/>
              </a:solidFill>
              <a:sym typeface="+mn-ea"/>
            </a:endParaRPr>
          </a:p>
          <a:p>
            <a:pPr algn="l"/>
            <a:endParaRPr lang="en-US" sz="1000">
              <a:solidFill>
                <a:schemeClr val="accent2"/>
              </a:solidFill>
              <a:latin typeface="Calibri Light" panose="020F0302020204030204" pitchFamily="34" charset="0"/>
              <a:cs typeface="Calibri Light" panose="020F0302020204030204" pitchFamily="34" charset="0"/>
              <a:sym typeface="+mn-ea"/>
            </a:endParaRPr>
          </a:p>
          <a:p>
            <a:pPr algn="l"/>
            <a:r>
              <a:rPr lang="en-US" sz="1000">
                <a:solidFill>
                  <a:schemeClr val="accent2"/>
                </a:solidFill>
                <a:latin typeface="Calibri Light" panose="020F0302020204030204" pitchFamily="34" charset="0"/>
                <a:cs typeface="Calibri Light" panose="020F0302020204030204" pitchFamily="34" charset="0"/>
                <a:sym typeface="+mn-ea"/>
              </a:rPr>
              <a:t>Chen, CC./Knoblock, C. (2008): Conflation of Geospatial Data. - In: Shekhar, S./Xiong, H. (eds): Encyclopedia of GIS. Springer, Boston, MA.</a:t>
            </a:r>
            <a:endParaRPr lang="en-US" sz="1000">
              <a:solidFill>
                <a:schemeClr val="accent2"/>
              </a:solidFill>
              <a:latin typeface="Calibri Light" panose="020F0302020204030204" pitchFamily="34" charset="0"/>
              <a:cs typeface="Calibri Light" panose="020F0302020204030204" pitchFamily="34" charset="0"/>
              <a:sym typeface="+mn-ea"/>
            </a:endParaRPr>
          </a:p>
          <a:p>
            <a:pPr algn="l"/>
            <a:r>
              <a:rPr lang="en-US" sz="1000">
                <a:solidFill>
                  <a:schemeClr val="accent2"/>
                </a:solidFill>
                <a:latin typeface="Calibri Light" panose="020F0302020204030204" pitchFamily="34" charset="0"/>
                <a:cs typeface="Calibri Light" panose="020F0302020204030204" pitchFamily="34" charset="0"/>
                <a:sym typeface="+mn-ea"/>
              </a:rPr>
              <a:t>Grajales, D. P., Degrossi, L. C., Barros, D. D. R., Khan, M. R., Silva, F. L. E., Cunha, M. A., Trajber, R. de Albuquerque, J. P. (accepted): Enabling Participatory Flood Monitoring Through Cloud Services. In: Proceedings of the 19th ISCRAM Conference, Tarbes, France, May 2022.</a:t>
            </a:r>
            <a:endParaRPr lang="en-US" sz="1000">
              <a:solidFill>
                <a:schemeClr val="accent2"/>
              </a:solidFill>
              <a:latin typeface="Calibri Light" panose="020F0302020204030204" pitchFamily="34" charset="0"/>
              <a:cs typeface="Calibri Light" panose="020F0302020204030204" pitchFamily="34" charset="0"/>
              <a:sym typeface="+mn-ea"/>
            </a:endParaRPr>
          </a:p>
          <a:p>
            <a:pPr algn="l"/>
            <a:r>
              <a:rPr lang="en-US" sz="1000">
                <a:solidFill>
                  <a:schemeClr val="accent2"/>
                </a:solidFill>
                <a:latin typeface="Calibri Light" panose="020F0302020204030204" pitchFamily="34" charset="0"/>
                <a:cs typeface="Calibri Light" panose="020F0302020204030204" pitchFamily="34" charset="0"/>
                <a:sym typeface="+mn-ea"/>
              </a:rPr>
              <a:t>https://www.geeksforgeeks.org/web-1-0-web-2-0-and-web-3-0-with-their-difference/</a:t>
            </a:r>
            <a:endParaRPr lang="en-US" sz="1000">
              <a:solidFill>
                <a:schemeClr val="accent2"/>
              </a:solidFill>
              <a:latin typeface="Calibri Light" panose="020F0302020204030204" pitchFamily="34" charset="0"/>
              <a:cs typeface="Calibri Light" panose="020F0302020204030204" pitchFamily="34" charset="0"/>
              <a:sym typeface="+mn-ea"/>
            </a:endParaRPr>
          </a:p>
          <a:p>
            <a:pPr algn="l"/>
            <a:r>
              <a:rPr lang="en-US" sz="1000">
                <a:solidFill>
                  <a:schemeClr val="accent2"/>
                </a:solidFill>
                <a:latin typeface="Calibri Light" panose="020F0302020204030204" pitchFamily="34" charset="0"/>
                <a:cs typeface="Calibri Light" panose="020F0302020204030204" pitchFamily="34" charset="0"/>
                <a:sym typeface="+mn-ea"/>
              </a:rPr>
              <a:t>https://gistbok.ucgis.org/topic-keywords/conflation</a:t>
            </a:r>
            <a:endParaRPr lang="en-US" sz="1000">
              <a:solidFill>
                <a:schemeClr val="accent2"/>
              </a:solidFill>
              <a:latin typeface="Calibri Light" panose="020F0302020204030204" pitchFamily="34" charset="0"/>
              <a:cs typeface="Calibri Light" panose="020F0302020204030204" pitchFamily="34" charset="0"/>
              <a:sym typeface="+mn-ea"/>
            </a:endParaRPr>
          </a:p>
          <a:p>
            <a:pPr algn="l"/>
            <a:r>
              <a:rPr lang="en-US" sz="1000">
                <a:solidFill>
                  <a:schemeClr val="accent2"/>
                </a:solidFill>
                <a:latin typeface="Calibri Light" panose="020F0302020204030204" pitchFamily="34" charset="0"/>
                <a:cs typeface="Calibri Light" panose="020F0302020204030204" pitchFamily="34" charset="0"/>
                <a:sym typeface="+mn-ea"/>
              </a:rPr>
              <a:t>https://www.gislounge.com/gis-data-a-look-at-accuracy-precision-and-types-of-errors/</a:t>
            </a:r>
            <a:endParaRPr lang="en-US" sz="1000">
              <a:solidFill>
                <a:schemeClr val="accent2"/>
              </a:solidFill>
              <a:latin typeface="Calibri Light" panose="020F0302020204030204" pitchFamily="34" charset="0"/>
              <a:cs typeface="Calibri Light" panose="020F0302020204030204" pitchFamily="34" charset="0"/>
              <a:sym typeface="+mn-ea"/>
            </a:endParaRPr>
          </a:p>
          <a:p>
            <a:pPr algn="l"/>
            <a:r>
              <a:rPr lang="en-US" sz="1000">
                <a:solidFill>
                  <a:schemeClr val="accent2"/>
                </a:solidFill>
                <a:latin typeface="Calibri Light" panose="020F0302020204030204" pitchFamily="34" charset="0"/>
                <a:cs typeface="Calibri Light" panose="020F0302020204030204" pitchFamily="34" charset="0"/>
                <a:sym typeface="+mn-ea"/>
              </a:rPr>
              <a:t>https://www.e-education.psu.edu/geog855/node/608</a:t>
            </a:r>
            <a:endParaRPr lang="en-US" sz="1000">
              <a:solidFill>
                <a:schemeClr val="accent2"/>
              </a:solidFill>
              <a:latin typeface="Calibri Light" panose="020F0302020204030204" pitchFamily="34" charset="0"/>
              <a:cs typeface="Calibri Light" panose="020F0302020204030204" pitchFamily="34" charset="0"/>
              <a:sym typeface="+mn-ea"/>
            </a:endParaRPr>
          </a:p>
          <a:p>
            <a:pPr algn="l"/>
            <a:r>
              <a:rPr lang="en-US" sz="1000">
                <a:solidFill>
                  <a:schemeClr val="accent2"/>
                </a:solidFill>
                <a:latin typeface="Calibri Light" panose="020F0302020204030204" pitchFamily="34" charset="0"/>
                <a:cs typeface="Calibri Light" panose="020F0302020204030204" pitchFamily="34" charset="0"/>
                <a:sym typeface="+mn-ea"/>
              </a:rPr>
              <a:t>https://pro.arcgis.com/en/pro-app/latest/tool-reference/editing/an-overview-of-the-conflation-toolset.htm</a:t>
            </a:r>
            <a:endParaRPr lang="en-US" sz="1000">
              <a:solidFill>
                <a:schemeClr val="accent2"/>
              </a:solidFill>
              <a:latin typeface="Calibri Light" panose="020F0302020204030204" pitchFamily="34" charset="0"/>
              <a:cs typeface="Calibri Light" panose="020F0302020204030204" pitchFamily="34" charset="0"/>
              <a:sym typeface="+mn-ea"/>
            </a:endParaRPr>
          </a:p>
          <a:p>
            <a:pPr algn="l"/>
            <a:r>
              <a:rPr lang="en-US" sz="1000">
                <a:solidFill>
                  <a:schemeClr val="accent2"/>
                </a:solidFill>
                <a:latin typeface="Calibri Light" panose="020F0302020204030204" pitchFamily="34" charset="0"/>
                <a:cs typeface="Calibri Light" panose="020F0302020204030204" pitchFamily="34" charset="0"/>
                <a:sym typeface="+mn-ea"/>
              </a:rPr>
              <a:t>https://www.citygategis.com/conflation</a:t>
            </a:r>
            <a:endParaRPr lang="en-US" sz="1000">
              <a:solidFill>
                <a:schemeClr val="accent2"/>
              </a:solidFill>
              <a:latin typeface="Calibri Light" panose="020F0302020204030204" pitchFamily="34" charset="0"/>
              <a:cs typeface="Calibri Light" panose="020F0302020204030204" pitchFamily="34" charset="0"/>
              <a:sym typeface="+mn-ea"/>
            </a:endParaRPr>
          </a:p>
          <a:p>
            <a:pPr algn="l"/>
            <a:r>
              <a:rPr lang="en-US" sz="1000">
                <a:solidFill>
                  <a:schemeClr val="accent2"/>
                </a:solidFill>
                <a:latin typeface="Calibri Light" panose="020F0302020204030204" pitchFamily="34" charset="0"/>
                <a:cs typeface="Calibri Light" panose="020F0302020204030204" pitchFamily="34" charset="0"/>
                <a:sym typeface="+mn-ea"/>
              </a:rPr>
              <a:t>McGlade, J., 2008. Environmental information and public participation. - URL: http://www.eea.europa.eu/media/speeches/environmentalinformation-and-public-participation [as of 27.06.2022].</a:t>
            </a:r>
            <a:endParaRPr lang="en-US" sz="1000">
              <a:solidFill>
                <a:schemeClr val="accent2"/>
              </a:solidFill>
              <a:latin typeface="Calibri Light" panose="020F0302020204030204" pitchFamily="34" charset="0"/>
              <a:cs typeface="Calibri Light" panose="020F0302020204030204" pitchFamily="34" charset="0"/>
              <a:sym typeface="+mn-ea"/>
            </a:endParaRPr>
          </a:p>
          <a:p>
            <a:pPr algn="l"/>
            <a:r>
              <a:rPr lang="en-US" sz="1000">
                <a:solidFill>
                  <a:schemeClr val="accent2"/>
                </a:solidFill>
                <a:latin typeface="Calibri Light" panose="020F0302020204030204" pitchFamily="34" charset="0"/>
                <a:cs typeface="Calibri Light" panose="020F0302020204030204" pitchFamily="34" charset="0"/>
                <a:sym typeface="+mn-ea"/>
              </a:rPr>
              <a:t>Ulrichs, M., Slater, R. and Costella, C. (2019): Building resilience to climate risks through social protection: from individualised models to systemic transformation. Disasters, 43: S368-S387.</a:t>
            </a:r>
            <a:endParaRPr lang="en-US" sz="1000">
              <a:solidFill>
                <a:schemeClr val="accent2"/>
              </a:solidFill>
              <a:latin typeface="Calibri Light" panose="020F0302020204030204" pitchFamily="34" charset="0"/>
              <a:cs typeface="Calibri Light" panose="020F0302020204030204" pitchFamily="34" charset="0"/>
              <a:sym typeface="+mn-ea"/>
            </a:endParaRPr>
          </a:p>
        </p:txBody>
      </p:sp>
      <p:sp>
        <p:nvSpPr>
          <p:cNvPr id="5" name="Text Box 4"/>
          <p:cNvSpPr txBox="1"/>
          <p:nvPr/>
        </p:nvSpPr>
        <p:spPr>
          <a:xfrm>
            <a:off x="-8255" y="4875530"/>
            <a:ext cx="9152255" cy="245110"/>
          </a:xfrm>
          <a:prstGeom prst="rect">
            <a:avLst/>
          </a:prstGeom>
          <a:noFill/>
        </p:spPr>
        <p:txBody>
          <a:bodyPr wrap="square" rtlCol="0">
            <a:spAutoFit/>
          </a:bodyPr>
          <a:p>
            <a:pPr algn="ctr"/>
            <a:r>
              <a:rPr lang="en-US" sz="1000">
                <a:solidFill>
                  <a:srgbClr val="929292"/>
                </a:solidFill>
              </a:rPr>
              <a:t>Potentials of data conflation and webportals</a:t>
            </a:r>
            <a:endParaRPr lang="en-US" sz="1000">
              <a:solidFill>
                <a:srgbClr val="929292"/>
              </a:solidFill>
            </a:endParaRPr>
          </a:p>
        </p:txBody>
      </p:sp>
      <p:sp>
        <p:nvSpPr>
          <p:cNvPr id="7" name="Text Box 6"/>
          <p:cNvSpPr txBox="1"/>
          <p:nvPr/>
        </p:nvSpPr>
        <p:spPr>
          <a:xfrm>
            <a:off x="8808720" y="4875530"/>
            <a:ext cx="348615" cy="245110"/>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33218" y="3402212"/>
            <a:ext cx="4586433" cy="937260"/>
          </a:xfrm>
          <a:prstGeom prst="rect">
            <a:avLst/>
          </a:prstGeom>
        </p:spPr>
        <p:txBody>
          <a:bodyPr wrap="square">
            <a:spAutoFit/>
          </a:bodyPr>
          <a:lstStyle/>
          <a:p>
            <a:pPr algn="l" defTabSz="914400" fontAlgn="auto">
              <a:lnSpc>
                <a:spcPct val="100000"/>
              </a:lnSpc>
              <a:spcBef>
                <a:spcPts val="600"/>
              </a:spcBef>
              <a:buClrTx/>
              <a:buSzTx/>
            </a:pPr>
            <a:r>
              <a:rPr lang="en-US" altLang="zh-CN" sz="1000" i="1" dirty="0">
                <a:ea typeface="Arial" panose="020B0604020202020204" pitchFamily="34" charset="0"/>
                <a:sym typeface="+mn-ea"/>
              </a:rPr>
              <a:t>Seminar: Time to take action! </a:t>
            </a:r>
            <a:endParaRPr lang="en-US" altLang="zh-CN" sz="1000" i="1" kern="1200" dirty="0">
              <a:latin typeface="+mn-lt"/>
              <a:ea typeface="Arial" panose="020B0604020202020204" pitchFamily="34" charset="0"/>
              <a:cs typeface="+mn-cs"/>
            </a:endParaRPr>
          </a:p>
          <a:p>
            <a:pPr algn="l" defTabSz="914400" fontAlgn="auto">
              <a:lnSpc>
                <a:spcPct val="100000"/>
              </a:lnSpc>
              <a:spcBef>
                <a:spcPts val="600"/>
              </a:spcBef>
              <a:buClrTx/>
              <a:buSzTx/>
            </a:pPr>
            <a:r>
              <a:rPr lang="en-US" altLang="zh-CN" sz="1000" i="1" dirty="0">
                <a:ea typeface="Arial" panose="020B0604020202020204" pitchFamily="34" charset="0"/>
                <a:sym typeface="+mn-ea"/>
              </a:rPr>
              <a:t>Presenter: Nikolaos Kolaxidis</a:t>
            </a:r>
            <a:endParaRPr lang="en-US" altLang="zh-CN" sz="1000" i="1" kern="1200" dirty="0">
              <a:latin typeface="+mn-lt"/>
              <a:ea typeface="Arial" panose="020B0604020202020204" pitchFamily="34" charset="0"/>
              <a:cs typeface="+mn-cs"/>
            </a:endParaRPr>
          </a:p>
          <a:p>
            <a:pPr algn="l" defTabSz="914400" fontAlgn="auto">
              <a:lnSpc>
                <a:spcPct val="100000"/>
              </a:lnSpc>
              <a:spcBef>
                <a:spcPts val="600"/>
              </a:spcBef>
              <a:buClrTx/>
              <a:buSzTx/>
            </a:pPr>
            <a:r>
              <a:rPr lang="en-US" altLang="zh-CN" sz="1000" i="1" dirty="0">
                <a:ea typeface="Arial" panose="020B0604020202020204" pitchFamily="34" charset="0"/>
                <a:sym typeface="+mn-ea"/>
              </a:rPr>
              <a:t>University of Heidelberg</a:t>
            </a:r>
            <a:endParaRPr lang="en-US" altLang="zh-CN" sz="1000" i="1" kern="1200" dirty="0">
              <a:latin typeface="+mn-lt"/>
              <a:ea typeface="Arial" panose="020B0604020202020204" pitchFamily="34" charset="0"/>
              <a:cs typeface="+mn-cs"/>
            </a:endParaRPr>
          </a:p>
          <a:p>
            <a:pPr algn="l" defTabSz="914400" fontAlgn="auto">
              <a:lnSpc>
                <a:spcPct val="100000"/>
              </a:lnSpc>
              <a:spcBef>
                <a:spcPts val="600"/>
              </a:spcBef>
              <a:buClrTx/>
              <a:buSzTx/>
            </a:pPr>
            <a:r>
              <a:rPr lang="en-US" altLang="zh-CN" sz="1000" i="1" dirty="0">
                <a:sym typeface="+mn-ea"/>
              </a:rPr>
              <a:t>01.07.2022</a:t>
            </a:r>
            <a:endParaRPr lang="en-US" altLang="zh-CN" sz="1000" dirty="0">
              <a:ea typeface="Calibri" panose="020F0502020204030204" pitchFamily="34" charset="0"/>
              <a:cs typeface="Calibri" panose="020F0502020204030204" pitchFamily="34" charset="0"/>
              <a:sym typeface="+mn-lt"/>
            </a:endParaRPr>
          </a:p>
        </p:txBody>
      </p:sp>
      <p:sp>
        <p:nvSpPr>
          <p:cNvPr id="8" name="文本框 7"/>
          <p:cNvSpPr txBox="1"/>
          <p:nvPr/>
        </p:nvSpPr>
        <p:spPr>
          <a:xfrm>
            <a:off x="632780" y="1956305"/>
            <a:ext cx="3422015" cy="1076325"/>
          </a:xfrm>
          <a:prstGeom prst="rect">
            <a:avLst/>
          </a:prstGeom>
          <a:noFill/>
        </p:spPr>
        <p:txBody>
          <a:bodyPr wrap="none" rtlCol="0">
            <a:spAutoFit/>
          </a:bodyPr>
          <a:lstStyle/>
          <a:p>
            <a:pPr algn="l" fontAlgn="auto">
              <a:lnSpc>
                <a:spcPct val="100000"/>
              </a:lnSpc>
            </a:pPr>
            <a:r>
              <a:rPr lang="en-US" altLang="zh-CN" sz="3200" b="1" spc="-150" dirty="0">
                <a:solidFill>
                  <a:schemeClr val="accent1"/>
                </a:solidFill>
                <a:latin typeface="Calibri" panose="020F0502020204030204" pitchFamily="34" charset="0"/>
                <a:ea typeface="Calibri" panose="020F0502020204030204" pitchFamily="34" charset="0"/>
                <a:cs typeface="Calibri" panose="020F0502020204030204" pitchFamily="34" charset="0"/>
                <a:sym typeface="+mn-lt"/>
              </a:rPr>
              <a:t>Thank you very much</a:t>
            </a:r>
            <a:endParaRPr lang="en-US" altLang="zh-CN" sz="3200" b="1" spc="-150" dirty="0">
              <a:solidFill>
                <a:schemeClr val="accent1"/>
              </a:solidFill>
              <a:latin typeface="Calibri" panose="020F0502020204030204" pitchFamily="34" charset="0"/>
              <a:ea typeface="Calibri" panose="020F0502020204030204" pitchFamily="34" charset="0"/>
              <a:cs typeface="Calibri" panose="020F0502020204030204" pitchFamily="34" charset="0"/>
              <a:sym typeface="+mn-lt"/>
            </a:endParaRPr>
          </a:p>
          <a:p>
            <a:pPr algn="l" fontAlgn="auto">
              <a:lnSpc>
                <a:spcPct val="100000"/>
              </a:lnSpc>
            </a:pPr>
            <a:r>
              <a:rPr lang="en-US" altLang="zh-CN" sz="3200" b="1" spc="-150" dirty="0">
                <a:solidFill>
                  <a:schemeClr val="tx2"/>
                </a:solidFill>
                <a:latin typeface="Calibri" panose="020F0502020204030204" pitchFamily="34" charset="0"/>
                <a:ea typeface="Calibri" panose="020F0502020204030204" pitchFamily="34" charset="0"/>
                <a:cs typeface="Calibri" panose="020F0502020204030204" pitchFamily="34" charset="0"/>
                <a:sym typeface="+mn-lt"/>
              </a:rPr>
              <a:t>for your attention!</a:t>
            </a:r>
            <a:endParaRPr lang="en-US" altLang="zh-CN" sz="3200" b="1" spc="-150" dirty="0">
              <a:solidFill>
                <a:schemeClr val="tx2"/>
              </a:solidFill>
              <a:latin typeface="Calibri" panose="020F0502020204030204" pitchFamily="34" charset="0"/>
              <a:ea typeface="Calibri" panose="020F0502020204030204" pitchFamily="34" charset="0"/>
              <a:cs typeface="Calibri" panose="020F0502020204030204" pitchFamily="34" charset="0"/>
              <a:sym typeface="+mn-lt"/>
            </a:endParaRPr>
          </a:p>
        </p:txBody>
      </p:sp>
      <p:sp>
        <p:nvSpPr>
          <p:cNvPr id="10" name="Line 21"/>
          <p:cNvSpPr>
            <a:spLocks noChangeShapeType="1"/>
          </p:cNvSpPr>
          <p:nvPr/>
        </p:nvSpPr>
        <p:spPr bwMode="auto">
          <a:xfrm>
            <a:off x="735658" y="3217427"/>
            <a:ext cx="385163" cy="0"/>
          </a:xfrm>
          <a:prstGeom prst="line">
            <a:avLst/>
          </a:prstGeom>
          <a:noFill/>
          <a:ln w="127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130000"/>
              </a:lnSpc>
              <a:spcBef>
                <a:spcPct val="0"/>
              </a:spcBef>
              <a:spcAft>
                <a:spcPct val="0"/>
              </a:spcAft>
            </a:pPr>
            <a:endParaRPr lang="zh-CN" altLang="en-US" sz="1800">
              <a:ln>
                <a:solidFill>
                  <a:schemeClr val="tx1">
                    <a:lumMod val="75000"/>
                    <a:lumOff val="25000"/>
                  </a:schemeClr>
                </a:solidFill>
              </a:ln>
              <a:solidFill>
                <a:schemeClr val="tx2"/>
              </a:solidFill>
              <a:ea typeface="Calibri" panose="020F0502020204030204" pitchFamily="34" charset="0"/>
              <a:cs typeface="Calibri" panose="020F0502020204030204" pitchFamily="34" charset="0"/>
              <a:sym typeface="+mn-lt"/>
            </a:endParaRPr>
          </a:p>
        </p:txBody>
      </p:sp>
      <p:pic>
        <p:nvPicPr>
          <p:cNvPr id="11" name="Picture Placeholder 10" descr="D:\UniHeidelberg\Kurse\FS2\Time to take action\Referat\Pics\ask.pngask"/>
          <p:cNvPicPr>
            <a:picLocks noChangeAspect="1"/>
          </p:cNvPicPr>
          <p:nvPr>
            <p:ph type="pic" sz="quarter" idx="4294967295"/>
          </p:nvPr>
        </p:nvPicPr>
        <p:blipFill>
          <a:blip r:embed="rId1"/>
          <a:srcRect/>
          <a:stretch>
            <a:fillRect/>
          </a:stretch>
        </p:blipFill>
        <p:spPr>
          <a:xfrm>
            <a:off x="1664335" y="412750"/>
            <a:ext cx="1358900" cy="1358900"/>
          </a:xfrm>
          <a:prstGeom prst="rect">
            <a:avLst/>
          </a:prstGeom>
          <a:noFill/>
          <a:ln w="476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000"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2" presetClass="entr" presetSubtype="8" fill="hold" nodeType="withEffect">
                                  <p:stCondLst>
                                    <p:cond delay="0"/>
                                  </p:stCondLst>
                                  <p:childTnLst>
                                    <p:set>
                                      <p:cBhvr>
                                        <p:cTn id="9" dur="1000" fill="hold">
                                          <p:stCondLst>
                                            <p:cond delay="0"/>
                                          </p:stCondLst>
                                        </p:cTn>
                                        <p:tgtEl>
                                          <p:spTgt spid="10"/>
                                        </p:tgtEl>
                                        <p:attrNameLst>
                                          <p:attrName>style.visibility</p:attrName>
                                        </p:attrNameLst>
                                      </p:cBhvr>
                                      <p:to>
                                        <p:strVal val="visible"/>
                                      </p:to>
                                    </p:set>
                                    <p:animEffect transition="in" filter="wipe(left)">
                                      <p:cBhvr>
                                        <p:cTn id="10" dur="1000"/>
                                        <p:tgtEl>
                                          <p:spTgt spid="10"/>
                                        </p:tgtEl>
                                      </p:cBhvr>
                                    </p:animEffect>
                                  </p:childTnLst>
                                </p:cTn>
                              </p:par>
                              <p:par>
                                <p:cTn id="11" presetID="22" presetClass="entr" presetSubtype="8" fill="hold" grpId="0" nodeType="withEffect">
                                  <p:stCondLst>
                                    <p:cond delay="0"/>
                                  </p:stCondLst>
                                  <p:childTnLst>
                                    <p:set>
                                      <p:cBhvr>
                                        <p:cTn id="12" dur="1000" fill="hold">
                                          <p:stCondLst>
                                            <p:cond delay="0"/>
                                          </p:stCondLst>
                                        </p:cTn>
                                        <p:tgtEl>
                                          <p:spTgt spid="13"/>
                                        </p:tgtEl>
                                        <p:attrNameLst>
                                          <p:attrName>style.visibility</p:attrName>
                                        </p:attrNameLst>
                                      </p:cBhvr>
                                      <p:to>
                                        <p:strVal val="visible"/>
                                      </p:to>
                                    </p:set>
                                    <p:animEffect transition="in" filter="wipe(left)">
                                      <p:cBhvr>
                                        <p:cTn id="13" dur="1000"/>
                                        <p:tgtEl>
                                          <p:spTgt spid="13"/>
                                        </p:tgtEl>
                                      </p:cBhvr>
                                    </p:animEffect>
                                  </p:childTnLst>
                                </p:cTn>
                              </p:par>
                            </p:childTnLst>
                          </p:cTn>
                        </p:par>
                        <p:par>
                          <p:cTn id="14" fill="hold">
                            <p:stCondLst>
                              <p:cond delay="1000"/>
                            </p:stCondLst>
                            <p:childTnLst>
                              <p:par>
                                <p:cTn id="15" presetID="35" presetClass="entr" presetSubtype="0" fill="hold" nodeType="afterEffect">
                                  <p:stCondLst>
                                    <p:cond delay="2000"/>
                                  </p:stCondLst>
                                  <p:childTnLst>
                                    <p:set>
                                      <p:cBhvr>
                                        <p:cTn id="16" dur="500"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anim calcmode="lin" valueType="num">
                                      <p:cBhvr>
                                        <p:cTn id="18" dur="500" fill="hold"/>
                                        <p:tgtEl>
                                          <p:spTgt spid="11"/>
                                        </p:tgtEl>
                                        <p:attrNameLst>
                                          <p:attrName>style.rotation</p:attrName>
                                        </p:attrNameLst>
                                      </p:cBhvr>
                                      <p:tavLst>
                                        <p:tav tm="0">
                                          <p:val>
                                            <p:fltVal val="720"/>
                                          </p:val>
                                        </p:tav>
                                        <p:tav tm="100000">
                                          <p:val>
                                            <p:fltVal val="0"/>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 calcmode="lin" valueType="num">
                                      <p:cBhvr>
                                        <p:cTn id="20" dur="500" fill="hold"/>
                                        <p:tgtEl>
                                          <p:spTgt spid="11"/>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653" y="3199828"/>
            <a:ext cx="3052692" cy="321945"/>
          </a:xfrm>
          <a:prstGeom prst="rect">
            <a:avLst/>
          </a:prstGeom>
        </p:spPr>
        <p:txBody>
          <a:bodyPr wrap="square">
            <a:spAutoFit/>
          </a:bodyPr>
          <a:lstStyle/>
          <a:p>
            <a:pPr algn="ctr">
              <a:lnSpc>
                <a:spcPct val="150000"/>
              </a:lnSpc>
            </a:pPr>
            <a:r>
              <a:rPr lang="en-US" altLang="zh-CN" sz="1000" dirty="0">
                <a:solidFill>
                  <a:schemeClr val="tx1">
                    <a:lumMod val="85000"/>
                    <a:lumOff val="15000"/>
                  </a:schemeClr>
                </a:solidFill>
                <a:latin typeface="Calibri Light" panose="020F0302020204030204" pitchFamily="34" charset="0"/>
                <a:ea typeface="Calibri" panose="020F0502020204030204" pitchFamily="34" charset="0"/>
                <a:cs typeface="Calibri Light" panose="020F0302020204030204" pitchFamily="34" charset="0"/>
                <a:sym typeface="+mn-lt"/>
              </a:rPr>
              <a:t>Discuss!</a:t>
            </a:r>
            <a:endParaRPr lang="en-US" altLang="zh-CN" sz="1000" dirty="0">
              <a:ea typeface="Calibri" panose="020F0502020204030204" pitchFamily="34" charset="0"/>
              <a:cs typeface="Calibri" panose="020F0502020204030204" pitchFamily="34" charset="0"/>
              <a:sym typeface="+mn-lt"/>
            </a:endParaRPr>
          </a:p>
        </p:txBody>
      </p:sp>
      <p:sp>
        <p:nvSpPr>
          <p:cNvPr id="7" name="文本框 7"/>
          <p:cNvSpPr txBox="1">
            <a:spLocks noChangeArrowheads="1"/>
          </p:cNvSpPr>
          <p:nvPr/>
        </p:nvSpPr>
        <p:spPr bwMode="auto">
          <a:xfrm>
            <a:off x="3707448" y="2483225"/>
            <a:ext cx="172910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Discussion</a:t>
            </a:r>
            <a:endParaRPr lang="en-US" altLang="zh-CN" sz="28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4400" b="1" dirty="0">
              <a:ea typeface="Calibri" panose="020F0502020204030204" pitchFamily="34" charset="0"/>
              <a:cs typeface="Calibri" panose="020F0502020204030204" pitchFamily="3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Right Arrow 13"/>
          <p:cNvSpPr/>
          <p:nvPr/>
        </p:nvSpPr>
        <p:spPr>
          <a:xfrm>
            <a:off x="2887504" y="1330008"/>
            <a:ext cx="528161" cy="543401"/>
          </a:xfrm>
          <a:prstGeom prst="rightArrow">
            <a:avLst/>
          </a:prstGeom>
          <a:solidFill>
            <a:srgbClr val="929292"/>
          </a:solidFill>
          <a:ln>
            <a:solidFill>
              <a:srgbClr val="1D6D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15"/>
          </a:p>
        </p:txBody>
      </p:sp>
      <p:sp>
        <p:nvSpPr>
          <p:cNvPr id="15" name="Right Arrow 14"/>
          <p:cNvSpPr/>
          <p:nvPr/>
        </p:nvSpPr>
        <p:spPr>
          <a:xfrm>
            <a:off x="5728335" y="1330008"/>
            <a:ext cx="528161" cy="543401"/>
          </a:xfrm>
          <a:prstGeom prst="rightArrow">
            <a:avLst/>
          </a:prstGeom>
          <a:solidFill>
            <a:srgbClr val="929292"/>
          </a:solidFill>
          <a:ln>
            <a:solidFill>
              <a:srgbClr val="1D6D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15"/>
          </a:p>
        </p:txBody>
      </p:sp>
      <p:sp>
        <p:nvSpPr>
          <p:cNvPr id="9" name="Round Same Side Corner Rectangle 8"/>
          <p:cNvSpPr/>
          <p:nvPr/>
        </p:nvSpPr>
        <p:spPr>
          <a:xfrm>
            <a:off x="3469481" y="1142365"/>
            <a:ext cx="2204561" cy="918686"/>
          </a:xfrm>
          <a:prstGeom prst="round2SameRect">
            <a:avLst/>
          </a:prstGeom>
          <a:solidFill>
            <a:srgbClr val="1D6DC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800"/>
              <a:t>Web 2.0</a:t>
            </a:r>
            <a:endParaRPr lang="en-US" sz="1800"/>
          </a:p>
        </p:txBody>
      </p:sp>
      <p:sp>
        <p:nvSpPr>
          <p:cNvPr id="16" name="Round Same Side Corner Rectangle 15"/>
          <p:cNvSpPr/>
          <p:nvPr/>
        </p:nvSpPr>
        <p:spPr>
          <a:xfrm>
            <a:off x="3469640" y="2125345"/>
            <a:ext cx="2205355" cy="2457450"/>
          </a:xfrm>
          <a:prstGeom prst="round2SameRect">
            <a:avLst>
              <a:gd name="adj1" fmla="val 0"/>
              <a:gd name="adj2" fmla="val 17012"/>
            </a:avLst>
          </a:prstGeom>
          <a:solidFill>
            <a:srgbClr val="E08648"/>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scene3d>
              <a:camera prst="orthographicFront">
                <a:rot lat="0" lon="0" rev="0"/>
              </a:camera>
              <a:lightRig rig="threePt" dir="t"/>
            </a:scene3d>
          </a:bodyPr>
          <a:p>
            <a:pPr algn="ctr"/>
            <a:endParaRPr lang="en-US" sz="1200"/>
          </a:p>
          <a:p>
            <a:pPr algn="ctr"/>
            <a:r>
              <a:rPr lang="en-US" sz="1200"/>
              <a:t>- “Participatory Web”</a:t>
            </a:r>
            <a:endParaRPr lang="en-US" sz="1200"/>
          </a:p>
          <a:p>
            <a:pPr algn="ctr"/>
            <a:r>
              <a:rPr lang="en-US" sz="1200">
                <a:sym typeface="+mn-ea"/>
              </a:rPr>
              <a:t>- Active interaction (creating/sharing)</a:t>
            </a:r>
            <a:endParaRPr lang="en-US" sz="1200"/>
          </a:p>
          <a:p>
            <a:pPr algn="ctr"/>
            <a:r>
              <a:rPr lang="en-US" sz="1200"/>
              <a:t>- Community focus</a:t>
            </a:r>
            <a:endParaRPr lang="en-US" sz="1200"/>
          </a:p>
          <a:p>
            <a:pPr algn="ctr"/>
            <a:r>
              <a:rPr lang="en-US" sz="1200"/>
              <a:t>- User-generated content (shift in content creation)</a:t>
            </a:r>
            <a:endParaRPr lang="en-US" sz="1200"/>
          </a:p>
          <a:p>
            <a:pPr algn="ctr"/>
            <a:endParaRPr lang="en-US" sz="1200"/>
          </a:p>
          <a:p>
            <a:pPr algn="ctr"/>
            <a:r>
              <a:rPr lang="en-US" sz="1200" i="1"/>
              <a:t>Examples:</a:t>
            </a:r>
            <a:endParaRPr lang="en-US" sz="1200" i="1"/>
          </a:p>
          <a:p>
            <a:pPr algn="ctr"/>
            <a:r>
              <a:rPr lang="en-US" sz="1200"/>
              <a:t>- Social Media</a:t>
            </a:r>
            <a:endParaRPr lang="en-US" sz="1200"/>
          </a:p>
          <a:p>
            <a:pPr algn="ctr"/>
            <a:r>
              <a:rPr lang="en-US" sz="1200"/>
              <a:t>- (Video) sharing sites</a:t>
            </a:r>
            <a:endParaRPr lang="en-US" sz="1200"/>
          </a:p>
          <a:p>
            <a:pPr algn="ctr"/>
            <a:r>
              <a:rPr lang="en-US" sz="1200"/>
              <a:t>- Web applications</a:t>
            </a:r>
            <a:endParaRPr lang="en-US" sz="1200"/>
          </a:p>
        </p:txBody>
      </p:sp>
      <p:grpSp>
        <p:nvGrpSpPr>
          <p:cNvPr id="23" name="Group 22"/>
          <p:cNvGrpSpPr/>
          <p:nvPr/>
        </p:nvGrpSpPr>
        <p:grpSpPr>
          <a:xfrm>
            <a:off x="628174" y="1142365"/>
            <a:ext cx="2205514" cy="3440430"/>
            <a:chOff x="1319" y="3028"/>
            <a:chExt cx="4631" cy="7224"/>
          </a:xfrm>
          <a:solidFill>
            <a:srgbClr val="E08648"/>
          </a:solidFill>
        </p:grpSpPr>
        <p:sp>
          <p:nvSpPr>
            <p:cNvPr id="8" name="Round Same Side Corner Rectangle 7"/>
            <p:cNvSpPr/>
            <p:nvPr/>
          </p:nvSpPr>
          <p:spPr>
            <a:xfrm>
              <a:off x="1320" y="3028"/>
              <a:ext cx="4629" cy="1929"/>
            </a:xfrm>
            <a:prstGeom prst="round2SameRect">
              <a:avLst/>
            </a:prstGeom>
            <a:solidFill>
              <a:srgbClr val="1D6DC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800"/>
                <a:t>World Wide Web</a:t>
              </a:r>
              <a:endParaRPr lang="en-US" sz="1800"/>
            </a:p>
            <a:p>
              <a:pPr algn="ctr"/>
              <a:r>
                <a:rPr lang="en-US" sz="1800"/>
                <a:t>(Web 1.0)</a:t>
              </a:r>
              <a:endParaRPr lang="en-US" sz="1800"/>
            </a:p>
          </p:txBody>
        </p:sp>
        <p:sp>
          <p:nvSpPr>
            <p:cNvPr id="18" name="Round Same Side Corner Rectangle 17"/>
            <p:cNvSpPr/>
            <p:nvPr/>
          </p:nvSpPr>
          <p:spPr>
            <a:xfrm>
              <a:off x="1319" y="5092"/>
              <a:ext cx="4631" cy="5160"/>
            </a:xfrm>
            <a:prstGeom prst="round2SameRect">
              <a:avLst>
                <a:gd name="adj1" fmla="val 0"/>
                <a:gd name="adj2" fmla="val 17012"/>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nchorCtr="0">
              <a:scene3d>
                <a:camera prst="orthographicFront">
                  <a:rot lat="0" lon="0" rev="0"/>
                </a:camera>
                <a:lightRig rig="threePt" dir="t"/>
              </a:scene3d>
            </a:bodyPr>
            <a:p>
              <a:pPr algn="ctr"/>
              <a:endParaRPr lang="en-US" sz="1200"/>
            </a:p>
            <a:p>
              <a:pPr algn="ctr"/>
              <a:r>
                <a:rPr lang="en-US" sz="1200"/>
                <a:t>- “Viewing Web”</a:t>
              </a:r>
              <a:endParaRPr lang="en-US" sz="1200"/>
            </a:p>
            <a:p>
              <a:pPr algn="ctr"/>
              <a:r>
                <a:rPr lang="en-US" sz="1200">
                  <a:sym typeface="+mn-ea"/>
                </a:rPr>
                <a:t>- Passive interaction (reading/viewing)</a:t>
              </a:r>
              <a:endParaRPr lang="en-US" sz="1200"/>
            </a:p>
            <a:p>
              <a:pPr algn="ctr"/>
              <a:r>
                <a:rPr lang="en-US" sz="1200"/>
                <a:t>- Company focus</a:t>
              </a:r>
              <a:endParaRPr lang="en-US" sz="1200"/>
            </a:p>
            <a:p>
              <a:pPr algn="ctr"/>
              <a:r>
                <a:rPr lang="en-US" sz="1200">
                  <a:sym typeface="+mn-ea"/>
                </a:rPr>
                <a:t>- Static pages</a:t>
              </a:r>
              <a:endParaRPr lang="en-US" sz="1200"/>
            </a:p>
            <a:p>
              <a:pPr algn="ctr"/>
              <a:r>
                <a:rPr lang="en-US" sz="1200"/>
                <a:t>- Few content creators</a:t>
              </a:r>
              <a:endParaRPr lang="en-US" sz="1200"/>
            </a:p>
            <a:p>
              <a:pPr algn="ctr"/>
              <a:endParaRPr lang="en-US" sz="1200"/>
            </a:p>
            <a:p>
              <a:pPr algn="ctr"/>
              <a:r>
                <a:rPr lang="en-US" sz="1200" i="1"/>
                <a:t>Examples:</a:t>
              </a:r>
              <a:endParaRPr lang="en-US" sz="1200" i="1"/>
            </a:p>
            <a:p>
              <a:pPr algn="ctr"/>
              <a:r>
                <a:rPr lang="en-US" sz="1200"/>
                <a:t>- Personal homepages</a:t>
              </a:r>
              <a:endParaRPr lang="en-US" sz="1200"/>
            </a:p>
            <a:p>
              <a:pPr algn="ctr"/>
              <a:r>
                <a:rPr lang="en-US" sz="1200"/>
                <a:t>- Infopages</a:t>
              </a:r>
              <a:endParaRPr lang="en-US" sz="1200"/>
            </a:p>
            <a:p>
              <a:pPr algn="ctr"/>
              <a:endParaRPr lang="en-US" sz="1200"/>
            </a:p>
            <a:p>
              <a:pPr algn="ctr"/>
              <a:endParaRPr lang="en-US" sz="1200"/>
            </a:p>
          </p:txBody>
        </p:sp>
      </p:grpSp>
      <p:sp>
        <p:nvSpPr>
          <p:cNvPr id="10" name="Round Same Side Corner Rectangle 9"/>
          <p:cNvSpPr/>
          <p:nvPr/>
        </p:nvSpPr>
        <p:spPr>
          <a:xfrm>
            <a:off x="6310313" y="1142365"/>
            <a:ext cx="2204561" cy="918686"/>
          </a:xfrm>
          <a:prstGeom prst="round2SameRect">
            <a:avLst/>
          </a:prstGeom>
          <a:solidFill>
            <a:srgbClr val="1D6DC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800"/>
              <a:t>Semantic Web</a:t>
            </a:r>
            <a:endParaRPr lang="en-US" sz="1800"/>
          </a:p>
          <a:p>
            <a:pPr algn="ctr"/>
            <a:r>
              <a:rPr lang="en-US" sz="1800"/>
              <a:t>(Web 3.0)</a:t>
            </a:r>
            <a:endParaRPr lang="en-US" sz="1800"/>
          </a:p>
        </p:txBody>
      </p:sp>
      <p:sp>
        <p:nvSpPr>
          <p:cNvPr id="19" name="Round Same Side Corner Rectangle 18"/>
          <p:cNvSpPr/>
          <p:nvPr/>
        </p:nvSpPr>
        <p:spPr>
          <a:xfrm>
            <a:off x="6310630" y="2125345"/>
            <a:ext cx="2205355" cy="2457450"/>
          </a:xfrm>
          <a:prstGeom prst="round2SameRect">
            <a:avLst>
              <a:gd name="adj1" fmla="val 0"/>
              <a:gd name="adj2" fmla="val 17012"/>
            </a:avLst>
          </a:prstGeom>
          <a:solidFill>
            <a:srgbClr val="E08648"/>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scene3d>
              <a:camera prst="orthographicFront">
                <a:rot lat="0" lon="0" rev="0"/>
              </a:camera>
              <a:lightRig rig="threePt" dir="t"/>
            </a:scene3d>
          </a:bodyPr>
          <a:p>
            <a:pPr algn="ctr"/>
            <a:endParaRPr lang="en-US" sz="1200"/>
          </a:p>
          <a:p>
            <a:pPr algn="ctr"/>
            <a:r>
              <a:rPr lang="en-US" sz="1200"/>
              <a:t>- Machine-readable data</a:t>
            </a:r>
            <a:endParaRPr lang="en-US" sz="1200"/>
          </a:p>
          <a:p>
            <a:pPr algn="ctr"/>
            <a:r>
              <a:rPr lang="en-US" sz="1200"/>
              <a:t>- AI plays a much bigger role</a:t>
            </a:r>
            <a:endParaRPr lang="en-US" sz="1200"/>
          </a:p>
          <a:p>
            <a:pPr algn="ctr"/>
            <a:r>
              <a:rPr lang="en-US" sz="1200">
                <a:sym typeface="+mn-ea"/>
              </a:rPr>
              <a:t>- Individual focus</a:t>
            </a:r>
            <a:endParaRPr lang="en-US" sz="1200"/>
          </a:p>
          <a:p>
            <a:pPr algn="ctr"/>
            <a:r>
              <a:rPr lang="en-US" sz="1200"/>
              <a:t>- Background interaction</a:t>
            </a:r>
            <a:endParaRPr lang="en-US" sz="1200"/>
          </a:p>
          <a:p>
            <a:pPr algn="ctr"/>
            <a:endParaRPr lang="en-US" sz="1200"/>
          </a:p>
          <a:p>
            <a:pPr algn="ctr"/>
            <a:r>
              <a:rPr lang="en-US" sz="1200" i="1"/>
              <a:t>Examples:</a:t>
            </a:r>
            <a:endParaRPr lang="en-US" sz="1200" i="1"/>
          </a:p>
          <a:p>
            <a:pPr algn="ctr"/>
            <a:r>
              <a:rPr lang="en-US" sz="1200"/>
              <a:t>- Cross-plattform user-targeted advertising</a:t>
            </a:r>
            <a:endParaRPr lang="en-US" sz="1200"/>
          </a:p>
          <a:p>
            <a:pPr algn="ctr"/>
            <a:r>
              <a:rPr lang="en-US" sz="1200"/>
              <a:t>- Live-Streams</a:t>
            </a:r>
            <a:endParaRPr lang="en-US" sz="1200"/>
          </a:p>
          <a:p>
            <a:pPr algn="ctr"/>
            <a:r>
              <a:rPr lang="en-US" sz="1015"/>
              <a:t>-</a:t>
            </a:r>
            <a:endParaRPr lang="en-US" sz="1015"/>
          </a:p>
        </p:txBody>
      </p:sp>
      <p:sp>
        <p:nvSpPr>
          <p:cNvPr id="82"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03</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4" name="Text Box 3"/>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sym typeface="+mn-ea"/>
              </a:rPr>
              <a:t>Lightning quick history of the WWW</a:t>
            </a:r>
            <a:endParaRPr lang="en-US" sz="2400">
              <a:solidFill>
                <a:srgbClr val="1D6DC2"/>
              </a:solidFill>
              <a:latin typeface="Calibri Light" panose="020F0302020204030204" pitchFamily="34" charset="0"/>
              <a:cs typeface="Calibri Light" panose="020F03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up)">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9" grpId="0" bldLvl="0" animBg="1"/>
      <p:bldP spid="16" grpId="0" bldLvl="0" animBg="1"/>
      <p:bldP spid="10" grpId="0" bldLvl="0" animBg="1"/>
      <p:bldP spid="1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1278232" y="2310795"/>
            <a:ext cx="1768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b="1" dirty="0">
                <a:solidFill>
                  <a:schemeClr val="accent1"/>
                </a:solidFill>
                <a:latin typeface="+mn-lt"/>
                <a:ea typeface="Calibri" panose="020F0502020204030204" pitchFamily="34" charset="0"/>
                <a:cs typeface="Calibri" panose="020F0502020204030204" pitchFamily="34" charset="0"/>
                <a:sym typeface="+mn-lt"/>
              </a:rPr>
              <a:t>CO</a:t>
            </a:r>
            <a:r>
              <a:rPr lang="en-US" altLang="zh-CN" sz="2800" b="1" dirty="0">
                <a:solidFill>
                  <a:srgbClr val="1D6DC2"/>
                </a:solidFill>
                <a:latin typeface="+mn-lt"/>
                <a:ea typeface="Calibri" panose="020F0502020204030204" pitchFamily="34" charset="0"/>
                <a:cs typeface="Calibri" panose="020F0502020204030204" pitchFamily="34" charset="0"/>
                <a:sym typeface="+mn-lt"/>
              </a:rPr>
              <a:t>NTE</a:t>
            </a:r>
            <a:r>
              <a:rPr lang="en-US" altLang="zh-CN" sz="2800" b="1" dirty="0">
                <a:solidFill>
                  <a:schemeClr val="accent1"/>
                </a:solidFill>
                <a:latin typeface="+mn-lt"/>
                <a:ea typeface="Calibri" panose="020F0502020204030204" pitchFamily="34" charset="0"/>
                <a:cs typeface="Calibri" panose="020F0502020204030204" pitchFamily="34" charset="0"/>
                <a:sym typeface="+mn-lt"/>
              </a:rPr>
              <a:t>NTS</a:t>
            </a:r>
            <a:endParaRPr lang="en-US" altLang="zh-CN" sz="2800" b="1" dirty="0">
              <a:solidFill>
                <a:schemeClr val="accent1"/>
              </a:solidFill>
              <a:latin typeface="+mn-lt"/>
              <a:ea typeface="Calibri" panose="020F0502020204030204" pitchFamily="34" charset="0"/>
              <a:cs typeface="Calibri" panose="020F0502020204030204" pitchFamily="34" charset="0"/>
              <a:sym typeface="+mn-lt"/>
            </a:endParaRPr>
          </a:p>
        </p:txBody>
      </p:sp>
      <p:sp>
        <p:nvSpPr>
          <p:cNvPr id="70" name="矩形 69"/>
          <p:cNvSpPr/>
          <p:nvPr/>
        </p:nvSpPr>
        <p:spPr>
          <a:xfrm>
            <a:off x="5211838" y="1705640"/>
            <a:ext cx="2987190" cy="321945"/>
          </a:xfrm>
          <a:prstGeom prst="rect">
            <a:avLst/>
          </a:prstGeom>
        </p:spPr>
        <p:txBody>
          <a:bodyPr wrap="square">
            <a:spAutoFit/>
          </a:bodyPr>
          <a:lstStyle/>
          <a:p>
            <a:pPr>
              <a:lnSpc>
                <a:spcPct val="150000"/>
              </a:lnSpc>
            </a:pPr>
            <a:r>
              <a:rPr lang="en-US" altLang="zh-CN" sz="1000" dirty="0">
                <a:solidFill>
                  <a:schemeClr val="tx1">
                    <a:lumMod val="85000"/>
                    <a:lumOff val="15000"/>
                  </a:schemeClr>
                </a:solidFill>
                <a:latin typeface="Calibri Light" panose="020F0302020204030204" pitchFamily="34" charset="0"/>
                <a:ea typeface="Calibri" panose="020F0502020204030204" pitchFamily="34" charset="0"/>
                <a:cs typeface="Calibri Light" panose="020F0302020204030204" pitchFamily="34" charset="0"/>
                <a:sym typeface="+mn-lt"/>
              </a:rPr>
              <a:t>What is it? How does it work?</a:t>
            </a:r>
            <a:endParaRPr lang="en-US" altLang="zh-CN" sz="1000" dirty="0">
              <a:solidFill>
                <a:schemeClr val="tx1">
                  <a:lumMod val="85000"/>
                  <a:lumOff val="15000"/>
                </a:schemeClr>
              </a:solidFill>
              <a:latin typeface="Calibri Light" panose="020F0302020204030204" pitchFamily="34" charset="0"/>
              <a:ea typeface="Calibri" panose="020F0502020204030204" pitchFamily="34" charset="0"/>
              <a:cs typeface="Calibri Light" panose="020F0302020204030204" pitchFamily="34" charset="0"/>
              <a:sym typeface="+mn-lt"/>
            </a:endParaRPr>
          </a:p>
        </p:txBody>
      </p:sp>
      <p:sp>
        <p:nvSpPr>
          <p:cNvPr id="71" name="矩形 70"/>
          <p:cNvSpPr/>
          <p:nvPr/>
        </p:nvSpPr>
        <p:spPr>
          <a:xfrm>
            <a:off x="5199742" y="1306338"/>
            <a:ext cx="1313815" cy="306705"/>
          </a:xfrm>
          <a:prstGeom prst="rect">
            <a:avLst/>
          </a:prstGeom>
        </p:spPr>
        <p:txBody>
          <a:bodyPr wrap="none">
            <a:spAutoFit/>
          </a:bodyPr>
          <a:lstStyle/>
          <a:p>
            <a:r>
              <a:rPr lang="en-US" altLang="zh-CN" sz="1400" b="1" dirty="0">
                <a:solidFill>
                  <a:schemeClr val="tx2"/>
                </a:solidFill>
                <a:ea typeface="Calibri" panose="020F0502020204030204" pitchFamily="34" charset="0"/>
                <a:cs typeface="Calibri" panose="020F0502020204030204" pitchFamily="34" charset="0"/>
                <a:sym typeface="+mn-lt"/>
              </a:rPr>
              <a:t>Data conflation</a:t>
            </a:r>
            <a:endParaRPr lang="en-US" altLang="zh-CN" sz="1400" b="1" dirty="0">
              <a:solidFill>
                <a:schemeClr val="tx2"/>
              </a:solidFill>
              <a:ea typeface="Calibri" panose="020F0502020204030204" pitchFamily="34" charset="0"/>
              <a:cs typeface="Calibri" panose="020F0502020204030204" pitchFamily="34" charset="0"/>
              <a:sym typeface="+mn-lt"/>
            </a:endParaRPr>
          </a:p>
        </p:txBody>
      </p:sp>
      <p:cxnSp>
        <p:nvCxnSpPr>
          <p:cNvPr id="72" name="直接连接符 71"/>
          <p:cNvCxnSpPr/>
          <p:nvPr/>
        </p:nvCxnSpPr>
        <p:spPr>
          <a:xfrm>
            <a:off x="5308350" y="1692072"/>
            <a:ext cx="2143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4547054" y="1365983"/>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01</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87" name="矩形 86"/>
          <p:cNvSpPr/>
          <p:nvPr/>
        </p:nvSpPr>
        <p:spPr>
          <a:xfrm>
            <a:off x="5211838" y="2599472"/>
            <a:ext cx="2987190" cy="321945"/>
          </a:xfrm>
          <a:prstGeom prst="rect">
            <a:avLst/>
          </a:prstGeom>
        </p:spPr>
        <p:txBody>
          <a:bodyPr wrap="square">
            <a:spAutoFit/>
          </a:bodyPr>
          <a:lstStyle/>
          <a:p>
            <a:pPr>
              <a:lnSpc>
                <a:spcPct val="150000"/>
              </a:lnSpc>
            </a:pPr>
            <a:r>
              <a:rPr lang="en-US" altLang="zh-CN" sz="1000" dirty="0">
                <a:solidFill>
                  <a:schemeClr val="tx1">
                    <a:lumMod val="85000"/>
                    <a:lumOff val="15000"/>
                  </a:schemeClr>
                </a:solidFill>
                <a:latin typeface="Calibri Light" panose="020F0302020204030204" pitchFamily="34" charset="0"/>
                <a:ea typeface="Calibri" panose="020F0502020204030204" pitchFamily="34" charset="0"/>
                <a:cs typeface="Calibri Light" panose="020F0302020204030204" pitchFamily="34" charset="0"/>
                <a:sym typeface="+mn-lt"/>
              </a:rPr>
              <a:t>Humanitarian GIS data and why conflation is needed</a:t>
            </a:r>
            <a:endParaRPr lang="en-US" altLang="zh-CN" sz="1000" dirty="0">
              <a:solidFill>
                <a:schemeClr val="tx1">
                  <a:lumMod val="85000"/>
                  <a:lumOff val="15000"/>
                </a:schemeClr>
              </a:solidFill>
              <a:latin typeface="Calibri Light" panose="020F0302020204030204" pitchFamily="34" charset="0"/>
              <a:ea typeface="Calibri" panose="020F0502020204030204" pitchFamily="34" charset="0"/>
              <a:cs typeface="Calibri Light" panose="020F0302020204030204" pitchFamily="34" charset="0"/>
              <a:sym typeface="+mn-lt"/>
            </a:endParaRPr>
          </a:p>
        </p:txBody>
      </p:sp>
      <p:sp>
        <p:nvSpPr>
          <p:cNvPr id="88" name="矩形 87"/>
          <p:cNvSpPr/>
          <p:nvPr/>
        </p:nvSpPr>
        <p:spPr>
          <a:xfrm>
            <a:off x="5199742" y="2200170"/>
            <a:ext cx="920115" cy="306705"/>
          </a:xfrm>
          <a:prstGeom prst="rect">
            <a:avLst/>
          </a:prstGeom>
        </p:spPr>
        <p:txBody>
          <a:bodyPr wrap="none">
            <a:spAutoFit/>
          </a:bodyPr>
          <a:lstStyle/>
          <a:p>
            <a:r>
              <a:rPr lang="en-US" altLang="zh-CN" sz="1400" b="1" dirty="0">
                <a:solidFill>
                  <a:schemeClr val="tx2"/>
                </a:solidFill>
                <a:ea typeface="Calibri" panose="020F0502020204030204" pitchFamily="34" charset="0"/>
                <a:cs typeface="Calibri" panose="020F0502020204030204" pitchFamily="34" charset="0"/>
                <a:sym typeface="+mn-lt"/>
              </a:rPr>
              <a:t>Potentials</a:t>
            </a:r>
            <a:endParaRPr lang="en-US" altLang="zh-CN" sz="1400" b="1" dirty="0">
              <a:solidFill>
                <a:schemeClr val="tx2"/>
              </a:solidFill>
              <a:ea typeface="Calibri" panose="020F0502020204030204" pitchFamily="34" charset="0"/>
              <a:cs typeface="Calibri" panose="020F0502020204030204" pitchFamily="34" charset="0"/>
              <a:sym typeface="+mn-lt"/>
            </a:endParaRPr>
          </a:p>
        </p:txBody>
      </p:sp>
      <p:cxnSp>
        <p:nvCxnSpPr>
          <p:cNvPr id="89" name="直接连接符 88"/>
          <p:cNvCxnSpPr/>
          <p:nvPr/>
        </p:nvCxnSpPr>
        <p:spPr>
          <a:xfrm>
            <a:off x="5308350" y="2585904"/>
            <a:ext cx="2143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0" name="椭圆 89"/>
          <p:cNvSpPr/>
          <p:nvPr/>
        </p:nvSpPr>
        <p:spPr>
          <a:xfrm>
            <a:off x="4547054" y="2259815"/>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02</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92" name="矩形 91"/>
          <p:cNvSpPr/>
          <p:nvPr/>
        </p:nvSpPr>
        <p:spPr>
          <a:xfrm>
            <a:off x="5212080" y="3493135"/>
            <a:ext cx="3508375" cy="321945"/>
          </a:xfrm>
          <a:prstGeom prst="rect">
            <a:avLst/>
          </a:prstGeom>
        </p:spPr>
        <p:txBody>
          <a:bodyPr wrap="square">
            <a:spAutoFit/>
          </a:bodyPr>
          <a:lstStyle/>
          <a:p>
            <a:pPr>
              <a:lnSpc>
                <a:spcPct val="150000"/>
              </a:lnSpc>
            </a:pPr>
            <a:r>
              <a:rPr lang="en-US" altLang="zh-CN" sz="1000" dirty="0">
                <a:solidFill>
                  <a:schemeClr val="tx1">
                    <a:lumMod val="85000"/>
                    <a:lumOff val="15000"/>
                  </a:schemeClr>
                </a:solidFill>
                <a:latin typeface="Calibri Light" panose="020F0302020204030204" pitchFamily="34" charset="0"/>
                <a:ea typeface="Calibri" panose="020F0502020204030204" pitchFamily="34" charset="0"/>
                <a:cs typeface="Calibri Light" panose="020F0302020204030204" pitchFamily="34" charset="0"/>
                <a:sym typeface="+mn-lt"/>
              </a:rPr>
              <a:t>Types, potentials, challenges</a:t>
            </a:r>
            <a:endParaRPr lang="en-US" altLang="zh-CN" sz="1000" dirty="0">
              <a:solidFill>
                <a:schemeClr val="tx1">
                  <a:lumMod val="85000"/>
                  <a:lumOff val="15000"/>
                </a:schemeClr>
              </a:solidFill>
              <a:latin typeface="Calibri Light" panose="020F0302020204030204" pitchFamily="34" charset="0"/>
              <a:ea typeface="Calibri" panose="020F0502020204030204" pitchFamily="34" charset="0"/>
              <a:cs typeface="Calibri Light" panose="020F0302020204030204" pitchFamily="34" charset="0"/>
              <a:sym typeface="+mn-lt"/>
            </a:endParaRPr>
          </a:p>
        </p:txBody>
      </p:sp>
      <p:sp>
        <p:nvSpPr>
          <p:cNvPr id="93" name="矩形 92"/>
          <p:cNvSpPr/>
          <p:nvPr/>
        </p:nvSpPr>
        <p:spPr>
          <a:xfrm>
            <a:off x="5199742" y="3094002"/>
            <a:ext cx="1039495" cy="306705"/>
          </a:xfrm>
          <a:prstGeom prst="rect">
            <a:avLst/>
          </a:prstGeom>
        </p:spPr>
        <p:txBody>
          <a:bodyPr wrap="none">
            <a:spAutoFit/>
          </a:bodyPr>
          <a:lstStyle/>
          <a:p>
            <a:pPr algn="l"/>
            <a:r>
              <a:rPr lang="en-US" altLang="zh-CN" sz="1400" b="1" dirty="0">
                <a:solidFill>
                  <a:schemeClr val="tx2"/>
                </a:solidFill>
                <a:ea typeface="Calibri" panose="020F0502020204030204" pitchFamily="34" charset="0"/>
                <a:cs typeface="Calibri" panose="020F0502020204030204" pitchFamily="34" charset="0"/>
                <a:sym typeface="+mn-lt"/>
              </a:rPr>
              <a:t>Webportals</a:t>
            </a:r>
            <a:endParaRPr lang="en-US" altLang="zh-CN" sz="1400" b="1" dirty="0">
              <a:solidFill>
                <a:schemeClr val="tx2"/>
              </a:solidFill>
              <a:ea typeface="Calibri" panose="020F0502020204030204" pitchFamily="34" charset="0"/>
              <a:cs typeface="Calibri" panose="020F0502020204030204" pitchFamily="34" charset="0"/>
              <a:sym typeface="+mn-lt"/>
            </a:endParaRPr>
          </a:p>
        </p:txBody>
      </p:sp>
      <p:cxnSp>
        <p:nvCxnSpPr>
          <p:cNvPr id="94" name="直接连接符 93"/>
          <p:cNvCxnSpPr/>
          <p:nvPr/>
        </p:nvCxnSpPr>
        <p:spPr>
          <a:xfrm>
            <a:off x="5308350" y="3479736"/>
            <a:ext cx="2143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4547054" y="3153647"/>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03</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653" y="3199828"/>
            <a:ext cx="3052692" cy="553085"/>
          </a:xfrm>
          <a:prstGeom prst="rect">
            <a:avLst/>
          </a:prstGeom>
        </p:spPr>
        <p:txBody>
          <a:bodyPr wrap="square">
            <a:spAutoFit/>
          </a:bodyPr>
          <a:lstStyle/>
          <a:p>
            <a:pPr algn="ctr">
              <a:lnSpc>
                <a:spcPct val="150000"/>
              </a:lnSpc>
            </a:pPr>
            <a:r>
              <a:rPr lang="en-US" altLang="zh-CN" sz="1000" dirty="0">
                <a:ea typeface="Calibri" panose="020F0502020204030204" pitchFamily="34" charset="0"/>
                <a:cs typeface="Calibri" panose="020F0502020204030204" pitchFamily="34" charset="0"/>
                <a:sym typeface="+mn-lt"/>
              </a:rPr>
              <a:t>What is it?</a:t>
            </a:r>
            <a:endParaRPr lang="en-US" altLang="zh-CN" sz="1000" dirty="0">
              <a:ea typeface="Calibri" panose="020F0502020204030204" pitchFamily="34" charset="0"/>
              <a:cs typeface="Calibri" panose="020F0502020204030204" pitchFamily="34" charset="0"/>
              <a:sym typeface="+mn-lt"/>
            </a:endParaRPr>
          </a:p>
          <a:p>
            <a:pPr algn="ctr">
              <a:lnSpc>
                <a:spcPct val="150000"/>
              </a:lnSpc>
            </a:pPr>
            <a:r>
              <a:rPr lang="en-US" altLang="zh-CN" sz="1000" dirty="0">
                <a:ea typeface="Calibri" panose="020F0502020204030204" pitchFamily="34" charset="0"/>
                <a:cs typeface="Calibri" panose="020F0502020204030204" pitchFamily="34" charset="0"/>
                <a:sym typeface="+mn-lt"/>
              </a:rPr>
              <a:t>How does it work?</a:t>
            </a:r>
            <a:endParaRPr lang="en-US" altLang="zh-CN" sz="1000" dirty="0">
              <a:ea typeface="Calibri" panose="020F0502020204030204" pitchFamily="34" charset="0"/>
              <a:cs typeface="Calibri" panose="020F0502020204030204" pitchFamily="34" charset="0"/>
              <a:sym typeface="+mn-lt"/>
            </a:endParaRPr>
          </a:p>
        </p:txBody>
      </p:sp>
      <p:sp>
        <p:nvSpPr>
          <p:cNvPr id="7" name="文本框 7"/>
          <p:cNvSpPr txBox="1">
            <a:spLocks noChangeArrowheads="1"/>
          </p:cNvSpPr>
          <p:nvPr/>
        </p:nvSpPr>
        <p:spPr bwMode="auto">
          <a:xfrm>
            <a:off x="3349626" y="2483225"/>
            <a:ext cx="244475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Data conflation</a:t>
            </a:r>
            <a:endParaRPr lang="en-US" altLang="zh-CN" sz="28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01</a:t>
            </a:r>
            <a:endParaRPr lang="zh-CN" altLang="en-US" sz="4400" b="1" dirty="0">
              <a:ea typeface="Calibri" panose="020F0502020204030204" pitchFamily="34" charset="0"/>
              <a:cs typeface="Calibri" panose="020F0502020204030204" pitchFamily="3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rPr>
              <a:t>What is conflation?</a:t>
            </a:r>
            <a:endParaRPr lang="en-US" sz="2400">
              <a:solidFill>
                <a:srgbClr val="1D6DC2"/>
              </a:solidFill>
              <a:latin typeface="Calibri Light" panose="020F0302020204030204" pitchFamily="34" charset="0"/>
              <a:cs typeface="Calibri Light" panose="020F0302020204030204" pitchFamily="34" charset="0"/>
            </a:endParaRPr>
          </a:p>
        </p:txBody>
      </p:sp>
      <p:sp>
        <p:nvSpPr>
          <p:cNvPr id="3" name="Text Box 2"/>
          <p:cNvSpPr txBox="1"/>
          <p:nvPr/>
        </p:nvSpPr>
        <p:spPr>
          <a:xfrm>
            <a:off x="711835" y="826135"/>
            <a:ext cx="7814310" cy="2245360"/>
          </a:xfrm>
          <a:prstGeom prst="rect">
            <a:avLst/>
          </a:prstGeom>
          <a:noFill/>
        </p:spPr>
        <p:txBody>
          <a:bodyPr wrap="square" rtlCol="0">
            <a:spAutoFit/>
          </a:bodyPr>
          <a:p>
            <a:pPr algn="l"/>
            <a:r>
              <a:rPr lang="en-US" sz="1400" b="1" i="1">
                <a:solidFill>
                  <a:srgbClr val="1D6DC2"/>
                </a:solidFill>
              </a:rPr>
              <a:t>Conflate</a:t>
            </a:r>
            <a:r>
              <a:rPr lang="en-US" sz="1400">
                <a:solidFill>
                  <a:srgbClr val="929292"/>
                </a:solidFill>
                <a:latin typeface="Calibri Light" panose="020F0302020204030204" pitchFamily="34" charset="0"/>
                <a:cs typeface="Calibri Light" panose="020F0302020204030204" pitchFamily="34" charset="0"/>
              </a:rPr>
              <a:t> (Merriam-Webster):</a:t>
            </a:r>
            <a:endParaRPr lang="en-US" sz="1400">
              <a:solidFill>
                <a:schemeClr val="tx2"/>
              </a:solidFill>
            </a:endParaRPr>
          </a:p>
          <a:p>
            <a:pPr algn="l"/>
            <a:r>
              <a:rPr lang="en-US" sz="1400">
                <a:solidFill>
                  <a:schemeClr val="tx2"/>
                </a:solidFill>
                <a:latin typeface="Calibri Light" panose="020F0302020204030204" pitchFamily="34" charset="0"/>
                <a:cs typeface="Calibri Light" panose="020F0302020204030204" pitchFamily="34" charset="0"/>
              </a:rPr>
              <a:t>	1  a: to bring together, blend</a:t>
            </a:r>
            <a:endParaRPr lang="en-US" sz="1400">
              <a:solidFill>
                <a:schemeClr val="tx2"/>
              </a:solidFill>
              <a:latin typeface="Calibri Light" panose="020F0302020204030204" pitchFamily="34" charset="0"/>
              <a:cs typeface="Calibri Light" panose="020F0302020204030204" pitchFamily="34" charset="0"/>
            </a:endParaRPr>
          </a:p>
          <a:p>
            <a:pPr algn="l"/>
            <a:r>
              <a:rPr lang="en-US" sz="1400">
                <a:solidFill>
                  <a:schemeClr val="tx2"/>
                </a:solidFill>
                <a:latin typeface="Calibri Light" panose="020F0302020204030204" pitchFamily="34" charset="0"/>
                <a:cs typeface="Calibri Light" panose="020F0302020204030204" pitchFamily="34" charset="0"/>
              </a:rPr>
              <a:t>	</a:t>
            </a:r>
            <a:r>
              <a:rPr lang="en-US" sz="1400">
                <a:solidFill>
                  <a:schemeClr val="bg1"/>
                </a:solidFill>
                <a:latin typeface="Calibri Light" panose="020F0302020204030204" pitchFamily="34" charset="0"/>
                <a:cs typeface="Calibri Light" panose="020F0302020204030204" pitchFamily="34" charset="0"/>
              </a:rPr>
              <a:t>1</a:t>
            </a:r>
            <a:r>
              <a:rPr lang="en-US" sz="1400">
                <a:solidFill>
                  <a:schemeClr val="tx2"/>
                </a:solidFill>
                <a:latin typeface="Calibri Light" panose="020F0302020204030204" pitchFamily="34" charset="0"/>
                <a:cs typeface="Calibri Light" panose="020F0302020204030204" pitchFamily="34" charset="0"/>
              </a:rPr>
              <a:t>  b: confuse</a:t>
            </a:r>
            <a:endParaRPr lang="en-US" sz="1400">
              <a:solidFill>
                <a:schemeClr val="tx2"/>
              </a:solidFill>
              <a:latin typeface="Calibri Light" panose="020F0302020204030204" pitchFamily="34" charset="0"/>
              <a:cs typeface="Calibri Light" panose="020F0302020204030204" pitchFamily="34" charset="0"/>
            </a:endParaRPr>
          </a:p>
          <a:p>
            <a:pPr algn="l"/>
            <a:r>
              <a:rPr lang="en-US" sz="1400">
                <a:solidFill>
                  <a:schemeClr val="tx2"/>
                </a:solidFill>
                <a:latin typeface="Calibri Light" panose="020F0302020204030204" pitchFamily="34" charset="0"/>
                <a:cs typeface="Calibri Light" panose="020F0302020204030204" pitchFamily="34" charset="0"/>
              </a:rPr>
              <a:t>	2: to combine into a composite whole</a:t>
            </a:r>
            <a:endParaRPr lang="en-US" sz="1400">
              <a:solidFill>
                <a:schemeClr val="tx2"/>
              </a:solidFill>
              <a:latin typeface="Calibri Light" panose="020F0302020204030204" pitchFamily="34" charset="0"/>
              <a:cs typeface="Calibri Light" panose="020F0302020204030204" pitchFamily="34" charset="0"/>
            </a:endParaRPr>
          </a:p>
          <a:p>
            <a:pPr algn="l"/>
            <a:endParaRPr lang="en-US" sz="1400" b="1" i="1">
              <a:solidFill>
                <a:schemeClr val="tx2"/>
              </a:solidFill>
            </a:endParaRPr>
          </a:p>
          <a:p>
            <a:pPr algn="l"/>
            <a:endParaRPr lang="en-US" sz="1400" b="1" i="1">
              <a:solidFill>
                <a:schemeClr val="tx2"/>
              </a:solidFill>
            </a:endParaRPr>
          </a:p>
          <a:p>
            <a:pPr algn="l"/>
            <a:r>
              <a:rPr lang="en-US" sz="1400" b="1" i="1">
                <a:solidFill>
                  <a:srgbClr val="1D6DC2"/>
                </a:solidFill>
              </a:rPr>
              <a:t>Conflation</a:t>
            </a:r>
            <a:r>
              <a:rPr lang="en-US" sz="1400">
                <a:solidFill>
                  <a:srgbClr val="1D6DC2"/>
                </a:solidFill>
                <a:latin typeface="Calibri Light" panose="020F0302020204030204" pitchFamily="34" charset="0"/>
                <a:cs typeface="Calibri Light" panose="020F0302020204030204" pitchFamily="34" charset="0"/>
              </a:rPr>
              <a:t> </a:t>
            </a:r>
            <a:r>
              <a:rPr lang="en-US" sz="1400">
                <a:solidFill>
                  <a:srgbClr val="929292"/>
                </a:solidFill>
                <a:latin typeface="Calibri Light" panose="020F0302020204030204" pitchFamily="34" charset="0"/>
                <a:cs typeface="Calibri Light" panose="020F0302020204030204" pitchFamily="34" charset="0"/>
              </a:rPr>
              <a:t>(ESRI):</a:t>
            </a:r>
            <a:endParaRPr lang="en-US" sz="1400">
              <a:solidFill>
                <a:schemeClr val="tx2"/>
              </a:solidFill>
            </a:endParaRPr>
          </a:p>
          <a:p>
            <a:pPr algn="l"/>
            <a:r>
              <a:rPr lang="en-US" sz="1400">
                <a:solidFill>
                  <a:schemeClr val="tx2"/>
                </a:solidFill>
                <a:latin typeface="Calibri Light" panose="020F0302020204030204" pitchFamily="34" charset="0"/>
                <a:cs typeface="Calibri Light" panose="020F0302020204030204" pitchFamily="34" charset="0"/>
              </a:rPr>
              <a:t>	</a:t>
            </a:r>
            <a:r>
              <a:rPr lang="en-US" sz="1400" i="1">
                <a:solidFill>
                  <a:srgbClr val="929292"/>
                </a:solidFill>
                <a:latin typeface="Calibri Light" panose="020F0302020204030204" pitchFamily="34" charset="0"/>
                <a:cs typeface="Calibri Light" panose="020F0302020204030204" pitchFamily="34" charset="0"/>
              </a:rPr>
              <a:t>[data editing]</a:t>
            </a:r>
            <a:r>
              <a:rPr lang="en-US" sz="1400">
                <a:solidFill>
                  <a:schemeClr val="tx2"/>
                </a:solidFill>
                <a:latin typeface="Calibri Light" panose="020F0302020204030204" pitchFamily="34" charset="0"/>
                <a:cs typeface="Calibri Light" panose="020F0302020204030204" pitchFamily="34" charset="0"/>
              </a:rPr>
              <a:t> A set of procedures that align the features of two geographic data layers and </a:t>
            </a:r>
            <a:endParaRPr lang="en-US" sz="1400">
              <a:solidFill>
                <a:schemeClr val="tx2"/>
              </a:solidFill>
              <a:latin typeface="Calibri Light" panose="020F0302020204030204" pitchFamily="34" charset="0"/>
              <a:cs typeface="Calibri Light" panose="020F0302020204030204" pitchFamily="34" charset="0"/>
            </a:endParaRPr>
          </a:p>
          <a:p>
            <a:pPr algn="l"/>
            <a:r>
              <a:rPr lang="en-US" sz="1400">
                <a:solidFill>
                  <a:schemeClr val="tx2"/>
                </a:solidFill>
                <a:latin typeface="Calibri Light" panose="020F0302020204030204" pitchFamily="34" charset="0"/>
                <a:cs typeface="Calibri Light" panose="020F0302020204030204" pitchFamily="34" charset="0"/>
              </a:rPr>
              <a:t>	then transfers the attributes of one to the other</a:t>
            </a:r>
            <a:endParaRPr lang="en-US" sz="1400">
              <a:solidFill>
                <a:schemeClr val="tx2"/>
              </a:solidFill>
              <a:latin typeface="Calibri Light" panose="020F0302020204030204" pitchFamily="34" charset="0"/>
              <a:cs typeface="Calibri Light" panose="020F0302020204030204" pitchFamily="34" charset="0"/>
            </a:endParaRPr>
          </a:p>
          <a:p>
            <a:pPr algn="l"/>
            <a:endParaRPr lang="en-US" sz="1400">
              <a:solidFill>
                <a:schemeClr val="tx2"/>
              </a:solidFill>
              <a:latin typeface="Calibri Light" panose="020F0302020204030204" pitchFamily="34" charset="0"/>
              <a:cs typeface="Calibri Light" panose="020F0302020204030204" pitchFamily="34" charset="0"/>
            </a:endParaRPr>
          </a:p>
        </p:txBody>
      </p:sp>
      <p:sp>
        <p:nvSpPr>
          <p:cNvPr id="82"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01</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4" name="Text Box 3"/>
          <p:cNvSpPr txBox="1"/>
          <p:nvPr/>
        </p:nvSpPr>
        <p:spPr>
          <a:xfrm>
            <a:off x="711835" y="3071495"/>
            <a:ext cx="7814310" cy="737235"/>
          </a:xfrm>
          <a:prstGeom prst="rect">
            <a:avLst/>
          </a:prstGeom>
          <a:noFill/>
        </p:spPr>
        <p:txBody>
          <a:bodyPr wrap="square" rtlCol="0">
            <a:spAutoFit/>
          </a:bodyPr>
          <a:p>
            <a:pPr algn="l"/>
            <a:r>
              <a:rPr lang="en-US" sz="1400" i="1">
                <a:solidFill>
                  <a:schemeClr val="tx2"/>
                </a:solidFill>
                <a:latin typeface="Calibri Light" panose="020F0302020204030204" pitchFamily="34" charset="0"/>
                <a:cs typeface="Calibri Light" panose="020F0302020204030204" pitchFamily="34" charset="0"/>
              </a:rPr>
              <a:t>The goal of </a:t>
            </a:r>
            <a:r>
              <a:rPr lang="en-US" sz="1400" b="1" i="1">
                <a:solidFill>
                  <a:srgbClr val="1D6DC2"/>
                </a:solidFill>
              </a:rPr>
              <a:t>Conflation:</a:t>
            </a:r>
            <a:endParaRPr lang="en-US" sz="1400" b="1" i="1">
              <a:solidFill>
                <a:schemeClr val="tx2"/>
              </a:solidFill>
            </a:endParaRPr>
          </a:p>
          <a:p>
            <a:pPr algn="l"/>
            <a:r>
              <a:rPr lang="en-US" sz="1400">
                <a:solidFill>
                  <a:schemeClr val="tx2"/>
                </a:solidFill>
                <a:latin typeface="Calibri Light" panose="020F0302020204030204" pitchFamily="34" charset="0"/>
                <a:cs typeface="Calibri Light" panose="020F0302020204030204" pitchFamily="34" charset="0"/>
              </a:rPr>
              <a:t>	“To combine the best-quality elements of [...] datasets to create a </a:t>
            </a:r>
            <a:r>
              <a:rPr lang="en-US" sz="1400" b="1">
                <a:solidFill>
                  <a:schemeClr val="tx2"/>
                </a:solidFill>
                <a:latin typeface="Calibri" panose="020F0502020204030204" pitchFamily="34" charset="0"/>
                <a:cs typeface="Calibri" panose="020F0502020204030204" pitchFamily="34" charset="0"/>
              </a:rPr>
              <a:t>composite dataset that is 	better than either of them</a:t>
            </a:r>
            <a:r>
              <a:rPr lang="en-US" sz="1400">
                <a:solidFill>
                  <a:schemeClr val="tx2"/>
                </a:solidFill>
                <a:latin typeface="Calibri Light" panose="020F0302020204030204" pitchFamily="34" charset="0"/>
                <a:cs typeface="Calibri Light" panose="020F0302020204030204" pitchFamily="34" charset="0"/>
              </a:rPr>
              <a:t>” </a:t>
            </a:r>
            <a:r>
              <a:rPr lang="en-US" sz="1400">
                <a:solidFill>
                  <a:srgbClr val="929292"/>
                </a:solidFill>
                <a:latin typeface="Calibri Light" panose="020F0302020204030204" pitchFamily="34" charset="0"/>
                <a:cs typeface="Calibri Light" panose="020F0302020204030204" pitchFamily="34" charset="0"/>
              </a:rPr>
              <a:t>(Chen/Knoblock 2008, p133ff.)</a:t>
            </a:r>
            <a:endParaRPr lang="en-US" sz="1400">
              <a:solidFill>
                <a:schemeClr val="tx2"/>
              </a:solidFill>
              <a:latin typeface="Calibri Light" panose="020F0302020204030204" pitchFamily="34" charset="0"/>
              <a:cs typeface="Calibri Light" panose="020F0302020204030204" pitchFamily="34" charset="0"/>
            </a:endParaRPr>
          </a:p>
        </p:txBody>
      </p:sp>
      <p:sp>
        <p:nvSpPr>
          <p:cNvPr id="5" name="Text Box 4"/>
          <p:cNvSpPr txBox="1"/>
          <p:nvPr/>
        </p:nvSpPr>
        <p:spPr>
          <a:xfrm>
            <a:off x="-8255" y="4875530"/>
            <a:ext cx="9152255" cy="245110"/>
          </a:xfrm>
          <a:prstGeom prst="rect">
            <a:avLst/>
          </a:prstGeom>
          <a:noFill/>
        </p:spPr>
        <p:txBody>
          <a:bodyPr wrap="square" rtlCol="0">
            <a:spAutoFit/>
          </a:bodyPr>
          <a:p>
            <a:pPr algn="ctr"/>
            <a:r>
              <a:rPr lang="en-US" sz="1000">
                <a:solidFill>
                  <a:srgbClr val="929292"/>
                </a:solidFill>
              </a:rPr>
              <a:t>Potentials of data conflation and webportals</a:t>
            </a:r>
            <a:endParaRPr lang="en-US" sz="1000">
              <a:solidFill>
                <a:srgbClr val="929292"/>
              </a:solidFill>
            </a:endParaRPr>
          </a:p>
        </p:txBody>
      </p:sp>
      <p:sp>
        <p:nvSpPr>
          <p:cNvPr id="7" name="Text Box 6"/>
          <p:cNvSpPr txBox="1"/>
          <p:nvPr/>
        </p:nvSpPr>
        <p:spPr>
          <a:xfrm>
            <a:off x="8808720" y="4875530"/>
            <a:ext cx="348615" cy="245110"/>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 Box 9"/>
          <p:cNvSpPr txBox="1"/>
          <p:nvPr/>
        </p:nvSpPr>
        <p:spPr>
          <a:xfrm>
            <a:off x="5361305" y="2287270"/>
            <a:ext cx="3197225" cy="1383665"/>
          </a:xfrm>
          <a:prstGeom prst="rect">
            <a:avLst/>
          </a:prstGeom>
          <a:noFill/>
        </p:spPr>
        <p:txBody>
          <a:bodyPr wrap="square" rtlCol="0">
            <a:spAutoFit/>
          </a:bodyPr>
          <a:p>
            <a:pPr indent="0" algn="l">
              <a:buFont typeface="Arial" panose="020B0604020202020204" pitchFamily="34" charset="0"/>
              <a:buNone/>
            </a:pPr>
            <a:r>
              <a:rPr lang="en-US" sz="1200" b="1" i="1">
                <a:solidFill>
                  <a:srgbClr val="1D6DC2"/>
                </a:solidFill>
                <a:latin typeface="Calibri" panose="020F0502020204030204" pitchFamily="34" charset="0"/>
                <a:cs typeface="Calibri" panose="020F0502020204030204" pitchFamily="34" charset="0"/>
              </a:rPr>
              <a:t>Needed action:</a:t>
            </a:r>
            <a:endParaRPr lang="en-US" sz="1200" b="1" i="1">
              <a:solidFill>
                <a:srgbClr val="1D6DC2"/>
              </a:solidFill>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200">
                <a:solidFill>
                  <a:schemeClr val="tx2"/>
                </a:solidFill>
                <a:latin typeface="Calibri Light" panose="020F0302020204030204" pitchFamily="34" charset="0"/>
                <a:cs typeface="Calibri Light" panose="020F0302020204030204" pitchFamily="34" charset="0"/>
              </a:rPr>
              <a:t>Assignment of same features to each other</a:t>
            </a:r>
            <a:endParaRPr lang="en-US" sz="1200">
              <a:solidFill>
                <a:schemeClr val="tx2"/>
              </a:solidFill>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200">
                <a:solidFill>
                  <a:schemeClr val="tx2"/>
                </a:solidFill>
                <a:latin typeface="Calibri Light" panose="020F0302020204030204" pitchFamily="34" charset="0"/>
                <a:cs typeface="Calibri Light" panose="020F0302020204030204" pitchFamily="34" charset="0"/>
              </a:rPr>
              <a:t>Supervised spatial transformation/alignment</a:t>
            </a:r>
            <a:endParaRPr lang="en-US" sz="1200">
              <a:solidFill>
                <a:schemeClr val="tx2"/>
              </a:solidFill>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200">
                <a:solidFill>
                  <a:schemeClr val="tx2"/>
                </a:solidFill>
                <a:latin typeface="Calibri Light" panose="020F0302020204030204" pitchFamily="34" charset="0"/>
                <a:cs typeface="Calibri Light" panose="020F0302020204030204" pitchFamily="34" charset="0"/>
              </a:rPr>
              <a:t>Merging of information</a:t>
            </a:r>
            <a:endParaRPr lang="en-US" sz="1200">
              <a:solidFill>
                <a:schemeClr val="tx2"/>
              </a:solidFill>
              <a:latin typeface="Calibri Light" panose="020F0302020204030204" pitchFamily="34" charset="0"/>
              <a:cs typeface="Calibri Light" panose="020F0302020204030204" pitchFamily="34" charset="0"/>
            </a:endParaRPr>
          </a:p>
          <a:p>
            <a:pPr indent="0" algn="l">
              <a:buFont typeface="Arial" panose="020B0604020202020204" pitchFamily="34" charset="0"/>
              <a:buNone/>
            </a:pPr>
            <a:r>
              <a:rPr lang="en-US" sz="1200">
                <a:solidFill>
                  <a:schemeClr val="tx2"/>
                </a:solidFill>
                <a:latin typeface="Calibri Light" panose="020F0302020204030204" pitchFamily="34" charset="0"/>
                <a:cs typeface="Calibri Light" panose="020F0302020204030204" pitchFamily="34" charset="0"/>
              </a:rPr>
              <a:t>	</a:t>
            </a:r>
            <a:endParaRPr lang="en-US" sz="1200">
              <a:solidFill>
                <a:schemeClr val="tx2"/>
              </a:solidFill>
              <a:latin typeface="Calibri Light" panose="020F0302020204030204" pitchFamily="34" charset="0"/>
              <a:cs typeface="Calibri Light" panose="020F0302020204030204" pitchFamily="34" charset="0"/>
            </a:endParaRPr>
          </a:p>
          <a:p>
            <a:pPr indent="0" algn="l">
              <a:buFont typeface="Arial" panose="020B0604020202020204" pitchFamily="34" charset="0"/>
              <a:buNone/>
            </a:pPr>
            <a:r>
              <a:rPr lang="en-US" sz="1200">
                <a:solidFill>
                  <a:schemeClr val="tx2"/>
                </a:solidFill>
                <a:latin typeface="Arial" panose="020B0604020202020204" pitchFamily="34" charset="0"/>
                <a:cs typeface="Arial" panose="020B0604020202020204" pitchFamily="34" charset="0"/>
              </a:rPr>
              <a:t>→ </a:t>
            </a:r>
            <a:r>
              <a:rPr lang="en-US" sz="1200">
                <a:solidFill>
                  <a:schemeClr val="tx2"/>
                </a:solidFill>
                <a:latin typeface="Calibri Light" panose="020F0302020204030204" pitchFamily="34" charset="0"/>
                <a:cs typeface="Calibri Light" panose="020F0302020204030204" pitchFamily="34" charset="0"/>
              </a:rPr>
              <a:t>Enrichment of data</a:t>
            </a:r>
            <a:endParaRPr lang="en-US" sz="1200">
              <a:solidFill>
                <a:schemeClr val="tx2"/>
              </a:solidFill>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endParaRPr lang="en-US" sz="1200">
              <a:solidFill>
                <a:schemeClr val="tx2"/>
              </a:solidFill>
              <a:latin typeface="Calibri Light" panose="020F0302020204030204" pitchFamily="34" charset="0"/>
              <a:cs typeface="Calibri Light" panose="020F0302020204030204" pitchFamily="34" charset="0"/>
            </a:endParaRPr>
          </a:p>
        </p:txBody>
      </p:sp>
      <p:sp>
        <p:nvSpPr>
          <p:cNvPr id="2" name="Text Box 1"/>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rPr>
              <a:t>Conflation of GIS-data</a:t>
            </a:r>
            <a:endParaRPr lang="en-US" sz="2400">
              <a:solidFill>
                <a:srgbClr val="1D6DC2"/>
              </a:solidFill>
              <a:latin typeface="Calibri Light" panose="020F0302020204030204" pitchFamily="34" charset="0"/>
              <a:cs typeface="Calibri Light" panose="020F0302020204030204" pitchFamily="34" charset="0"/>
            </a:endParaRPr>
          </a:p>
        </p:txBody>
      </p:sp>
      <p:sp>
        <p:nvSpPr>
          <p:cNvPr id="3" name="Text Box 2"/>
          <p:cNvSpPr txBox="1"/>
          <p:nvPr/>
        </p:nvSpPr>
        <p:spPr>
          <a:xfrm>
            <a:off x="5361305" y="1272540"/>
            <a:ext cx="3197225" cy="1014730"/>
          </a:xfrm>
          <a:prstGeom prst="rect">
            <a:avLst/>
          </a:prstGeom>
          <a:noFill/>
        </p:spPr>
        <p:txBody>
          <a:bodyPr wrap="square" rtlCol="0">
            <a:spAutoFit/>
          </a:bodyPr>
          <a:p>
            <a:pPr indent="0" algn="l">
              <a:buFont typeface="Arial" panose="020B0604020202020204" pitchFamily="34" charset="0"/>
              <a:buNone/>
            </a:pPr>
            <a:r>
              <a:rPr lang="en-US" sz="1200" b="1" i="1">
                <a:solidFill>
                  <a:srgbClr val="1D6DC2"/>
                </a:solidFill>
                <a:latin typeface="Calibri" panose="020F0502020204030204" pitchFamily="34" charset="0"/>
                <a:cs typeface="Calibri" panose="020F0502020204030204" pitchFamily="34" charset="0"/>
              </a:rPr>
              <a:t>Challenge:</a:t>
            </a:r>
            <a:endParaRPr lang="en-US" sz="1200" b="1" i="1">
              <a:solidFill>
                <a:srgbClr val="1D6DC2"/>
              </a:solidFill>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200">
                <a:solidFill>
                  <a:schemeClr val="tx2"/>
                </a:solidFill>
                <a:latin typeface="Calibri Light" panose="020F0302020204030204" pitchFamily="34" charset="0"/>
                <a:cs typeface="Calibri Light" panose="020F0302020204030204" pitchFamily="34" charset="0"/>
              </a:rPr>
              <a:t>NOT a simple move &amp; merge task</a:t>
            </a:r>
            <a:endParaRPr lang="en-US" sz="1200">
              <a:solidFill>
                <a:schemeClr val="tx2"/>
              </a:solidFill>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200">
                <a:solidFill>
                  <a:schemeClr val="tx2"/>
                </a:solidFill>
                <a:latin typeface="Calibri Light" panose="020F0302020204030204" pitchFamily="34" charset="0"/>
                <a:cs typeface="Calibri Light" panose="020F0302020204030204" pitchFamily="34" charset="0"/>
              </a:rPr>
              <a:t>Differently spatially transformed</a:t>
            </a:r>
            <a:endParaRPr lang="en-US" sz="1200">
              <a:solidFill>
                <a:schemeClr val="tx2"/>
              </a:solidFill>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200">
                <a:solidFill>
                  <a:schemeClr val="tx2"/>
                </a:solidFill>
                <a:latin typeface="Calibri Light" panose="020F0302020204030204" pitchFamily="34" charset="0"/>
                <a:cs typeface="Calibri Light" panose="020F0302020204030204" pitchFamily="34" charset="0"/>
              </a:rPr>
              <a:t>Slightly different features</a:t>
            </a:r>
            <a:endParaRPr lang="en-US" sz="1200">
              <a:solidFill>
                <a:schemeClr val="tx2"/>
              </a:solidFill>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endParaRPr lang="en-US" sz="1200">
              <a:solidFill>
                <a:schemeClr val="tx2"/>
              </a:solidFill>
              <a:latin typeface="Calibri Light" panose="020F0302020204030204" pitchFamily="34" charset="0"/>
              <a:cs typeface="Calibri Light" panose="020F0302020204030204" pitchFamily="34" charset="0"/>
            </a:endParaRPr>
          </a:p>
        </p:txBody>
      </p:sp>
      <p:pic>
        <p:nvPicPr>
          <p:cNvPr id="4" name="Picture 3" descr="D:\UniHeidelberg\Kurse\FS2\Time to take action\Referat\Pics\conflation.pngconflation"/>
          <p:cNvPicPr>
            <a:picLocks noChangeAspect="1"/>
          </p:cNvPicPr>
          <p:nvPr/>
        </p:nvPicPr>
        <p:blipFill>
          <a:blip r:embed="rId1"/>
          <a:srcRect/>
          <a:stretch>
            <a:fillRect/>
          </a:stretch>
        </p:blipFill>
        <p:spPr>
          <a:xfrm>
            <a:off x="644525" y="826135"/>
            <a:ext cx="4716780" cy="3311525"/>
          </a:xfrm>
          <a:prstGeom prst="rect">
            <a:avLst/>
          </a:prstGeom>
        </p:spPr>
      </p:pic>
      <p:sp>
        <p:nvSpPr>
          <p:cNvPr id="6" name="Text Box 5"/>
          <p:cNvSpPr txBox="1"/>
          <p:nvPr/>
        </p:nvSpPr>
        <p:spPr>
          <a:xfrm>
            <a:off x="644525" y="4228465"/>
            <a:ext cx="4716780" cy="245110"/>
          </a:xfrm>
          <a:prstGeom prst="rect">
            <a:avLst/>
          </a:prstGeom>
          <a:noFill/>
        </p:spPr>
        <p:txBody>
          <a:bodyPr wrap="square" rtlCol="0">
            <a:spAutoFit/>
          </a:bodyPr>
          <a:p>
            <a:pPr algn="ctr"/>
            <a:r>
              <a:rPr lang="en-US" sz="1000">
                <a:solidFill>
                  <a:srgbClr val="1D904D"/>
                </a:solidFill>
                <a:latin typeface="Calibri Light" panose="020F0302020204030204" pitchFamily="34" charset="0"/>
                <a:cs typeface="Calibri Light" panose="020F0302020204030204" pitchFamily="34" charset="0"/>
              </a:rPr>
              <a:t>Green: dataset A</a:t>
            </a:r>
            <a:r>
              <a:rPr lang="en-US" sz="1000">
                <a:solidFill>
                  <a:schemeClr val="tx2"/>
                </a:solidFill>
                <a:latin typeface="Calibri Light" panose="020F0302020204030204" pitchFamily="34" charset="0"/>
                <a:cs typeface="Calibri Light" panose="020F0302020204030204" pitchFamily="34" charset="0"/>
              </a:rPr>
              <a:t>  | </a:t>
            </a:r>
            <a:r>
              <a:rPr lang="en-US" sz="1000">
                <a:solidFill>
                  <a:srgbClr val="CF2330"/>
                </a:solidFill>
                <a:latin typeface="Calibri Light" panose="020F0302020204030204" pitchFamily="34" charset="0"/>
                <a:cs typeface="Calibri Light" panose="020F0302020204030204" pitchFamily="34" charset="0"/>
              </a:rPr>
              <a:t>Red: dataset B</a:t>
            </a:r>
            <a:r>
              <a:rPr lang="en-US" sz="1000">
                <a:solidFill>
                  <a:schemeClr val="tx2"/>
                </a:solidFill>
                <a:latin typeface="Calibri Light" panose="020F0302020204030204" pitchFamily="34" charset="0"/>
                <a:cs typeface="Calibri Light" panose="020F0302020204030204" pitchFamily="34" charset="0"/>
              </a:rPr>
              <a:t> | </a:t>
            </a:r>
            <a:r>
              <a:rPr lang="en-US" sz="1000">
                <a:solidFill>
                  <a:srgbClr val="0000FF"/>
                </a:solidFill>
                <a:latin typeface="Calibri Light" panose="020F0302020204030204" pitchFamily="34" charset="0"/>
                <a:cs typeface="Calibri Light" panose="020F0302020204030204" pitchFamily="34" charset="0"/>
              </a:rPr>
              <a:t>Blue: spatial difference</a:t>
            </a:r>
            <a:endParaRPr lang="en-US" sz="1000">
              <a:solidFill>
                <a:srgbClr val="0000FF"/>
              </a:solidFill>
              <a:latin typeface="Calibri Light" panose="020F0302020204030204" pitchFamily="34" charset="0"/>
              <a:cs typeface="Calibri Light" panose="020F0302020204030204" pitchFamily="34" charset="0"/>
            </a:endParaRPr>
          </a:p>
        </p:txBody>
      </p:sp>
      <p:grpSp>
        <p:nvGrpSpPr>
          <p:cNvPr id="11" name="Group 10"/>
          <p:cNvGrpSpPr/>
          <p:nvPr/>
        </p:nvGrpSpPr>
        <p:grpSpPr>
          <a:xfrm>
            <a:off x="755015" y="1840865"/>
            <a:ext cx="3363595" cy="1597025"/>
            <a:chOff x="1189" y="2899"/>
            <a:chExt cx="5297" cy="2515"/>
          </a:xfrm>
        </p:grpSpPr>
        <p:sp>
          <p:nvSpPr>
            <p:cNvPr id="7" name="Rounded Rectangle 6"/>
            <p:cNvSpPr/>
            <p:nvPr/>
          </p:nvSpPr>
          <p:spPr>
            <a:xfrm>
              <a:off x="1189" y="2899"/>
              <a:ext cx="1808" cy="2441"/>
            </a:xfrm>
            <a:prstGeom prst="roundRect">
              <a:avLst/>
            </a:prstGeom>
            <a:noFill/>
            <a:ln w="38100">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4363" y="3672"/>
              <a:ext cx="2123" cy="1742"/>
            </a:xfrm>
            <a:prstGeom prst="roundRect">
              <a:avLst/>
            </a:prstGeom>
            <a:noFill/>
            <a:ln w="38100">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82"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01</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5" name="Text Box 4"/>
          <p:cNvSpPr txBox="1"/>
          <p:nvPr/>
        </p:nvSpPr>
        <p:spPr>
          <a:xfrm>
            <a:off x="5361305" y="3670935"/>
            <a:ext cx="3197225" cy="645160"/>
          </a:xfrm>
          <a:prstGeom prst="rect">
            <a:avLst/>
          </a:prstGeom>
          <a:noFill/>
        </p:spPr>
        <p:txBody>
          <a:bodyPr wrap="square" rtlCol="0">
            <a:spAutoFit/>
          </a:bodyPr>
          <a:p>
            <a:pPr indent="0" algn="l">
              <a:buFont typeface="Arial" panose="020B0604020202020204" pitchFamily="34" charset="0"/>
              <a:buNone/>
            </a:pPr>
            <a:r>
              <a:rPr lang="en-US" sz="1200" b="1" i="1">
                <a:solidFill>
                  <a:srgbClr val="1D6DC2"/>
                </a:solidFill>
                <a:latin typeface="Calibri" panose="020F0502020204030204" pitchFamily="34" charset="0"/>
                <a:cs typeface="Calibri" panose="020F0502020204030204" pitchFamily="34" charset="0"/>
              </a:rPr>
              <a:t>In Practice:</a:t>
            </a:r>
            <a:endParaRPr lang="en-US" sz="1200" b="1" i="1">
              <a:solidFill>
                <a:srgbClr val="1D6DC2"/>
              </a:solidFill>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200">
                <a:solidFill>
                  <a:schemeClr val="tx2"/>
                </a:solidFill>
                <a:latin typeface="Calibri Light" panose="020F0302020204030204" pitchFamily="34" charset="0"/>
                <a:cs typeface="Calibri Light" panose="020F0302020204030204" pitchFamily="34" charset="0"/>
              </a:rPr>
              <a:t>Manually (labor-intensive, time-consuming)</a:t>
            </a:r>
            <a:endParaRPr lang="en-US" sz="1200">
              <a:solidFill>
                <a:schemeClr val="tx2"/>
              </a:solidFill>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200">
                <a:solidFill>
                  <a:schemeClr val="tx2"/>
                </a:solidFill>
                <a:latin typeface="Calibri Light" panose="020F0302020204030204" pitchFamily="34" charset="0"/>
                <a:cs typeface="Calibri Light" panose="020F0302020204030204" pitchFamily="34" charset="0"/>
              </a:rPr>
              <a:t>With GIS (no reliable automation yet)</a:t>
            </a:r>
            <a:endParaRPr lang="en-US" sz="1200">
              <a:solidFill>
                <a:schemeClr val="tx2"/>
              </a:solidFill>
              <a:latin typeface="Calibri Light" panose="020F0302020204030204" pitchFamily="34" charset="0"/>
              <a:cs typeface="Calibri Light" panose="020F0302020204030204" pitchFamily="34" charset="0"/>
            </a:endParaRPr>
          </a:p>
        </p:txBody>
      </p:sp>
      <p:sp>
        <p:nvSpPr>
          <p:cNvPr id="9" name="Text Box 8"/>
          <p:cNvSpPr txBox="1"/>
          <p:nvPr/>
        </p:nvSpPr>
        <p:spPr>
          <a:xfrm>
            <a:off x="5361305" y="812165"/>
            <a:ext cx="3530600" cy="460375"/>
          </a:xfrm>
          <a:prstGeom prst="rect">
            <a:avLst/>
          </a:prstGeom>
          <a:noFill/>
        </p:spPr>
        <p:txBody>
          <a:bodyPr wrap="square" rtlCol="0">
            <a:spAutoFit/>
          </a:bodyPr>
          <a:p>
            <a:pPr indent="0" algn="l">
              <a:buFont typeface="Arial" panose="020B0604020202020204" pitchFamily="34" charset="0"/>
              <a:buNone/>
            </a:pPr>
            <a:r>
              <a:rPr lang="en-US" sz="1200" b="1" i="1">
                <a:solidFill>
                  <a:srgbClr val="1D6DC2"/>
                </a:solidFill>
                <a:latin typeface="Calibri" panose="020F0502020204030204" pitchFamily="34" charset="0"/>
                <a:cs typeface="Calibri" panose="020F0502020204030204" pitchFamily="34" charset="0"/>
              </a:rPr>
              <a:t>Task: </a:t>
            </a:r>
            <a:r>
              <a:rPr lang="en-US" sz="1200">
                <a:solidFill>
                  <a:schemeClr val="tx2"/>
                </a:solidFill>
                <a:latin typeface="Calibri Light" panose="020F0302020204030204" pitchFamily="34" charset="0"/>
                <a:cs typeface="Calibri Light" panose="020F0302020204030204" pitchFamily="34" charset="0"/>
              </a:rPr>
              <a:t>Estimation of next road repair works</a:t>
            </a:r>
            <a:endParaRPr lang="en-US" sz="1200">
              <a:solidFill>
                <a:schemeClr val="tx2"/>
              </a:solidFill>
              <a:latin typeface="Calibri Light" panose="020F0302020204030204" pitchFamily="34" charset="0"/>
              <a:cs typeface="Calibri Light" panose="020F0302020204030204" pitchFamily="34" charset="0"/>
            </a:endParaRPr>
          </a:p>
          <a:p>
            <a:pPr indent="0" algn="l">
              <a:buFont typeface="Arial" panose="020B0604020202020204" pitchFamily="34" charset="0"/>
              <a:buNone/>
            </a:pPr>
            <a:endParaRPr lang="en-US" sz="1200">
              <a:solidFill>
                <a:schemeClr val="tx2"/>
              </a:solidFill>
              <a:latin typeface="Calibri Light" panose="020F0302020204030204" pitchFamily="34" charset="0"/>
              <a:cs typeface="Calibri Light" panose="020F0302020204030204" pitchFamily="34" charset="0"/>
            </a:endParaRPr>
          </a:p>
        </p:txBody>
      </p:sp>
      <p:sp>
        <p:nvSpPr>
          <p:cNvPr id="16" name="Text Box 15"/>
          <p:cNvSpPr txBox="1"/>
          <p:nvPr/>
        </p:nvSpPr>
        <p:spPr>
          <a:xfrm>
            <a:off x="-8255" y="4875530"/>
            <a:ext cx="9152255" cy="245110"/>
          </a:xfrm>
          <a:prstGeom prst="rect">
            <a:avLst/>
          </a:prstGeom>
          <a:noFill/>
        </p:spPr>
        <p:txBody>
          <a:bodyPr wrap="square" rtlCol="0">
            <a:spAutoFit/>
          </a:bodyPr>
          <a:p>
            <a:pPr algn="ctr"/>
            <a:r>
              <a:rPr lang="en-US" sz="1000">
                <a:solidFill>
                  <a:srgbClr val="929292"/>
                </a:solidFill>
              </a:rPr>
              <a:t>Potentials of data conflation and webportals</a:t>
            </a:r>
            <a:endParaRPr lang="en-US" sz="1000">
              <a:solidFill>
                <a:srgbClr val="929292"/>
              </a:solidFill>
            </a:endParaRPr>
          </a:p>
        </p:txBody>
      </p:sp>
      <p:sp>
        <p:nvSpPr>
          <p:cNvPr id="17" name="Text Box 16"/>
          <p:cNvSpPr txBox="1"/>
          <p:nvPr/>
        </p:nvSpPr>
        <p:spPr>
          <a:xfrm>
            <a:off x="8808720" y="4875530"/>
            <a:ext cx="348615" cy="245110"/>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
        <p:nvSpPr>
          <p:cNvPr id="18" name="Text Box 17"/>
          <p:cNvSpPr txBox="1"/>
          <p:nvPr/>
        </p:nvSpPr>
        <p:spPr>
          <a:xfrm>
            <a:off x="4178300" y="3907790"/>
            <a:ext cx="1061720" cy="229870"/>
          </a:xfrm>
          <a:prstGeom prst="rect">
            <a:avLst/>
          </a:prstGeom>
          <a:noFill/>
        </p:spPr>
        <p:txBody>
          <a:bodyPr wrap="square" rtlCol="0">
            <a:spAutoFit/>
          </a:bodyPr>
          <a:p>
            <a:r>
              <a:rPr lang="en-US" sz="900"/>
              <a:t>UCGIS GIS&amp;T 2021</a:t>
            </a:r>
            <a:endParaRPr lang="en-US" sz="900"/>
          </a:p>
        </p:txBody>
      </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5"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 name="Group 17"/>
          <p:cNvGrpSpPr/>
          <p:nvPr/>
        </p:nvGrpSpPr>
        <p:grpSpPr>
          <a:xfrm>
            <a:off x="-1270" y="140335"/>
            <a:ext cx="9145270" cy="4634865"/>
            <a:chOff x="-2" y="221"/>
            <a:chExt cx="14402" cy="7299"/>
          </a:xfrm>
        </p:grpSpPr>
        <p:sp>
          <p:nvSpPr>
            <p:cNvPr id="2" name="Text Box 1"/>
            <p:cNvSpPr txBox="1"/>
            <p:nvPr/>
          </p:nvSpPr>
          <p:spPr>
            <a:xfrm>
              <a:off x="-2" y="221"/>
              <a:ext cx="14402" cy="72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sym typeface="+mn-ea"/>
                </a:rPr>
                <a:t>Conflation toolset (ArcGIS/ArcPro)</a:t>
              </a:r>
              <a:endParaRPr lang="en-US" sz="2400">
                <a:solidFill>
                  <a:srgbClr val="1D6DC2"/>
                </a:solidFill>
                <a:latin typeface="Calibri Light" panose="020F0302020204030204" pitchFamily="34" charset="0"/>
                <a:cs typeface="Calibri Light" panose="020F0302020204030204" pitchFamily="34" charset="0"/>
              </a:endParaRPr>
            </a:p>
          </p:txBody>
        </p:sp>
        <p:pic>
          <p:nvPicPr>
            <p:cNvPr id="4" name="Picture 3"/>
            <p:cNvPicPr>
              <a:picLocks noChangeAspect="1"/>
            </p:cNvPicPr>
            <p:nvPr/>
          </p:nvPicPr>
          <p:blipFill>
            <a:blip r:embed="rId1"/>
            <a:stretch>
              <a:fillRect/>
            </a:stretch>
          </p:blipFill>
          <p:spPr>
            <a:xfrm>
              <a:off x="1895" y="946"/>
              <a:ext cx="10611" cy="6574"/>
            </a:xfrm>
            <a:prstGeom prst="rect">
              <a:avLst/>
            </a:prstGeom>
          </p:spPr>
        </p:pic>
      </p:grpSp>
      <p:sp>
        <p:nvSpPr>
          <p:cNvPr id="82"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01</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pic>
        <p:nvPicPr>
          <p:cNvPr id="5" name="Picture 4" descr="1align"/>
          <p:cNvPicPr>
            <a:picLocks noChangeAspect="1"/>
          </p:cNvPicPr>
          <p:nvPr/>
        </p:nvPicPr>
        <p:blipFill>
          <a:blip r:embed="rId2"/>
          <a:stretch>
            <a:fillRect/>
          </a:stretch>
        </p:blipFill>
        <p:spPr>
          <a:xfrm>
            <a:off x="1703705" y="883920"/>
            <a:ext cx="5737860" cy="3608705"/>
          </a:xfrm>
          <a:prstGeom prst="rect">
            <a:avLst/>
          </a:prstGeom>
        </p:spPr>
      </p:pic>
      <p:grpSp>
        <p:nvGrpSpPr>
          <p:cNvPr id="10" name="Group 9"/>
          <p:cNvGrpSpPr/>
          <p:nvPr/>
        </p:nvGrpSpPr>
        <p:grpSpPr>
          <a:xfrm>
            <a:off x="123825" y="600710"/>
            <a:ext cx="8992235" cy="3780790"/>
            <a:chOff x="195" y="946"/>
            <a:chExt cx="14161" cy="5954"/>
          </a:xfrm>
        </p:grpSpPr>
        <p:pic>
          <p:nvPicPr>
            <p:cNvPr id="8" name="Picture 7" descr="1edgematch"/>
            <p:cNvPicPr>
              <a:picLocks noChangeAspect="1"/>
            </p:cNvPicPr>
            <p:nvPr/>
          </p:nvPicPr>
          <p:blipFill>
            <a:blip r:embed="rId3"/>
            <a:stretch>
              <a:fillRect/>
            </a:stretch>
          </p:blipFill>
          <p:spPr>
            <a:xfrm>
              <a:off x="195" y="2458"/>
              <a:ext cx="5329" cy="3553"/>
            </a:xfrm>
            <a:prstGeom prst="rect">
              <a:avLst/>
            </a:prstGeom>
          </p:spPr>
        </p:pic>
        <p:pic>
          <p:nvPicPr>
            <p:cNvPr id="9" name="Picture 8" descr="2edgematch"/>
            <p:cNvPicPr>
              <a:picLocks noChangeAspect="1"/>
            </p:cNvPicPr>
            <p:nvPr/>
          </p:nvPicPr>
          <p:blipFill>
            <a:blip r:embed="rId4"/>
            <a:stretch>
              <a:fillRect/>
            </a:stretch>
          </p:blipFill>
          <p:spPr>
            <a:xfrm>
              <a:off x="5524" y="946"/>
              <a:ext cx="8832" cy="5954"/>
            </a:xfrm>
            <a:prstGeom prst="rect">
              <a:avLst/>
            </a:prstGeom>
          </p:spPr>
        </p:pic>
      </p:grpSp>
      <p:pic>
        <p:nvPicPr>
          <p:cNvPr id="13" name="Picture 12" descr="D:\UniHeidelberg\Kurse\FS2\Time to take action\Referat\Pics\rubber.pngrubber"/>
          <p:cNvPicPr>
            <a:picLocks noChangeAspect="1"/>
          </p:cNvPicPr>
          <p:nvPr/>
        </p:nvPicPr>
        <p:blipFill>
          <a:blip r:embed="rId5"/>
          <a:srcRect/>
          <a:stretch>
            <a:fillRect/>
          </a:stretch>
        </p:blipFill>
        <p:spPr>
          <a:xfrm>
            <a:off x="832485" y="1297940"/>
            <a:ext cx="7477125" cy="2779395"/>
          </a:xfrm>
          <a:prstGeom prst="rect">
            <a:avLst/>
          </a:prstGeom>
        </p:spPr>
      </p:pic>
      <p:pic>
        <p:nvPicPr>
          <p:cNvPr id="15" name="Picture 14" descr="splitline"/>
          <p:cNvPicPr>
            <a:picLocks noChangeAspect="1"/>
          </p:cNvPicPr>
          <p:nvPr/>
        </p:nvPicPr>
        <p:blipFill>
          <a:blip r:embed="rId6"/>
          <a:stretch>
            <a:fillRect/>
          </a:stretch>
        </p:blipFill>
        <p:spPr>
          <a:xfrm>
            <a:off x="1727200" y="978535"/>
            <a:ext cx="5688330" cy="3420110"/>
          </a:xfrm>
          <a:prstGeom prst="rect">
            <a:avLst/>
          </a:prstGeom>
        </p:spPr>
      </p:pic>
      <p:sp>
        <p:nvSpPr>
          <p:cNvPr id="19" name="Text Box 18"/>
          <p:cNvSpPr txBox="1"/>
          <p:nvPr/>
        </p:nvSpPr>
        <p:spPr>
          <a:xfrm>
            <a:off x="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sym typeface="+mn-ea"/>
              </a:rPr>
              <a:t>Align Features</a:t>
            </a:r>
            <a:endParaRPr lang="en-US" sz="2400">
              <a:solidFill>
                <a:srgbClr val="1D6DC2"/>
              </a:solidFill>
              <a:latin typeface="Calibri Light" panose="020F0302020204030204" pitchFamily="34" charset="0"/>
              <a:cs typeface="Calibri Light" panose="020F0302020204030204" pitchFamily="34" charset="0"/>
            </a:endParaRPr>
          </a:p>
        </p:txBody>
      </p:sp>
      <p:sp>
        <p:nvSpPr>
          <p:cNvPr id="21" name="Text Box 20"/>
          <p:cNvSpPr txBox="1"/>
          <p:nvPr/>
        </p:nvSpPr>
        <p:spPr>
          <a:xfrm>
            <a:off x="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sym typeface="+mn-ea"/>
              </a:rPr>
              <a:t>Edgematch Links/Features</a:t>
            </a:r>
            <a:endParaRPr lang="en-US" sz="2400">
              <a:solidFill>
                <a:srgbClr val="1D6DC2"/>
              </a:solidFill>
              <a:latin typeface="Calibri Light" panose="020F0302020204030204" pitchFamily="34" charset="0"/>
              <a:cs typeface="Calibri Light" panose="020F0302020204030204" pitchFamily="34" charset="0"/>
            </a:endParaRPr>
          </a:p>
        </p:txBody>
      </p:sp>
      <p:sp>
        <p:nvSpPr>
          <p:cNvPr id="22" name="Text Box 21"/>
          <p:cNvSpPr txBox="1"/>
          <p:nvPr/>
        </p:nvSpPr>
        <p:spPr>
          <a:xfrm>
            <a:off x="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sym typeface="+mn-ea"/>
              </a:rPr>
              <a:t>Rubbersheet Links/Features</a:t>
            </a:r>
            <a:endParaRPr lang="en-US" sz="2400">
              <a:solidFill>
                <a:srgbClr val="1D6DC2"/>
              </a:solidFill>
              <a:latin typeface="Calibri Light" panose="020F0302020204030204" pitchFamily="34" charset="0"/>
              <a:cs typeface="Calibri Light" panose="020F0302020204030204" pitchFamily="34" charset="0"/>
            </a:endParaRPr>
          </a:p>
        </p:txBody>
      </p:sp>
      <p:sp>
        <p:nvSpPr>
          <p:cNvPr id="23" name="Text Box 22"/>
          <p:cNvSpPr txBox="1"/>
          <p:nvPr/>
        </p:nvSpPr>
        <p:spPr>
          <a:xfrm>
            <a:off x="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sym typeface="+mn-ea"/>
              </a:rPr>
              <a:t>Split Line by Match</a:t>
            </a:r>
            <a:endParaRPr lang="en-US" sz="2400">
              <a:solidFill>
                <a:srgbClr val="1D6DC2"/>
              </a:solidFill>
              <a:latin typeface="Calibri Light" panose="020F0302020204030204" pitchFamily="34" charset="0"/>
              <a:cs typeface="Calibri Light" panose="020F0302020204030204" pitchFamily="34" charset="0"/>
            </a:endParaRPr>
          </a:p>
        </p:txBody>
      </p:sp>
      <p:pic>
        <p:nvPicPr>
          <p:cNvPr id="27" name="Picture 26" descr="transfer_attr"/>
          <p:cNvPicPr>
            <a:picLocks noChangeAspect="1"/>
          </p:cNvPicPr>
          <p:nvPr/>
        </p:nvPicPr>
        <p:blipFill>
          <a:blip r:embed="rId7"/>
          <a:stretch>
            <a:fillRect/>
          </a:stretch>
        </p:blipFill>
        <p:spPr>
          <a:xfrm>
            <a:off x="1485900" y="1427480"/>
            <a:ext cx="6169660" cy="2519680"/>
          </a:xfrm>
          <a:prstGeom prst="rect">
            <a:avLst/>
          </a:prstGeom>
        </p:spPr>
      </p:pic>
      <p:sp>
        <p:nvSpPr>
          <p:cNvPr id="28" name="Text Box 27"/>
          <p:cNvSpPr txBox="1"/>
          <p:nvPr/>
        </p:nvSpPr>
        <p:spPr>
          <a:xfrm>
            <a:off x="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sym typeface="+mn-ea"/>
              </a:rPr>
              <a:t>Transform Attributes</a:t>
            </a:r>
            <a:endParaRPr lang="en-US" sz="2400">
              <a:solidFill>
                <a:srgbClr val="1D6DC2"/>
              </a:solidFill>
              <a:latin typeface="Calibri Light" panose="020F0302020204030204" pitchFamily="34" charset="0"/>
              <a:cs typeface="Calibri Light" panose="020F0302020204030204" pitchFamily="34" charset="0"/>
            </a:endParaRPr>
          </a:p>
        </p:txBody>
      </p:sp>
      <p:sp>
        <p:nvSpPr>
          <p:cNvPr id="3" name="Text Box 2"/>
          <p:cNvSpPr txBox="1"/>
          <p:nvPr/>
        </p:nvSpPr>
        <p:spPr>
          <a:xfrm>
            <a:off x="-8255" y="4875530"/>
            <a:ext cx="9152255" cy="245110"/>
          </a:xfrm>
          <a:prstGeom prst="rect">
            <a:avLst/>
          </a:prstGeom>
          <a:noFill/>
        </p:spPr>
        <p:txBody>
          <a:bodyPr wrap="square" rtlCol="0">
            <a:spAutoFit/>
          </a:bodyPr>
          <a:p>
            <a:pPr algn="ctr"/>
            <a:r>
              <a:rPr lang="en-US" sz="1000">
                <a:solidFill>
                  <a:srgbClr val="929292"/>
                </a:solidFill>
              </a:rPr>
              <a:t>Potentials of data conflation and webportals</a:t>
            </a:r>
            <a:endParaRPr lang="en-US" sz="1000">
              <a:solidFill>
                <a:srgbClr val="929292"/>
              </a:solidFill>
            </a:endParaRPr>
          </a:p>
        </p:txBody>
      </p:sp>
      <p:sp>
        <p:nvSpPr>
          <p:cNvPr id="7" name="Text Box 6"/>
          <p:cNvSpPr txBox="1"/>
          <p:nvPr/>
        </p:nvSpPr>
        <p:spPr>
          <a:xfrm>
            <a:off x="8808720" y="4875530"/>
            <a:ext cx="348615" cy="245110"/>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
        <p:nvSpPr>
          <p:cNvPr id="6" name="Text Box 5"/>
          <p:cNvSpPr txBox="1"/>
          <p:nvPr/>
        </p:nvSpPr>
        <p:spPr>
          <a:xfrm>
            <a:off x="7941310" y="4534535"/>
            <a:ext cx="661035" cy="229870"/>
          </a:xfrm>
          <a:prstGeom prst="rect">
            <a:avLst/>
          </a:prstGeom>
          <a:noFill/>
        </p:spPr>
        <p:txBody>
          <a:bodyPr wrap="square" rtlCol="0">
            <a:spAutoFit/>
          </a:bodyPr>
          <a:p>
            <a:r>
              <a:rPr lang="en-US" sz="900"/>
              <a:t>ESRI 2022</a:t>
            </a:r>
            <a:endParaRPr lang="en-US" sz="900"/>
          </a:p>
        </p:txBody>
      </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dissolve">
                                      <p:cBhvr>
                                        <p:cTn id="10" dur="500"/>
                                        <p:tgtEl>
                                          <p:spTgt spid="19"/>
                                        </p:tgtEl>
                                      </p:cBhvr>
                                    </p:animEffect>
                                  </p:childTnLst>
                                </p:cTn>
                              </p:par>
                              <p:par>
                                <p:cTn id="11" presetID="9" presetClass="exit" presetSubtype="0" fill="hold" nodeType="withEffect">
                                  <p:stCondLst>
                                    <p:cond delay="0"/>
                                  </p:stCondLst>
                                  <p:childTnLst>
                                    <p:animEffect transition="out" filter="dissolv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9" presetClass="exit" presetSubtype="0" fill="hold" grpId="1" nodeType="withEffect">
                                  <p:stCondLst>
                                    <p:cond delay="0"/>
                                  </p:stCondLst>
                                  <p:childTnLst>
                                    <p:animEffect transition="out" filter="dissolve">
                                      <p:cBhvr>
                                        <p:cTn id="20" dur="500"/>
                                        <p:tgtEl>
                                          <p:spTgt spid="19"/>
                                        </p:tgtEl>
                                      </p:cBhvr>
                                    </p:animEffect>
                                    <p:set>
                                      <p:cBhvr>
                                        <p:cTn id="21" dur="1" fill="hold">
                                          <p:stCondLst>
                                            <p:cond delay="499"/>
                                          </p:stCondLst>
                                        </p:cTn>
                                        <p:tgtEl>
                                          <p:spTgt spid="19"/>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par>
                                <p:cTn id="33" presetID="9" presetClass="exit" presetSubtype="0" fill="hold" grpId="1" nodeType="withEffect">
                                  <p:stCondLst>
                                    <p:cond delay="0"/>
                                  </p:stCondLst>
                                  <p:childTnLst>
                                    <p:animEffect transition="out" filter="dissolve">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par>
                                <p:cTn id="36" presetID="9"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dissolve">
                                      <p:cBhvr>
                                        <p:cTn id="38" dur="500"/>
                                        <p:tgtEl>
                                          <p:spTgt spid="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dissolve">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nodeType="clickEffect">
                                  <p:stCondLst>
                                    <p:cond delay="0"/>
                                  </p:stCondLst>
                                  <p:childTnLst>
                                    <p:animEffect transition="out" filter="dissolv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par>
                                <p:cTn id="47" presetID="9" presetClass="exit" presetSubtype="0" fill="hold" grpId="1" nodeType="withEffect">
                                  <p:stCondLst>
                                    <p:cond delay="0"/>
                                  </p:stCondLst>
                                  <p:childTnLst>
                                    <p:animEffect transition="out" filter="dissolve">
                                      <p:cBhvr>
                                        <p:cTn id="48" dur="500"/>
                                        <p:tgtEl>
                                          <p:spTgt spid="22"/>
                                        </p:tgtEl>
                                      </p:cBhvr>
                                    </p:animEffect>
                                    <p:set>
                                      <p:cBhvr>
                                        <p:cTn id="49" dur="1" fill="hold">
                                          <p:stCondLst>
                                            <p:cond delay="499"/>
                                          </p:stCondLst>
                                        </p:cTn>
                                        <p:tgtEl>
                                          <p:spTgt spid="22"/>
                                        </p:tgtEl>
                                        <p:attrNameLst>
                                          <p:attrName>style.visibility</p:attrName>
                                        </p:attrNameLst>
                                      </p:cBhvr>
                                      <p:to>
                                        <p:strVal val="hidden"/>
                                      </p:to>
                                    </p:set>
                                  </p:childTnLst>
                                </p:cTn>
                              </p:par>
                              <p:par>
                                <p:cTn id="50" presetID="9"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dissolve">
                                      <p:cBhvr>
                                        <p:cTn id="52" dur="500"/>
                                        <p:tgtEl>
                                          <p:spTgt spid="1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dissolv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xit" presetSubtype="0" fill="hold" nodeType="clickEffect">
                                  <p:stCondLst>
                                    <p:cond delay="0"/>
                                  </p:stCondLst>
                                  <p:childTnLst>
                                    <p:animEffect transition="out" filter="dissolve">
                                      <p:cBhvr>
                                        <p:cTn id="59" dur="500"/>
                                        <p:tgtEl>
                                          <p:spTgt spid="15"/>
                                        </p:tgtEl>
                                      </p:cBhvr>
                                    </p:animEffect>
                                    <p:set>
                                      <p:cBhvr>
                                        <p:cTn id="60" dur="1" fill="hold">
                                          <p:stCondLst>
                                            <p:cond delay="499"/>
                                          </p:stCondLst>
                                        </p:cTn>
                                        <p:tgtEl>
                                          <p:spTgt spid="15"/>
                                        </p:tgtEl>
                                        <p:attrNameLst>
                                          <p:attrName>style.visibility</p:attrName>
                                        </p:attrNameLst>
                                      </p:cBhvr>
                                      <p:to>
                                        <p:strVal val="hidden"/>
                                      </p:to>
                                    </p:set>
                                  </p:childTnLst>
                                </p:cTn>
                              </p:par>
                              <p:par>
                                <p:cTn id="61" presetID="9" presetClass="exit" presetSubtype="0" fill="hold" grpId="1" nodeType="withEffect">
                                  <p:stCondLst>
                                    <p:cond delay="0"/>
                                  </p:stCondLst>
                                  <p:childTnLst>
                                    <p:animEffect transition="out" filter="dissolve">
                                      <p:cBhvr>
                                        <p:cTn id="62" dur="500"/>
                                        <p:tgtEl>
                                          <p:spTgt spid="23"/>
                                        </p:tgtEl>
                                      </p:cBhvr>
                                    </p:animEffect>
                                    <p:set>
                                      <p:cBhvr>
                                        <p:cTn id="63" dur="1" fill="hold">
                                          <p:stCondLst>
                                            <p:cond delay="499"/>
                                          </p:stCondLst>
                                        </p:cTn>
                                        <p:tgtEl>
                                          <p:spTgt spid="23"/>
                                        </p:tgtEl>
                                        <p:attrNameLst>
                                          <p:attrName>style.visibility</p:attrName>
                                        </p:attrNameLst>
                                      </p:cBhvr>
                                      <p:to>
                                        <p:strVal val="hidden"/>
                                      </p:to>
                                    </p:set>
                                  </p:childTnLst>
                                </p:cTn>
                              </p:par>
                              <p:par>
                                <p:cTn id="64" presetID="9" presetClass="entr" presetSubtype="0" fill="hold"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dissolve">
                                      <p:cBhvr>
                                        <p:cTn id="66" dur="500"/>
                                        <p:tgtEl>
                                          <p:spTgt spid="27"/>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dissolve">
                                      <p:cBhvr>
                                        <p:cTn id="69" dur="500"/>
                                        <p:tgtEl>
                                          <p:spTgt spid="28"/>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xit" presetSubtype="0" fill="hold" nodeType="clickEffect">
                                  <p:stCondLst>
                                    <p:cond delay="0"/>
                                  </p:stCondLst>
                                  <p:childTnLst>
                                    <p:animEffect transition="out" filter="dissolve">
                                      <p:cBhvr>
                                        <p:cTn id="73" dur="500"/>
                                        <p:tgtEl>
                                          <p:spTgt spid="27"/>
                                        </p:tgtEl>
                                      </p:cBhvr>
                                    </p:animEffect>
                                    <p:set>
                                      <p:cBhvr>
                                        <p:cTn id="74" dur="1" fill="hold">
                                          <p:stCondLst>
                                            <p:cond delay="499"/>
                                          </p:stCondLst>
                                        </p:cTn>
                                        <p:tgtEl>
                                          <p:spTgt spid="27"/>
                                        </p:tgtEl>
                                        <p:attrNameLst>
                                          <p:attrName>style.visibility</p:attrName>
                                        </p:attrNameLst>
                                      </p:cBhvr>
                                      <p:to>
                                        <p:strVal val="hidden"/>
                                      </p:to>
                                    </p:set>
                                  </p:childTnLst>
                                </p:cTn>
                              </p:par>
                              <p:par>
                                <p:cTn id="75" presetID="9" presetClass="exit" presetSubtype="0" fill="hold" grpId="1" nodeType="withEffect">
                                  <p:stCondLst>
                                    <p:cond delay="0"/>
                                  </p:stCondLst>
                                  <p:childTnLst>
                                    <p:animEffect transition="out" filter="dissolve">
                                      <p:cBhvr>
                                        <p:cTn id="76" dur="500"/>
                                        <p:tgtEl>
                                          <p:spTgt spid="28"/>
                                        </p:tgtEl>
                                      </p:cBhvr>
                                    </p:animEffect>
                                    <p:set>
                                      <p:cBhvr>
                                        <p:cTn id="77" dur="1" fill="hold">
                                          <p:stCondLst>
                                            <p:cond delay="499"/>
                                          </p:stCondLst>
                                        </p:cTn>
                                        <p:tgtEl>
                                          <p:spTgt spid="28"/>
                                        </p:tgtEl>
                                        <p:attrNameLst>
                                          <p:attrName>style.visibility</p:attrName>
                                        </p:attrNameLst>
                                      </p:cBhvr>
                                      <p:to>
                                        <p:strVal val="hidden"/>
                                      </p:to>
                                    </p:set>
                                  </p:childTnLst>
                                </p:cTn>
                              </p:par>
                              <p:par>
                                <p:cTn id="78" presetID="9" presetClass="entr" presetSubtype="0" fill="hold"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dissolve">
                                      <p:cBhvr>
                                        <p:cTn id="8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1" grpId="0"/>
      <p:bldP spid="21" grpId="1"/>
      <p:bldP spid="22" grpId="0"/>
      <p:bldP spid="22" grpId="1"/>
      <p:bldP spid="23" grpId="0"/>
      <p:bldP spid="23" grpId="1"/>
      <p:bldP spid="28" grpId="0"/>
      <p:bldP spid="28"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653" y="3199828"/>
            <a:ext cx="3052692" cy="321945"/>
          </a:xfrm>
          <a:prstGeom prst="rect">
            <a:avLst/>
          </a:prstGeom>
        </p:spPr>
        <p:txBody>
          <a:bodyPr wrap="square">
            <a:spAutoFit/>
          </a:bodyPr>
          <a:lstStyle/>
          <a:p>
            <a:pPr algn="ctr">
              <a:lnSpc>
                <a:spcPct val="150000"/>
              </a:lnSpc>
            </a:pPr>
            <a:r>
              <a:rPr lang="en-US" altLang="zh-CN" sz="1000" dirty="0">
                <a:solidFill>
                  <a:schemeClr val="tx1">
                    <a:lumMod val="85000"/>
                    <a:lumOff val="15000"/>
                  </a:schemeClr>
                </a:solidFill>
                <a:latin typeface="Calibri Light" panose="020F0302020204030204" pitchFamily="34" charset="0"/>
                <a:ea typeface="Calibri" panose="020F0502020204030204" pitchFamily="34" charset="0"/>
                <a:cs typeface="Calibri Light" panose="020F0302020204030204" pitchFamily="34" charset="0"/>
                <a:sym typeface="+mn-lt"/>
              </a:rPr>
              <a:t>Humanitarian GIS data and why conflation is needed</a:t>
            </a:r>
            <a:endParaRPr lang="en-US" altLang="zh-CN" sz="1000" dirty="0">
              <a:ea typeface="Calibri" panose="020F0502020204030204" pitchFamily="34" charset="0"/>
              <a:cs typeface="Calibri" panose="020F0502020204030204" pitchFamily="34" charset="0"/>
              <a:sym typeface="+mn-lt"/>
            </a:endParaRPr>
          </a:p>
        </p:txBody>
      </p:sp>
      <p:sp>
        <p:nvSpPr>
          <p:cNvPr id="7" name="文本框 7"/>
          <p:cNvSpPr txBox="1">
            <a:spLocks noChangeArrowheads="1"/>
          </p:cNvSpPr>
          <p:nvPr/>
        </p:nvSpPr>
        <p:spPr bwMode="auto">
          <a:xfrm>
            <a:off x="3743326" y="2483225"/>
            <a:ext cx="165735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Potentials</a:t>
            </a:r>
            <a:endParaRPr lang="en-US" altLang="zh-CN" sz="28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02</a:t>
            </a:r>
            <a:endParaRPr lang="zh-CN" altLang="en-US" sz="4400" b="1" dirty="0">
              <a:ea typeface="Calibri" panose="020F0502020204030204" pitchFamily="34" charset="0"/>
              <a:cs typeface="Calibri" panose="020F0502020204030204" pitchFamily="3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rPr>
              <a:t>Conflation of GIS-data</a:t>
            </a:r>
            <a:endParaRPr lang="en-US" sz="2400">
              <a:solidFill>
                <a:srgbClr val="1D6DC2"/>
              </a:solidFill>
              <a:latin typeface="Calibri Light" panose="020F0302020204030204" pitchFamily="34" charset="0"/>
              <a:cs typeface="Calibri Light" panose="020F0302020204030204" pitchFamily="34" charset="0"/>
            </a:endParaRPr>
          </a:p>
        </p:txBody>
      </p:sp>
      <p:pic>
        <p:nvPicPr>
          <p:cNvPr id="4" name="Picture 3" descr="D:\UniHeidelberg\Kurse\FS2\Time to take action\Referat\Pics\conflation.pngconflation"/>
          <p:cNvPicPr>
            <a:picLocks noChangeAspect="1"/>
          </p:cNvPicPr>
          <p:nvPr/>
        </p:nvPicPr>
        <p:blipFill>
          <a:blip r:embed="rId1"/>
          <a:srcRect/>
          <a:stretch>
            <a:fillRect/>
          </a:stretch>
        </p:blipFill>
        <p:spPr>
          <a:xfrm>
            <a:off x="644525" y="826135"/>
            <a:ext cx="4716780" cy="3311525"/>
          </a:xfrm>
          <a:prstGeom prst="rect">
            <a:avLst/>
          </a:prstGeom>
        </p:spPr>
      </p:pic>
      <p:sp>
        <p:nvSpPr>
          <p:cNvPr id="6" name="Text Box 5"/>
          <p:cNvSpPr txBox="1"/>
          <p:nvPr/>
        </p:nvSpPr>
        <p:spPr>
          <a:xfrm>
            <a:off x="644525" y="4228465"/>
            <a:ext cx="4716780" cy="245110"/>
          </a:xfrm>
          <a:prstGeom prst="rect">
            <a:avLst/>
          </a:prstGeom>
          <a:noFill/>
        </p:spPr>
        <p:txBody>
          <a:bodyPr wrap="square" rtlCol="0">
            <a:spAutoFit/>
          </a:bodyPr>
          <a:p>
            <a:pPr algn="ctr"/>
            <a:r>
              <a:rPr lang="en-US" sz="1000">
                <a:solidFill>
                  <a:srgbClr val="1D904D"/>
                </a:solidFill>
                <a:latin typeface="Calibri Light" panose="020F0302020204030204" pitchFamily="34" charset="0"/>
                <a:cs typeface="Calibri Light" panose="020F0302020204030204" pitchFamily="34" charset="0"/>
              </a:rPr>
              <a:t>Green: dataset A</a:t>
            </a:r>
            <a:r>
              <a:rPr lang="en-US" sz="1000">
                <a:solidFill>
                  <a:schemeClr val="tx2"/>
                </a:solidFill>
                <a:latin typeface="Calibri Light" panose="020F0302020204030204" pitchFamily="34" charset="0"/>
                <a:cs typeface="Calibri Light" panose="020F0302020204030204" pitchFamily="34" charset="0"/>
              </a:rPr>
              <a:t>  | </a:t>
            </a:r>
            <a:r>
              <a:rPr lang="en-US" sz="1000">
                <a:solidFill>
                  <a:srgbClr val="CF2330"/>
                </a:solidFill>
                <a:latin typeface="Calibri Light" panose="020F0302020204030204" pitchFamily="34" charset="0"/>
                <a:cs typeface="Calibri Light" panose="020F0302020204030204" pitchFamily="34" charset="0"/>
              </a:rPr>
              <a:t>Red: dataset B</a:t>
            </a:r>
            <a:r>
              <a:rPr lang="en-US" sz="1000">
                <a:solidFill>
                  <a:schemeClr val="tx2"/>
                </a:solidFill>
                <a:latin typeface="Calibri Light" panose="020F0302020204030204" pitchFamily="34" charset="0"/>
                <a:cs typeface="Calibri Light" panose="020F0302020204030204" pitchFamily="34" charset="0"/>
              </a:rPr>
              <a:t> | </a:t>
            </a:r>
            <a:r>
              <a:rPr lang="en-US" sz="1000">
                <a:solidFill>
                  <a:srgbClr val="0000FF"/>
                </a:solidFill>
                <a:latin typeface="Calibri Light" panose="020F0302020204030204" pitchFamily="34" charset="0"/>
                <a:cs typeface="Calibri Light" panose="020F0302020204030204" pitchFamily="34" charset="0"/>
              </a:rPr>
              <a:t>Blue: spatial difference</a:t>
            </a:r>
            <a:endParaRPr lang="en-US" sz="1000">
              <a:solidFill>
                <a:srgbClr val="0000FF"/>
              </a:solidFill>
              <a:latin typeface="Calibri Light" panose="020F0302020204030204" pitchFamily="34" charset="0"/>
              <a:cs typeface="Calibri Light" panose="020F0302020204030204" pitchFamily="34" charset="0"/>
            </a:endParaRPr>
          </a:p>
        </p:txBody>
      </p:sp>
      <p:sp>
        <p:nvSpPr>
          <p:cNvPr id="82"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02</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12" name="Text Box 11"/>
          <p:cNvSpPr txBox="1"/>
          <p:nvPr/>
        </p:nvSpPr>
        <p:spPr>
          <a:xfrm>
            <a:off x="5361305" y="1653540"/>
            <a:ext cx="3530600" cy="460375"/>
          </a:xfrm>
          <a:prstGeom prst="rect">
            <a:avLst/>
          </a:prstGeom>
          <a:noFill/>
        </p:spPr>
        <p:txBody>
          <a:bodyPr wrap="square" rtlCol="0">
            <a:spAutoFit/>
          </a:bodyPr>
          <a:p>
            <a:pPr indent="0" algn="l">
              <a:buFont typeface="Arial" panose="020B0604020202020204" pitchFamily="34" charset="0"/>
              <a:buNone/>
            </a:pPr>
            <a:r>
              <a:rPr lang="en-US" sz="1200" i="1">
                <a:solidFill>
                  <a:schemeClr val="tx2"/>
                </a:solidFill>
                <a:latin typeface="Calibri Light" panose="020F0302020204030204" pitchFamily="34" charset="0"/>
                <a:cs typeface="Calibri Light" panose="020F0302020204030204" pitchFamily="34" charset="0"/>
              </a:rPr>
              <a:t>Do I need the info? </a:t>
            </a:r>
            <a:endParaRPr lang="en-US" sz="1200" i="1">
              <a:solidFill>
                <a:schemeClr val="tx2"/>
              </a:solidFill>
              <a:latin typeface="Calibri Light" panose="020F0302020204030204" pitchFamily="34" charset="0"/>
              <a:cs typeface="Calibri Light" panose="020F0302020204030204" pitchFamily="34" charset="0"/>
            </a:endParaRPr>
          </a:p>
          <a:p>
            <a:pPr indent="0" algn="l">
              <a:buFont typeface="Arial" panose="020B0604020202020204" pitchFamily="34" charset="0"/>
              <a:buNone/>
            </a:pPr>
            <a:r>
              <a:rPr lang="en-US" sz="1200" i="1">
                <a:solidFill>
                  <a:schemeClr val="tx2"/>
                </a:solidFill>
                <a:latin typeface="Calibri Light" panose="020F0302020204030204" pitchFamily="34" charset="0"/>
                <a:cs typeface="Calibri Light" panose="020F0302020204030204" pitchFamily="34" charset="0"/>
              </a:rPr>
              <a:t>Can I aquire it without conflation?</a:t>
            </a:r>
            <a:endParaRPr lang="en-US" sz="1200" b="1">
              <a:solidFill>
                <a:srgbClr val="1D6DC2"/>
              </a:solidFill>
              <a:latin typeface="Calibri" panose="020F0502020204030204" pitchFamily="34" charset="0"/>
              <a:cs typeface="Calibri" panose="020F0502020204030204" pitchFamily="34" charset="0"/>
            </a:endParaRPr>
          </a:p>
        </p:txBody>
      </p:sp>
      <p:sp>
        <p:nvSpPr>
          <p:cNvPr id="8" name="Text Box 7"/>
          <p:cNvSpPr txBox="1"/>
          <p:nvPr/>
        </p:nvSpPr>
        <p:spPr>
          <a:xfrm>
            <a:off x="5361305" y="2755900"/>
            <a:ext cx="3530600" cy="1014730"/>
          </a:xfrm>
          <a:prstGeom prst="rect">
            <a:avLst/>
          </a:prstGeom>
          <a:noFill/>
        </p:spPr>
        <p:txBody>
          <a:bodyPr wrap="square" rtlCol="0">
            <a:spAutoFit/>
          </a:bodyPr>
          <a:p>
            <a:pPr indent="0" algn="l">
              <a:buFont typeface="Arial" panose="020B0604020202020204" pitchFamily="34" charset="0"/>
              <a:buNone/>
            </a:pPr>
            <a:r>
              <a:rPr lang="en-US" sz="1200" b="1" i="1">
                <a:solidFill>
                  <a:srgbClr val="1D6DC2"/>
                </a:solidFill>
                <a:latin typeface="Calibri" panose="020F0502020204030204" pitchFamily="34" charset="0"/>
                <a:cs typeface="Calibri" panose="020F0502020204030204" pitchFamily="34" charset="0"/>
              </a:rPr>
              <a:t>Potentials:</a:t>
            </a:r>
            <a:endParaRPr lang="en-US" sz="1200" b="1" i="1">
              <a:solidFill>
                <a:srgbClr val="1D6DC2"/>
              </a:solidFill>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200" b="1">
                <a:solidFill>
                  <a:schemeClr val="tx2"/>
                </a:solidFill>
                <a:latin typeface="Calibri" panose="020F0502020204030204" pitchFamily="34" charset="0"/>
                <a:cs typeface="Calibri" panose="020F0502020204030204" pitchFamily="34" charset="0"/>
              </a:rPr>
              <a:t>Fusion</a:t>
            </a:r>
            <a:r>
              <a:rPr lang="en-US" sz="1200">
                <a:solidFill>
                  <a:schemeClr val="tx2"/>
                </a:solidFill>
                <a:latin typeface="Calibri Light" panose="020F0302020204030204" pitchFamily="34" charset="0"/>
                <a:cs typeface="Calibri Light" panose="020F0302020204030204" pitchFamily="34" charset="0"/>
              </a:rPr>
              <a:t> of different data (sets/types/info etc.)</a:t>
            </a:r>
            <a:endParaRPr lang="en-US" sz="1200">
              <a:solidFill>
                <a:schemeClr val="tx2"/>
              </a:solidFill>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r>
              <a:rPr lang="en-US" sz="1200" b="1">
                <a:solidFill>
                  <a:schemeClr val="tx2"/>
                </a:solidFill>
                <a:latin typeface="Calibri" panose="020F0502020204030204" pitchFamily="34" charset="0"/>
                <a:cs typeface="Calibri" panose="020F0502020204030204" pitchFamily="34" charset="0"/>
                <a:sym typeface="+mn-ea"/>
              </a:rPr>
              <a:t>Enrichment</a:t>
            </a:r>
            <a:r>
              <a:rPr lang="en-US" sz="1200">
                <a:solidFill>
                  <a:schemeClr val="tx2"/>
                </a:solidFill>
                <a:latin typeface="Calibri Light" panose="020F0302020204030204" pitchFamily="34" charset="0"/>
                <a:cs typeface="Calibri Light" panose="020F0302020204030204" pitchFamily="34" charset="0"/>
                <a:sym typeface="+mn-ea"/>
              </a:rPr>
              <a:t> of spatial data</a:t>
            </a:r>
            <a:endParaRPr lang="en-US" sz="1200">
              <a:solidFill>
                <a:schemeClr val="tx2"/>
              </a:solidFill>
              <a:latin typeface="Calibri Light" panose="020F0302020204030204" pitchFamily="34" charset="0"/>
              <a:cs typeface="Calibri Light" panose="020F0302020204030204" pitchFamily="34" charset="0"/>
              <a:sym typeface="+mn-ea"/>
            </a:endParaRPr>
          </a:p>
          <a:p>
            <a:pPr marL="285750" indent="-285750" algn="l">
              <a:buFont typeface="Arial" panose="020B0604020202020204" pitchFamily="34" charset="0"/>
              <a:buChar char="•"/>
            </a:pPr>
            <a:r>
              <a:rPr lang="en-US" sz="1200">
                <a:solidFill>
                  <a:schemeClr val="tx2"/>
                </a:solidFill>
                <a:latin typeface="Calibri Light" panose="020F0302020204030204" pitchFamily="34" charset="0"/>
                <a:cs typeface="Calibri Light" panose="020F0302020204030204" pitchFamily="34" charset="0"/>
              </a:rPr>
              <a:t>Data is more </a:t>
            </a:r>
            <a:r>
              <a:rPr lang="en-US" sz="1200" b="1">
                <a:solidFill>
                  <a:schemeClr val="tx2"/>
                </a:solidFill>
                <a:latin typeface="Calibri" panose="020F0502020204030204" pitchFamily="34" charset="0"/>
                <a:cs typeface="Calibri" panose="020F0502020204030204" pitchFamily="34" charset="0"/>
              </a:rPr>
              <a:t>accessible</a:t>
            </a:r>
            <a:endParaRPr lang="en-US" sz="1200" b="1">
              <a:solidFill>
                <a:schemeClr val="tx2"/>
              </a:solidFill>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endParaRPr lang="en-US" sz="1200">
              <a:solidFill>
                <a:schemeClr val="tx2"/>
              </a:solidFill>
              <a:latin typeface="Calibri Light" panose="020F0302020204030204" pitchFamily="34" charset="0"/>
              <a:cs typeface="Calibri Light" panose="020F0302020204030204" pitchFamily="34" charset="0"/>
            </a:endParaRPr>
          </a:p>
        </p:txBody>
      </p:sp>
      <p:sp>
        <p:nvSpPr>
          <p:cNvPr id="9" name="Text Box 8"/>
          <p:cNvSpPr txBox="1"/>
          <p:nvPr/>
        </p:nvSpPr>
        <p:spPr>
          <a:xfrm>
            <a:off x="5361305" y="826135"/>
            <a:ext cx="3530600" cy="275590"/>
          </a:xfrm>
          <a:prstGeom prst="rect">
            <a:avLst/>
          </a:prstGeom>
          <a:noFill/>
        </p:spPr>
        <p:txBody>
          <a:bodyPr wrap="square" rtlCol="0">
            <a:spAutoFit/>
          </a:bodyPr>
          <a:p>
            <a:pPr indent="0" algn="l">
              <a:buFont typeface="Arial" panose="020B0604020202020204" pitchFamily="34" charset="0"/>
              <a:buNone/>
            </a:pPr>
            <a:r>
              <a:rPr lang="en-US" sz="1200" b="1" i="1">
                <a:solidFill>
                  <a:srgbClr val="1D6DC2"/>
                </a:solidFill>
                <a:latin typeface="Calibri" panose="020F0502020204030204" pitchFamily="34" charset="0"/>
                <a:cs typeface="Calibri" panose="020F0502020204030204" pitchFamily="34" charset="0"/>
              </a:rPr>
              <a:t>Task: </a:t>
            </a:r>
            <a:r>
              <a:rPr lang="en-US" sz="1200">
                <a:solidFill>
                  <a:schemeClr val="tx2"/>
                </a:solidFill>
                <a:latin typeface="Calibri Light" panose="020F0302020204030204" pitchFamily="34" charset="0"/>
                <a:cs typeface="Calibri Light" panose="020F0302020204030204" pitchFamily="34" charset="0"/>
              </a:rPr>
              <a:t>Estimation of next road repair works</a:t>
            </a:r>
            <a:endParaRPr lang="en-US" sz="1200">
              <a:solidFill>
                <a:schemeClr val="tx2"/>
              </a:solidFill>
              <a:latin typeface="Calibri Light" panose="020F0302020204030204" pitchFamily="34" charset="0"/>
              <a:cs typeface="Calibri Light" panose="020F0302020204030204" pitchFamily="34" charset="0"/>
            </a:endParaRPr>
          </a:p>
        </p:txBody>
      </p:sp>
      <p:sp>
        <p:nvSpPr>
          <p:cNvPr id="11" name="Text Box 10"/>
          <p:cNvSpPr txBox="1"/>
          <p:nvPr/>
        </p:nvSpPr>
        <p:spPr>
          <a:xfrm>
            <a:off x="5361305" y="3929380"/>
            <a:ext cx="3183890" cy="299085"/>
          </a:xfrm>
          <a:prstGeom prst="rect">
            <a:avLst/>
          </a:prstGeom>
          <a:noFill/>
        </p:spPr>
        <p:txBody>
          <a:bodyPr wrap="square" rtlCol="0">
            <a:spAutoFit/>
          </a:bodyPr>
          <a:p>
            <a:r>
              <a:rPr lang="en-US" b="1">
                <a:solidFill>
                  <a:srgbClr val="1D6DC2"/>
                </a:solidFill>
                <a:latin typeface="Arial" panose="020B0604020202020204" pitchFamily="34" charset="0"/>
                <a:cs typeface="Arial" panose="020B0604020202020204" pitchFamily="34" charset="0"/>
                <a:sym typeface="+mn-ea"/>
              </a:rPr>
              <a:t>→ </a:t>
            </a:r>
            <a:r>
              <a:rPr lang="en-US" b="1">
                <a:solidFill>
                  <a:srgbClr val="1D6DC2"/>
                </a:solidFill>
                <a:latin typeface="Calibri" panose="020F0502020204030204" pitchFamily="34" charset="0"/>
                <a:cs typeface="Calibri" panose="020F0502020204030204" pitchFamily="34" charset="0"/>
                <a:sym typeface="+mn-ea"/>
              </a:rPr>
              <a:t>Cost-benefit evaluation is important</a:t>
            </a:r>
            <a:endParaRPr lang="en-US"/>
          </a:p>
        </p:txBody>
      </p:sp>
      <p:sp>
        <p:nvSpPr>
          <p:cNvPr id="13" name="Text Box 12"/>
          <p:cNvSpPr txBox="1"/>
          <p:nvPr/>
        </p:nvSpPr>
        <p:spPr>
          <a:xfrm>
            <a:off x="-8255" y="4875530"/>
            <a:ext cx="9152255" cy="245110"/>
          </a:xfrm>
          <a:prstGeom prst="rect">
            <a:avLst/>
          </a:prstGeom>
          <a:noFill/>
        </p:spPr>
        <p:txBody>
          <a:bodyPr wrap="square" rtlCol="0">
            <a:spAutoFit/>
          </a:bodyPr>
          <a:p>
            <a:pPr algn="ctr"/>
            <a:r>
              <a:rPr lang="en-US" sz="1000">
                <a:solidFill>
                  <a:srgbClr val="929292"/>
                </a:solidFill>
              </a:rPr>
              <a:t>Potentials of data conflation and webportals</a:t>
            </a:r>
            <a:endParaRPr lang="en-US" sz="1000">
              <a:solidFill>
                <a:srgbClr val="929292"/>
              </a:solidFill>
            </a:endParaRPr>
          </a:p>
        </p:txBody>
      </p:sp>
      <p:sp>
        <p:nvSpPr>
          <p:cNvPr id="14" name="Text Box 13"/>
          <p:cNvSpPr txBox="1"/>
          <p:nvPr/>
        </p:nvSpPr>
        <p:spPr>
          <a:xfrm>
            <a:off x="8808720" y="4875530"/>
            <a:ext cx="348615" cy="245110"/>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
        <p:nvSpPr>
          <p:cNvPr id="18" name="Text Box 17"/>
          <p:cNvSpPr txBox="1"/>
          <p:nvPr/>
        </p:nvSpPr>
        <p:spPr>
          <a:xfrm>
            <a:off x="4178300" y="3907790"/>
            <a:ext cx="1061720" cy="229870"/>
          </a:xfrm>
          <a:prstGeom prst="rect">
            <a:avLst/>
          </a:prstGeom>
          <a:noFill/>
        </p:spPr>
        <p:txBody>
          <a:bodyPr wrap="square" rtlCol="0">
            <a:spAutoFit/>
          </a:bodyPr>
          <a:p>
            <a:r>
              <a:rPr lang="en-US" sz="900"/>
              <a:t>UCGIS GIS&amp;T 2021</a:t>
            </a:r>
            <a:endParaRPr lang="en-US" sz="9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30250" y="813435"/>
            <a:ext cx="7912735" cy="1383665"/>
          </a:xfrm>
          <a:prstGeom prst="rect">
            <a:avLst/>
          </a:prstGeom>
          <a:noFill/>
        </p:spPr>
        <p:txBody>
          <a:bodyPr wrap="square" rtlCol="0">
            <a:spAutoFit/>
          </a:bodyPr>
          <a:p>
            <a:r>
              <a:rPr lang="en-US" sz="1400" b="1" i="1">
                <a:solidFill>
                  <a:srgbClr val="1D6DC2"/>
                </a:solidFill>
                <a:sym typeface="+mn-ea"/>
              </a:rPr>
              <a:t>Different sources/types/scopes/formats of data:</a:t>
            </a:r>
            <a:endParaRPr lang="en-US" sz="1400" b="1" i="1">
              <a:solidFill>
                <a:srgbClr val="1D6DC2"/>
              </a:solidFill>
              <a:sym typeface="+mn-ea"/>
            </a:endParaRPr>
          </a:p>
          <a:p>
            <a:endParaRPr lang="en-US" sz="1400" b="1" i="1">
              <a:solidFill>
                <a:srgbClr val="1D6DC2"/>
              </a:solidFill>
              <a:sym typeface="+mn-ea"/>
            </a:endParaRPr>
          </a:p>
          <a:p>
            <a:pPr marL="285750" indent="-285750">
              <a:buFont typeface="Arial" panose="020B0604020202020204" pitchFamily="34" charset="0"/>
              <a:buChar char="•"/>
            </a:pPr>
            <a:r>
              <a:rPr lang="en-US" sz="1400" b="1">
                <a:solidFill>
                  <a:schemeClr val="tx2"/>
                </a:solidFill>
                <a:sym typeface="+mn-ea"/>
              </a:rPr>
              <a:t>Local knowledge and data acquisition </a:t>
            </a:r>
            <a:r>
              <a:rPr lang="en-US" sz="1400">
                <a:solidFill>
                  <a:srgbClr val="929292"/>
                </a:solidFill>
                <a:latin typeface="Calibri Light" panose="020F0302020204030204" pitchFamily="34" charset="0"/>
                <a:cs typeface="Calibri Light" panose="020F0302020204030204" pitchFamily="34" charset="0"/>
                <a:sym typeface="+mn-ea"/>
              </a:rPr>
              <a:t>(Passive sensing, </a:t>
            </a:r>
            <a:r>
              <a:rPr lang="en-US" sz="1400">
                <a:solidFill>
                  <a:srgbClr val="929292"/>
                </a:solidFill>
                <a:latin typeface="Calibri Light" panose="020F0302020204030204" pitchFamily="34" charset="0"/>
                <a:cs typeface="Calibri Light" panose="020F0302020204030204" pitchFamily="34" charset="0"/>
                <a:sym typeface="+mn-ea"/>
              </a:rPr>
              <a:t>Participatory Sensing/Mapping, </a:t>
            </a:r>
            <a:r>
              <a:rPr lang="en-US" sz="1400">
                <a:solidFill>
                  <a:srgbClr val="929292"/>
                </a:solidFill>
                <a:latin typeface="Calibri Light" panose="020F0302020204030204" pitchFamily="34" charset="0"/>
                <a:cs typeface="Calibri Light" panose="020F0302020204030204" pitchFamily="34" charset="0"/>
                <a:sym typeface="+mn-ea"/>
              </a:rPr>
              <a:t>Volunteer Thinking, Environmental and Ecological Observation, Civic/Community science etc.)</a:t>
            </a:r>
            <a:endParaRPr lang="en-US" sz="1400">
              <a:solidFill>
                <a:srgbClr val="929292"/>
              </a:solidFill>
              <a:latin typeface="Calibri Light" panose="020F0302020204030204" pitchFamily="34" charset="0"/>
              <a:cs typeface="Calibri Light" panose="020F0302020204030204" pitchFamily="34" charset="0"/>
              <a:sym typeface="+mn-ea"/>
            </a:endParaRPr>
          </a:p>
          <a:p>
            <a:pPr marL="285750" indent="-285750">
              <a:buFont typeface="Arial" panose="020B0604020202020204" pitchFamily="34" charset="0"/>
              <a:buChar char="•"/>
            </a:pPr>
            <a:r>
              <a:rPr lang="en-US" sz="1400" b="1">
                <a:solidFill>
                  <a:schemeClr val="tx2"/>
                </a:solidFill>
                <a:latin typeface="Calibri" panose="020F0502020204030204" pitchFamily="34" charset="0"/>
                <a:cs typeface="Calibri" panose="020F0502020204030204" pitchFamily="34" charset="0"/>
                <a:sym typeface="+mn-ea"/>
              </a:rPr>
              <a:t>Indigenous knowledge and data acquisition </a:t>
            </a:r>
            <a:r>
              <a:rPr lang="en-US" sz="1400">
                <a:solidFill>
                  <a:srgbClr val="929292"/>
                </a:solidFill>
                <a:latin typeface="Calibri Light" panose="020F0302020204030204" pitchFamily="34" charset="0"/>
                <a:cs typeface="Calibri Light" panose="020F0302020204030204" pitchFamily="34" charset="0"/>
                <a:sym typeface="+mn-ea"/>
              </a:rPr>
              <a:t>(Focus groups, Word of mouth etc.)</a:t>
            </a:r>
            <a:endParaRPr lang="en-US" sz="1400">
              <a:solidFill>
                <a:srgbClr val="929292"/>
              </a:solidFill>
              <a:latin typeface="Calibri Light" panose="020F0302020204030204" pitchFamily="34" charset="0"/>
              <a:cs typeface="Calibri Light" panose="020F0302020204030204" pitchFamily="34" charset="0"/>
              <a:sym typeface="+mn-ea"/>
            </a:endParaRPr>
          </a:p>
          <a:p>
            <a:pPr marL="285750" indent="-285750">
              <a:buFont typeface="Arial" panose="020B0604020202020204" pitchFamily="34" charset="0"/>
              <a:buChar char="•"/>
            </a:pPr>
            <a:endParaRPr lang="en-US" sz="1400" b="1">
              <a:solidFill>
                <a:schemeClr val="tx2"/>
              </a:solidFill>
              <a:latin typeface="Calibri" panose="020F0502020204030204" pitchFamily="34" charset="0"/>
              <a:cs typeface="Calibri" panose="020F0502020204030204" pitchFamily="34" charset="0"/>
              <a:sym typeface="+mn-ea"/>
            </a:endParaRPr>
          </a:p>
        </p:txBody>
      </p:sp>
      <p:sp>
        <p:nvSpPr>
          <p:cNvPr id="4" name="Text Box 3"/>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rPr>
              <a:t>Conflation in the humanitarian context</a:t>
            </a:r>
            <a:endParaRPr lang="en-US" sz="2400">
              <a:solidFill>
                <a:srgbClr val="1D6DC2"/>
              </a:solidFill>
              <a:latin typeface="Calibri Light" panose="020F0302020204030204" pitchFamily="34" charset="0"/>
              <a:cs typeface="Calibri Light" panose="020F0302020204030204" pitchFamily="34" charset="0"/>
            </a:endParaRPr>
          </a:p>
        </p:txBody>
      </p:sp>
      <p:sp>
        <p:nvSpPr>
          <p:cNvPr id="82"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02</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2" name="Text Box 1"/>
          <p:cNvSpPr txBox="1"/>
          <p:nvPr/>
        </p:nvSpPr>
        <p:spPr>
          <a:xfrm>
            <a:off x="0" y="3409474"/>
            <a:ext cx="9144000" cy="306705"/>
          </a:xfrm>
          <a:prstGeom prst="rect">
            <a:avLst/>
          </a:prstGeom>
          <a:noFill/>
        </p:spPr>
        <p:txBody>
          <a:bodyPr wrap="square" rtlCol="0">
            <a:spAutoFit/>
          </a:bodyPr>
          <a:p>
            <a:pPr algn="ctr"/>
            <a:r>
              <a:rPr lang="en-US" sz="1400">
                <a:solidFill>
                  <a:schemeClr val="tx2"/>
                </a:solidFill>
              </a:rPr>
              <a:t>“</a:t>
            </a:r>
            <a:r>
              <a:rPr lang="en-US" sz="1400" b="1">
                <a:solidFill>
                  <a:srgbClr val="1D6DC2"/>
                </a:solidFill>
              </a:rPr>
              <a:t>Often the best information comes from those who are closest to it</a:t>
            </a:r>
            <a:r>
              <a:rPr lang="en-US" sz="1400">
                <a:solidFill>
                  <a:schemeClr val="tx2"/>
                </a:solidFill>
              </a:rPr>
              <a:t>”</a:t>
            </a:r>
            <a:r>
              <a:rPr lang="en-US" sz="1400">
                <a:solidFill>
                  <a:srgbClr val="929292"/>
                </a:solidFill>
              </a:rPr>
              <a:t> (J. McGlade, 2008)</a:t>
            </a:r>
            <a:endParaRPr lang="en-US" sz="1400">
              <a:solidFill>
                <a:srgbClr val="929292"/>
              </a:solidFill>
            </a:endParaRPr>
          </a:p>
        </p:txBody>
      </p:sp>
      <p:grpSp>
        <p:nvGrpSpPr>
          <p:cNvPr id="7" name="Group 6"/>
          <p:cNvGrpSpPr/>
          <p:nvPr/>
        </p:nvGrpSpPr>
        <p:grpSpPr>
          <a:xfrm>
            <a:off x="66040" y="1260475"/>
            <a:ext cx="800735" cy="1205230"/>
            <a:chOff x="279" y="1962"/>
            <a:chExt cx="1261" cy="2420"/>
          </a:xfrm>
        </p:grpSpPr>
        <p:sp>
          <p:nvSpPr>
            <p:cNvPr id="5" name="Left Brace 4"/>
            <p:cNvSpPr/>
            <p:nvPr/>
          </p:nvSpPr>
          <p:spPr>
            <a:xfrm>
              <a:off x="1049" y="1962"/>
              <a:ext cx="491" cy="24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6" name="Text Box 5"/>
            <p:cNvSpPr txBox="1"/>
            <p:nvPr/>
          </p:nvSpPr>
          <p:spPr>
            <a:xfrm>
              <a:off x="279" y="2863"/>
              <a:ext cx="770" cy="616"/>
            </a:xfrm>
            <a:prstGeom prst="rect">
              <a:avLst/>
            </a:prstGeom>
            <a:noFill/>
          </p:spPr>
          <p:txBody>
            <a:bodyPr wrap="square" rtlCol="0">
              <a:spAutoFit/>
            </a:bodyPr>
            <a:p>
              <a:r>
                <a:rPr lang="en-US" sz="1400" b="1">
                  <a:solidFill>
                    <a:srgbClr val="1D6DC2"/>
                  </a:solidFill>
                </a:rPr>
                <a:t>VGI</a:t>
              </a:r>
              <a:endParaRPr lang="en-US" b="1">
                <a:solidFill>
                  <a:srgbClr val="1D6DC2"/>
                </a:solidFill>
              </a:endParaRPr>
            </a:p>
          </p:txBody>
        </p:sp>
      </p:grpSp>
      <p:sp>
        <p:nvSpPr>
          <p:cNvPr id="8" name="Text Box 7"/>
          <p:cNvSpPr txBox="1"/>
          <p:nvPr/>
        </p:nvSpPr>
        <p:spPr>
          <a:xfrm>
            <a:off x="730250" y="2197100"/>
            <a:ext cx="7548880" cy="737235"/>
          </a:xfrm>
          <a:prstGeom prst="rect">
            <a:avLst/>
          </a:prstGeom>
          <a:noFill/>
        </p:spPr>
        <p:txBody>
          <a:bodyPr wrap="square" rtlCol="0">
            <a:spAutoFit/>
          </a:bodyPr>
          <a:p>
            <a:pPr marL="285750" indent="-285750">
              <a:buFont typeface="Arial" panose="020B0604020202020204" pitchFamily="34" charset="0"/>
              <a:buChar char="•"/>
            </a:pPr>
            <a:r>
              <a:rPr lang="en-US" sz="1400" b="1">
                <a:solidFill>
                  <a:schemeClr val="tx2"/>
                </a:solidFill>
                <a:latin typeface="Calibri" panose="020F0502020204030204" pitchFamily="34" charset="0"/>
                <a:cs typeface="Calibri" panose="020F0502020204030204" pitchFamily="34" charset="0"/>
                <a:sym typeface="+mn-ea"/>
              </a:rPr>
              <a:t>Humanitarian Aid Organizations &amp; Movements</a:t>
            </a:r>
            <a:endParaRPr lang="en-US" sz="1400" b="1">
              <a:solidFill>
                <a:schemeClr val="tx2"/>
              </a:solidFill>
              <a:sym typeface="+mn-ea"/>
            </a:endParaRPr>
          </a:p>
          <a:p>
            <a:pPr marL="285750" indent="-285750">
              <a:buFont typeface="Arial" panose="020B0604020202020204" pitchFamily="34" charset="0"/>
              <a:buChar char="•"/>
            </a:pPr>
            <a:r>
              <a:rPr lang="en-US" sz="1400" b="1">
                <a:solidFill>
                  <a:schemeClr val="tx2"/>
                </a:solidFill>
                <a:sym typeface="+mn-ea"/>
              </a:rPr>
              <a:t>Official public service data</a:t>
            </a:r>
            <a:endParaRPr lang="en-US" sz="1400" b="1">
              <a:solidFill>
                <a:schemeClr val="tx2"/>
              </a:solidFill>
              <a:sym typeface="+mn-ea"/>
            </a:endParaRPr>
          </a:p>
          <a:p>
            <a:pPr marL="285750" indent="-285750">
              <a:buFont typeface="Arial" panose="020B0604020202020204" pitchFamily="34" charset="0"/>
              <a:buChar char="•"/>
            </a:pPr>
            <a:r>
              <a:rPr lang="en-US" sz="1400" b="1">
                <a:solidFill>
                  <a:schemeClr val="tx2"/>
                </a:solidFill>
                <a:sym typeface="+mn-ea"/>
              </a:rPr>
              <a:t>Scientific data</a:t>
            </a:r>
            <a:endParaRPr lang="en-US" sz="1400" b="1">
              <a:solidFill>
                <a:schemeClr val="tx2"/>
              </a:solidFill>
              <a:sym typeface="+mn-ea"/>
            </a:endParaRPr>
          </a:p>
        </p:txBody>
      </p:sp>
      <p:sp>
        <p:nvSpPr>
          <p:cNvPr id="9" name="Text Box 8"/>
          <p:cNvSpPr txBox="1"/>
          <p:nvPr/>
        </p:nvSpPr>
        <p:spPr>
          <a:xfrm>
            <a:off x="-8255" y="4875530"/>
            <a:ext cx="9152255" cy="245110"/>
          </a:xfrm>
          <a:prstGeom prst="rect">
            <a:avLst/>
          </a:prstGeom>
          <a:noFill/>
        </p:spPr>
        <p:txBody>
          <a:bodyPr wrap="square" rtlCol="0">
            <a:spAutoFit/>
          </a:bodyPr>
          <a:p>
            <a:pPr algn="ctr"/>
            <a:r>
              <a:rPr lang="en-US" sz="1000">
                <a:solidFill>
                  <a:srgbClr val="929292"/>
                </a:solidFill>
              </a:rPr>
              <a:t>Potentials of data conflation and webportals</a:t>
            </a:r>
            <a:endParaRPr lang="en-US" sz="1000">
              <a:solidFill>
                <a:srgbClr val="929292"/>
              </a:solidFill>
            </a:endParaRPr>
          </a:p>
        </p:txBody>
      </p:sp>
      <p:sp>
        <p:nvSpPr>
          <p:cNvPr id="10" name="Text Box 9"/>
          <p:cNvSpPr txBox="1"/>
          <p:nvPr/>
        </p:nvSpPr>
        <p:spPr>
          <a:xfrm>
            <a:off x="8808720" y="4875530"/>
            <a:ext cx="348615" cy="245110"/>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0-#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theme/theme1.xml><?xml version="1.0" encoding="utf-8"?>
<a:theme xmlns:a="http://schemas.openxmlformats.org/drawingml/2006/main" name="Office Theme">
  <a:themeElements>
    <a:clrScheme name="推荐色1">
      <a:dk1>
        <a:srgbClr val="7F7F7F"/>
      </a:dk1>
      <a:lt1>
        <a:srgbClr val="FFFFFF"/>
      </a:lt1>
      <a:dk2>
        <a:srgbClr val="000000"/>
      </a:dk2>
      <a:lt2>
        <a:srgbClr val="FFFFFF"/>
      </a:lt2>
      <a:accent1>
        <a:srgbClr val="1D6DC2"/>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7508</Words>
  <Application>WPS Presentation</Application>
  <PresentationFormat>全屏显示(16:9)</PresentationFormat>
  <Paragraphs>363</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SimSun</vt:lpstr>
      <vt:lpstr>Wingdings</vt:lpstr>
      <vt:lpstr>Calibri</vt:lpstr>
      <vt:lpstr>Calibri Light</vt:lpstr>
      <vt:lpstr>方正宋刻本秀楷简体</vt:lpstr>
      <vt:lpstr>Microsoft YaHei</vt:lpstr>
      <vt:lpstr>Arial Unicode MS</vt:lpstr>
      <vt:lpstr>等线</vt:lpstr>
      <vt:lpstr>Lato Light</vt:lpstr>
      <vt:lpstr>Segoe Print</vt:lpstr>
      <vt:lpstr>MS PGothic</vt:lpstr>
      <vt:lpstr>Gill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Eric羊</dc:creator>
  <cp:lastModifiedBy>GrHalbgott</cp:lastModifiedBy>
  <cp:revision>279</cp:revision>
  <dcterms:created xsi:type="dcterms:W3CDTF">2017-05-02T06:39:00Z</dcterms:created>
  <dcterms:modified xsi:type="dcterms:W3CDTF">2022-07-02T01:07:09Z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1033-11.2.0.11130</vt:lpwstr>
  </property>
  <property fmtid="{D5CDD505-2E9C-101B-9397-08002B2CF9AE}" pid="3" name="ICV">
    <vt:lpwstr>797103134C104597B8D9834F4A5FFC26</vt:lpwstr>
  </property>
</Properties>
</file>