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25"/>
  </p:handoutMasterIdLst>
  <p:sldIdLst>
    <p:sldId id="302" r:id="rId3"/>
    <p:sldId id="2334" r:id="rId5"/>
    <p:sldId id="2338" r:id="rId6"/>
    <p:sldId id="2339" r:id="rId7"/>
    <p:sldId id="2481" r:id="rId8"/>
    <p:sldId id="2476" r:id="rId9"/>
    <p:sldId id="2506" r:id="rId10"/>
    <p:sldId id="2416" r:id="rId11"/>
    <p:sldId id="2508" r:id="rId12"/>
    <p:sldId id="2418" r:id="rId13"/>
    <p:sldId id="2528" r:id="rId14"/>
    <p:sldId id="2513" r:id="rId15"/>
    <p:sldId id="2375" r:id="rId16"/>
    <p:sldId id="2491" r:id="rId17"/>
    <p:sldId id="2514" r:id="rId18"/>
    <p:sldId id="2511" r:id="rId19"/>
    <p:sldId id="2482" r:id="rId20"/>
    <p:sldId id="2522" r:id="rId21"/>
    <p:sldId id="2483" r:id="rId22"/>
    <p:sldId id="2386" r:id="rId23"/>
    <p:sldId id="2384" r:id="rId24"/>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6DC2"/>
    <a:srgbClr val="929292"/>
    <a:srgbClr val="4B5050"/>
    <a:srgbClr val="1D904D"/>
    <a:srgbClr val="0000FF"/>
    <a:srgbClr val="CF2330"/>
    <a:srgbClr val="72BB8E"/>
    <a:srgbClr val="E08648"/>
    <a:srgbClr val="BD0F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70" d="100"/>
          <a:sy n="70" d="100"/>
        </p:scale>
        <p:origin x="2706" y="1140"/>
      </p:cViewPr>
      <p:guideLst>
        <p:guide orient="horz" pos="1807"/>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A3340-C542-46E3-BB6B-1E3F28D53E8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EAA4AF-B0AE-42C7-9AD8-C74E868F580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dirty="0">
                <a:latin typeface="Calibri" panose="020F0502020204030204" pitchFamily="34" charset="0"/>
                <a:cs typeface="Calibri" panose="020F0502020204030204" pitchFamily="34" charset="0"/>
                <a:sym typeface="+mn-ea"/>
              </a:rPr>
              <a:t>Moin und frohes Neues auch von mir</a:t>
            </a:r>
            <a:endParaRPr lang="en-US" dirty="0">
              <a:latin typeface="Calibri" panose="020F0502020204030204" pitchFamily="34" charset="0"/>
              <a:cs typeface="Calibri" panose="020F0502020204030204" pitchFamily="34" charset="0"/>
              <a:sym typeface="+mn-ea"/>
            </a:endParaRPr>
          </a:p>
          <a:p>
            <a:r>
              <a:rPr lang="en-US" dirty="0">
                <a:latin typeface="Calibri" panose="020F0502020204030204" pitchFamily="34" charset="0"/>
                <a:cs typeface="Calibri" panose="020F0502020204030204" pitchFamily="34" charset="0"/>
                <a:sym typeface="+mn-ea"/>
              </a:rPr>
              <a:t>Heute beschäftigen wir uns mal mit was Prakischem</a:t>
            </a:r>
            <a:br>
              <a:rPr lang="en-US" dirty="0">
                <a:latin typeface="Calibri" panose="020F0502020204030204" pitchFamily="34" charset="0"/>
                <a:cs typeface="Calibri" panose="020F0502020204030204" pitchFamily="34" charset="0"/>
                <a:sym typeface="+mn-ea"/>
              </a:rPr>
            </a:br>
            <a:r>
              <a:rPr lang="en-US" dirty="0">
                <a:latin typeface="Calibri" panose="020F0502020204030204" pitchFamily="34" charset="0"/>
                <a:cs typeface="Calibri" panose="020F0502020204030204" pitchFamily="34" charset="0"/>
                <a:sym typeface="+mn-ea"/>
              </a:rPr>
              <a:t>und zwar schauen wir uns THEMA an</a:t>
            </a:r>
            <a:endParaRPr lang="en-US">
              <a:latin typeface="Calibri" panose="020F0502020204030204" pitchFamily="34" charset="0"/>
              <a:cs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atin typeface="Calibri" panose="020F0502020204030204" pitchFamily="34" charset="0"/>
                <a:cs typeface="Calibri" panose="020F0502020204030204" pitchFamily="34" charset="0"/>
              </a:rPr>
              <a:t>LESEN</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Es ist im Grunde die Erweiterung, die unser noch nicht GIS-Script zum GIS-Script macht ohne auf ein WPS zugreifen zu müssen</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-&gt; LESEN</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Fun Fact: zu Morgan: B.A. in Philosophie und Politikwissenschaften, hat dann nach der Entwicklung von Turf.js bei Mapbox gearbeitet, dann wurde Turf von Mapbox übernommen, er war bisschen weiter da und jetzt ist er inzwischen einfach Lead Software Engineer bei SpaceX, also ein beeindruckender Werdegang</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Durch Übernahme von Mapbox: Entwicklungschub -&gt; Open Source</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-&gt; LESEN</a:t>
            </a:r>
            <a:endParaRPr lang="en-US">
              <a:latin typeface="Calibri" panose="020F0502020204030204" pitchFamily="34" charset="0"/>
              <a:cs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atin typeface="Calibri" panose="020F0502020204030204" pitchFamily="34" charset="0"/>
                <a:cs typeface="Calibri" panose="020F0502020204030204" pitchFamily="34" charset="0"/>
              </a:rPr>
              <a:t>- über 100 Tools inzwischen, 2016 waren es noch 50, da kommen stetig neue hinzu</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aktive Entwicklung über GitHub (letzte Änderungen vor 2 Monaten)</a:t>
            </a:r>
            <a:endParaRPr lang="en-US">
              <a:latin typeface="Calibri" panose="020F0502020204030204" pitchFamily="34" charset="0"/>
              <a:cs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atin typeface="Calibri" panose="020F0502020204030204" pitchFamily="34" charset="0"/>
                <a:cs typeface="Calibri" panose="020F0502020204030204" pitchFamily="34" charset="0"/>
              </a:rPr>
              <a:t>Kurzes Anwendungsbeispiel was man damit machen kann: Entfernungsberechnung innerhalb einer Kartenanwendung</a:t>
            </a:r>
            <a:endParaRPr lang="en-US">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Was sehr cool ist: man kann Punkte auch wieder löschen</a:t>
            </a:r>
            <a:endParaRPr lang="en-US">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Coole Anwendung, </a:t>
            </a:r>
            <a:r>
              <a:rPr lang="en-US">
                <a:latin typeface="Calibri" panose="020F0502020204030204" pitchFamily="34" charset="0"/>
                <a:cs typeface="Calibri" panose="020F0502020204030204" pitchFamily="34" charset="0"/>
                <a:sym typeface="+mn-ea"/>
              </a:rPr>
              <a:t>w</a:t>
            </a:r>
            <a:r>
              <a:rPr lang="en-US">
                <a:latin typeface="Calibri" panose="020F0502020204030204" pitchFamily="34" charset="0"/>
                <a:cs typeface="Calibri" panose="020F0502020204030204" pitchFamily="34" charset="0"/>
                <a:sym typeface="+mn-ea"/>
              </a:rPr>
              <a:t>irft natürlich die Frage auf: wie kompliziert ist sowas umzusetzen und wie funktioniert es? </a:t>
            </a:r>
            <a:endParaRPr lang="en-US">
              <a:latin typeface="Calibri" panose="020F0502020204030204" pitchFamily="34" charset="0"/>
              <a:cs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atin typeface="Calibri" panose="020F0502020204030204" pitchFamily="34" charset="0"/>
                <a:cs typeface="Calibri" panose="020F0502020204030204" pitchFamily="34" charset="0"/>
              </a:rPr>
              <a:t>Womit wir zum Prakischen Teil kommen</a:t>
            </a:r>
            <a:endParaRPr lang="en-US">
              <a:latin typeface="Calibri" panose="020F0502020204030204" pitchFamily="34" charset="0"/>
              <a:cs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atin typeface="Calibri" panose="020F0502020204030204" pitchFamily="34" charset="0"/>
                <a:cs typeface="Calibri" panose="020F0502020204030204" pitchFamily="34" charset="0"/>
              </a:rPr>
              <a:t>Das erste was man da betrachten kann, ist die Einbindung. Es gibt drei Möglichkeiten zum Einbinden:</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einmal per URL, man muss halt immer online sein, speichert dafür aber keine Daten und das ist für alle immer das selbe (topaktuell) -&gt;</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oder man lädt sich das komplette Script runter und bindet das so ein, muss das natürlich immer beilegen und man muss es selber aktuell halten -&gt;</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ODER dritte Möglichkeit, und das nutzt eben die Fähigkeit der Modularisierung von Turf, -&gt; man wählt die Funktionen aus, die man haben will, und baut sein eigenes kleineres Script (gleiche Nachteile wie davor, nur ist das eben begrenzt auf ganz bestimmte Funktionen) -&gt;</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-&gt; auch hier wieder: sehr hohe Flexibilität und passt sich der jeweiligen Situation an</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Die Syntax der Funktionen ist super einfach -&gt; LESEN und letzlich war die Kartendarstellung beim Beispiel gerade viel komplizierter als dann die eigentlichen räumlichen Analysen</a:t>
            </a:r>
            <a:endParaRPr lang="en-US">
              <a:latin typeface="Calibri" panose="020F0502020204030204" pitchFamily="34" charset="0"/>
              <a:cs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atin typeface="Calibri" panose="020F0502020204030204" pitchFamily="34" charset="0"/>
                <a:cs typeface="Calibri" panose="020F0502020204030204" pitchFamily="34" charset="0"/>
              </a:rPr>
              <a:t>ein weiterer Punkt, warum Turf so flexibel ist, ist der Tatsache geschuldet, dass es mit GeoJSON Dateien arbeitet und in jede API integriert werden kann, die GeoJSON-Daten lesen kann. </a:t>
            </a:r>
            <a:r>
              <a:rPr lang="en-US">
                <a:latin typeface="Calibri" panose="020F0502020204030204" pitchFamily="34" charset="0"/>
                <a:cs typeface="Calibri" panose="020F0502020204030204" pitchFamily="34" charset="0"/>
                <a:sym typeface="+mn-ea"/>
              </a:rPr>
              <a:t>Dazu gehören unter Anderem LESEN</a:t>
            </a:r>
            <a:endParaRPr lang="en-US">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-&gt; GeoJSON basiert auf JSON, was 1997 entwickelt wurde. 10 Jahre später kam dann GeoJSON und nochmal fast 10 Jahre später es erst als Standard definiert, obwohl das schon alle benutzt haben </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LESEN -&gt; ZEIGEN</a:t>
            </a:r>
            <a:endParaRPr lang="en-US">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Das Einlesen von GeoJSON gestaltet sich in JavaScript wie auch das Parsing von CSV-Dateien als ein bisschen schwieriger und ausgefeilter, deswegen und auch einfach ums einfacher zu machen gibts in Turf die sogenannten Helper-Module </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-&gt; Übersicht</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-&gt; basieren auf den klassischen Simple Features, die wiederrum von der OGC definiert und standardisiert wurden</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-&gt; Die werden wie normale Tools eingebunden und vereinfachen das Erstellen von Features, -&gt; hier zB erstellen wir einen Punkt, der dann in der Variable aber als GeoJSON-Punkt hinterlegt ist</a:t>
            </a:r>
            <a:endParaRPr lang="en-US">
              <a:latin typeface="Calibri" panose="020F0502020204030204" pitchFamily="34" charset="0"/>
              <a:cs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atin typeface="Calibri" panose="020F0502020204030204" pitchFamily="34" charset="0"/>
                <a:cs typeface="Calibri" panose="020F0502020204030204" pitchFamily="34" charset="0"/>
                <a:sym typeface="+mn-ea"/>
              </a:rPr>
              <a:t>Und wie sowas dann tatsächlich im Script aussieht, das schauen wir uns anhand eines Übungsbeispiels an</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sym typeface="+mn-ea"/>
              </a:rPr>
              <a:t>Wir machen es aber ein bisschen anders heute, wir machen die Aufgabe zusammen hier vorne, ich hab ein Script für euch vorbereitet</a:t>
            </a:r>
            <a:endParaRPr lang="en-US">
              <a:latin typeface="Calibri" panose="020F0502020204030204" pitchFamily="34" charset="0"/>
              <a:cs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atin typeface="Calibri" panose="020F0502020204030204" pitchFamily="34" charset="0"/>
                <a:cs typeface="Calibri" panose="020F0502020204030204" pitchFamily="34" charset="0"/>
              </a:rPr>
              <a:t>ERKLÄREN UND AN TAFEL ZEIGEN</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Die Analyse an sich wird euch jetzt keinen Mehrwert bringen, aber ich glaube so bekommt man einen guten Einblick in die Anwendung von Turf</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Punkte: geojson.io</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-&gt; WECHSELN IN VSCODE</a:t>
            </a:r>
            <a:endParaRPr lang="en-US">
              <a:latin typeface="Calibri" panose="020F0502020204030204" pitchFamily="34" charset="0"/>
              <a:cs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atin typeface="Calibri" panose="020F0502020204030204" pitchFamily="34" charset="0"/>
                <a:cs typeface="Calibri" panose="020F0502020204030204" pitchFamily="34" charset="0"/>
              </a:rPr>
              <a:t>Um nochmal </a:t>
            </a:r>
            <a:r>
              <a:rPr lang="en-US">
                <a:latin typeface="Calibri" panose="020F0502020204030204" pitchFamily="34" charset="0"/>
                <a:cs typeface="Calibri" panose="020F0502020204030204" pitchFamily="34" charset="0"/>
                <a:sym typeface="+mn-ea"/>
              </a:rPr>
              <a:t> zurückzukommen </a:t>
            </a:r>
            <a:r>
              <a:rPr lang="en-US">
                <a:latin typeface="Calibri" panose="020F0502020204030204" pitchFamily="34" charset="0"/>
                <a:cs typeface="Calibri" panose="020F0502020204030204" pitchFamily="34" charset="0"/>
              </a:rPr>
              <a:t>zur Folie“was ist Turf.js”:</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wir haben gesehen und wissen jetzt, Turf ist eine Geospatial Engine Library für Browser und Node.js</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es ist simpel, es ist modular und es ist schnell, es ist </a:t>
            </a:r>
            <a:r>
              <a:rPr lang="en-US">
                <a:latin typeface="Calibri" panose="020F0502020204030204" pitchFamily="34" charset="0"/>
                <a:cs typeface="Calibri" panose="020F0502020204030204" pitchFamily="34" charset="0"/>
                <a:sym typeface="+mn-ea"/>
              </a:rPr>
              <a:t>super flexibel</a:t>
            </a:r>
            <a:endParaRPr lang="en-US">
              <a:latin typeface="Calibri" panose="020F0502020204030204" pitchFamily="34" charset="0"/>
              <a:cs typeface="Calibri" panose="020F0502020204030204" pitchFamily="34" charset="0"/>
              <a:sym typeface="+mn-ea"/>
            </a:endParaRPr>
          </a:p>
          <a:p>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und damit -&gt; LESEN </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ich hoffe ihr habt jetzt eine grobe Vorstellung davon was Turf ist und kann und konntet was mitnehmen aus dem Referat</a:t>
            </a:r>
            <a:endParaRPr lang="en-US">
              <a:latin typeface="Calibri" panose="020F0502020204030204" pitchFamily="34" charset="0"/>
              <a:cs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atin typeface="Calibri" panose="020F0502020204030204" pitchFamily="34" charset="0"/>
                <a:cs typeface="Calibri" panose="020F0502020204030204" pitchFamily="34" charset="0"/>
              </a:rPr>
              <a:t>Nur zur Info: Turf.js ist wohl die bekannteste und am meisten genutzte GIS-Bibliothek in JS, aber es gibt noch zahlreiche andere weniger ausgefeilte Bibliotheken wie das immer so ist, hier habt ihr dann einige weiterführende Links, solltet ihr euch mit der Thematik näher auseinandersetzen wollen</a:t>
            </a:r>
            <a:endParaRPr lang="en-US">
              <a:latin typeface="Calibri" panose="020F0502020204030204" pitchFamily="34" charset="0"/>
              <a:cs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atin typeface="Calibri" panose="020F0502020204030204" pitchFamily="34" charset="0"/>
                <a:cs typeface="Calibri" panose="020F0502020204030204" pitchFamily="34" charset="0"/>
                <a:sym typeface="+mn-ea"/>
              </a:rPr>
              <a:t>Das Thema lässt sich in drei Bereiche teilen:</a:t>
            </a:r>
            <a:endParaRPr lang="en-US">
              <a:latin typeface="Calibri" panose="020F0502020204030204" pitchFamily="34" charset="0"/>
              <a:cs typeface="Calibri" panose="020F0502020204030204" pitchFamily="34" charset="0"/>
              <a:sym typeface="+mn-ea"/>
            </a:endParaRPr>
          </a:p>
          <a:p>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01:</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sym typeface="+mn-ea"/>
              </a:rPr>
              <a:t>- was sind räumliche Operationen</a:t>
            </a:r>
            <a:endParaRPr lang="en-US">
              <a:latin typeface="Calibri" panose="020F0502020204030204" pitchFamily="34" charset="0"/>
              <a:cs typeface="Calibri" panose="020F0502020204030204" pitchFamily="34" charset="0"/>
              <a:sym typeface="+mn-ea"/>
            </a:endParaRPr>
          </a:p>
          <a:p>
            <a:r>
              <a:rPr lang="en-US">
                <a:latin typeface="Calibri" panose="020F0502020204030204" pitchFamily="34" charset="0"/>
                <a:cs typeface="Calibri" panose="020F0502020204030204" pitchFamily="34" charset="0"/>
                <a:sym typeface="+mn-ea"/>
              </a:rPr>
              <a:t>- was ist GIS (Wiederholung)</a:t>
            </a:r>
            <a:endParaRPr lang="en-US">
              <a:latin typeface="Calibri" panose="020F0502020204030204" pitchFamily="34" charset="0"/>
              <a:cs typeface="Calibri" panose="020F0502020204030204" pitchFamily="34" charset="0"/>
              <a:sym typeface="+mn-ea"/>
            </a:endParaRPr>
          </a:p>
          <a:p>
            <a:endParaRPr lang="en-US">
              <a:latin typeface="Calibri" panose="020F0502020204030204" pitchFamily="34" charset="0"/>
              <a:cs typeface="Calibri" panose="020F0502020204030204" pitchFamily="34" charset="0"/>
              <a:sym typeface="+mn-ea"/>
            </a:endParaRPr>
          </a:p>
          <a:p>
            <a:r>
              <a:rPr lang="en-US">
                <a:latin typeface="Calibri" panose="020F0502020204030204" pitchFamily="34" charset="0"/>
                <a:cs typeface="Calibri" panose="020F0502020204030204" pitchFamily="34" charset="0"/>
                <a:sym typeface="+mn-ea"/>
              </a:rPr>
              <a:t>02:</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sym typeface="+mn-ea"/>
              </a:rPr>
              <a:t>- im nächsten Schritt schauen wir dann auf die Turf.js-Bibliothek und deren Entwicklung, paar Hintergründe und vor allem die Potentiale ein</a:t>
            </a:r>
            <a:endParaRPr lang="en-US">
              <a:latin typeface="Calibri" panose="020F0502020204030204" pitchFamily="34" charset="0"/>
              <a:cs typeface="Calibri" panose="020F0502020204030204" pitchFamily="34" charset="0"/>
              <a:sym typeface="+mn-ea"/>
            </a:endParaRPr>
          </a:p>
          <a:p>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03:</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sym typeface="+mn-ea"/>
              </a:rPr>
              <a:t>- Im Anschluss schauen wir uns in einem dritten Teil an wie Turf.js eingebunden werden kann, was in dem Kontext Modularisierung bedeutet</a:t>
            </a:r>
            <a:endParaRPr lang="en-US">
              <a:latin typeface="Calibri" panose="020F0502020204030204" pitchFamily="34" charset="0"/>
              <a:cs typeface="Calibri" panose="020F0502020204030204" pitchFamily="34" charset="0"/>
              <a:sym typeface="+mn-ea"/>
            </a:endParaRPr>
          </a:p>
          <a:p>
            <a:r>
              <a:rPr lang="en-US">
                <a:latin typeface="Calibri" panose="020F0502020204030204" pitchFamily="34" charset="0"/>
                <a:cs typeface="Calibri" panose="020F0502020204030204" pitchFamily="34" charset="0"/>
                <a:sym typeface="+mn-ea"/>
              </a:rPr>
              <a:t>- Und dann gibts auch schon eine Aufgabe zum selberprobieren, dieses mal etwas anders als sonst, wir würden zusammen vorne machen und ihr könnt am PC dann selber probieren noch</a:t>
            </a:r>
            <a:endParaRPr lang="en-US">
              <a:latin typeface="Calibri" panose="020F0502020204030204" pitchFamily="34" charset="0"/>
              <a:cs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latin typeface="Calibri" panose="020F0502020204030204" pitchFamily="34" charset="0"/>
              <a:cs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latin typeface="Calibri" panose="020F0502020204030204" pitchFamily="34" charset="0"/>
              <a:cs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atin typeface="Calibri" panose="020F0502020204030204" pitchFamily="34" charset="0"/>
                <a:cs typeface="Calibri" panose="020F0502020204030204" pitchFamily="34" charset="0"/>
              </a:rPr>
              <a:t>Damit steigen wir direkt mal ins Thema ein und schauen uns Räumliche Operationen an</a:t>
            </a:r>
            <a:endParaRPr lang="en-US">
              <a:latin typeface="Calibri" panose="020F0502020204030204" pitchFamily="34" charset="0"/>
              <a:cs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atin typeface="Calibri" panose="020F0502020204030204" pitchFamily="34" charset="0"/>
                <a:cs typeface="Calibri" panose="020F0502020204030204" pitchFamily="34" charset="0"/>
              </a:rPr>
              <a:t>Und es macht natürlich Sinn den Begriff in zwei Teile zu splitten:</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Damit sind Daten mit räumlichem Bezug (also Koordinaten)</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Enthalten oft Sachdaten</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Und sind grob einteilbar in Vektor- und Rasterdaten</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Glaub da brauch ich auch nicht mehr allzu viel sagen, hier in der Geoinfo sollten wir alles was das ist</a:t>
            </a:r>
            <a:endParaRPr lang="en-US">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-&gt; Und auch bei Operationen, in dem zweiten Teil, sollten uns direkt einige durch den Kopf fliegen</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-&gt; LESEN</a:t>
            </a:r>
            <a:endParaRPr lang="en-US">
              <a:latin typeface="Calibri" panose="020F0502020204030204" pitchFamily="34" charset="0"/>
              <a:cs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atin typeface="Calibri" panose="020F0502020204030204" pitchFamily="34" charset="0"/>
                <a:cs typeface="Calibri" panose="020F0502020204030204" pitchFamily="34" charset="0"/>
              </a:rPr>
              <a:t>Nach der Weihnachtspause und zum Auflockern der Stimmung machen wir Spielchen</a:t>
            </a:r>
            <a:endParaRPr lang="en-US">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-&gt; </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Ihr seht, ihr kennt also einige und es gibt noch viele mehr</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Würdet ihr wissen wie man die in JavaScript nutzen könnte? Oder dass man JS überhaupt dazu nutzen kann?</a:t>
            </a:r>
            <a:endParaRPr lang="en-US">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Das ist so ein bisschen meine Aufgabe heute, einfach das Next-Level von WebGIS, was wir eigentlich lernen wollen, einläuten</a:t>
            </a:r>
            <a:endParaRPr lang="en-US">
              <a:latin typeface="Calibri" panose="020F0502020204030204" pitchFamily="34" charset="0"/>
              <a:cs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atin typeface="Calibri" panose="020F0502020204030204" pitchFamily="34" charset="0"/>
                <a:cs typeface="Calibri" panose="020F0502020204030204" pitchFamily="34" charset="0"/>
              </a:rPr>
              <a:t>Was ich damit meine ist: </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wenn man sich anschaut was GIS eigentlich bedeutet oder was für Funktionen ein GIS erfüllen sollte, und zwar LESEN</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und wir uns die Aufgaben anschauen, die wir bisher gemacht haben und die unser Code auf den jeweiligen Webseiten durchführen sollte, wird klar, dass wir uns hauptsächlich mit der Visualisierung bzw. Präsentation und der Verwaltung von Daten auf Webseiten beschäftigt</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Übung 4: Zusätzlich Erfassen durch das Bewegen von Features</a:t>
            </a:r>
            <a:endParaRPr lang="en-US">
              <a:latin typeface="Calibri" panose="020F0502020204030204" pitchFamily="34" charset="0"/>
              <a:cs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atin typeface="Calibri" panose="020F0502020204030204" pitchFamily="34" charset="0"/>
                <a:cs typeface="Calibri" panose="020F0502020204030204" pitchFamily="34" charset="0"/>
              </a:rPr>
              <a:t>- Wenn wir mal Übung 3 vornehmen und uns mal anschauen wie wir die Daten schließlich vom Geoserver in unsere Browser bekommen haben, dann sähe vereinfacht in etwa so aus</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Wir haben -&gt; hier oben OL in unserem Browser, was wir mit JS ansteuern</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Das greift zu auf den -&gt; Geoserver mithilfe von Viewern</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Und der Geoserver selbst stellt dann WMS und WFS zur Verfügung, sodass wir Karten darstellen oder Features abfragen können</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Was halt nicht enthalten ist im GeoServer und was wir dann per QGIS ausgelagert haben ist im Grunde ein -&gt; WPS, also wir haben Daten vorprozessiert und dann in die Datenbank geladen</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 Wir hätten aber in der Datenbank Änderungen vornehmen müssen, um dann im Geoserver neue Features zur Verfügung zu haben</a:t>
            </a:r>
            <a:endParaRPr lang="en-US">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Und das ist im Grunde der Part wo dann eine Prozessierungsebene hinzukommt und wo Turf.js greift</a:t>
            </a:r>
            <a:endParaRPr lang="en-US">
              <a:latin typeface="Calibri" panose="020F0502020204030204" pitchFamily="34" charset="0"/>
              <a:cs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atin typeface="Calibri" panose="020F0502020204030204" pitchFamily="34" charset="0"/>
                <a:cs typeface="Calibri" panose="020F0502020204030204" pitchFamily="34" charset="0"/>
              </a:rPr>
              <a:t>- Das bringt uns dann endlich zum eigentlichen Thema, Turf.js!</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sym typeface="+mn-ea"/>
              </a:rPr>
              <a:t>- Ich nenne es ab jetzt der Einfachheit halber nur noch Turf, wisst ihr Bescheid</a:t>
            </a:r>
            <a:endParaRPr lang="en-US">
              <a:latin typeface="Calibri" panose="020F0502020204030204" pitchFamily="34" charset="0"/>
              <a:cs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atin typeface="Calibri" panose="020F0502020204030204" pitchFamily="34" charset="0"/>
                <a:cs typeface="Calibri" panose="020F0502020204030204" pitchFamily="34" charset="0"/>
              </a:rPr>
              <a:t>Stellt sich die Frage: ist Turf ein WPS und wenn nicht, was ist der Unterschied?</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Dazu vergleichen wir beides mal, dann wird auch schnell klar, warum Turf entwickelt wurde</a:t>
            </a:r>
            <a:endParaRPr lang="en-US">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Bei einem WPS werden Requests an einen Server geschickt, der die Daten prozessiert und die Results zurückschickt.</a:t>
            </a:r>
            <a:endParaRPr lang="en-US">
              <a:latin typeface="Calibri" panose="020F0502020204030204" pitchFamily="34" charset="0"/>
              <a:cs typeface="Calibri" panose="020F0502020204030204" pitchFamily="34" charset="0"/>
            </a:endParaRPr>
          </a:p>
          <a:p>
            <a:r>
              <a:rPr lang="en-US">
                <a:latin typeface="Calibri" panose="020F0502020204030204" pitchFamily="34" charset="0"/>
                <a:cs typeface="Calibri" panose="020F0502020204030204" pitchFamily="34" charset="0"/>
              </a:rPr>
              <a:t>-&gt; LESEN</a:t>
            </a:r>
            <a:endParaRPr lang="en-US">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ustom layout">
    <p:spTree>
      <p:nvGrpSpPr>
        <p:cNvPr id="1" name=""/>
        <p:cNvGrpSpPr/>
        <p:nvPr/>
      </p:nvGrpSpPr>
      <p:grpSpPr>
        <a:xfrm>
          <a:off x="0" y="0"/>
          <a:ext cx="0" cy="0"/>
          <a:chOff x="0" y="0"/>
          <a:chExt cx="0" cy="0"/>
        </a:xfrm>
      </p:grpSpPr>
      <p:sp>
        <p:nvSpPr>
          <p:cNvPr id="15" name="图片占位符 14"/>
          <p:cNvSpPr>
            <a:spLocks noGrp="1"/>
          </p:cNvSpPr>
          <p:nvPr>
            <p:ph type="pic" sz="quarter" idx="14"/>
          </p:nvPr>
        </p:nvSpPr>
        <p:spPr>
          <a:xfrm>
            <a:off x="5420964" y="1852813"/>
            <a:ext cx="2791470" cy="3290687"/>
          </a:xfrm>
          <a:custGeom>
            <a:avLst/>
            <a:gdLst>
              <a:gd name="connsiteX0" fmla="*/ 1158907 w 2791470"/>
              <a:gd name="connsiteY0" fmla="*/ 0 h 3290687"/>
              <a:gd name="connsiteX1" fmla="*/ 2791470 w 2791470"/>
              <a:gd name="connsiteY1" fmla="*/ 0 h 3290687"/>
              <a:gd name="connsiteX2" fmla="*/ 1632563 w 2791470"/>
              <a:gd name="connsiteY2" fmla="*/ 3290687 h 3290687"/>
              <a:gd name="connsiteX3" fmla="*/ 0 w 2791470"/>
              <a:gd name="connsiteY3" fmla="*/ 3290687 h 3290687"/>
            </a:gdLst>
            <a:ahLst/>
            <a:cxnLst>
              <a:cxn ang="0">
                <a:pos x="connsiteX0" y="connsiteY0"/>
              </a:cxn>
              <a:cxn ang="0">
                <a:pos x="connsiteX1" y="connsiteY1"/>
              </a:cxn>
              <a:cxn ang="0">
                <a:pos x="connsiteX2" y="connsiteY2"/>
              </a:cxn>
              <a:cxn ang="0">
                <a:pos x="connsiteX3" y="connsiteY3"/>
              </a:cxn>
            </a:cxnLst>
            <a:rect l="l" t="t" r="r" b="b"/>
            <a:pathLst>
              <a:path w="2791470" h="3290687">
                <a:moveTo>
                  <a:pt x="1158907" y="0"/>
                </a:moveTo>
                <a:lnTo>
                  <a:pt x="2791470" y="0"/>
                </a:lnTo>
                <a:lnTo>
                  <a:pt x="1632563" y="3290687"/>
                </a:lnTo>
                <a:lnTo>
                  <a:pt x="0" y="3290687"/>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13" name="图片占位符 12"/>
          <p:cNvSpPr>
            <a:spLocks noGrp="1"/>
          </p:cNvSpPr>
          <p:nvPr>
            <p:ph type="pic" sz="quarter" idx="13"/>
          </p:nvPr>
        </p:nvSpPr>
        <p:spPr>
          <a:xfrm>
            <a:off x="1991964" y="1852813"/>
            <a:ext cx="2791470" cy="3290687"/>
          </a:xfrm>
          <a:custGeom>
            <a:avLst/>
            <a:gdLst>
              <a:gd name="connsiteX0" fmla="*/ 1158907 w 2791470"/>
              <a:gd name="connsiteY0" fmla="*/ 0 h 3290687"/>
              <a:gd name="connsiteX1" fmla="*/ 2791470 w 2791470"/>
              <a:gd name="connsiteY1" fmla="*/ 0 h 3290687"/>
              <a:gd name="connsiteX2" fmla="*/ 1632563 w 2791470"/>
              <a:gd name="connsiteY2" fmla="*/ 3290687 h 3290687"/>
              <a:gd name="connsiteX3" fmla="*/ 0 w 2791470"/>
              <a:gd name="connsiteY3" fmla="*/ 3290687 h 3290687"/>
            </a:gdLst>
            <a:ahLst/>
            <a:cxnLst>
              <a:cxn ang="0">
                <a:pos x="connsiteX0" y="connsiteY0"/>
              </a:cxn>
              <a:cxn ang="0">
                <a:pos x="connsiteX1" y="connsiteY1"/>
              </a:cxn>
              <a:cxn ang="0">
                <a:pos x="connsiteX2" y="connsiteY2"/>
              </a:cxn>
              <a:cxn ang="0">
                <a:pos x="connsiteX3" y="connsiteY3"/>
              </a:cxn>
            </a:cxnLst>
            <a:rect l="l" t="t" r="r" b="b"/>
            <a:pathLst>
              <a:path w="2791470" h="3290687">
                <a:moveTo>
                  <a:pt x="1158907" y="0"/>
                </a:moveTo>
                <a:lnTo>
                  <a:pt x="2791470" y="0"/>
                </a:lnTo>
                <a:lnTo>
                  <a:pt x="1632563" y="3290687"/>
                </a:lnTo>
                <a:lnTo>
                  <a:pt x="0" y="3290687"/>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11" name="图片占位符 10"/>
          <p:cNvSpPr>
            <a:spLocks noGrp="1"/>
          </p:cNvSpPr>
          <p:nvPr>
            <p:ph type="pic" sz="quarter" idx="12"/>
          </p:nvPr>
        </p:nvSpPr>
        <p:spPr>
          <a:xfrm>
            <a:off x="4360567" y="1"/>
            <a:ext cx="2791470" cy="3290687"/>
          </a:xfrm>
          <a:custGeom>
            <a:avLst/>
            <a:gdLst>
              <a:gd name="connsiteX0" fmla="*/ 1158907 w 2791470"/>
              <a:gd name="connsiteY0" fmla="*/ 0 h 3290687"/>
              <a:gd name="connsiteX1" fmla="*/ 2791470 w 2791470"/>
              <a:gd name="connsiteY1" fmla="*/ 0 h 3290687"/>
              <a:gd name="connsiteX2" fmla="*/ 1632563 w 2791470"/>
              <a:gd name="connsiteY2" fmla="*/ 3290687 h 3290687"/>
              <a:gd name="connsiteX3" fmla="*/ 0 w 2791470"/>
              <a:gd name="connsiteY3" fmla="*/ 3290687 h 3290687"/>
            </a:gdLst>
            <a:ahLst/>
            <a:cxnLst>
              <a:cxn ang="0">
                <a:pos x="connsiteX0" y="connsiteY0"/>
              </a:cxn>
              <a:cxn ang="0">
                <a:pos x="connsiteX1" y="connsiteY1"/>
              </a:cxn>
              <a:cxn ang="0">
                <a:pos x="connsiteX2" y="connsiteY2"/>
              </a:cxn>
              <a:cxn ang="0">
                <a:pos x="connsiteX3" y="connsiteY3"/>
              </a:cxn>
            </a:cxnLst>
            <a:rect l="l" t="t" r="r" b="b"/>
            <a:pathLst>
              <a:path w="2791470" h="3290687">
                <a:moveTo>
                  <a:pt x="1158907" y="0"/>
                </a:moveTo>
                <a:lnTo>
                  <a:pt x="2791470" y="0"/>
                </a:lnTo>
                <a:lnTo>
                  <a:pt x="1632563" y="3290687"/>
                </a:lnTo>
                <a:lnTo>
                  <a:pt x="0" y="3290687"/>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9" name="图片占位符 8"/>
          <p:cNvSpPr>
            <a:spLocks noGrp="1"/>
          </p:cNvSpPr>
          <p:nvPr>
            <p:ph type="pic" sz="quarter" idx="11"/>
          </p:nvPr>
        </p:nvSpPr>
        <p:spPr>
          <a:xfrm>
            <a:off x="931567" y="1"/>
            <a:ext cx="2791470" cy="3290687"/>
          </a:xfrm>
          <a:custGeom>
            <a:avLst/>
            <a:gdLst>
              <a:gd name="connsiteX0" fmla="*/ 1158907 w 2791470"/>
              <a:gd name="connsiteY0" fmla="*/ 0 h 3290687"/>
              <a:gd name="connsiteX1" fmla="*/ 2791470 w 2791470"/>
              <a:gd name="connsiteY1" fmla="*/ 0 h 3290687"/>
              <a:gd name="connsiteX2" fmla="*/ 1632563 w 2791470"/>
              <a:gd name="connsiteY2" fmla="*/ 3290687 h 3290687"/>
              <a:gd name="connsiteX3" fmla="*/ 0 w 2791470"/>
              <a:gd name="connsiteY3" fmla="*/ 3290687 h 3290687"/>
            </a:gdLst>
            <a:ahLst/>
            <a:cxnLst>
              <a:cxn ang="0">
                <a:pos x="connsiteX0" y="connsiteY0"/>
              </a:cxn>
              <a:cxn ang="0">
                <a:pos x="connsiteX1" y="connsiteY1"/>
              </a:cxn>
              <a:cxn ang="0">
                <a:pos x="connsiteX2" y="connsiteY2"/>
              </a:cxn>
              <a:cxn ang="0">
                <a:pos x="connsiteX3" y="connsiteY3"/>
              </a:cxn>
            </a:cxnLst>
            <a:rect l="l" t="t" r="r" b="b"/>
            <a:pathLst>
              <a:path w="2791470" h="3290687">
                <a:moveTo>
                  <a:pt x="1158907" y="0"/>
                </a:moveTo>
                <a:lnTo>
                  <a:pt x="2791470" y="0"/>
                </a:lnTo>
                <a:lnTo>
                  <a:pt x="1632563" y="3290687"/>
                </a:lnTo>
                <a:lnTo>
                  <a:pt x="0" y="3290687"/>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11" name="图片占位符 10"/>
          <p:cNvSpPr>
            <a:spLocks noGrp="1"/>
          </p:cNvSpPr>
          <p:nvPr>
            <p:ph type="pic" sz="quarter" idx="13"/>
          </p:nvPr>
        </p:nvSpPr>
        <p:spPr>
          <a:xfrm>
            <a:off x="5385392" y="1809721"/>
            <a:ext cx="923314" cy="1923786"/>
          </a:xfrm>
          <a:custGeom>
            <a:avLst/>
            <a:gdLst>
              <a:gd name="connsiteX0" fmla="*/ 15949 w 923314"/>
              <a:gd name="connsiteY0" fmla="*/ 0 h 1923786"/>
              <a:gd name="connsiteX1" fmla="*/ 923314 w 923314"/>
              <a:gd name="connsiteY1" fmla="*/ 0 h 1923786"/>
              <a:gd name="connsiteX2" fmla="*/ 923314 w 923314"/>
              <a:gd name="connsiteY2" fmla="*/ 1923786 h 1923786"/>
              <a:gd name="connsiteX3" fmla="*/ 0 w 923314"/>
              <a:gd name="connsiteY3" fmla="*/ 1923786 h 1923786"/>
            </a:gdLst>
            <a:ahLst/>
            <a:cxnLst>
              <a:cxn ang="0">
                <a:pos x="connsiteX0" y="connsiteY0"/>
              </a:cxn>
              <a:cxn ang="0">
                <a:pos x="connsiteX1" y="connsiteY1"/>
              </a:cxn>
              <a:cxn ang="0">
                <a:pos x="connsiteX2" y="connsiteY2"/>
              </a:cxn>
              <a:cxn ang="0">
                <a:pos x="connsiteX3" y="connsiteY3"/>
              </a:cxn>
            </a:cxnLst>
            <a:rect l="l" t="t" r="r" b="b"/>
            <a:pathLst>
              <a:path w="923314" h="1923786">
                <a:moveTo>
                  <a:pt x="15949" y="0"/>
                </a:moveTo>
                <a:lnTo>
                  <a:pt x="923314" y="0"/>
                </a:lnTo>
                <a:lnTo>
                  <a:pt x="923314" y="1923786"/>
                </a:lnTo>
                <a:lnTo>
                  <a:pt x="0" y="1923786"/>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9" name="图片占位符 8"/>
          <p:cNvSpPr>
            <a:spLocks noGrp="1"/>
          </p:cNvSpPr>
          <p:nvPr>
            <p:ph type="pic" sz="quarter" idx="12"/>
          </p:nvPr>
        </p:nvSpPr>
        <p:spPr>
          <a:xfrm>
            <a:off x="3820373" y="1458399"/>
            <a:ext cx="1503255" cy="2641715"/>
          </a:xfrm>
          <a:custGeom>
            <a:avLst/>
            <a:gdLst>
              <a:gd name="connsiteX0" fmla="*/ 0 w 1503255"/>
              <a:gd name="connsiteY0" fmla="*/ 0 h 2641715"/>
              <a:gd name="connsiteX1" fmla="*/ 1503255 w 1503255"/>
              <a:gd name="connsiteY1" fmla="*/ 0 h 2641715"/>
              <a:gd name="connsiteX2" fmla="*/ 1503255 w 1503255"/>
              <a:gd name="connsiteY2" fmla="*/ 2641715 h 2641715"/>
              <a:gd name="connsiteX3" fmla="*/ 0 w 1503255"/>
              <a:gd name="connsiteY3" fmla="*/ 2641715 h 2641715"/>
            </a:gdLst>
            <a:ahLst/>
            <a:cxnLst>
              <a:cxn ang="0">
                <a:pos x="connsiteX0" y="connsiteY0"/>
              </a:cxn>
              <a:cxn ang="0">
                <a:pos x="connsiteX1" y="connsiteY1"/>
              </a:cxn>
              <a:cxn ang="0">
                <a:pos x="connsiteX2" y="connsiteY2"/>
              </a:cxn>
              <a:cxn ang="0">
                <a:pos x="connsiteX3" y="connsiteY3"/>
              </a:cxn>
            </a:cxnLst>
            <a:rect l="l" t="t" r="r" b="b"/>
            <a:pathLst>
              <a:path w="1503255" h="2641715">
                <a:moveTo>
                  <a:pt x="0" y="0"/>
                </a:moveTo>
                <a:lnTo>
                  <a:pt x="1503255" y="0"/>
                </a:lnTo>
                <a:lnTo>
                  <a:pt x="1503255" y="2641715"/>
                </a:lnTo>
                <a:lnTo>
                  <a:pt x="0" y="2641715"/>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7" name="图片占位符 6"/>
          <p:cNvSpPr>
            <a:spLocks noGrp="1"/>
          </p:cNvSpPr>
          <p:nvPr>
            <p:ph type="pic" sz="quarter" idx="11"/>
          </p:nvPr>
        </p:nvSpPr>
        <p:spPr>
          <a:xfrm>
            <a:off x="2835297" y="1809721"/>
            <a:ext cx="923312" cy="1923786"/>
          </a:xfrm>
          <a:custGeom>
            <a:avLst/>
            <a:gdLst>
              <a:gd name="connsiteX0" fmla="*/ 0 w 923312"/>
              <a:gd name="connsiteY0" fmla="*/ 0 h 1923786"/>
              <a:gd name="connsiteX1" fmla="*/ 923312 w 923312"/>
              <a:gd name="connsiteY1" fmla="*/ 0 h 1923786"/>
              <a:gd name="connsiteX2" fmla="*/ 923312 w 923312"/>
              <a:gd name="connsiteY2" fmla="*/ 1923786 h 1923786"/>
              <a:gd name="connsiteX3" fmla="*/ 0 w 923312"/>
              <a:gd name="connsiteY3" fmla="*/ 1923786 h 1923786"/>
            </a:gdLst>
            <a:ahLst/>
            <a:cxnLst>
              <a:cxn ang="0">
                <a:pos x="connsiteX0" y="connsiteY0"/>
              </a:cxn>
              <a:cxn ang="0">
                <a:pos x="connsiteX1" y="connsiteY1"/>
              </a:cxn>
              <a:cxn ang="0">
                <a:pos x="connsiteX2" y="connsiteY2"/>
              </a:cxn>
              <a:cxn ang="0">
                <a:pos x="connsiteX3" y="connsiteY3"/>
              </a:cxn>
            </a:cxnLst>
            <a:rect l="l" t="t" r="r" b="b"/>
            <a:pathLst>
              <a:path w="923312" h="1923786">
                <a:moveTo>
                  <a:pt x="0" y="0"/>
                </a:moveTo>
                <a:lnTo>
                  <a:pt x="923312" y="0"/>
                </a:lnTo>
                <a:lnTo>
                  <a:pt x="923312" y="1923786"/>
                </a:lnTo>
                <a:lnTo>
                  <a:pt x="0" y="1923786"/>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27282C"/>
        </a:solidFill>
        <a:effectLst/>
      </p:bgPr>
    </p:bg>
    <p:spTree>
      <p:nvGrpSpPr>
        <p:cNvPr id="1" name=""/>
        <p:cNvGrpSpPr/>
        <p:nvPr/>
      </p:nvGrpSpPr>
      <p:grpSpPr>
        <a:xfrm>
          <a:off x="0" y="0"/>
          <a:ext cx="0" cy="0"/>
          <a:chOff x="0" y="0"/>
          <a:chExt cx="0" cy="0"/>
        </a:xfrm>
      </p:grpSpPr>
      <p:grpSp>
        <p:nvGrpSpPr>
          <p:cNvPr id="4098" name="组合 6"/>
          <p:cNvGrpSpPr/>
          <p:nvPr userDrawn="1"/>
        </p:nvGrpSpPr>
        <p:grpSpPr>
          <a:xfrm>
            <a:off x="0" y="-13096"/>
            <a:ext cx="871538" cy="798909"/>
            <a:chOff x="0" y="-17037"/>
            <a:chExt cx="5095525" cy="4666400"/>
          </a:xfrm>
        </p:grpSpPr>
        <p:sp>
          <p:nvSpPr>
            <p:cNvPr id="8" name="任意多边形 7"/>
            <p:cNvSpPr/>
            <p:nvPr/>
          </p:nvSpPr>
          <p:spPr>
            <a:xfrm>
              <a:off x="0" y="-17037"/>
              <a:ext cx="5095525" cy="4666400"/>
            </a:xfrm>
            <a:custGeom>
              <a:avLst/>
              <a:gdLst>
                <a:gd name="connsiteX0" fmla="*/ 0 w 5095525"/>
                <a:gd name="connsiteY0" fmla="*/ 0 h 4666400"/>
                <a:gd name="connsiteX1" fmla="*/ 5095525 w 5095525"/>
                <a:gd name="connsiteY1" fmla="*/ 0 h 4666400"/>
                <a:gd name="connsiteX2" fmla="*/ 2389013 w 5095525"/>
                <a:gd name="connsiteY2" fmla="*/ 4666400 h 4666400"/>
                <a:gd name="connsiteX3" fmla="*/ 0 w 5095525"/>
                <a:gd name="connsiteY3" fmla="*/ 547414 h 4666400"/>
                <a:gd name="connsiteX4" fmla="*/ 0 w 5095525"/>
                <a:gd name="connsiteY4" fmla="*/ 0 h 466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5525" h="4666400">
                  <a:moveTo>
                    <a:pt x="0" y="0"/>
                  </a:moveTo>
                  <a:lnTo>
                    <a:pt x="5095525" y="0"/>
                  </a:lnTo>
                  <a:lnTo>
                    <a:pt x="2389013" y="4666400"/>
                  </a:lnTo>
                  <a:lnTo>
                    <a:pt x="0" y="547414"/>
                  </a:lnTo>
                  <a:lnTo>
                    <a:pt x="0" y="0"/>
                  </a:lnTo>
                  <a:close/>
                </a:path>
              </a:pathLst>
            </a:custGeom>
            <a:solidFill>
              <a:srgbClr val="1C7C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schemeClr val="lt1"/>
                </a:solidFill>
                <a:effectLst/>
                <a:uLnTx/>
                <a:uFillTx/>
                <a:latin typeface="+mn-lt"/>
                <a:ea typeface="+mn-ea"/>
                <a:cs typeface="+mn-cs"/>
              </a:endParaRPr>
            </a:p>
          </p:txBody>
        </p:sp>
        <p:sp>
          <p:nvSpPr>
            <p:cNvPr id="9" name="等腰三角形 8"/>
            <p:cNvSpPr/>
            <p:nvPr/>
          </p:nvSpPr>
          <p:spPr>
            <a:xfrm flipV="1">
              <a:off x="996552" y="1764627"/>
              <a:ext cx="1518490" cy="1309043"/>
            </a:xfrm>
            <a:prstGeom prst="triangle">
              <a:avLst/>
            </a:pr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a:off x="0" y="439770"/>
              <a:ext cx="2754101" cy="3300541"/>
            </a:xfrm>
            <a:custGeom>
              <a:avLst/>
              <a:gdLst>
                <a:gd name="connsiteX0" fmla="*/ 0 w 2754101"/>
                <a:gd name="connsiteY0" fmla="*/ 0 h 3300541"/>
                <a:gd name="connsiteX1" fmla="*/ 2754101 w 2754101"/>
                <a:gd name="connsiteY1" fmla="*/ 0 h 3300541"/>
                <a:gd name="connsiteX2" fmla="*/ 839788 w 2754101"/>
                <a:gd name="connsiteY2" fmla="*/ 3300541 h 3300541"/>
                <a:gd name="connsiteX3" fmla="*/ 0 w 2754101"/>
                <a:gd name="connsiteY3" fmla="*/ 1852631 h 3300541"/>
                <a:gd name="connsiteX4" fmla="*/ 0 w 2754101"/>
                <a:gd name="connsiteY4" fmla="*/ 0 h 3300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101" h="3300541">
                  <a:moveTo>
                    <a:pt x="0" y="0"/>
                  </a:moveTo>
                  <a:lnTo>
                    <a:pt x="2754101" y="0"/>
                  </a:lnTo>
                  <a:lnTo>
                    <a:pt x="839788" y="3300541"/>
                  </a:lnTo>
                  <a:lnTo>
                    <a:pt x="0" y="1852631"/>
                  </a:lnTo>
                  <a:lnTo>
                    <a:pt x="0" y="0"/>
                  </a:lnTo>
                  <a:close/>
                </a:path>
              </a:pathLst>
            </a:cu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schemeClr val="lt1"/>
                </a:solidFill>
                <a:effectLst/>
                <a:uLnTx/>
                <a:uFillTx/>
                <a:latin typeface="+mn-lt"/>
                <a:ea typeface="+mn-ea"/>
                <a:cs typeface="+mn-cs"/>
              </a:endParaRPr>
            </a:p>
          </p:txBody>
        </p:sp>
      </p:grpSp>
      <p:sp>
        <p:nvSpPr>
          <p:cNvPr id="2" name="标题 1"/>
          <p:cNvSpPr>
            <a:spLocks noGrp="1"/>
          </p:cNvSpPr>
          <p:nvPr>
            <p:ph type="title"/>
          </p:nvPr>
        </p:nvSpPr>
        <p:spPr>
          <a:xfrm>
            <a:off x="628650" y="273844"/>
            <a:ext cx="7886700" cy="994172"/>
          </a:xfrm>
        </p:spPr>
        <p:txBody>
          <a:bodyPr/>
          <a:lstStyle>
            <a:lvl1pPr>
              <a:defRPr>
                <a:solidFill>
                  <a:schemeClr val="bg1"/>
                </a:solidFill>
              </a:defRPr>
            </a:lvl1pPr>
          </a:lstStyle>
          <a:p>
            <a:pPr fontAlgn="auto"/>
            <a:r>
              <a:rPr lang="zh-CN" altLang="en-US" strike="noStrike" noProof="1" dirty="0" smtClean="0"/>
              <a:t>单击此处编辑母版标题样式</a:t>
            </a:r>
            <a:endParaRPr lang="zh-CN" altLang="en-US" strike="noStrike" noProof="1" dirty="0"/>
          </a:p>
        </p:txBody>
      </p:sp>
      <p:sp>
        <p:nvSpPr>
          <p:cNvPr id="11" name="日期占位符 2"/>
          <p:cNvSpPr>
            <a:spLocks noGrp="1"/>
          </p:cNvSpPr>
          <p:nvPr>
            <p:ph type="dt" sz="half" idx="2"/>
          </p:nvPr>
        </p:nvSpPr>
        <p:spPr>
          <a:xfrm>
            <a:off x="628650" y="4767263"/>
            <a:ext cx="2057400" cy="273844"/>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BB962C8B-B14F-4D97-AF65-F5344CB8AC3E}" type="datetime1">
              <a:rPr kumimoji="0" lang="en-US"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页脚占位符 3"/>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Potentials of data conflation and GIS web portals</a:t>
            </a: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灯片编号占位符 4"/>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a:xfrm>
            <a:off x="8610600" y="6356350"/>
            <a:ext cx="2743200" cy="365125"/>
          </a:xfrm>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l="20298"/>
          <a:stretch>
            <a:fillRect/>
          </a:stretch>
        </p:blipFill>
        <p:spPr>
          <a:xfrm>
            <a:off x="2627186" y="0"/>
            <a:ext cx="6516813" cy="4599296"/>
          </a:xfrm>
          <a:prstGeom prst="rect">
            <a:avLst/>
          </a:prstGeom>
        </p:spPr>
      </p:pic>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0" y="0"/>
            <a:ext cx="9144000" cy="5143500"/>
          </a:xfrm>
          <a:prstGeom prst="rect">
            <a:avLst/>
          </a:prstGeom>
        </p:spPr>
      </p:pic>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Custom layout">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stretch>
            <a:fillRect/>
          </a:stretch>
        </p:blipFill>
        <p:spPr>
          <a:xfrm>
            <a:off x="0" y="0"/>
            <a:ext cx="9144000" cy="5143500"/>
          </a:xfrm>
          <a:prstGeom prst="rect">
            <a:avLst/>
          </a:prstGeom>
        </p:spPr>
      </p:pic>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8" name="图片占位符 7"/>
          <p:cNvSpPr>
            <a:spLocks noGrp="1"/>
          </p:cNvSpPr>
          <p:nvPr>
            <p:ph type="pic" sz="quarter" idx="12"/>
          </p:nvPr>
        </p:nvSpPr>
        <p:spPr>
          <a:xfrm>
            <a:off x="6043492" y="1483522"/>
            <a:ext cx="3100508" cy="1887848"/>
          </a:xfrm>
          <a:custGeom>
            <a:avLst/>
            <a:gdLst>
              <a:gd name="connsiteX0" fmla="*/ 0 w 3100508"/>
              <a:gd name="connsiteY0" fmla="*/ 0 h 1887848"/>
              <a:gd name="connsiteX1" fmla="*/ 3100508 w 3100508"/>
              <a:gd name="connsiteY1" fmla="*/ 0 h 1887848"/>
              <a:gd name="connsiteX2" fmla="*/ 3100508 w 3100508"/>
              <a:gd name="connsiteY2" fmla="*/ 1887848 h 1887848"/>
              <a:gd name="connsiteX3" fmla="*/ 0 w 3100508"/>
              <a:gd name="connsiteY3" fmla="*/ 1887848 h 1887848"/>
            </a:gdLst>
            <a:ahLst/>
            <a:cxnLst>
              <a:cxn ang="0">
                <a:pos x="connsiteX0" y="connsiteY0"/>
              </a:cxn>
              <a:cxn ang="0">
                <a:pos x="connsiteX1" y="connsiteY1"/>
              </a:cxn>
              <a:cxn ang="0">
                <a:pos x="connsiteX2" y="connsiteY2"/>
              </a:cxn>
              <a:cxn ang="0">
                <a:pos x="connsiteX3" y="connsiteY3"/>
              </a:cxn>
            </a:cxnLst>
            <a:rect l="l" t="t" r="r" b="b"/>
            <a:pathLst>
              <a:path w="3100508" h="1887848">
                <a:moveTo>
                  <a:pt x="0" y="0"/>
                </a:moveTo>
                <a:lnTo>
                  <a:pt x="3100508" y="0"/>
                </a:lnTo>
                <a:lnTo>
                  <a:pt x="3100508" y="1887848"/>
                </a:lnTo>
                <a:lnTo>
                  <a:pt x="0" y="1887848"/>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6" name="图片占位符 5"/>
          <p:cNvSpPr>
            <a:spLocks noGrp="1"/>
          </p:cNvSpPr>
          <p:nvPr>
            <p:ph type="pic" sz="quarter" idx="11"/>
          </p:nvPr>
        </p:nvSpPr>
        <p:spPr>
          <a:xfrm>
            <a:off x="1" y="1483522"/>
            <a:ext cx="3100508" cy="1887848"/>
          </a:xfrm>
          <a:custGeom>
            <a:avLst/>
            <a:gdLst>
              <a:gd name="connsiteX0" fmla="*/ 0 w 3100508"/>
              <a:gd name="connsiteY0" fmla="*/ 0 h 1887848"/>
              <a:gd name="connsiteX1" fmla="*/ 3100508 w 3100508"/>
              <a:gd name="connsiteY1" fmla="*/ 0 h 1887848"/>
              <a:gd name="connsiteX2" fmla="*/ 3100508 w 3100508"/>
              <a:gd name="connsiteY2" fmla="*/ 1887848 h 1887848"/>
              <a:gd name="connsiteX3" fmla="*/ 0 w 3100508"/>
              <a:gd name="connsiteY3" fmla="*/ 1887848 h 1887848"/>
            </a:gdLst>
            <a:ahLst/>
            <a:cxnLst>
              <a:cxn ang="0">
                <a:pos x="connsiteX0" y="connsiteY0"/>
              </a:cxn>
              <a:cxn ang="0">
                <a:pos x="connsiteX1" y="connsiteY1"/>
              </a:cxn>
              <a:cxn ang="0">
                <a:pos x="connsiteX2" y="connsiteY2"/>
              </a:cxn>
              <a:cxn ang="0">
                <a:pos x="connsiteX3" y="connsiteY3"/>
              </a:cxn>
            </a:cxnLst>
            <a:rect l="l" t="t" r="r" b="b"/>
            <a:pathLst>
              <a:path w="3100508" h="1887848">
                <a:moveTo>
                  <a:pt x="0" y="0"/>
                </a:moveTo>
                <a:lnTo>
                  <a:pt x="3100508" y="0"/>
                </a:lnTo>
                <a:lnTo>
                  <a:pt x="3100508" y="1887848"/>
                </a:lnTo>
                <a:lnTo>
                  <a:pt x="0" y="1887848"/>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11" name="图片占位符 10"/>
          <p:cNvSpPr>
            <a:spLocks noGrp="1"/>
          </p:cNvSpPr>
          <p:nvPr>
            <p:ph type="pic" sz="quarter" idx="13"/>
          </p:nvPr>
        </p:nvSpPr>
        <p:spPr>
          <a:xfrm>
            <a:off x="5988743" y="1547033"/>
            <a:ext cx="2230292" cy="1590594"/>
          </a:xfrm>
          <a:custGeom>
            <a:avLst/>
            <a:gdLst>
              <a:gd name="connsiteX0" fmla="*/ 0 w 2230292"/>
              <a:gd name="connsiteY0" fmla="*/ 0 h 1590594"/>
              <a:gd name="connsiteX1" fmla="*/ 2230292 w 2230292"/>
              <a:gd name="connsiteY1" fmla="*/ 0 h 1590594"/>
              <a:gd name="connsiteX2" fmla="*/ 2230292 w 2230292"/>
              <a:gd name="connsiteY2" fmla="*/ 1311954 h 1590594"/>
              <a:gd name="connsiteX3" fmla="*/ 1161313 w 2230292"/>
              <a:gd name="connsiteY3" fmla="*/ 1311954 h 1590594"/>
              <a:gd name="connsiteX4" fmla="*/ 1161313 w 2230292"/>
              <a:gd name="connsiteY4" fmla="*/ 1378488 h 1590594"/>
              <a:gd name="connsiteX5" fmla="*/ 1261656 w 2230292"/>
              <a:gd name="connsiteY5" fmla="*/ 1378488 h 1590594"/>
              <a:gd name="connsiteX6" fmla="*/ 1115146 w 2230292"/>
              <a:gd name="connsiteY6" fmla="*/ 1590594 h 1590594"/>
              <a:gd name="connsiteX7" fmla="*/ 968636 w 2230292"/>
              <a:gd name="connsiteY7" fmla="*/ 1378488 h 1590594"/>
              <a:gd name="connsiteX8" fmla="*/ 1068979 w 2230292"/>
              <a:gd name="connsiteY8" fmla="*/ 1378488 h 1590594"/>
              <a:gd name="connsiteX9" fmla="*/ 1068979 w 2230292"/>
              <a:gd name="connsiteY9" fmla="*/ 1311954 h 1590594"/>
              <a:gd name="connsiteX10" fmla="*/ 0 w 2230292"/>
              <a:gd name="connsiteY10" fmla="*/ 1311954 h 159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30292" h="1590594">
                <a:moveTo>
                  <a:pt x="0" y="0"/>
                </a:moveTo>
                <a:lnTo>
                  <a:pt x="2230292" y="0"/>
                </a:lnTo>
                <a:lnTo>
                  <a:pt x="2230292" y="1311954"/>
                </a:lnTo>
                <a:lnTo>
                  <a:pt x="1161313" y="1311954"/>
                </a:lnTo>
                <a:lnTo>
                  <a:pt x="1161313" y="1378488"/>
                </a:lnTo>
                <a:lnTo>
                  <a:pt x="1261656" y="1378488"/>
                </a:lnTo>
                <a:lnTo>
                  <a:pt x="1115146" y="1590594"/>
                </a:lnTo>
                <a:lnTo>
                  <a:pt x="968636" y="1378488"/>
                </a:lnTo>
                <a:lnTo>
                  <a:pt x="1068979" y="1378488"/>
                </a:lnTo>
                <a:lnTo>
                  <a:pt x="1068979" y="1311954"/>
                </a:lnTo>
                <a:lnTo>
                  <a:pt x="0" y="1311954"/>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9" name="图片占位符 8"/>
          <p:cNvSpPr>
            <a:spLocks noGrp="1"/>
          </p:cNvSpPr>
          <p:nvPr>
            <p:ph type="pic" sz="quarter" idx="12"/>
          </p:nvPr>
        </p:nvSpPr>
        <p:spPr>
          <a:xfrm>
            <a:off x="3465499" y="1547033"/>
            <a:ext cx="2230292" cy="1590594"/>
          </a:xfrm>
          <a:custGeom>
            <a:avLst/>
            <a:gdLst>
              <a:gd name="connsiteX0" fmla="*/ 0 w 2230292"/>
              <a:gd name="connsiteY0" fmla="*/ 0 h 1590594"/>
              <a:gd name="connsiteX1" fmla="*/ 2230292 w 2230292"/>
              <a:gd name="connsiteY1" fmla="*/ 0 h 1590594"/>
              <a:gd name="connsiteX2" fmla="*/ 2230292 w 2230292"/>
              <a:gd name="connsiteY2" fmla="*/ 1311954 h 1590594"/>
              <a:gd name="connsiteX3" fmla="*/ 1161313 w 2230292"/>
              <a:gd name="connsiteY3" fmla="*/ 1311954 h 1590594"/>
              <a:gd name="connsiteX4" fmla="*/ 1161313 w 2230292"/>
              <a:gd name="connsiteY4" fmla="*/ 1378488 h 1590594"/>
              <a:gd name="connsiteX5" fmla="*/ 1261656 w 2230292"/>
              <a:gd name="connsiteY5" fmla="*/ 1378488 h 1590594"/>
              <a:gd name="connsiteX6" fmla="*/ 1115146 w 2230292"/>
              <a:gd name="connsiteY6" fmla="*/ 1590594 h 1590594"/>
              <a:gd name="connsiteX7" fmla="*/ 968636 w 2230292"/>
              <a:gd name="connsiteY7" fmla="*/ 1378488 h 1590594"/>
              <a:gd name="connsiteX8" fmla="*/ 1068979 w 2230292"/>
              <a:gd name="connsiteY8" fmla="*/ 1378488 h 1590594"/>
              <a:gd name="connsiteX9" fmla="*/ 1068979 w 2230292"/>
              <a:gd name="connsiteY9" fmla="*/ 1311954 h 1590594"/>
              <a:gd name="connsiteX10" fmla="*/ 0 w 2230292"/>
              <a:gd name="connsiteY10" fmla="*/ 1311954 h 159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30292" h="1590594">
                <a:moveTo>
                  <a:pt x="0" y="0"/>
                </a:moveTo>
                <a:lnTo>
                  <a:pt x="2230292" y="0"/>
                </a:lnTo>
                <a:lnTo>
                  <a:pt x="2230292" y="1311954"/>
                </a:lnTo>
                <a:lnTo>
                  <a:pt x="1161313" y="1311954"/>
                </a:lnTo>
                <a:lnTo>
                  <a:pt x="1161313" y="1378488"/>
                </a:lnTo>
                <a:lnTo>
                  <a:pt x="1261656" y="1378488"/>
                </a:lnTo>
                <a:lnTo>
                  <a:pt x="1115146" y="1590594"/>
                </a:lnTo>
                <a:lnTo>
                  <a:pt x="968636" y="1378488"/>
                </a:lnTo>
                <a:lnTo>
                  <a:pt x="1068979" y="1378488"/>
                </a:lnTo>
                <a:lnTo>
                  <a:pt x="1068979" y="1311954"/>
                </a:lnTo>
                <a:lnTo>
                  <a:pt x="0" y="1311954"/>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
        <p:nvSpPr>
          <p:cNvPr id="7" name="图片占位符 6"/>
          <p:cNvSpPr>
            <a:spLocks noGrp="1"/>
          </p:cNvSpPr>
          <p:nvPr>
            <p:ph type="pic" sz="quarter" idx="11"/>
          </p:nvPr>
        </p:nvSpPr>
        <p:spPr>
          <a:xfrm>
            <a:off x="942255" y="1547033"/>
            <a:ext cx="2230292" cy="1590594"/>
          </a:xfrm>
          <a:custGeom>
            <a:avLst/>
            <a:gdLst>
              <a:gd name="connsiteX0" fmla="*/ 0 w 2230292"/>
              <a:gd name="connsiteY0" fmla="*/ 0 h 1590594"/>
              <a:gd name="connsiteX1" fmla="*/ 2230292 w 2230292"/>
              <a:gd name="connsiteY1" fmla="*/ 0 h 1590594"/>
              <a:gd name="connsiteX2" fmla="*/ 2230292 w 2230292"/>
              <a:gd name="connsiteY2" fmla="*/ 1311954 h 1590594"/>
              <a:gd name="connsiteX3" fmla="*/ 1161313 w 2230292"/>
              <a:gd name="connsiteY3" fmla="*/ 1311954 h 1590594"/>
              <a:gd name="connsiteX4" fmla="*/ 1161313 w 2230292"/>
              <a:gd name="connsiteY4" fmla="*/ 1378488 h 1590594"/>
              <a:gd name="connsiteX5" fmla="*/ 1261656 w 2230292"/>
              <a:gd name="connsiteY5" fmla="*/ 1378488 h 1590594"/>
              <a:gd name="connsiteX6" fmla="*/ 1115146 w 2230292"/>
              <a:gd name="connsiteY6" fmla="*/ 1590594 h 1590594"/>
              <a:gd name="connsiteX7" fmla="*/ 968636 w 2230292"/>
              <a:gd name="connsiteY7" fmla="*/ 1378488 h 1590594"/>
              <a:gd name="connsiteX8" fmla="*/ 1068979 w 2230292"/>
              <a:gd name="connsiteY8" fmla="*/ 1378488 h 1590594"/>
              <a:gd name="connsiteX9" fmla="*/ 1068979 w 2230292"/>
              <a:gd name="connsiteY9" fmla="*/ 1311954 h 1590594"/>
              <a:gd name="connsiteX10" fmla="*/ 0 w 2230292"/>
              <a:gd name="connsiteY10" fmla="*/ 1311954 h 159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30292" h="1590594">
                <a:moveTo>
                  <a:pt x="0" y="0"/>
                </a:moveTo>
                <a:lnTo>
                  <a:pt x="2230292" y="0"/>
                </a:lnTo>
                <a:lnTo>
                  <a:pt x="2230292" y="1311954"/>
                </a:lnTo>
                <a:lnTo>
                  <a:pt x="1161313" y="1311954"/>
                </a:lnTo>
                <a:lnTo>
                  <a:pt x="1161313" y="1378488"/>
                </a:lnTo>
                <a:lnTo>
                  <a:pt x="1261656" y="1378488"/>
                </a:lnTo>
                <a:lnTo>
                  <a:pt x="1115146" y="1590594"/>
                </a:lnTo>
                <a:lnTo>
                  <a:pt x="968636" y="1378488"/>
                </a:lnTo>
                <a:lnTo>
                  <a:pt x="1068979" y="1378488"/>
                </a:lnTo>
                <a:lnTo>
                  <a:pt x="1068979" y="1311954"/>
                </a:lnTo>
                <a:lnTo>
                  <a:pt x="0" y="1311954"/>
                </a:lnTo>
                <a:close/>
              </a:path>
            </a:pathLst>
          </a:custGeom>
          <a:solidFill>
            <a:schemeClr val="accent6"/>
          </a:solidFill>
        </p:spPr>
        <p:txBody>
          <a:bodyPr wrap="square" anchor="ctr" anchorCtr="1">
            <a:noAutofit/>
          </a:bodyPr>
          <a:lstStyle>
            <a:lvl1pPr marL="0" indent="0" algn="ctr">
              <a:buNone/>
              <a:defRPr sz="1600">
                <a:solidFill>
                  <a:schemeClr val="bg1"/>
                </a:solidFill>
              </a:defRPr>
            </a:lvl1pPr>
          </a:lstStyle>
          <a:p>
            <a:endParaRPr lang="zh-CN" altLang="en-US" dirty="0"/>
          </a:p>
        </p:txBody>
      </p:sp>
    </p:spTree>
  </p:cSld>
  <p:clrMapOvr>
    <a:masterClrMapping/>
  </p:clrMapOvr>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4.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4"/>
          <a:stretch>
            <a:fill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7.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hyperlink" Target="https://store.extension.iastate.edu/product/Mapping-APIs-Turfjs-in-the-Browser-Console" TargetMode="External"/><Relationship Id="rId7" Type="http://schemas.openxmlformats.org/officeDocument/2006/relationships/hyperlink" Target="https://docs.mapbox.com/mapbox-gl-js/example/measure/" TargetMode="External"/><Relationship Id="rId6" Type="http://schemas.openxmlformats.org/officeDocument/2006/relationships/hyperlink" Target="https://openlayers.org/en/latest/examples/turf.html" TargetMode="External"/><Relationship Id="rId5" Type="http://schemas.openxmlformats.org/officeDocument/2006/relationships/hyperlink" Target="https://turfjs.org/" TargetMode="External"/><Relationship Id="rId4" Type="http://schemas.openxmlformats.org/officeDocument/2006/relationships/hyperlink" Target="https://github.com/Turfjs/turf" TargetMode="External"/><Relationship Id="rId3" Type="http://schemas.openxmlformats.org/officeDocument/2006/relationships/hyperlink" Target="https://www.linkedin.com/in/morgan-herlocker-1948671b/" TargetMode="External"/><Relationship Id="rId2" Type="http://schemas.openxmlformats.org/officeDocument/2006/relationships/hyperlink" Target="https://github.com/manuelbieh/Geolib" TargetMode="External"/><Relationship Id="rId10" Type="http://schemas.openxmlformats.org/officeDocument/2006/relationships/notesSlide" Target="../notesSlides/notesSlide19.xml"/><Relationship Id="rId1" Type="http://schemas.openxmlformats.org/officeDocument/2006/relationships/hyperlink" Target="https://www.akselipalen.com/2021/06/10/2d-geometry-libraries-for-javascrip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9" Type="http://schemas.openxmlformats.org/officeDocument/2006/relationships/hyperlink" Target="https://turfjs.org/docs" TargetMode="External"/><Relationship Id="rId8" Type="http://schemas.openxmlformats.org/officeDocument/2006/relationships/hyperlink" Target="https://commons.wikimedia.org/wiki/File:GeoServer_GeoNetwork_with_web_app.png" TargetMode="External"/><Relationship Id="rId7" Type="http://schemas.openxmlformats.org/officeDocument/2006/relationships/hyperlink" Target="https://codepen.io/stevepepple/post/javascript-geospatial-examples" TargetMode="External"/><Relationship Id="rId6" Type="http://schemas.openxmlformats.org/officeDocument/2006/relationships/hyperlink" Target="https://www.e-education.psu.edu/maps/l2_p5.html" TargetMode="External"/><Relationship Id="rId5" Type="http://schemas.openxmlformats.org/officeDocument/2006/relationships/hyperlink" Target="https://docs.mapbox.com/mapbox-gl-js/example/measure/" TargetMode="External"/><Relationship Id="rId4" Type="http://schemas.openxmlformats.org/officeDocument/2006/relationships/hyperlink" Target="http://geosysnet.de/custom/downloads/Gremling_TurfJS_FOSSGIS2016.pdf" TargetMode="External"/><Relationship Id="rId3" Type="http://schemas.openxmlformats.org/officeDocument/2006/relationships/hyperlink" Target="https://gis-trainer.de/de/Turf" TargetMode="External"/><Relationship Id="rId2" Type="http://schemas.openxmlformats.org/officeDocument/2006/relationships/hyperlink" Target="https://webhelp.esri.com/arcgisdesktop/9.2/index.cfm?TopicName=An_overview_of_commonly_used_tools" TargetMode="External"/><Relationship Id="rId12" Type="http://schemas.openxmlformats.org/officeDocument/2006/relationships/notesSlide" Target="../notesSlides/notesSlide20.xml"/><Relationship Id="rId11" Type="http://schemas.openxmlformats.org/officeDocument/2006/relationships/slideLayout" Target="../slideLayouts/slideLayout7.xml"/><Relationship Id="rId10" Type="http://schemas.openxmlformats.org/officeDocument/2006/relationships/hyperlink" Target="https://github.com/rowanwins/turf-builder" TargetMode="External"/><Relationship Id="rId1" Type="http://schemas.openxmlformats.org/officeDocument/2006/relationships/hyperlink" Target="https://geographie-dvag.de/geoinformationssysteme-gis" TargetMode="Externa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vmlDrawing" Target="../drawings/vmlDrawing1.vml"/><Relationship Id="rId7" Type="http://schemas.openxmlformats.org/officeDocument/2006/relationships/slideLayout" Target="../slideLayouts/slideLayout7.x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 Id="rId3" Type="http://schemas.openxmlformats.org/officeDocument/2006/relationships/oleObject" Target="../embeddings/oleObject1.bin"/><Relationship Id="rId2" Type="http://schemas.openxmlformats.org/officeDocument/2006/relationships/image" Target="../media/image6.jpe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7.xml"/><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vmlDrawing" Target="../drawings/vmlDrawing2.vml"/><Relationship Id="rId4" Type="http://schemas.openxmlformats.org/officeDocument/2006/relationships/slideLayout" Target="../slideLayouts/slideLayout7.xml"/><Relationship Id="rId3" Type="http://schemas.openxmlformats.org/officeDocument/2006/relationships/image" Target="../media/image18.wmf"/><Relationship Id="rId2" Type="http://schemas.openxmlformats.org/officeDocument/2006/relationships/oleObject" Target="../embeddings/oleObject3.bin"/><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633218" y="3402212"/>
            <a:ext cx="4586433" cy="1168400"/>
          </a:xfrm>
          <a:prstGeom prst="rect">
            <a:avLst/>
          </a:prstGeom>
        </p:spPr>
        <p:txBody>
          <a:bodyPr wrap="square">
            <a:spAutoFit/>
          </a:bodyPr>
          <a:lstStyle/>
          <a:p>
            <a:pPr algn="l" defTabSz="914400" fontAlgn="auto">
              <a:lnSpc>
                <a:spcPct val="100000"/>
              </a:lnSpc>
              <a:spcBef>
                <a:spcPts val="600"/>
              </a:spcBef>
              <a:buClrTx/>
              <a:buSzTx/>
            </a:pPr>
            <a:r>
              <a:rPr lang="en-US" altLang="zh-CN" sz="1000" i="1" dirty="0">
                <a:solidFill>
                  <a:schemeClr val="accent6"/>
                </a:solidFill>
                <a:ea typeface="Arial" panose="020B0604020202020204" pitchFamily="34" charset="0"/>
                <a:sym typeface="+mn-ea"/>
              </a:rPr>
              <a:t>Seminar: Geospatial Web Development – Einführung in WebGIS Technologien</a:t>
            </a:r>
            <a:endParaRPr lang="en-US" altLang="zh-CN" sz="1000" i="1" dirty="0">
              <a:solidFill>
                <a:schemeClr val="accent6"/>
              </a:solidFill>
              <a:ea typeface="Arial" panose="020B0604020202020204" pitchFamily="34" charset="0"/>
              <a:sym typeface="+mn-ea"/>
            </a:endParaRPr>
          </a:p>
          <a:p>
            <a:pPr algn="l" defTabSz="914400" fontAlgn="auto">
              <a:lnSpc>
                <a:spcPct val="100000"/>
              </a:lnSpc>
              <a:spcBef>
                <a:spcPts val="600"/>
              </a:spcBef>
              <a:buClrTx/>
              <a:buSzTx/>
            </a:pPr>
            <a:r>
              <a:rPr lang="en-US" altLang="zh-CN" sz="1000" i="1" dirty="0">
                <a:solidFill>
                  <a:schemeClr val="accent6"/>
                </a:solidFill>
                <a:ea typeface="Arial" panose="020B0604020202020204" pitchFamily="34" charset="0"/>
                <a:sym typeface="+mn-ea"/>
              </a:rPr>
              <a:t>Dozierende: Dr. Michael Auer &amp; Marcel Reinmuth</a:t>
            </a:r>
            <a:endParaRPr lang="en-US" altLang="zh-CN" sz="1000" i="1" kern="1200" dirty="0">
              <a:solidFill>
                <a:schemeClr val="accent6"/>
              </a:solidFill>
              <a:latin typeface="+mn-lt"/>
              <a:ea typeface="Arial" panose="020B0604020202020204" pitchFamily="34" charset="0"/>
              <a:cs typeface="+mn-cs"/>
            </a:endParaRPr>
          </a:p>
          <a:p>
            <a:pPr algn="l" defTabSz="914400" fontAlgn="auto">
              <a:lnSpc>
                <a:spcPct val="100000"/>
              </a:lnSpc>
              <a:spcBef>
                <a:spcPts val="600"/>
              </a:spcBef>
              <a:buClrTx/>
              <a:buSzTx/>
            </a:pPr>
            <a:r>
              <a:rPr lang="en-US" altLang="zh-CN" sz="1000" i="1" dirty="0">
                <a:solidFill>
                  <a:schemeClr val="accent6"/>
                </a:solidFill>
                <a:ea typeface="Arial" panose="020B0604020202020204" pitchFamily="34" charset="0"/>
                <a:sym typeface="+mn-ea"/>
              </a:rPr>
              <a:t>Referent: Nikolaos Kolaxidis</a:t>
            </a:r>
            <a:endParaRPr lang="en-US" altLang="zh-CN" sz="1000" i="1" kern="1200" dirty="0">
              <a:solidFill>
                <a:schemeClr val="accent6"/>
              </a:solidFill>
              <a:latin typeface="+mn-lt"/>
              <a:ea typeface="Arial" panose="020B0604020202020204" pitchFamily="34" charset="0"/>
              <a:cs typeface="+mn-cs"/>
            </a:endParaRPr>
          </a:p>
          <a:p>
            <a:pPr algn="l" defTabSz="914400" fontAlgn="auto">
              <a:lnSpc>
                <a:spcPct val="100000"/>
              </a:lnSpc>
              <a:spcBef>
                <a:spcPts val="600"/>
              </a:spcBef>
              <a:buClrTx/>
              <a:buSzTx/>
            </a:pPr>
            <a:r>
              <a:rPr lang="en-US" altLang="zh-CN" sz="1000" i="1" dirty="0">
                <a:solidFill>
                  <a:schemeClr val="accent6"/>
                </a:solidFill>
                <a:ea typeface="Arial" panose="020B0604020202020204" pitchFamily="34" charset="0"/>
                <a:sym typeface="+mn-ea"/>
              </a:rPr>
              <a:t>Universität Heidelberg</a:t>
            </a:r>
            <a:endParaRPr lang="en-US" altLang="zh-CN" sz="1000" i="1" dirty="0">
              <a:solidFill>
                <a:schemeClr val="accent6"/>
              </a:solidFill>
              <a:ea typeface="Arial" panose="020B0604020202020204" pitchFamily="34" charset="0"/>
              <a:sym typeface="+mn-ea"/>
            </a:endParaRPr>
          </a:p>
          <a:p>
            <a:pPr algn="l" defTabSz="914400" fontAlgn="auto">
              <a:lnSpc>
                <a:spcPct val="100000"/>
              </a:lnSpc>
              <a:spcBef>
                <a:spcPts val="600"/>
              </a:spcBef>
              <a:buClrTx/>
              <a:buSzTx/>
            </a:pPr>
            <a:r>
              <a:rPr lang="en-US" altLang="zh-CN" sz="1000" i="1" dirty="0">
                <a:solidFill>
                  <a:schemeClr val="accent6"/>
                </a:solidFill>
                <a:sym typeface="+mn-ea"/>
              </a:rPr>
              <a:t>12.01.2023</a:t>
            </a:r>
            <a:endParaRPr lang="en-US" altLang="zh-CN" sz="1000" i="1" dirty="0">
              <a:solidFill>
                <a:schemeClr val="accent6"/>
              </a:solidFill>
              <a:ea typeface="Calibri" panose="020F0502020204030204" pitchFamily="34" charset="0"/>
              <a:cs typeface="Calibri" panose="020F0502020204030204" pitchFamily="34" charset="0"/>
              <a:sym typeface="+mn-ea"/>
            </a:endParaRPr>
          </a:p>
        </p:txBody>
      </p:sp>
      <p:sp>
        <p:nvSpPr>
          <p:cNvPr id="8" name="文本框 7"/>
          <p:cNvSpPr txBox="1"/>
          <p:nvPr/>
        </p:nvSpPr>
        <p:spPr>
          <a:xfrm>
            <a:off x="632780" y="1956305"/>
            <a:ext cx="3773170" cy="1076325"/>
          </a:xfrm>
          <a:prstGeom prst="rect">
            <a:avLst/>
          </a:prstGeom>
          <a:noFill/>
        </p:spPr>
        <p:txBody>
          <a:bodyPr wrap="none" rtlCol="0">
            <a:spAutoFit/>
          </a:bodyPr>
          <a:lstStyle/>
          <a:p>
            <a:pPr algn="l" fontAlgn="auto">
              <a:lnSpc>
                <a:spcPct val="100000"/>
              </a:lnSpc>
            </a:pPr>
            <a:r>
              <a:rPr lang="en-US" altLang="zh-CN" sz="3200" b="1" spc="-150" dirty="0">
                <a:solidFill>
                  <a:schemeClr val="accent1"/>
                </a:solidFill>
                <a:latin typeface="Calibri" panose="020F0502020204030204" pitchFamily="34" charset="0"/>
                <a:ea typeface="Calibri" panose="020F0502020204030204" pitchFamily="34" charset="0"/>
                <a:cs typeface="Calibri" panose="020F0502020204030204" pitchFamily="34" charset="0"/>
                <a:sym typeface="+mn-lt"/>
              </a:rPr>
              <a:t>Räumliche Operationen</a:t>
            </a:r>
            <a:endParaRPr lang="en-US" altLang="zh-CN" sz="3200" b="1" spc="-150" dirty="0">
              <a:solidFill>
                <a:schemeClr val="accent1"/>
              </a:solidFill>
              <a:latin typeface="Calibri" panose="020F0502020204030204" pitchFamily="34" charset="0"/>
              <a:ea typeface="Calibri" panose="020F0502020204030204" pitchFamily="34" charset="0"/>
              <a:cs typeface="Calibri" panose="020F0502020204030204" pitchFamily="34" charset="0"/>
              <a:sym typeface="+mn-lt"/>
            </a:endParaRPr>
          </a:p>
          <a:p>
            <a:pPr algn="l" fontAlgn="auto">
              <a:lnSpc>
                <a:spcPct val="100000"/>
              </a:lnSpc>
            </a:pPr>
            <a:r>
              <a:rPr lang="en-US" altLang="zh-CN" sz="3200" b="1" spc="-150" dirty="0">
                <a:solidFill>
                  <a:schemeClr val="tx2"/>
                </a:solidFill>
                <a:latin typeface="Calibri" panose="020F0502020204030204" pitchFamily="34" charset="0"/>
                <a:ea typeface="Calibri" panose="020F0502020204030204" pitchFamily="34" charset="0"/>
                <a:cs typeface="Calibri" panose="020F0502020204030204" pitchFamily="34" charset="0"/>
                <a:sym typeface="+mn-lt"/>
              </a:rPr>
              <a:t>mit Turf.js</a:t>
            </a:r>
            <a:endParaRPr lang="en-US" altLang="zh-CN" sz="3200" b="1" spc="-150" dirty="0">
              <a:solidFill>
                <a:schemeClr val="tx2"/>
              </a:solidFill>
              <a:latin typeface="Calibri" panose="020F0502020204030204" pitchFamily="34" charset="0"/>
              <a:ea typeface="Calibri" panose="020F0502020204030204" pitchFamily="34" charset="0"/>
              <a:cs typeface="Calibri" panose="020F0502020204030204" pitchFamily="34" charset="0"/>
              <a:sym typeface="+mn-lt"/>
            </a:endParaRPr>
          </a:p>
        </p:txBody>
      </p:sp>
      <p:sp>
        <p:nvSpPr>
          <p:cNvPr id="3" name="Line 21"/>
          <p:cNvSpPr>
            <a:spLocks noChangeShapeType="1"/>
          </p:cNvSpPr>
          <p:nvPr/>
        </p:nvSpPr>
        <p:spPr bwMode="auto">
          <a:xfrm>
            <a:off x="735965" y="3217545"/>
            <a:ext cx="777875" cy="635"/>
          </a:xfrm>
          <a:prstGeom prst="line">
            <a:avLst/>
          </a:prstGeom>
          <a:noFill/>
          <a:ln w="127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fontAlgn="base">
              <a:lnSpc>
                <a:spcPct val="130000"/>
              </a:lnSpc>
              <a:spcBef>
                <a:spcPct val="0"/>
              </a:spcBef>
              <a:spcAft>
                <a:spcPct val="0"/>
              </a:spcAft>
            </a:pPr>
            <a:endParaRPr lang="zh-CN" altLang="en-US" sz="1800">
              <a:ln>
                <a:solidFill>
                  <a:schemeClr val="tx1">
                    <a:lumMod val="75000"/>
                    <a:lumOff val="25000"/>
                  </a:schemeClr>
                </a:solidFill>
              </a:ln>
              <a:solidFill>
                <a:schemeClr val="tx2"/>
              </a:solidFill>
              <a:ea typeface="Calibri" panose="020F0502020204030204" pitchFamily="34" charset="0"/>
              <a:cs typeface="Calibri" panose="020F0502020204030204" pitchFamily="34" charset="0"/>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000"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2" presetClass="entr" presetSubtype="8" fill="hold" grpId="0" nodeType="withEffect">
                                  <p:stCondLst>
                                    <p:cond delay="0"/>
                                  </p:stCondLst>
                                  <p:childTnLst>
                                    <p:set>
                                      <p:cBhvr>
                                        <p:cTn id="9" dur="1000" fill="hold">
                                          <p:stCondLst>
                                            <p:cond delay="0"/>
                                          </p:stCondLst>
                                        </p:cTn>
                                        <p:tgtEl>
                                          <p:spTgt spid="13"/>
                                        </p:tgtEl>
                                        <p:attrNameLst>
                                          <p:attrName>style.visibility</p:attrName>
                                        </p:attrNameLst>
                                      </p:cBhvr>
                                      <p:to>
                                        <p:strVal val="visible"/>
                                      </p:to>
                                    </p:set>
                                    <p:animEffect transition="in" filter="wipe(left)">
                                      <p:cBhvr>
                                        <p:cTn id="10" dur="1000"/>
                                        <p:tgtEl>
                                          <p:spTgt spid="13"/>
                                        </p:tgtEl>
                                      </p:cBhvr>
                                    </p:animEffect>
                                  </p:childTnLst>
                                </p:cTn>
                              </p:par>
                              <p:par>
                                <p:cTn id="11" presetID="22" presetClass="entr" presetSubtype="8" fill="hold" nodeType="withEffect">
                                  <p:stCondLst>
                                    <p:cond delay="0"/>
                                  </p:stCondLst>
                                  <p:childTnLst>
                                    <p:set>
                                      <p:cBhvr>
                                        <p:cTn id="12" dur="1000" fill="hold">
                                          <p:stCondLst>
                                            <p:cond delay="0"/>
                                          </p:stCondLst>
                                        </p:cTn>
                                        <p:tgtEl>
                                          <p:spTgt spid="3"/>
                                        </p:tgtEl>
                                        <p:attrNameLst>
                                          <p:attrName>style.visibility</p:attrName>
                                        </p:attrNameLst>
                                      </p:cBhvr>
                                      <p:to>
                                        <p:strVal val="visible"/>
                                      </p:to>
                                    </p:set>
                                    <p:animEffect transition="in" filter="wipe(left)">
                                      <p:cBhvr>
                                        <p:cTn id="13"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70" y="140335"/>
            <a:ext cx="9145270" cy="460375"/>
          </a:xfrm>
          <a:prstGeom prst="rect">
            <a:avLst/>
          </a:prstGeom>
          <a:noFill/>
        </p:spPr>
        <p:txBody>
          <a:bodyPr wrap="square" rtlCol="0">
            <a:spAutoFit/>
          </a:bodyPr>
          <a:p>
            <a:pPr algn="ctr"/>
            <a:r>
              <a:rPr lang="en-US" sz="2400">
                <a:solidFill>
                  <a:srgbClr val="1D6DC2"/>
                </a:solidFill>
                <a:latin typeface="Calibri Light" panose="020F0302020204030204" pitchFamily="34" charset="0"/>
                <a:cs typeface="Calibri Light" panose="020F0302020204030204" pitchFamily="34" charset="0"/>
              </a:rPr>
              <a:t>Was ist Turf.js?</a:t>
            </a:r>
            <a:endParaRPr lang="en-US" sz="2400">
              <a:solidFill>
                <a:srgbClr val="1D6DC2"/>
              </a:solidFill>
              <a:latin typeface="Calibri Light" panose="020F0302020204030204" pitchFamily="34" charset="0"/>
              <a:cs typeface="Calibri Light" panose="020F0302020204030204" pitchFamily="34" charset="0"/>
            </a:endParaRPr>
          </a:p>
        </p:txBody>
      </p:sp>
      <p:sp>
        <p:nvSpPr>
          <p:cNvPr id="82" name="椭圆 81"/>
          <p:cNvSpPr/>
          <p:nvPr/>
        </p:nvSpPr>
        <p:spPr>
          <a:xfrm>
            <a:off x="8525964" y="38198"/>
            <a:ext cx="561600" cy="562630"/>
          </a:xfrm>
          <a:prstGeom prst="ellipse">
            <a:avLst/>
          </a:prstGeom>
          <a:solidFill>
            <a:schemeClr val="accent1"/>
          </a:solidFill>
        </p:spPr>
        <p:txBody>
          <a:bodyPr wrap="none">
            <a:noAutofit/>
          </a:bodyPr>
          <a:p>
            <a:pPr algn="ctr"/>
            <a:r>
              <a:rPr lang="en-US" altLang="zh-CN" sz="2000" b="1" dirty="0">
                <a:solidFill>
                  <a:schemeClr val="bg1"/>
                </a:solidFill>
                <a:ea typeface="Calibri" panose="020F0502020204030204" pitchFamily="34" charset="0"/>
                <a:cs typeface="Calibri" panose="020F0502020204030204" pitchFamily="34" charset="0"/>
                <a:sym typeface="+mn-lt"/>
              </a:rPr>
              <a:t>02</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grpSp>
        <p:nvGrpSpPr>
          <p:cNvPr id="8" name="Group 7"/>
          <p:cNvGrpSpPr/>
          <p:nvPr/>
        </p:nvGrpSpPr>
        <p:grpSpPr>
          <a:xfrm>
            <a:off x="-8255" y="4875530"/>
            <a:ext cx="9164955" cy="245110"/>
            <a:chOff x="-13" y="7678"/>
            <a:chExt cx="14433" cy="386"/>
          </a:xfrm>
        </p:grpSpPr>
        <p:sp>
          <p:nvSpPr>
            <p:cNvPr id="5" name="Text Box 4"/>
            <p:cNvSpPr txBox="1"/>
            <p:nvPr/>
          </p:nvSpPr>
          <p:spPr>
            <a:xfrm>
              <a:off x="-13" y="7678"/>
              <a:ext cx="14413" cy="386"/>
            </a:xfrm>
            <a:prstGeom prst="rect">
              <a:avLst/>
            </a:prstGeom>
            <a:noFill/>
          </p:spPr>
          <p:txBody>
            <a:bodyPr wrap="square" rtlCol="0">
              <a:spAutoFit/>
            </a:bodyPr>
            <a:p>
              <a:pPr algn="ctr"/>
              <a:r>
                <a:rPr lang="en-US" sz="1000">
                  <a:solidFill>
                    <a:srgbClr val="929292"/>
                  </a:solidFill>
                </a:rPr>
                <a:t>Räumliche Operationen mit Turf.js</a:t>
              </a:r>
              <a:endParaRPr lang="en-US" sz="1000">
                <a:solidFill>
                  <a:srgbClr val="929292"/>
                </a:solidFill>
              </a:endParaRPr>
            </a:p>
          </p:txBody>
        </p:sp>
        <p:sp>
          <p:nvSpPr>
            <p:cNvPr id="14" name="Text Box 13"/>
            <p:cNvSpPr txBox="1"/>
            <p:nvPr/>
          </p:nvSpPr>
          <p:spPr>
            <a:xfrm>
              <a:off x="13872" y="7678"/>
              <a:ext cx="549" cy="386"/>
            </a:xfrm>
            <a:prstGeom prst="rect">
              <a:avLst/>
            </a:prstGeom>
            <a:noFill/>
          </p:spPr>
          <p:txBody>
            <a:bodyPr wrap="square" rtlCol="0">
              <a:spAutoFit/>
            </a:bodyPr>
            <a:p>
              <a:pPr algn="ctr"/>
              <a:fld id="{9A0DB2DC-4C9A-4742-B13C-FB6460FD3503}" type="slidenum">
                <a:rPr lang="en-US" sz="1000">
                  <a:solidFill>
                    <a:srgbClr val="929292"/>
                  </a:solidFill>
                </a:rPr>
              </a:fld>
              <a:endParaRPr lang="en-US" sz="1000">
                <a:solidFill>
                  <a:srgbClr val="929292"/>
                </a:solidFill>
              </a:endParaRPr>
            </a:p>
          </p:txBody>
        </p:sp>
        <p:sp>
          <p:nvSpPr>
            <p:cNvPr id="3" name="Text Box 2"/>
            <p:cNvSpPr txBox="1"/>
            <p:nvPr/>
          </p:nvSpPr>
          <p:spPr>
            <a:xfrm>
              <a:off x="0" y="7678"/>
              <a:ext cx="1807" cy="386"/>
            </a:xfrm>
            <a:prstGeom prst="rect">
              <a:avLst/>
            </a:prstGeom>
            <a:noFill/>
          </p:spPr>
          <p:txBody>
            <a:bodyPr wrap="square" rtlCol="0">
              <a:spAutoFit/>
            </a:bodyPr>
            <a:p>
              <a:pPr algn="l"/>
              <a:r>
                <a:rPr lang="en-US" sz="1000">
                  <a:solidFill>
                    <a:srgbClr val="929292"/>
                  </a:solidFill>
                </a:rPr>
                <a:t>Nikolaos Kolaxidis</a:t>
              </a:r>
              <a:endParaRPr lang="en-US" sz="1000">
                <a:solidFill>
                  <a:srgbClr val="929292"/>
                </a:solidFill>
              </a:endParaRPr>
            </a:p>
          </p:txBody>
        </p:sp>
      </p:grpSp>
      <p:sp>
        <p:nvSpPr>
          <p:cNvPr id="4" name="Text Box 3"/>
          <p:cNvSpPr txBox="1"/>
          <p:nvPr/>
        </p:nvSpPr>
        <p:spPr>
          <a:xfrm>
            <a:off x="1338580" y="824865"/>
            <a:ext cx="6466840" cy="1229995"/>
          </a:xfrm>
          <a:prstGeom prst="rect">
            <a:avLst/>
          </a:prstGeom>
          <a:noFill/>
        </p:spPr>
        <p:txBody>
          <a:bodyPr wrap="square" rtlCol="0" anchor="t">
            <a:spAutoFit/>
          </a:bodyPr>
          <a:p>
            <a:pPr algn="ctr"/>
            <a:r>
              <a:rPr lang="en-US" sz="1400" b="1">
                <a:solidFill>
                  <a:schemeClr val="accent1"/>
                </a:solidFill>
                <a:latin typeface="Calibri" panose="020F0502020204030204" pitchFamily="34" charset="0"/>
                <a:cs typeface="Calibri" panose="020F0502020204030204" pitchFamily="34" charset="0"/>
                <a:sym typeface="+mn-ea"/>
              </a:rPr>
              <a:t>Advanced geospatial analysis for browsers and Node.js</a:t>
            </a:r>
            <a:endParaRPr lang="en-US" sz="1400" b="1">
              <a:solidFill>
                <a:schemeClr val="accent1"/>
              </a:solidFill>
              <a:latin typeface="Calibri" panose="020F0502020204030204" pitchFamily="34" charset="0"/>
              <a:cs typeface="Calibri" panose="020F0502020204030204" pitchFamily="34" charset="0"/>
            </a:endParaRPr>
          </a:p>
          <a:p>
            <a:pPr algn="ctr"/>
            <a:r>
              <a:rPr lang="en-US" sz="1400" b="1">
                <a:solidFill>
                  <a:schemeClr val="tx2"/>
                </a:solidFill>
                <a:latin typeface="Calibri" panose="020F0502020204030204" pitchFamily="34" charset="0"/>
                <a:cs typeface="Calibri" panose="020F0502020204030204" pitchFamily="34" charset="0"/>
              </a:rPr>
              <a:t> </a:t>
            </a:r>
            <a:endParaRPr lang="en-US" sz="1400" b="1">
              <a:solidFill>
                <a:schemeClr val="tx2"/>
              </a:solidFill>
              <a:latin typeface="Calibri" panose="020F0502020204030204" pitchFamily="34" charset="0"/>
              <a:cs typeface="Calibri" panose="020F0502020204030204" pitchFamily="34" charset="0"/>
            </a:endParaRPr>
          </a:p>
          <a:p>
            <a:pPr algn="ctr"/>
            <a:r>
              <a:rPr lang="en-US" sz="1400">
                <a:solidFill>
                  <a:schemeClr val="tx2"/>
                </a:solidFill>
                <a:latin typeface="Calibri Light" panose="020F0302020204030204" pitchFamily="34" charset="0"/>
                <a:cs typeface="Calibri Light" panose="020F0302020204030204" pitchFamily="34" charset="0"/>
              </a:rPr>
              <a:t>Eine</a:t>
            </a:r>
            <a:r>
              <a:rPr lang="en-US" sz="1400" b="1">
                <a:solidFill>
                  <a:schemeClr val="tx2"/>
                </a:solidFill>
                <a:latin typeface="Calibri" panose="020F0502020204030204" pitchFamily="34" charset="0"/>
                <a:cs typeface="Calibri" panose="020F0502020204030204" pitchFamily="34" charset="0"/>
              </a:rPr>
              <a:t> simple</a:t>
            </a:r>
            <a:r>
              <a:rPr lang="en-US" sz="1400">
                <a:solidFill>
                  <a:schemeClr val="tx2"/>
                </a:solidFill>
                <a:latin typeface="Calibri Light" panose="020F0302020204030204" pitchFamily="34" charset="0"/>
                <a:cs typeface="Calibri Light" panose="020F0302020204030204" pitchFamily="34" charset="0"/>
              </a:rPr>
              <a:t>, </a:t>
            </a:r>
            <a:r>
              <a:rPr lang="en-US" sz="1400" b="1">
                <a:solidFill>
                  <a:schemeClr val="tx2"/>
                </a:solidFill>
                <a:latin typeface="Calibri" panose="020F0502020204030204" pitchFamily="34" charset="0"/>
                <a:cs typeface="Calibri" panose="020F0502020204030204" pitchFamily="34" charset="0"/>
              </a:rPr>
              <a:t>modulare</a:t>
            </a:r>
            <a:r>
              <a:rPr lang="en-US" sz="1400">
                <a:solidFill>
                  <a:schemeClr val="tx2"/>
                </a:solidFill>
                <a:latin typeface="Calibri Light" panose="020F0302020204030204" pitchFamily="34" charset="0"/>
                <a:cs typeface="Calibri Light" panose="020F0302020204030204" pitchFamily="34" charset="0"/>
              </a:rPr>
              <a:t> und </a:t>
            </a:r>
            <a:r>
              <a:rPr lang="en-US" sz="1400" b="1">
                <a:solidFill>
                  <a:schemeClr val="tx2"/>
                </a:solidFill>
                <a:latin typeface="Calibri" panose="020F0502020204030204" pitchFamily="34" charset="0"/>
                <a:cs typeface="Calibri" panose="020F0502020204030204" pitchFamily="34" charset="0"/>
              </a:rPr>
              <a:t>schnelle</a:t>
            </a:r>
            <a:r>
              <a:rPr lang="en-US" sz="1400">
                <a:solidFill>
                  <a:schemeClr val="tx2"/>
                </a:solidFill>
                <a:latin typeface="Calibri Light" panose="020F0302020204030204" pitchFamily="34" charset="0"/>
                <a:cs typeface="Calibri Light" panose="020F0302020204030204" pitchFamily="34" charset="0"/>
              </a:rPr>
              <a:t> JavaScript Bibliothek für räumliche Operationen</a:t>
            </a:r>
            <a:br>
              <a:rPr lang="en-US" sz="1400">
                <a:solidFill>
                  <a:schemeClr val="tx2"/>
                </a:solidFill>
                <a:latin typeface="Calibri Light" panose="020F0302020204030204" pitchFamily="34" charset="0"/>
                <a:cs typeface="Calibri Light" panose="020F0302020204030204" pitchFamily="34" charset="0"/>
              </a:rPr>
            </a:br>
            <a:br>
              <a:rPr lang="en-US" sz="1400" b="1">
                <a:solidFill>
                  <a:schemeClr val="tx2"/>
                </a:solidFill>
                <a:latin typeface="Calibri" panose="020F0502020204030204" pitchFamily="34" charset="0"/>
                <a:cs typeface="Calibri" panose="020F0502020204030204" pitchFamily="34" charset="0"/>
              </a:rPr>
            </a:br>
            <a:endParaRPr lang="en-US" sz="1800" b="1">
              <a:solidFill>
                <a:schemeClr val="tx2"/>
              </a:solidFill>
              <a:latin typeface="Calibri" panose="020F0502020204030204" pitchFamily="34" charset="0"/>
              <a:cs typeface="Calibri" panose="020F0502020204030204" pitchFamily="34" charset="0"/>
            </a:endParaRPr>
          </a:p>
        </p:txBody>
      </p:sp>
      <p:sp>
        <p:nvSpPr>
          <p:cNvPr id="7" name="Text Box 6"/>
          <p:cNvSpPr txBox="1"/>
          <p:nvPr/>
        </p:nvSpPr>
        <p:spPr>
          <a:xfrm>
            <a:off x="1020445" y="1899920"/>
            <a:ext cx="7094220" cy="327660"/>
          </a:xfrm>
          <a:prstGeom prst="rect">
            <a:avLst/>
          </a:prstGeom>
          <a:noFill/>
        </p:spPr>
        <p:txBody>
          <a:bodyPr wrap="square" rtlCol="0">
            <a:spAutoFit/>
          </a:bodyPr>
          <a:p>
            <a:pPr lvl="1" algn="l" fontAlgn="auto">
              <a:lnSpc>
                <a:spcPct val="110000"/>
              </a:lnSpc>
              <a:spcBef>
                <a:spcPts val="600"/>
              </a:spcBef>
            </a:pPr>
            <a:r>
              <a:rPr lang="en-US" sz="1400">
                <a:solidFill>
                  <a:schemeClr val="tx2"/>
                </a:solidFill>
                <a:latin typeface="Calibri Light" panose="020F0302020204030204" pitchFamily="34" charset="0"/>
                <a:cs typeface="Calibri Light" panose="020F0302020204030204" pitchFamily="34" charset="0"/>
              </a:rPr>
              <a:t>- entwickelt 2013 von Morgan Herlocker, 2014 übernommen von Mapbox</a:t>
            </a:r>
            <a:endParaRPr lang="en-US" sz="1400">
              <a:solidFill>
                <a:schemeClr val="accent2"/>
              </a:solidFill>
              <a:latin typeface="Calibri Light" panose="020F0302020204030204" pitchFamily="34" charset="0"/>
              <a:cs typeface="Calibri Light" panose="020F0302020204030204" pitchFamily="34" charset="0"/>
            </a:endParaRPr>
          </a:p>
        </p:txBody>
      </p:sp>
      <p:sp>
        <p:nvSpPr>
          <p:cNvPr id="6" name="Text Box 5"/>
          <p:cNvSpPr txBox="1"/>
          <p:nvPr/>
        </p:nvSpPr>
        <p:spPr>
          <a:xfrm>
            <a:off x="1020445" y="2517775"/>
            <a:ext cx="7094220" cy="1895475"/>
          </a:xfrm>
          <a:prstGeom prst="rect">
            <a:avLst/>
          </a:prstGeom>
          <a:noFill/>
        </p:spPr>
        <p:txBody>
          <a:bodyPr wrap="square" rtlCol="0">
            <a:spAutoFit/>
          </a:bodyPr>
          <a:p>
            <a:pPr lvl="1" algn="l" fontAlgn="auto">
              <a:lnSpc>
                <a:spcPct val="110000"/>
              </a:lnSpc>
              <a:spcBef>
                <a:spcPts val="600"/>
              </a:spcBef>
            </a:pPr>
            <a:r>
              <a:rPr lang="en-US" sz="1400">
                <a:solidFill>
                  <a:schemeClr val="tx2"/>
                </a:solidFill>
                <a:latin typeface="Calibri Light" panose="020F0302020204030204" pitchFamily="34" charset="0"/>
                <a:cs typeface="Calibri Light" panose="020F0302020204030204" pitchFamily="34" charset="0"/>
              </a:rPr>
              <a:t>- </a:t>
            </a:r>
            <a:r>
              <a:rPr lang="en-US" sz="1400">
                <a:solidFill>
                  <a:schemeClr val="tx2"/>
                </a:solidFill>
                <a:latin typeface="Calibri Light" panose="020F0302020204030204" pitchFamily="34" charset="0"/>
                <a:cs typeface="Calibri Light" panose="020F0302020204030204" pitchFamily="34" charset="0"/>
                <a:sym typeface="+mn-ea"/>
              </a:rPr>
              <a:t>Open-Source, </a:t>
            </a:r>
            <a:r>
              <a:rPr lang="en-US" sz="1400">
                <a:solidFill>
                  <a:schemeClr val="tx2"/>
                </a:solidFill>
                <a:latin typeface="Calibri Light" panose="020F0302020204030204" pitchFamily="34" charset="0"/>
                <a:cs typeface="Calibri Light" panose="020F0302020204030204" pitchFamily="34" charset="0"/>
              </a:rPr>
              <a:t>kostenlos verfügbar, kein Access Token notwendig</a:t>
            </a:r>
            <a:endParaRPr lang="en-US" sz="1400">
              <a:solidFill>
                <a:schemeClr val="tx2"/>
              </a:solidFill>
              <a:latin typeface="Calibri Light" panose="020F0302020204030204" pitchFamily="34" charset="0"/>
              <a:cs typeface="Calibri Light" panose="020F0302020204030204" pitchFamily="34" charset="0"/>
            </a:endParaRPr>
          </a:p>
          <a:p>
            <a:pPr lvl="1" algn="l" fontAlgn="auto">
              <a:lnSpc>
                <a:spcPct val="110000"/>
              </a:lnSpc>
              <a:spcBef>
                <a:spcPts val="600"/>
              </a:spcBef>
            </a:pPr>
            <a:r>
              <a:rPr lang="en-US" sz="1400">
                <a:solidFill>
                  <a:schemeClr val="tx2"/>
                </a:solidFill>
                <a:latin typeface="Calibri Light" panose="020F0302020204030204" pitchFamily="34" charset="0"/>
                <a:cs typeface="Calibri Light" panose="020F0302020204030204" pitchFamily="34" charset="0"/>
              </a:rPr>
              <a:t>- kann auf drei Arten ausgeführt werden:</a:t>
            </a:r>
            <a:endParaRPr lang="en-US" sz="1400">
              <a:solidFill>
                <a:schemeClr val="tx2"/>
              </a:solidFill>
              <a:latin typeface="Calibri Light" panose="020F0302020204030204" pitchFamily="34" charset="0"/>
              <a:cs typeface="Calibri Light" panose="020F0302020204030204" pitchFamily="34" charset="0"/>
            </a:endParaRPr>
          </a:p>
          <a:p>
            <a:pPr lvl="1" algn="l" fontAlgn="auto">
              <a:lnSpc>
                <a:spcPct val="110000"/>
              </a:lnSpc>
              <a:spcBef>
                <a:spcPts val="600"/>
              </a:spcBef>
            </a:pPr>
            <a:r>
              <a:rPr lang="en-US" sz="1400">
                <a:solidFill>
                  <a:schemeClr val="tx2"/>
                </a:solidFill>
                <a:latin typeface="Calibri Light" panose="020F0302020204030204" pitchFamily="34" charset="0"/>
                <a:cs typeface="Calibri Light" panose="020F0302020204030204" pitchFamily="34" charset="0"/>
              </a:rPr>
              <a:t>	1. ohne Webseite (Node.js) - offline</a:t>
            </a:r>
            <a:endParaRPr lang="en-US" sz="1400">
              <a:solidFill>
                <a:schemeClr val="tx2"/>
              </a:solidFill>
              <a:latin typeface="Calibri Light" panose="020F0302020204030204" pitchFamily="34" charset="0"/>
              <a:cs typeface="Calibri Light" panose="020F0302020204030204" pitchFamily="34" charset="0"/>
            </a:endParaRPr>
          </a:p>
          <a:p>
            <a:pPr lvl="1" algn="l" fontAlgn="auto">
              <a:lnSpc>
                <a:spcPct val="110000"/>
              </a:lnSpc>
              <a:spcBef>
                <a:spcPts val="600"/>
              </a:spcBef>
            </a:pPr>
            <a:r>
              <a:rPr lang="en-US" sz="1400">
                <a:solidFill>
                  <a:schemeClr val="tx2"/>
                </a:solidFill>
                <a:latin typeface="Calibri Light" panose="020F0302020204030204" pitchFamily="34" charset="0"/>
                <a:cs typeface="Calibri Light" panose="020F0302020204030204" pitchFamily="34" charset="0"/>
              </a:rPr>
              <a:t>	2. mit Webseite ohne Kartenanwendung (Konsole) - online/offline</a:t>
            </a:r>
            <a:endParaRPr lang="en-US" sz="1400">
              <a:solidFill>
                <a:schemeClr val="tx2"/>
              </a:solidFill>
              <a:latin typeface="Calibri Light" panose="020F0302020204030204" pitchFamily="34" charset="0"/>
              <a:cs typeface="Calibri Light" panose="020F0302020204030204" pitchFamily="34" charset="0"/>
            </a:endParaRPr>
          </a:p>
          <a:p>
            <a:pPr lvl="1" algn="l" fontAlgn="auto">
              <a:lnSpc>
                <a:spcPct val="110000"/>
              </a:lnSpc>
              <a:spcBef>
                <a:spcPts val="600"/>
              </a:spcBef>
            </a:pPr>
            <a:r>
              <a:rPr lang="en-US" sz="1400">
                <a:solidFill>
                  <a:schemeClr val="tx2"/>
                </a:solidFill>
                <a:latin typeface="Calibri Light" panose="020F0302020204030204" pitchFamily="34" charset="0"/>
                <a:cs typeface="Calibri Light" panose="020F0302020204030204" pitchFamily="34" charset="0"/>
              </a:rPr>
              <a:t>	3. in </a:t>
            </a:r>
            <a:r>
              <a:rPr lang="en-US" sz="1400">
                <a:solidFill>
                  <a:schemeClr val="accent2"/>
                </a:solidFill>
                <a:latin typeface="Calibri Light" panose="020F0302020204030204" pitchFamily="34" charset="0"/>
                <a:cs typeface="Calibri Light" panose="020F0302020204030204" pitchFamily="34" charset="0"/>
              </a:rPr>
              <a:t>Webseite mit Kartenanwendung - online/offline</a:t>
            </a:r>
            <a:endParaRPr lang="en-US" sz="1400">
              <a:solidFill>
                <a:schemeClr val="accent2"/>
              </a:solidFill>
              <a:latin typeface="Calibri Light" panose="020F0302020204030204" pitchFamily="34" charset="0"/>
              <a:cs typeface="Calibri Light" panose="020F0302020204030204" pitchFamily="34" charset="0"/>
            </a:endParaRPr>
          </a:p>
          <a:p>
            <a:pPr lvl="1" algn="l" fontAlgn="auto">
              <a:lnSpc>
                <a:spcPct val="110000"/>
              </a:lnSpc>
              <a:spcBef>
                <a:spcPts val="600"/>
              </a:spcBef>
            </a:pPr>
            <a:r>
              <a:rPr lang="en-US" sz="1400">
                <a:solidFill>
                  <a:schemeClr val="accent2"/>
                </a:solidFill>
                <a:latin typeface="Calibri Light" panose="020F0302020204030204" pitchFamily="34" charset="0"/>
                <a:cs typeface="Calibri Light" panose="020F0302020204030204" pitchFamily="34" charset="0"/>
              </a:rPr>
              <a:t>	</a:t>
            </a:r>
            <a:r>
              <a:rPr lang="en-US" sz="1400">
                <a:solidFill>
                  <a:schemeClr val="accent2"/>
                </a:solidFill>
                <a:latin typeface="Arial" panose="020B0604020202020204" pitchFamily="34" charset="0"/>
                <a:cs typeface="Arial" panose="020B0604020202020204" pitchFamily="34" charset="0"/>
              </a:rPr>
              <a:t>→</a:t>
            </a:r>
            <a:r>
              <a:rPr lang="en-US" sz="1400">
                <a:solidFill>
                  <a:schemeClr val="accent2"/>
                </a:solidFill>
                <a:latin typeface="Calibri Light" panose="020F0302020204030204" pitchFamily="34" charset="0"/>
                <a:cs typeface="Calibri Light" panose="020F0302020204030204" pitchFamily="34" charset="0"/>
              </a:rPr>
              <a:t> hohe Flexibilität und Unabhängigkeit</a:t>
            </a:r>
            <a:endParaRPr lang="en-US" sz="1400">
              <a:solidFill>
                <a:schemeClr val="accent2"/>
              </a:solidFill>
              <a:latin typeface="Calibri Light" panose="020F0302020204030204" pitchFamily="34" charset="0"/>
              <a:cs typeface="Calibri Light" panose="020F030202020403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70" y="140335"/>
            <a:ext cx="9145270" cy="460375"/>
          </a:xfrm>
          <a:prstGeom prst="rect">
            <a:avLst/>
          </a:prstGeom>
          <a:noFill/>
        </p:spPr>
        <p:txBody>
          <a:bodyPr wrap="square" rtlCol="0">
            <a:spAutoFit/>
          </a:bodyPr>
          <a:p>
            <a:pPr algn="ctr"/>
            <a:r>
              <a:rPr lang="en-US" sz="2400">
                <a:solidFill>
                  <a:srgbClr val="1D6DC2"/>
                </a:solidFill>
                <a:latin typeface="Calibri Light" panose="020F0302020204030204" pitchFamily="34" charset="0"/>
                <a:cs typeface="Calibri Light" panose="020F0302020204030204" pitchFamily="34" charset="0"/>
              </a:rPr>
              <a:t>Was kann Turf.js?</a:t>
            </a:r>
            <a:endParaRPr lang="en-US" sz="2400">
              <a:solidFill>
                <a:srgbClr val="1D6DC2"/>
              </a:solidFill>
              <a:latin typeface="Calibri Light" panose="020F0302020204030204" pitchFamily="34" charset="0"/>
              <a:cs typeface="Calibri Light" panose="020F0302020204030204" pitchFamily="34" charset="0"/>
            </a:endParaRPr>
          </a:p>
        </p:txBody>
      </p:sp>
      <p:sp>
        <p:nvSpPr>
          <p:cNvPr id="82" name="椭圆 81"/>
          <p:cNvSpPr/>
          <p:nvPr/>
        </p:nvSpPr>
        <p:spPr>
          <a:xfrm>
            <a:off x="8525964" y="38198"/>
            <a:ext cx="561600" cy="562630"/>
          </a:xfrm>
          <a:prstGeom prst="ellipse">
            <a:avLst/>
          </a:prstGeom>
          <a:solidFill>
            <a:schemeClr val="accent1"/>
          </a:solidFill>
        </p:spPr>
        <p:txBody>
          <a:bodyPr wrap="none">
            <a:noAutofit/>
          </a:bodyPr>
          <a:p>
            <a:pPr algn="ctr"/>
            <a:r>
              <a:rPr lang="en-US" altLang="zh-CN" sz="2000" b="1" dirty="0">
                <a:solidFill>
                  <a:schemeClr val="bg1"/>
                </a:solidFill>
                <a:ea typeface="Calibri" panose="020F0502020204030204" pitchFamily="34" charset="0"/>
                <a:cs typeface="Calibri" panose="020F0502020204030204" pitchFamily="34" charset="0"/>
                <a:sym typeface="+mn-lt"/>
              </a:rPr>
              <a:t>02</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grpSp>
        <p:nvGrpSpPr>
          <p:cNvPr id="8" name="Group 7"/>
          <p:cNvGrpSpPr/>
          <p:nvPr/>
        </p:nvGrpSpPr>
        <p:grpSpPr>
          <a:xfrm>
            <a:off x="-8255" y="4875530"/>
            <a:ext cx="9164955" cy="245110"/>
            <a:chOff x="-13" y="7678"/>
            <a:chExt cx="14433" cy="386"/>
          </a:xfrm>
        </p:grpSpPr>
        <p:sp>
          <p:nvSpPr>
            <p:cNvPr id="5" name="Text Box 4"/>
            <p:cNvSpPr txBox="1"/>
            <p:nvPr/>
          </p:nvSpPr>
          <p:spPr>
            <a:xfrm>
              <a:off x="-13" y="7678"/>
              <a:ext cx="14413" cy="386"/>
            </a:xfrm>
            <a:prstGeom prst="rect">
              <a:avLst/>
            </a:prstGeom>
            <a:noFill/>
          </p:spPr>
          <p:txBody>
            <a:bodyPr wrap="square" rtlCol="0">
              <a:spAutoFit/>
            </a:bodyPr>
            <a:p>
              <a:pPr algn="ctr"/>
              <a:r>
                <a:rPr lang="en-US" sz="1000">
                  <a:solidFill>
                    <a:srgbClr val="929292"/>
                  </a:solidFill>
                </a:rPr>
                <a:t>Räumliche Operationen mit Turf.js</a:t>
              </a:r>
              <a:endParaRPr lang="en-US" sz="1000">
                <a:solidFill>
                  <a:srgbClr val="929292"/>
                </a:solidFill>
              </a:endParaRPr>
            </a:p>
          </p:txBody>
        </p:sp>
        <p:sp>
          <p:nvSpPr>
            <p:cNvPr id="14" name="Text Box 13"/>
            <p:cNvSpPr txBox="1"/>
            <p:nvPr/>
          </p:nvSpPr>
          <p:spPr>
            <a:xfrm>
              <a:off x="13872" y="7678"/>
              <a:ext cx="549" cy="386"/>
            </a:xfrm>
            <a:prstGeom prst="rect">
              <a:avLst/>
            </a:prstGeom>
            <a:noFill/>
          </p:spPr>
          <p:txBody>
            <a:bodyPr wrap="square" rtlCol="0">
              <a:spAutoFit/>
            </a:bodyPr>
            <a:p>
              <a:pPr algn="ctr"/>
              <a:fld id="{9A0DB2DC-4C9A-4742-B13C-FB6460FD3503}" type="slidenum">
                <a:rPr lang="en-US" sz="1000">
                  <a:solidFill>
                    <a:srgbClr val="929292"/>
                  </a:solidFill>
                </a:rPr>
              </a:fld>
              <a:endParaRPr lang="en-US" sz="1000">
                <a:solidFill>
                  <a:srgbClr val="929292"/>
                </a:solidFill>
              </a:endParaRPr>
            </a:p>
          </p:txBody>
        </p:sp>
        <p:sp>
          <p:nvSpPr>
            <p:cNvPr id="3" name="Text Box 2"/>
            <p:cNvSpPr txBox="1"/>
            <p:nvPr/>
          </p:nvSpPr>
          <p:spPr>
            <a:xfrm>
              <a:off x="0" y="7678"/>
              <a:ext cx="1807" cy="386"/>
            </a:xfrm>
            <a:prstGeom prst="rect">
              <a:avLst/>
            </a:prstGeom>
            <a:noFill/>
          </p:spPr>
          <p:txBody>
            <a:bodyPr wrap="square" rtlCol="0">
              <a:spAutoFit/>
            </a:bodyPr>
            <a:p>
              <a:pPr algn="l"/>
              <a:r>
                <a:rPr lang="en-US" sz="1000">
                  <a:solidFill>
                    <a:srgbClr val="929292"/>
                  </a:solidFill>
                </a:rPr>
                <a:t>Nikolaos Kolaxidis</a:t>
              </a:r>
              <a:endParaRPr lang="en-US" sz="1000">
                <a:solidFill>
                  <a:srgbClr val="929292"/>
                </a:solidFill>
              </a:endParaRPr>
            </a:p>
          </p:txBody>
        </p:sp>
      </p:grpSp>
      <p:sp>
        <p:nvSpPr>
          <p:cNvPr id="10" name="Text Box 9"/>
          <p:cNvSpPr txBox="1"/>
          <p:nvPr/>
        </p:nvSpPr>
        <p:spPr>
          <a:xfrm>
            <a:off x="1051560" y="819150"/>
            <a:ext cx="1918970" cy="306705"/>
          </a:xfrm>
          <a:prstGeom prst="rect">
            <a:avLst/>
          </a:prstGeom>
          <a:noFill/>
        </p:spPr>
        <p:txBody>
          <a:bodyPr wrap="square" rtlCol="0">
            <a:spAutoFit/>
          </a:bodyPr>
          <a:p>
            <a:r>
              <a:rPr lang="en-US" sz="1400">
                <a:latin typeface="Calibri Light" panose="020F0302020204030204" pitchFamily="34" charset="0"/>
                <a:cs typeface="Calibri Light" panose="020F0302020204030204" pitchFamily="34" charset="0"/>
              </a:rPr>
              <a:t>Measurement</a:t>
            </a:r>
            <a:endParaRPr lang="en-US" sz="1400">
              <a:latin typeface="Calibri Light" panose="020F0302020204030204" pitchFamily="34" charset="0"/>
              <a:cs typeface="Calibri Light" panose="020F0302020204030204" pitchFamily="34" charset="0"/>
            </a:endParaRPr>
          </a:p>
        </p:txBody>
      </p:sp>
      <p:sp>
        <p:nvSpPr>
          <p:cNvPr id="11" name="Text Box 10"/>
          <p:cNvSpPr txBox="1"/>
          <p:nvPr/>
        </p:nvSpPr>
        <p:spPr>
          <a:xfrm>
            <a:off x="2683510" y="1192530"/>
            <a:ext cx="2195830" cy="306705"/>
          </a:xfrm>
          <a:prstGeom prst="rect">
            <a:avLst/>
          </a:prstGeom>
          <a:noFill/>
        </p:spPr>
        <p:txBody>
          <a:bodyPr wrap="square" rtlCol="0">
            <a:spAutoFit/>
          </a:bodyPr>
          <a:p>
            <a:r>
              <a:rPr lang="en-US" sz="1400">
                <a:latin typeface="Calibri Light" panose="020F0302020204030204" pitchFamily="34" charset="0"/>
                <a:cs typeface="Calibri Light" panose="020F0302020204030204" pitchFamily="34" charset="0"/>
              </a:rPr>
              <a:t>Coordinate Mutation</a:t>
            </a:r>
            <a:endParaRPr lang="en-US" sz="1400">
              <a:latin typeface="Calibri Light" panose="020F0302020204030204" pitchFamily="34" charset="0"/>
              <a:cs typeface="Calibri Light" panose="020F0302020204030204" pitchFamily="34" charset="0"/>
            </a:endParaRPr>
          </a:p>
        </p:txBody>
      </p:sp>
      <p:sp>
        <p:nvSpPr>
          <p:cNvPr id="12" name="Text Box 11"/>
          <p:cNvSpPr txBox="1"/>
          <p:nvPr/>
        </p:nvSpPr>
        <p:spPr>
          <a:xfrm>
            <a:off x="1236345" y="1922780"/>
            <a:ext cx="2195830" cy="306705"/>
          </a:xfrm>
          <a:prstGeom prst="rect">
            <a:avLst/>
          </a:prstGeom>
          <a:noFill/>
        </p:spPr>
        <p:txBody>
          <a:bodyPr wrap="square" rtlCol="0">
            <a:spAutoFit/>
          </a:bodyPr>
          <a:p>
            <a:r>
              <a:rPr lang="en-US" sz="1400">
                <a:latin typeface="Calibri Light" panose="020F0302020204030204" pitchFamily="34" charset="0"/>
                <a:cs typeface="Calibri Light" panose="020F0302020204030204" pitchFamily="34" charset="0"/>
              </a:rPr>
              <a:t>Geodata Transformation</a:t>
            </a:r>
            <a:endParaRPr lang="en-US" sz="1400">
              <a:latin typeface="Calibri Light" panose="020F0302020204030204" pitchFamily="34" charset="0"/>
              <a:cs typeface="Calibri Light" panose="020F0302020204030204" pitchFamily="34" charset="0"/>
            </a:endParaRPr>
          </a:p>
        </p:txBody>
      </p:sp>
      <p:sp>
        <p:nvSpPr>
          <p:cNvPr id="13" name="Text Box 12"/>
          <p:cNvSpPr txBox="1"/>
          <p:nvPr/>
        </p:nvSpPr>
        <p:spPr>
          <a:xfrm>
            <a:off x="6090920" y="819150"/>
            <a:ext cx="2195830" cy="306705"/>
          </a:xfrm>
          <a:prstGeom prst="rect">
            <a:avLst/>
          </a:prstGeom>
          <a:noFill/>
        </p:spPr>
        <p:txBody>
          <a:bodyPr wrap="square" rtlCol="0">
            <a:spAutoFit/>
          </a:bodyPr>
          <a:p>
            <a:r>
              <a:rPr lang="en-US" sz="1400">
                <a:latin typeface="Calibri Light" panose="020F0302020204030204" pitchFamily="34" charset="0"/>
                <a:cs typeface="Calibri Light" panose="020F0302020204030204" pitchFamily="34" charset="0"/>
              </a:rPr>
              <a:t>Assertions</a:t>
            </a:r>
            <a:endParaRPr lang="en-US" sz="1400">
              <a:latin typeface="Calibri Light" panose="020F0302020204030204" pitchFamily="34" charset="0"/>
              <a:cs typeface="Calibri Light" panose="020F0302020204030204" pitchFamily="34" charset="0"/>
            </a:endParaRPr>
          </a:p>
        </p:txBody>
      </p:sp>
      <p:sp>
        <p:nvSpPr>
          <p:cNvPr id="15" name="Text Box 14"/>
          <p:cNvSpPr txBox="1"/>
          <p:nvPr/>
        </p:nvSpPr>
        <p:spPr>
          <a:xfrm>
            <a:off x="4518660" y="3122930"/>
            <a:ext cx="2195830" cy="306705"/>
          </a:xfrm>
          <a:prstGeom prst="rect">
            <a:avLst/>
          </a:prstGeom>
          <a:noFill/>
        </p:spPr>
        <p:txBody>
          <a:bodyPr wrap="square" rtlCol="0">
            <a:spAutoFit/>
          </a:bodyPr>
          <a:p>
            <a:r>
              <a:rPr lang="en-US" sz="1400">
                <a:latin typeface="Calibri Light" panose="020F0302020204030204" pitchFamily="34" charset="0"/>
                <a:cs typeface="Calibri Light" panose="020F0302020204030204" pitchFamily="34" charset="0"/>
              </a:rPr>
              <a:t>Randomize</a:t>
            </a:r>
            <a:endParaRPr lang="en-US" sz="1400">
              <a:latin typeface="Calibri Light" panose="020F0302020204030204" pitchFamily="34" charset="0"/>
              <a:cs typeface="Calibri Light" panose="020F0302020204030204" pitchFamily="34" charset="0"/>
            </a:endParaRPr>
          </a:p>
        </p:txBody>
      </p:sp>
      <p:sp>
        <p:nvSpPr>
          <p:cNvPr id="16" name="Text Box 15"/>
          <p:cNvSpPr txBox="1"/>
          <p:nvPr/>
        </p:nvSpPr>
        <p:spPr>
          <a:xfrm>
            <a:off x="6330315" y="1981835"/>
            <a:ext cx="2195830" cy="306705"/>
          </a:xfrm>
          <a:prstGeom prst="rect">
            <a:avLst/>
          </a:prstGeom>
          <a:noFill/>
        </p:spPr>
        <p:txBody>
          <a:bodyPr wrap="square" rtlCol="0">
            <a:spAutoFit/>
          </a:bodyPr>
          <a:p>
            <a:r>
              <a:rPr lang="en-US" sz="1400">
                <a:latin typeface="Calibri Light" panose="020F0302020204030204" pitchFamily="34" charset="0"/>
                <a:cs typeface="Calibri Light" panose="020F0302020204030204" pitchFamily="34" charset="0"/>
              </a:rPr>
              <a:t>Interpolation</a:t>
            </a:r>
            <a:endParaRPr lang="en-US" sz="1400">
              <a:latin typeface="Calibri Light" panose="020F0302020204030204" pitchFamily="34" charset="0"/>
              <a:cs typeface="Calibri Light" panose="020F0302020204030204" pitchFamily="34" charset="0"/>
            </a:endParaRPr>
          </a:p>
        </p:txBody>
      </p:sp>
      <p:sp>
        <p:nvSpPr>
          <p:cNvPr id="17" name="Text Box 16"/>
          <p:cNvSpPr txBox="1"/>
          <p:nvPr/>
        </p:nvSpPr>
        <p:spPr>
          <a:xfrm>
            <a:off x="1446530" y="2814320"/>
            <a:ext cx="2195830" cy="306705"/>
          </a:xfrm>
          <a:prstGeom prst="rect">
            <a:avLst/>
          </a:prstGeom>
          <a:noFill/>
        </p:spPr>
        <p:txBody>
          <a:bodyPr wrap="square" rtlCol="0">
            <a:spAutoFit/>
          </a:bodyPr>
          <a:p>
            <a:r>
              <a:rPr lang="en-US" sz="1400">
                <a:latin typeface="Calibri Light" panose="020F0302020204030204" pitchFamily="34" charset="0"/>
                <a:cs typeface="Calibri Light" panose="020F0302020204030204" pitchFamily="34" charset="0"/>
              </a:rPr>
              <a:t>Feature Conversion</a:t>
            </a:r>
            <a:endParaRPr lang="en-US" sz="1400">
              <a:latin typeface="Calibri Light" panose="020F0302020204030204" pitchFamily="34" charset="0"/>
              <a:cs typeface="Calibri Light" panose="020F0302020204030204" pitchFamily="34" charset="0"/>
            </a:endParaRPr>
          </a:p>
        </p:txBody>
      </p:sp>
      <p:sp>
        <p:nvSpPr>
          <p:cNvPr id="18" name="Text Box 17"/>
          <p:cNvSpPr txBox="1"/>
          <p:nvPr/>
        </p:nvSpPr>
        <p:spPr>
          <a:xfrm>
            <a:off x="6961505" y="2847340"/>
            <a:ext cx="2195830" cy="306705"/>
          </a:xfrm>
          <a:prstGeom prst="rect">
            <a:avLst/>
          </a:prstGeom>
          <a:noFill/>
        </p:spPr>
        <p:txBody>
          <a:bodyPr wrap="square" rtlCol="0">
            <a:spAutoFit/>
          </a:bodyPr>
          <a:p>
            <a:r>
              <a:rPr lang="en-US" sz="1400">
                <a:latin typeface="Calibri Light" panose="020F0302020204030204" pitchFamily="34" charset="0"/>
                <a:cs typeface="Calibri Light" panose="020F0302020204030204" pitchFamily="34" charset="0"/>
              </a:rPr>
              <a:t>Joins</a:t>
            </a:r>
            <a:endParaRPr lang="en-US" sz="1400">
              <a:latin typeface="Calibri Light" panose="020F0302020204030204" pitchFamily="34" charset="0"/>
              <a:cs typeface="Calibri Light" panose="020F0302020204030204" pitchFamily="34" charset="0"/>
            </a:endParaRPr>
          </a:p>
        </p:txBody>
      </p:sp>
      <p:sp>
        <p:nvSpPr>
          <p:cNvPr id="19" name="Text Box 18"/>
          <p:cNvSpPr txBox="1"/>
          <p:nvPr/>
        </p:nvSpPr>
        <p:spPr>
          <a:xfrm>
            <a:off x="6141720" y="3551555"/>
            <a:ext cx="2195830" cy="306705"/>
          </a:xfrm>
          <a:prstGeom prst="rect">
            <a:avLst/>
          </a:prstGeom>
          <a:noFill/>
        </p:spPr>
        <p:txBody>
          <a:bodyPr wrap="square" rtlCol="0">
            <a:spAutoFit/>
          </a:bodyPr>
          <a:p>
            <a:r>
              <a:rPr lang="en-US" sz="1400">
                <a:latin typeface="Calibri Light" panose="020F0302020204030204" pitchFamily="34" charset="0"/>
                <a:cs typeface="Calibri Light" panose="020F0302020204030204" pitchFamily="34" charset="0"/>
              </a:rPr>
              <a:t>Grids</a:t>
            </a:r>
            <a:endParaRPr lang="en-US" sz="1400">
              <a:latin typeface="Calibri Light" panose="020F0302020204030204" pitchFamily="34" charset="0"/>
              <a:cs typeface="Calibri Light" panose="020F0302020204030204" pitchFamily="34" charset="0"/>
            </a:endParaRPr>
          </a:p>
        </p:txBody>
      </p:sp>
      <p:sp>
        <p:nvSpPr>
          <p:cNvPr id="20" name="Text Box 19"/>
          <p:cNvSpPr txBox="1"/>
          <p:nvPr/>
        </p:nvSpPr>
        <p:spPr>
          <a:xfrm>
            <a:off x="2272030" y="3517900"/>
            <a:ext cx="2195830" cy="306705"/>
          </a:xfrm>
          <a:prstGeom prst="rect">
            <a:avLst/>
          </a:prstGeom>
          <a:noFill/>
        </p:spPr>
        <p:txBody>
          <a:bodyPr wrap="square" rtlCol="0">
            <a:spAutoFit/>
          </a:bodyPr>
          <a:p>
            <a:r>
              <a:rPr lang="en-US" sz="1400">
                <a:latin typeface="Calibri Light" panose="020F0302020204030204" pitchFamily="34" charset="0"/>
                <a:cs typeface="Calibri Light" panose="020F0302020204030204" pitchFamily="34" charset="0"/>
              </a:rPr>
              <a:t>Classification</a:t>
            </a:r>
            <a:endParaRPr lang="en-US" sz="1400">
              <a:latin typeface="Calibri Light" panose="020F0302020204030204" pitchFamily="34" charset="0"/>
              <a:cs typeface="Calibri Light" panose="020F0302020204030204" pitchFamily="34" charset="0"/>
            </a:endParaRPr>
          </a:p>
        </p:txBody>
      </p:sp>
      <p:sp>
        <p:nvSpPr>
          <p:cNvPr id="21" name="Text Box 20"/>
          <p:cNvSpPr txBox="1"/>
          <p:nvPr/>
        </p:nvSpPr>
        <p:spPr>
          <a:xfrm>
            <a:off x="4627245" y="1626870"/>
            <a:ext cx="2195830" cy="306705"/>
          </a:xfrm>
          <a:prstGeom prst="rect">
            <a:avLst/>
          </a:prstGeom>
          <a:noFill/>
        </p:spPr>
        <p:txBody>
          <a:bodyPr wrap="square" rtlCol="0">
            <a:spAutoFit/>
          </a:bodyPr>
          <a:p>
            <a:r>
              <a:rPr lang="en-US" sz="1400">
                <a:latin typeface="Calibri Light" panose="020F0302020204030204" pitchFamily="34" charset="0"/>
                <a:cs typeface="Calibri Light" panose="020F0302020204030204" pitchFamily="34" charset="0"/>
              </a:rPr>
              <a:t>Aggregation</a:t>
            </a:r>
            <a:endParaRPr lang="en-US" sz="1400">
              <a:latin typeface="Calibri Light" panose="020F0302020204030204" pitchFamily="34" charset="0"/>
              <a:cs typeface="Calibri Light" panose="020F0302020204030204" pitchFamily="34" charset="0"/>
            </a:endParaRPr>
          </a:p>
        </p:txBody>
      </p:sp>
      <p:sp>
        <p:nvSpPr>
          <p:cNvPr id="22" name="Text Box 21"/>
          <p:cNvSpPr txBox="1"/>
          <p:nvPr/>
        </p:nvSpPr>
        <p:spPr>
          <a:xfrm>
            <a:off x="3794760" y="2330450"/>
            <a:ext cx="2195830" cy="306705"/>
          </a:xfrm>
          <a:prstGeom prst="rect">
            <a:avLst/>
          </a:prstGeom>
          <a:noFill/>
        </p:spPr>
        <p:txBody>
          <a:bodyPr wrap="square" rtlCol="0">
            <a:spAutoFit/>
          </a:bodyPr>
          <a:p>
            <a:r>
              <a:rPr lang="en-US" sz="1400">
                <a:latin typeface="Calibri Light" panose="020F0302020204030204" pitchFamily="34" charset="0"/>
                <a:cs typeface="Calibri Light" panose="020F0302020204030204" pitchFamily="34" charset="0"/>
              </a:rPr>
              <a:t>Metadata</a:t>
            </a:r>
            <a:endParaRPr lang="en-US" sz="1400">
              <a:latin typeface="Calibri Light" panose="020F0302020204030204" pitchFamily="34" charset="0"/>
              <a:cs typeface="Calibri Light" panose="020F0302020204030204" pitchFamily="34" charset="0"/>
            </a:endParaRPr>
          </a:p>
        </p:txBody>
      </p:sp>
      <p:sp>
        <p:nvSpPr>
          <p:cNvPr id="23" name="Text Box 22"/>
          <p:cNvSpPr txBox="1"/>
          <p:nvPr/>
        </p:nvSpPr>
        <p:spPr>
          <a:xfrm>
            <a:off x="6452870" y="4383405"/>
            <a:ext cx="2195830" cy="306705"/>
          </a:xfrm>
          <a:prstGeom prst="rect">
            <a:avLst/>
          </a:prstGeom>
          <a:noFill/>
        </p:spPr>
        <p:txBody>
          <a:bodyPr wrap="square" rtlCol="0">
            <a:spAutoFit/>
          </a:bodyPr>
          <a:p>
            <a:r>
              <a:rPr lang="en-US" sz="1400">
                <a:latin typeface="Calibri Light" panose="020F0302020204030204" pitchFamily="34" charset="0"/>
                <a:cs typeface="Calibri Light" panose="020F0302020204030204" pitchFamily="34" charset="0"/>
              </a:rPr>
              <a:t>... und mehr</a:t>
            </a:r>
            <a:endParaRPr lang="en-US" sz="1400">
              <a:latin typeface="Calibri Light" panose="020F0302020204030204" pitchFamily="34" charset="0"/>
              <a:cs typeface="Calibri Light" panose="020F0302020204030204" pitchFamily="34" charset="0"/>
            </a:endParaRPr>
          </a:p>
        </p:txBody>
      </p:sp>
      <p:sp>
        <p:nvSpPr>
          <p:cNvPr id="24" name="Text Box 23"/>
          <p:cNvSpPr txBox="1"/>
          <p:nvPr/>
        </p:nvSpPr>
        <p:spPr>
          <a:xfrm>
            <a:off x="3945890" y="3915410"/>
            <a:ext cx="2195830" cy="306705"/>
          </a:xfrm>
          <a:prstGeom prst="rect">
            <a:avLst/>
          </a:prstGeom>
          <a:noFill/>
        </p:spPr>
        <p:txBody>
          <a:bodyPr wrap="square" rtlCol="0">
            <a:spAutoFit/>
          </a:bodyPr>
          <a:p>
            <a:r>
              <a:rPr lang="en-US" sz="1400">
                <a:latin typeface="Calibri Light" panose="020F0302020204030204" pitchFamily="34" charset="0"/>
                <a:cs typeface="Calibri Light" panose="020F0302020204030204" pitchFamily="34" charset="0"/>
              </a:rPr>
              <a:t>Booleans</a:t>
            </a:r>
            <a:endParaRPr lang="en-US" sz="1400">
              <a:latin typeface="Calibri Light" panose="020F0302020204030204" pitchFamily="34" charset="0"/>
              <a:cs typeface="Calibri Light" panose="020F0302020204030204" pitchFamily="34" charset="0"/>
            </a:endParaRPr>
          </a:p>
        </p:txBody>
      </p:sp>
      <p:sp>
        <p:nvSpPr>
          <p:cNvPr id="25" name="Text Box 24"/>
          <p:cNvSpPr txBox="1"/>
          <p:nvPr/>
        </p:nvSpPr>
        <p:spPr>
          <a:xfrm>
            <a:off x="1051560" y="4222115"/>
            <a:ext cx="2195830" cy="306705"/>
          </a:xfrm>
          <a:prstGeom prst="rect">
            <a:avLst/>
          </a:prstGeom>
          <a:noFill/>
        </p:spPr>
        <p:txBody>
          <a:bodyPr wrap="square" rtlCol="0">
            <a:spAutoFit/>
          </a:bodyPr>
          <a:p>
            <a:r>
              <a:rPr lang="en-US" sz="1400">
                <a:latin typeface="Calibri Light" panose="020F0302020204030204" pitchFamily="34" charset="0"/>
                <a:cs typeface="Calibri Light" panose="020F0302020204030204" pitchFamily="34" charset="0"/>
              </a:rPr>
              <a:t>Unit Conversion</a:t>
            </a:r>
            <a:endParaRPr lang="en-US" sz="1400">
              <a:latin typeface="Calibri Light" panose="020F0302020204030204" pitchFamily="34" charset="0"/>
              <a:cs typeface="Calibri Light" panose="020F030202020403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70" y="140335"/>
            <a:ext cx="9145270" cy="460375"/>
          </a:xfrm>
          <a:prstGeom prst="rect">
            <a:avLst/>
          </a:prstGeom>
          <a:noFill/>
        </p:spPr>
        <p:txBody>
          <a:bodyPr wrap="square" rtlCol="0">
            <a:spAutoFit/>
          </a:bodyPr>
          <a:p>
            <a:pPr algn="ctr"/>
            <a:r>
              <a:rPr lang="en-US" sz="2400">
                <a:solidFill>
                  <a:srgbClr val="1D6DC2"/>
                </a:solidFill>
                <a:latin typeface="Calibri Light" panose="020F0302020204030204" pitchFamily="34" charset="0"/>
                <a:cs typeface="Calibri Light" panose="020F0302020204030204" pitchFamily="34" charset="0"/>
              </a:rPr>
              <a:t>Anwendungsbeispiel</a:t>
            </a:r>
            <a:endParaRPr lang="en-US" sz="2400">
              <a:solidFill>
                <a:srgbClr val="1D6DC2"/>
              </a:solidFill>
              <a:latin typeface="Calibri Light" panose="020F0302020204030204" pitchFamily="34" charset="0"/>
              <a:cs typeface="Calibri Light" panose="020F0302020204030204" pitchFamily="34" charset="0"/>
            </a:endParaRPr>
          </a:p>
        </p:txBody>
      </p:sp>
      <p:sp>
        <p:nvSpPr>
          <p:cNvPr id="82" name="椭圆 81"/>
          <p:cNvSpPr/>
          <p:nvPr/>
        </p:nvSpPr>
        <p:spPr>
          <a:xfrm>
            <a:off x="8525964" y="38198"/>
            <a:ext cx="561600" cy="562630"/>
          </a:xfrm>
          <a:prstGeom prst="ellipse">
            <a:avLst/>
          </a:prstGeom>
          <a:solidFill>
            <a:schemeClr val="accent1"/>
          </a:solidFill>
        </p:spPr>
        <p:txBody>
          <a:bodyPr wrap="none">
            <a:noAutofit/>
          </a:bodyPr>
          <a:p>
            <a:pPr algn="ctr"/>
            <a:r>
              <a:rPr lang="en-US" altLang="zh-CN" sz="2000" b="1" dirty="0">
                <a:solidFill>
                  <a:schemeClr val="bg1"/>
                </a:solidFill>
                <a:ea typeface="Calibri" panose="020F0502020204030204" pitchFamily="34" charset="0"/>
                <a:cs typeface="Calibri" panose="020F0502020204030204" pitchFamily="34" charset="0"/>
                <a:sym typeface="+mn-lt"/>
              </a:rPr>
              <a:t>02</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grpSp>
        <p:nvGrpSpPr>
          <p:cNvPr id="8" name="Group 7"/>
          <p:cNvGrpSpPr/>
          <p:nvPr/>
        </p:nvGrpSpPr>
        <p:grpSpPr>
          <a:xfrm>
            <a:off x="-8255" y="4875530"/>
            <a:ext cx="9164955" cy="245110"/>
            <a:chOff x="-13" y="7678"/>
            <a:chExt cx="14433" cy="386"/>
          </a:xfrm>
        </p:grpSpPr>
        <p:sp>
          <p:nvSpPr>
            <p:cNvPr id="5" name="Text Box 4"/>
            <p:cNvSpPr txBox="1"/>
            <p:nvPr/>
          </p:nvSpPr>
          <p:spPr>
            <a:xfrm>
              <a:off x="-13" y="7678"/>
              <a:ext cx="14413" cy="386"/>
            </a:xfrm>
            <a:prstGeom prst="rect">
              <a:avLst/>
            </a:prstGeom>
            <a:noFill/>
          </p:spPr>
          <p:txBody>
            <a:bodyPr wrap="square" rtlCol="0">
              <a:spAutoFit/>
            </a:bodyPr>
            <a:p>
              <a:pPr algn="ctr"/>
              <a:r>
                <a:rPr lang="en-US" sz="1000">
                  <a:solidFill>
                    <a:srgbClr val="929292"/>
                  </a:solidFill>
                </a:rPr>
                <a:t>Räumliche Operationen mit Turf.js</a:t>
              </a:r>
              <a:endParaRPr lang="en-US" sz="1000">
                <a:solidFill>
                  <a:srgbClr val="929292"/>
                </a:solidFill>
              </a:endParaRPr>
            </a:p>
          </p:txBody>
        </p:sp>
        <p:sp>
          <p:nvSpPr>
            <p:cNvPr id="14" name="Text Box 13"/>
            <p:cNvSpPr txBox="1"/>
            <p:nvPr/>
          </p:nvSpPr>
          <p:spPr>
            <a:xfrm>
              <a:off x="13872" y="7678"/>
              <a:ext cx="549" cy="386"/>
            </a:xfrm>
            <a:prstGeom prst="rect">
              <a:avLst/>
            </a:prstGeom>
            <a:noFill/>
          </p:spPr>
          <p:txBody>
            <a:bodyPr wrap="square" rtlCol="0">
              <a:spAutoFit/>
            </a:bodyPr>
            <a:p>
              <a:pPr algn="ctr"/>
              <a:fld id="{9A0DB2DC-4C9A-4742-B13C-FB6460FD3503}" type="slidenum">
                <a:rPr lang="en-US" sz="1000">
                  <a:solidFill>
                    <a:srgbClr val="929292"/>
                  </a:solidFill>
                </a:rPr>
              </a:fld>
              <a:endParaRPr lang="en-US" sz="1000">
                <a:solidFill>
                  <a:srgbClr val="929292"/>
                </a:solidFill>
              </a:endParaRPr>
            </a:p>
          </p:txBody>
        </p:sp>
        <p:sp>
          <p:nvSpPr>
            <p:cNvPr id="3" name="Text Box 2"/>
            <p:cNvSpPr txBox="1"/>
            <p:nvPr/>
          </p:nvSpPr>
          <p:spPr>
            <a:xfrm>
              <a:off x="0" y="7678"/>
              <a:ext cx="1807" cy="386"/>
            </a:xfrm>
            <a:prstGeom prst="rect">
              <a:avLst/>
            </a:prstGeom>
            <a:noFill/>
          </p:spPr>
          <p:txBody>
            <a:bodyPr wrap="square" rtlCol="0">
              <a:spAutoFit/>
            </a:bodyPr>
            <a:p>
              <a:pPr algn="l"/>
              <a:r>
                <a:rPr lang="en-US" sz="1000">
                  <a:solidFill>
                    <a:srgbClr val="929292"/>
                  </a:solidFill>
                </a:rPr>
                <a:t>Nikolaos Kolaxidis</a:t>
              </a:r>
              <a:endParaRPr lang="en-US" sz="1000">
                <a:solidFill>
                  <a:srgbClr val="929292"/>
                </a:solidFill>
              </a:endParaRPr>
            </a:p>
          </p:txBody>
        </p:sp>
      </p:grpSp>
      <p:pic>
        <p:nvPicPr>
          <p:cNvPr id="6" name="Picture 5" descr="md_1"/>
          <p:cNvPicPr>
            <a:picLocks noChangeAspect="1"/>
          </p:cNvPicPr>
          <p:nvPr/>
        </p:nvPicPr>
        <p:blipFill>
          <a:blip r:embed="rId1"/>
          <a:stretch>
            <a:fillRect/>
          </a:stretch>
        </p:blipFill>
        <p:spPr>
          <a:xfrm>
            <a:off x="149860" y="673100"/>
            <a:ext cx="8844280" cy="3797300"/>
          </a:xfrm>
          <a:prstGeom prst="rect">
            <a:avLst/>
          </a:prstGeom>
        </p:spPr>
      </p:pic>
      <p:sp>
        <p:nvSpPr>
          <p:cNvPr id="18" name="Text Box 17"/>
          <p:cNvSpPr txBox="1"/>
          <p:nvPr/>
        </p:nvSpPr>
        <p:spPr>
          <a:xfrm rot="16200000">
            <a:off x="7150100" y="2379980"/>
            <a:ext cx="3773170" cy="213995"/>
          </a:xfrm>
          <a:prstGeom prst="rect">
            <a:avLst/>
          </a:prstGeom>
          <a:noFill/>
        </p:spPr>
        <p:txBody>
          <a:bodyPr wrap="square" rtlCol="0">
            <a:spAutoFit/>
          </a:bodyPr>
          <a:p>
            <a:r>
              <a:rPr lang="de-DE" altLang="en-US" sz="800">
                <a:solidFill>
                  <a:schemeClr val="accent6"/>
                </a:solidFill>
                <a:latin typeface="Calibri" panose="020F0502020204030204" pitchFamily="34" charset="0"/>
              </a:rPr>
              <a:t>Quelle: </a:t>
            </a:r>
            <a:r>
              <a:rPr lang="en-US" altLang="de-DE" sz="800">
                <a:solidFill>
                  <a:schemeClr val="accent6"/>
                </a:solidFill>
                <a:latin typeface="Calibri" panose="020F0502020204030204" pitchFamily="34" charset="0"/>
              </a:rPr>
              <a:t>WMapbox 2023</a:t>
            </a:r>
            <a:endParaRPr lang="en-US" altLang="de-DE" sz="800">
              <a:solidFill>
                <a:schemeClr val="accent6"/>
              </a:solidFill>
              <a:latin typeface="Calibri" panose="020F0502020204030204" pitchFamily="34" charset="0"/>
            </a:endParaRPr>
          </a:p>
        </p:txBody>
      </p:sp>
      <p:pic>
        <p:nvPicPr>
          <p:cNvPr id="12" name="Picture 11" descr="D:\UniHeidelberg\Kurse\FS3\WebGIS\Referat\Pics\md_2.pngmd_2"/>
          <p:cNvPicPr>
            <a:picLocks noChangeAspect="1"/>
          </p:cNvPicPr>
          <p:nvPr/>
        </p:nvPicPr>
        <p:blipFill>
          <a:blip r:embed="rId2"/>
          <a:srcRect/>
          <a:stretch>
            <a:fillRect/>
          </a:stretch>
        </p:blipFill>
        <p:spPr>
          <a:xfrm>
            <a:off x="174943" y="673100"/>
            <a:ext cx="8794115" cy="3797300"/>
          </a:xfrm>
          <a:prstGeom prst="rect">
            <a:avLst/>
          </a:prstGeom>
        </p:spPr>
      </p:pic>
      <p:pic>
        <p:nvPicPr>
          <p:cNvPr id="13" name="Picture 12" descr="D:\UniHeidelberg\Kurse\FS3\WebGIS\Referat\Pics\md_3.pngmd_3"/>
          <p:cNvPicPr>
            <a:picLocks noChangeAspect="1"/>
          </p:cNvPicPr>
          <p:nvPr/>
        </p:nvPicPr>
        <p:blipFill>
          <a:blip r:embed="rId3"/>
          <a:srcRect/>
          <a:stretch>
            <a:fillRect/>
          </a:stretch>
        </p:blipFill>
        <p:spPr>
          <a:xfrm>
            <a:off x="174943" y="691515"/>
            <a:ext cx="8794115" cy="3760470"/>
          </a:xfrm>
          <a:prstGeom prst="rect">
            <a:avLst/>
          </a:prstGeom>
        </p:spPr>
      </p:pic>
      <p:pic>
        <p:nvPicPr>
          <p:cNvPr id="15" name="Picture 14" descr="D:\UniHeidelberg\Kurse\FS3\WebGIS\Referat\Pics\md_4.pngmd_4"/>
          <p:cNvPicPr>
            <a:picLocks noChangeAspect="1"/>
          </p:cNvPicPr>
          <p:nvPr/>
        </p:nvPicPr>
        <p:blipFill>
          <a:blip r:embed="rId4"/>
          <a:srcRect/>
          <a:stretch>
            <a:fillRect/>
          </a:stretch>
        </p:blipFill>
        <p:spPr>
          <a:xfrm>
            <a:off x="174943" y="698183"/>
            <a:ext cx="8794115" cy="374713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nodeType="afterEffect">
                                  <p:stCondLst>
                                    <p:cond delay="100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653" y="3199828"/>
            <a:ext cx="3052692" cy="368300"/>
          </a:xfrm>
          <a:prstGeom prst="rect">
            <a:avLst/>
          </a:prstGeom>
        </p:spPr>
        <p:txBody>
          <a:bodyPr wrap="square">
            <a:spAutoFit/>
          </a:bodyPr>
          <a:lstStyle/>
          <a:p>
            <a:pPr algn="ctr">
              <a:lnSpc>
                <a:spcPct val="150000"/>
              </a:lnSpc>
            </a:pPr>
            <a:r>
              <a:rPr lang="en-US" altLang="zh-CN" sz="1200" dirty="0">
                <a:solidFill>
                  <a:schemeClr val="accent6"/>
                </a:solidFill>
                <a:latin typeface="Calibri Light" panose="020F0302020204030204" pitchFamily="34" charset="0"/>
                <a:ea typeface="Calibri" panose="020F0502020204030204" pitchFamily="34" charset="0"/>
                <a:cs typeface="Calibri Light" panose="020F0302020204030204" pitchFamily="34" charset="0"/>
                <a:sym typeface="+mn-lt"/>
              </a:rPr>
              <a:t>Einbindung, Ausführung &amp; </a:t>
            </a:r>
            <a:r>
              <a:rPr lang="en-US" altLang="zh-CN" sz="1200" dirty="0">
                <a:solidFill>
                  <a:schemeClr val="accent6"/>
                </a:solidFill>
                <a:latin typeface="Calibri Light" panose="020F0302020204030204" pitchFamily="34" charset="0"/>
                <a:ea typeface="Calibri" panose="020F0502020204030204" pitchFamily="34" charset="0"/>
                <a:cs typeface="Calibri Light" panose="020F0302020204030204" pitchFamily="34" charset="0"/>
                <a:sym typeface="+mn-lt"/>
              </a:rPr>
              <a:t>Modularisierung</a:t>
            </a:r>
            <a:endParaRPr lang="en-US" altLang="zh-CN" sz="1200" dirty="0">
              <a:solidFill>
                <a:schemeClr val="accent6"/>
              </a:solidFill>
              <a:latin typeface="Calibri Light" panose="020F0302020204030204" pitchFamily="34" charset="0"/>
              <a:ea typeface="Calibri" panose="020F0502020204030204" pitchFamily="34" charset="0"/>
              <a:cs typeface="Calibri Light" panose="020F0302020204030204" pitchFamily="34" charset="0"/>
              <a:sym typeface="+mn-lt"/>
            </a:endParaRPr>
          </a:p>
        </p:txBody>
      </p:sp>
      <p:sp>
        <p:nvSpPr>
          <p:cNvPr id="7" name="文本框 7"/>
          <p:cNvSpPr txBox="1">
            <a:spLocks noChangeArrowheads="1"/>
          </p:cNvSpPr>
          <p:nvPr/>
        </p:nvSpPr>
        <p:spPr bwMode="auto">
          <a:xfrm>
            <a:off x="4044951" y="2483225"/>
            <a:ext cx="10541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SimSun" panose="02010600030101010101" pitchFamily="2" charset="-122"/>
              </a:defRPr>
            </a:lvl1pPr>
            <a:lvl2pPr marL="742950" indent="-285750" defTabSz="514350">
              <a:defRPr sz="1300">
                <a:solidFill>
                  <a:schemeClr val="tx1"/>
                </a:solidFill>
                <a:latin typeface="Calibri" panose="020F0502020204030204" pitchFamily="34" charset="0"/>
                <a:ea typeface="SimSun" panose="02010600030101010101" pitchFamily="2" charset="-122"/>
              </a:defRPr>
            </a:lvl2pPr>
            <a:lvl3pPr marL="1143000" indent="-228600" defTabSz="514350">
              <a:defRPr sz="1300">
                <a:solidFill>
                  <a:schemeClr val="tx1"/>
                </a:solidFill>
                <a:latin typeface="Calibri" panose="020F0502020204030204" pitchFamily="34" charset="0"/>
                <a:ea typeface="SimSun" panose="02010600030101010101" pitchFamily="2" charset="-122"/>
              </a:defRPr>
            </a:lvl3pPr>
            <a:lvl4pPr marL="1600200" indent="-228600" defTabSz="514350">
              <a:defRPr sz="1300">
                <a:solidFill>
                  <a:schemeClr val="tx1"/>
                </a:solidFill>
                <a:latin typeface="Calibri" panose="020F0502020204030204" pitchFamily="34" charset="0"/>
                <a:ea typeface="SimSun" panose="02010600030101010101" pitchFamily="2" charset="-122"/>
              </a:defRPr>
            </a:lvl4pPr>
            <a:lvl5pPr marL="2057400" indent="-228600" defTabSz="514350">
              <a:defRPr sz="1300">
                <a:solidFill>
                  <a:schemeClr val="tx1"/>
                </a:solidFill>
                <a:latin typeface="Calibri" panose="020F0502020204030204" pitchFamily="34" charset="0"/>
                <a:ea typeface="SimSun"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9pPr>
          </a:lstStyle>
          <a:p>
            <a:pPr algn="ctr">
              <a:lnSpc>
                <a:spcPct val="130000"/>
              </a:lnSpc>
            </a:pPr>
            <a:r>
              <a:rPr lang="en-US" altLang="zh-CN" sz="2800" b="1" dirty="0">
                <a:solidFill>
                  <a:schemeClr val="tx2"/>
                </a:solidFill>
                <a:ea typeface="Calibri" panose="020F0502020204030204" pitchFamily="34" charset="0"/>
                <a:cs typeface="Calibri" panose="020F0502020204030204" pitchFamily="34" charset="0"/>
                <a:sym typeface="+mn-lt"/>
              </a:rPr>
              <a:t>Praxis</a:t>
            </a:r>
            <a:endParaRPr lang="en-US" altLang="zh-CN" sz="2800" b="1" dirty="0">
              <a:solidFill>
                <a:schemeClr val="tx2"/>
              </a:solidFill>
              <a:latin typeface="+mn-lt"/>
              <a:ea typeface="Calibri" panose="020F0502020204030204" pitchFamily="34" charset="0"/>
              <a:cs typeface="Calibri" panose="020F0502020204030204" pitchFamily="34" charset="0"/>
              <a:sym typeface="+mn-lt"/>
            </a:endParaRPr>
          </a:p>
        </p:txBody>
      </p:sp>
      <p:cxnSp>
        <p:nvCxnSpPr>
          <p:cNvPr id="11" name="直接连接符 10"/>
          <p:cNvCxnSpPr/>
          <p:nvPr/>
        </p:nvCxnSpPr>
        <p:spPr>
          <a:xfrm>
            <a:off x="4333618" y="3150590"/>
            <a:ext cx="47676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3996225" y="1328366"/>
            <a:ext cx="1151549" cy="1151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ea typeface="Calibri" panose="020F0502020204030204" pitchFamily="34" charset="0"/>
                <a:cs typeface="Calibri" panose="020F0502020204030204" pitchFamily="34" charset="0"/>
                <a:sym typeface="+mn-lt"/>
              </a:rPr>
              <a:t>03</a:t>
            </a:r>
            <a:endParaRPr lang="zh-CN" altLang="en-US" sz="4400" b="1" dirty="0">
              <a:ea typeface="Calibri" panose="020F0502020204030204" pitchFamily="34" charset="0"/>
              <a:cs typeface="Calibri" panose="020F0502020204030204" pitchFamily="3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5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70" y="140335"/>
            <a:ext cx="9145270" cy="460375"/>
          </a:xfrm>
          <a:prstGeom prst="rect">
            <a:avLst/>
          </a:prstGeom>
          <a:noFill/>
        </p:spPr>
        <p:txBody>
          <a:bodyPr wrap="square" rtlCol="0">
            <a:spAutoFit/>
          </a:bodyPr>
          <a:p>
            <a:pPr algn="ctr"/>
            <a:r>
              <a:rPr lang="en-US" sz="2400">
                <a:solidFill>
                  <a:srgbClr val="1D6DC2"/>
                </a:solidFill>
                <a:latin typeface="Calibri Light" panose="020F0302020204030204" pitchFamily="34" charset="0"/>
                <a:cs typeface="Calibri Light" panose="020F0302020204030204" pitchFamily="34" charset="0"/>
              </a:rPr>
              <a:t>Einbindung &amp; Ausführung</a:t>
            </a:r>
            <a:endParaRPr lang="en-US" sz="2400">
              <a:solidFill>
                <a:srgbClr val="1D6DC2"/>
              </a:solidFill>
              <a:latin typeface="Calibri Light" panose="020F0302020204030204" pitchFamily="34" charset="0"/>
              <a:cs typeface="Calibri Light" panose="020F0302020204030204" pitchFamily="34" charset="0"/>
            </a:endParaRPr>
          </a:p>
        </p:txBody>
      </p:sp>
      <p:sp>
        <p:nvSpPr>
          <p:cNvPr id="82" name="椭圆 81"/>
          <p:cNvSpPr/>
          <p:nvPr/>
        </p:nvSpPr>
        <p:spPr>
          <a:xfrm>
            <a:off x="8525964" y="38198"/>
            <a:ext cx="561600" cy="562630"/>
          </a:xfrm>
          <a:prstGeom prst="ellipse">
            <a:avLst/>
          </a:prstGeom>
          <a:solidFill>
            <a:schemeClr val="accent1"/>
          </a:solidFill>
        </p:spPr>
        <p:txBody>
          <a:bodyPr wrap="none">
            <a:noAutofit/>
          </a:bodyPr>
          <a:p>
            <a:pPr algn="ctr"/>
            <a:r>
              <a:rPr lang="en-US" altLang="zh-CN" sz="2000" b="1" dirty="0">
                <a:solidFill>
                  <a:schemeClr val="bg1"/>
                </a:solidFill>
                <a:ea typeface="Calibri" panose="020F0502020204030204" pitchFamily="34" charset="0"/>
                <a:cs typeface="Calibri" panose="020F0502020204030204" pitchFamily="34" charset="0"/>
                <a:sym typeface="+mn-lt"/>
              </a:rPr>
              <a:t>03</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grpSp>
        <p:nvGrpSpPr>
          <p:cNvPr id="4" name="Group 3"/>
          <p:cNvGrpSpPr/>
          <p:nvPr/>
        </p:nvGrpSpPr>
        <p:grpSpPr>
          <a:xfrm>
            <a:off x="-8255" y="4875530"/>
            <a:ext cx="9164955" cy="245110"/>
            <a:chOff x="-13" y="7678"/>
            <a:chExt cx="14433" cy="386"/>
          </a:xfrm>
        </p:grpSpPr>
        <p:sp>
          <p:nvSpPr>
            <p:cNvPr id="5" name="Text Box 4"/>
            <p:cNvSpPr txBox="1"/>
            <p:nvPr/>
          </p:nvSpPr>
          <p:spPr>
            <a:xfrm>
              <a:off x="-13" y="7678"/>
              <a:ext cx="14413" cy="386"/>
            </a:xfrm>
            <a:prstGeom prst="rect">
              <a:avLst/>
            </a:prstGeom>
            <a:noFill/>
          </p:spPr>
          <p:txBody>
            <a:bodyPr wrap="square" rtlCol="0">
              <a:spAutoFit/>
            </a:bodyPr>
            <a:p>
              <a:pPr algn="ctr"/>
              <a:r>
                <a:rPr lang="en-US" sz="1000">
                  <a:solidFill>
                    <a:srgbClr val="929292"/>
                  </a:solidFill>
                </a:rPr>
                <a:t>Räumliche Operationen mit Turf.js</a:t>
              </a:r>
              <a:endParaRPr lang="en-US" sz="1000">
                <a:solidFill>
                  <a:srgbClr val="929292"/>
                </a:solidFill>
              </a:endParaRPr>
            </a:p>
          </p:txBody>
        </p:sp>
        <p:sp>
          <p:nvSpPr>
            <p:cNvPr id="14" name="Text Box 13"/>
            <p:cNvSpPr txBox="1"/>
            <p:nvPr/>
          </p:nvSpPr>
          <p:spPr>
            <a:xfrm>
              <a:off x="13872" y="7678"/>
              <a:ext cx="549" cy="386"/>
            </a:xfrm>
            <a:prstGeom prst="rect">
              <a:avLst/>
            </a:prstGeom>
            <a:noFill/>
          </p:spPr>
          <p:txBody>
            <a:bodyPr wrap="square" rtlCol="0">
              <a:spAutoFit/>
            </a:bodyPr>
            <a:p>
              <a:pPr algn="ctr"/>
              <a:fld id="{9A0DB2DC-4C9A-4742-B13C-FB6460FD3503}" type="slidenum">
                <a:rPr lang="en-US" sz="1000">
                  <a:solidFill>
                    <a:srgbClr val="929292"/>
                  </a:solidFill>
                </a:rPr>
              </a:fld>
              <a:endParaRPr lang="en-US" sz="1000">
                <a:solidFill>
                  <a:srgbClr val="929292"/>
                </a:solidFill>
              </a:endParaRPr>
            </a:p>
          </p:txBody>
        </p:sp>
        <p:sp>
          <p:nvSpPr>
            <p:cNvPr id="3" name="Text Box 2"/>
            <p:cNvSpPr txBox="1"/>
            <p:nvPr/>
          </p:nvSpPr>
          <p:spPr>
            <a:xfrm>
              <a:off x="0" y="7678"/>
              <a:ext cx="1807" cy="386"/>
            </a:xfrm>
            <a:prstGeom prst="rect">
              <a:avLst/>
            </a:prstGeom>
            <a:noFill/>
          </p:spPr>
          <p:txBody>
            <a:bodyPr wrap="square" rtlCol="0">
              <a:spAutoFit/>
            </a:bodyPr>
            <a:p>
              <a:pPr algn="l"/>
              <a:r>
                <a:rPr lang="en-US" sz="1000">
                  <a:solidFill>
                    <a:srgbClr val="929292"/>
                  </a:solidFill>
                </a:rPr>
                <a:t>Nikolaos Kolaxidis</a:t>
              </a:r>
              <a:endParaRPr lang="en-US" sz="1000">
                <a:solidFill>
                  <a:srgbClr val="929292"/>
                </a:solidFill>
              </a:endParaRPr>
            </a:p>
          </p:txBody>
        </p:sp>
      </p:grpSp>
      <p:sp>
        <p:nvSpPr>
          <p:cNvPr id="6" name="Text Box 5"/>
          <p:cNvSpPr txBox="1"/>
          <p:nvPr/>
        </p:nvSpPr>
        <p:spPr>
          <a:xfrm>
            <a:off x="980440" y="826135"/>
            <a:ext cx="7174230" cy="1200150"/>
          </a:xfrm>
          <a:prstGeom prst="rect">
            <a:avLst/>
          </a:prstGeom>
          <a:noFill/>
        </p:spPr>
        <p:txBody>
          <a:bodyPr wrap="square" rtlCol="0">
            <a:spAutoFit/>
          </a:bodyPr>
          <a:p>
            <a:pPr algn="l" fontAlgn="auto">
              <a:lnSpc>
                <a:spcPct val="110000"/>
              </a:lnSpc>
              <a:spcBef>
                <a:spcPts val="600"/>
              </a:spcBef>
            </a:pPr>
            <a:r>
              <a:rPr lang="en-US" sz="1400" b="1" i="1">
                <a:solidFill>
                  <a:schemeClr val="accent1"/>
                </a:solidFill>
              </a:rPr>
              <a:t>Komplettpaket mit allen Funktionen - online:</a:t>
            </a:r>
            <a:endParaRPr lang="en-US" sz="1400" b="1" i="1">
              <a:solidFill>
                <a:schemeClr val="accent1"/>
              </a:solidFill>
            </a:endParaRPr>
          </a:p>
          <a:p>
            <a:pPr algn="l" fontAlgn="auto">
              <a:lnSpc>
                <a:spcPct val="110000"/>
              </a:lnSpc>
              <a:spcBef>
                <a:spcPts val="600"/>
              </a:spcBef>
            </a:pPr>
            <a:r>
              <a:rPr lang="en-US" sz="1400">
                <a:solidFill>
                  <a:schemeClr val="tx2"/>
                </a:solidFill>
                <a:latin typeface="Calibri Light" panose="020F0302020204030204" pitchFamily="34" charset="0"/>
                <a:cs typeface="Calibri Light" panose="020F0302020204030204" pitchFamily="34" charset="0"/>
              </a:rPr>
              <a:t>	</a:t>
            </a:r>
            <a:r>
              <a:rPr lang="en-US" sz="1200">
                <a:solidFill>
                  <a:schemeClr val="tx2"/>
                </a:solidFill>
                <a:latin typeface="Lucida Console" panose="020B0609040504020204" charset="0"/>
                <a:cs typeface="Lucida Console" panose="020B0609040504020204" charset="0"/>
              </a:rPr>
              <a:t>&lt;script </a:t>
            </a:r>
            <a:endParaRPr lang="en-US" sz="1200">
              <a:solidFill>
                <a:schemeClr val="tx2"/>
              </a:solidFill>
              <a:latin typeface="Lucida Console" panose="020B0609040504020204" charset="0"/>
              <a:cs typeface="Lucida Console" panose="020B0609040504020204" charset="0"/>
            </a:endParaRPr>
          </a:p>
          <a:p>
            <a:pPr algn="l" fontAlgn="auto">
              <a:lnSpc>
                <a:spcPct val="110000"/>
              </a:lnSpc>
              <a:spcBef>
                <a:spcPts val="600"/>
              </a:spcBef>
            </a:pPr>
            <a:r>
              <a:rPr lang="en-US" sz="1200">
                <a:solidFill>
                  <a:schemeClr val="tx2"/>
                </a:solidFill>
                <a:latin typeface="Lucida Console" panose="020B0609040504020204" charset="0"/>
                <a:cs typeface="Lucida Console" panose="020B0609040504020204" charset="0"/>
              </a:rPr>
              <a:t>		src="</a:t>
            </a:r>
            <a:r>
              <a:rPr lang="en-US" sz="1200" b="1" i="1">
                <a:solidFill>
                  <a:schemeClr val="tx2"/>
                </a:solidFill>
                <a:latin typeface="Lucida Console" panose="020B0609040504020204" charset="0"/>
                <a:cs typeface="Lucida Console" panose="020B0609040504020204" charset="0"/>
              </a:rPr>
              <a:t>https://cdn.jsdelivr.net/npm/@turf/turf@6/turf.min.js</a:t>
            </a:r>
            <a:r>
              <a:rPr lang="en-US" sz="1200">
                <a:solidFill>
                  <a:schemeClr val="tx2"/>
                </a:solidFill>
                <a:latin typeface="Lucida Console" panose="020B0609040504020204" charset="0"/>
                <a:cs typeface="Lucida Console" panose="020B0609040504020204" charset="0"/>
              </a:rPr>
              <a:t>"&gt;</a:t>
            </a:r>
            <a:endParaRPr lang="en-US" sz="1200">
              <a:solidFill>
                <a:schemeClr val="tx2"/>
              </a:solidFill>
              <a:latin typeface="Lucida Console" panose="020B0609040504020204" charset="0"/>
              <a:cs typeface="Lucida Console" panose="020B0609040504020204" charset="0"/>
            </a:endParaRPr>
          </a:p>
          <a:p>
            <a:pPr algn="l" fontAlgn="auto">
              <a:lnSpc>
                <a:spcPct val="110000"/>
              </a:lnSpc>
              <a:spcBef>
                <a:spcPts val="600"/>
              </a:spcBef>
            </a:pPr>
            <a:r>
              <a:rPr lang="en-US" sz="1200">
                <a:solidFill>
                  <a:schemeClr val="tx2"/>
                </a:solidFill>
                <a:latin typeface="Lucida Console" panose="020B0609040504020204" charset="0"/>
                <a:cs typeface="Lucida Console" panose="020B0609040504020204" charset="0"/>
              </a:rPr>
              <a:t>	&lt;/script&gt;</a:t>
            </a:r>
            <a:endParaRPr lang="en-US" sz="1200">
              <a:solidFill>
                <a:schemeClr val="tx2"/>
              </a:solidFill>
              <a:latin typeface="Lucida Console" panose="020B0609040504020204" charset="0"/>
              <a:cs typeface="Lucida Console" panose="020B0609040504020204" charset="0"/>
            </a:endParaRPr>
          </a:p>
        </p:txBody>
      </p:sp>
      <p:sp>
        <p:nvSpPr>
          <p:cNvPr id="7" name="Text Box 6"/>
          <p:cNvSpPr txBox="1"/>
          <p:nvPr/>
        </p:nvSpPr>
        <p:spPr>
          <a:xfrm>
            <a:off x="981075" y="3084195"/>
            <a:ext cx="7182485" cy="641350"/>
          </a:xfrm>
          <a:prstGeom prst="rect">
            <a:avLst/>
          </a:prstGeom>
          <a:noFill/>
        </p:spPr>
        <p:txBody>
          <a:bodyPr wrap="square" rtlCol="0">
            <a:spAutoFit/>
          </a:bodyPr>
          <a:p>
            <a:pPr algn="l" fontAlgn="auto">
              <a:lnSpc>
                <a:spcPct val="110000"/>
              </a:lnSpc>
              <a:spcBef>
                <a:spcPts val="600"/>
              </a:spcBef>
            </a:pPr>
            <a:r>
              <a:rPr lang="en-US" sz="1400" b="1" i="1">
                <a:solidFill>
                  <a:schemeClr val="accent1"/>
                </a:solidFill>
              </a:rPr>
              <a:t>Einzelne Funktionen (Module):</a:t>
            </a:r>
            <a:endParaRPr lang="en-US" sz="1400" b="1" i="1">
              <a:solidFill>
                <a:schemeClr val="accent1"/>
              </a:solidFill>
            </a:endParaRPr>
          </a:p>
          <a:p>
            <a:pPr algn="l" fontAlgn="auto">
              <a:lnSpc>
                <a:spcPct val="110000"/>
              </a:lnSpc>
              <a:spcBef>
                <a:spcPts val="600"/>
              </a:spcBef>
            </a:pPr>
            <a:r>
              <a:rPr lang="en-US" sz="1400">
                <a:solidFill>
                  <a:schemeClr val="tx2"/>
                </a:solidFill>
                <a:latin typeface="Calibri Light" panose="020F0302020204030204" pitchFamily="34" charset="0"/>
                <a:cs typeface="Calibri Light" panose="020F0302020204030204" pitchFamily="34" charset="0"/>
              </a:rPr>
              <a:t>	</a:t>
            </a:r>
            <a:r>
              <a:rPr lang="en-US" sz="1200">
                <a:solidFill>
                  <a:schemeClr val="tx2"/>
                </a:solidFill>
                <a:latin typeface="Lucida Console" panose="020B0609040504020204" charset="0"/>
                <a:cs typeface="Lucida Console" panose="020B0609040504020204" charset="0"/>
              </a:rPr>
              <a:t>&lt;script src="</a:t>
            </a:r>
            <a:r>
              <a:rPr lang="en-US" sz="1200" b="1" i="1">
                <a:solidFill>
                  <a:schemeClr val="tx2"/>
                </a:solidFill>
                <a:latin typeface="Lucida Console" panose="020B0609040504020204" charset="0"/>
                <a:cs typeface="Lucida Console" panose="020B0609040504020204" charset="0"/>
              </a:rPr>
              <a:t>./myturf.js</a:t>
            </a:r>
            <a:r>
              <a:rPr lang="en-US" sz="1200">
                <a:solidFill>
                  <a:schemeClr val="tx2"/>
                </a:solidFill>
                <a:latin typeface="Lucida Console" panose="020B0609040504020204" charset="0"/>
                <a:cs typeface="Lucida Console" panose="020B0609040504020204" charset="0"/>
              </a:rPr>
              <a:t>"&gt;&lt;/script&gt;</a:t>
            </a:r>
            <a:endParaRPr lang="en-US" sz="1200">
              <a:solidFill>
                <a:schemeClr val="tx2"/>
              </a:solidFill>
              <a:latin typeface="Lucida Console" panose="020B0609040504020204" charset="0"/>
              <a:cs typeface="Lucida Console" panose="020B0609040504020204" charset="0"/>
            </a:endParaRPr>
          </a:p>
        </p:txBody>
      </p:sp>
      <p:sp>
        <p:nvSpPr>
          <p:cNvPr id="9" name="Text Box 8"/>
          <p:cNvSpPr txBox="1"/>
          <p:nvPr/>
        </p:nvSpPr>
        <p:spPr>
          <a:xfrm>
            <a:off x="972185" y="2251710"/>
            <a:ext cx="7182485" cy="607060"/>
          </a:xfrm>
          <a:prstGeom prst="rect">
            <a:avLst/>
          </a:prstGeom>
          <a:noFill/>
        </p:spPr>
        <p:txBody>
          <a:bodyPr wrap="square" rtlCol="0">
            <a:spAutoFit/>
          </a:bodyPr>
          <a:p>
            <a:pPr algn="l" fontAlgn="auto">
              <a:lnSpc>
                <a:spcPct val="110000"/>
              </a:lnSpc>
              <a:spcBef>
                <a:spcPts val="600"/>
              </a:spcBef>
            </a:pPr>
            <a:r>
              <a:rPr lang="en-US" sz="1400" b="1" i="1">
                <a:solidFill>
                  <a:schemeClr val="accent1"/>
                </a:solidFill>
              </a:rPr>
              <a:t>Komplettpaket mit allen Funktionen - offline:</a:t>
            </a:r>
            <a:endParaRPr lang="en-US" sz="1400" b="1" i="1">
              <a:solidFill>
                <a:schemeClr val="accent1"/>
              </a:solidFill>
            </a:endParaRPr>
          </a:p>
          <a:p>
            <a:pPr algn="l" fontAlgn="auto">
              <a:lnSpc>
                <a:spcPct val="110000"/>
              </a:lnSpc>
              <a:spcBef>
                <a:spcPts val="600"/>
              </a:spcBef>
            </a:pPr>
            <a:r>
              <a:rPr lang="en-US" sz="1200">
                <a:solidFill>
                  <a:schemeClr val="tx2"/>
                </a:solidFill>
                <a:latin typeface="Calibri Light" panose="020F0302020204030204" pitchFamily="34" charset="0"/>
                <a:cs typeface="Calibri Light" panose="020F0302020204030204" pitchFamily="34" charset="0"/>
              </a:rPr>
              <a:t>	</a:t>
            </a:r>
            <a:r>
              <a:rPr lang="en-US" sz="1200">
                <a:solidFill>
                  <a:schemeClr val="tx2"/>
                </a:solidFill>
                <a:latin typeface="Lucida Console" panose="020B0609040504020204" charset="0"/>
                <a:cs typeface="Lucida Console" panose="020B0609040504020204" charset="0"/>
              </a:rPr>
              <a:t>&lt;script src="</a:t>
            </a:r>
            <a:r>
              <a:rPr lang="en-US" sz="1200" b="1" i="1">
                <a:solidFill>
                  <a:schemeClr val="tx2"/>
                </a:solidFill>
                <a:latin typeface="Lucida Console" panose="020B0609040504020204" charset="0"/>
                <a:cs typeface="Lucida Console" panose="020B0609040504020204" charset="0"/>
              </a:rPr>
              <a:t>./turf.min.js</a:t>
            </a:r>
            <a:r>
              <a:rPr lang="en-US" sz="1200">
                <a:solidFill>
                  <a:schemeClr val="tx2"/>
                </a:solidFill>
                <a:latin typeface="Lucida Console" panose="020B0609040504020204" charset="0"/>
                <a:cs typeface="Lucida Console" panose="020B0609040504020204" charset="0"/>
              </a:rPr>
              <a:t>"&gt;&lt;/script&gt;</a:t>
            </a:r>
            <a:endParaRPr lang="en-US" sz="1200">
              <a:solidFill>
                <a:schemeClr val="tx2"/>
              </a:solidFill>
              <a:latin typeface="Lucida Console" panose="020B0609040504020204" charset="0"/>
              <a:cs typeface="Lucida Console" panose="020B0609040504020204" charset="0"/>
            </a:endParaRPr>
          </a:p>
        </p:txBody>
      </p:sp>
      <p:sp>
        <p:nvSpPr>
          <p:cNvPr id="18" name="Text Box 17"/>
          <p:cNvSpPr txBox="1"/>
          <p:nvPr/>
        </p:nvSpPr>
        <p:spPr>
          <a:xfrm rot="16200000">
            <a:off x="7150100" y="2379980"/>
            <a:ext cx="3773170" cy="213995"/>
          </a:xfrm>
          <a:prstGeom prst="rect">
            <a:avLst/>
          </a:prstGeom>
          <a:noFill/>
        </p:spPr>
        <p:txBody>
          <a:bodyPr wrap="square" rtlCol="0">
            <a:spAutoFit/>
          </a:bodyPr>
          <a:p>
            <a:r>
              <a:rPr lang="de-DE" altLang="en-US" sz="800">
                <a:solidFill>
                  <a:schemeClr val="accent6"/>
                </a:solidFill>
                <a:latin typeface="Calibri" panose="020F0502020204030204" pitchFamily="34" charset="0"/>
              </a:rPr>
              <a:t>Quelle: </a:t>
            </a:r>
            <a:r>
              <a:rPr lang="en-US" altLang="de-DE" sz="800">
                <a:solidFill>
                  <a:schemeClr val="accent6"/>
                </a:solidFill>
                <a:latin typeface="Calibri" panose="020F0502020204030204" pitchFamily="34" charset="0"/>
              </a:rPr>
              <a:t>Winsemius 2016</a:t>
            </a:r>
            <a:endParaRPr lang="en-US" altLang="de-DE" sz="800">
              <a:solidFill>
                <a:schemeClr val="accent6"/>
              </a:solidFill>
              <a:latin typeface="Calibri" panose="020F0502020204030204" pitchFamily="34" charset="0"/>
            </a:endParaRPr>
          </a:p>
        </p:txBody>
      </p:sp>
      <p:sp>
        <p:nvSpPr>
          <p:cNvPr id="13" name="Text Box 12"/>
          <p:cNvSpPr txBox="1"/>
          <p:nvPr/>
        </p:nvSpPr>
        <p:spPr>
          <a:xfrm>
            <a:off x="981075" y="1419225"/>
            <a:ext cx="7182485" cy="607060"/>
          </a:xfrm>
          <a:prstGeom prst="rect">
            <a:avLst/>
          </a:prstGeom>
          <a:noFill/>
        </p:spPr>
        <p:txBody>
          <a:bodyPr wrap="square" rtlCol="0">
            <a:spAutoFit/>
          </a:bodyPr>
          <a:p>
            <a:pPr algn="ctr" fontAlgn="auto">
              <a:lnSpc>
                <a:spcPct val="110000"/>
              </a:lnSpc>
              <a:spcBef>
                <a:spcPts val="600"/>
              </a:spcBef>
            </a:pPr>
            <a:r>
              <a:rPr lang="en-US" sz="1400" b="1" i="1">
                <a:solidFill>
                  <a:schemeClr val="accent1"/>
                </a:solidFill>
              </a:rPr>
              <a:t>Aufrufen der Funktionen:</a:t>
            </a:r>
            <a:endParaRPr lang="en-US" sz="1400" b="1" i="1">
              <a:solidFill>
                <a:schemeClr val="accent1"/>
              </a:solidFill>
            </a:endParaRPr>
          </a:p>
          <a:p>
            <a:pPr algn="ctr" fontAlgn="auto">
              <a:lnSpc>
                <a:spcPct val="110000"/>
              </a:lnSpc>
              <a:spcBef>
                <a:spcPts val="600"/>
              </a:spcBef>
            </a:pPr>
            <a:r>
              <a:rPr lang="en-US" sz="1200">
                <a:solidFill>
                  <a:schemeClr val="accent2"/>
                </a:solidFill>
                <a:latin typeface="Lucida Console" panose="020B0609040504020204" charset="0"/>
                <a:cs typeface="Lucida Console" panose="020B0609040504020204" charset="0"/>
              </a:rPr>
              <a:t>turf.tool(params);</a:t>
            </a:r>
            <a:endParaRPr lang="en-US" sz="1200">
              <a:solidFill>
                <a:schemeClr val="accent2"/>
              </a:solidFill>
              <a:latin typeface="Lucida Console" panose="020B0609040504020204" charset="0"/>
              <a:cs typeface="Lucida Console" panose="020B0609040504020204" charset="0"/>
            </a:endParaRPr>
          </a:p>
        </p:txBody>
      </p:sp>
      <p:sp>
        <p:nvSpPr>
          <p:cNvPr id="8" name="Text Box 7"/>
          <p:cNvSpPr txBox="1"/>
          <p:nvPr/>
        </p:nvSpPr>
        <p:spPr>
          <a:xfrm>
            <a:off x="981075" y="2183765"/>
            <a:ext cx="7182485" cy="294005"/>
          </a:xfrm>
          <a:prstGeom prst="rect">
            <a:avLst/>
          </a:prstGeom>
          <a:noFill/>
        </p:spPr>
        <p:txBody>
          <a:bodyPr wrap="square" rtlCol="0">
            <a:spAutoFit/>
          </a:bodyPr>
          <a:p>
            <a:pPr algn="ctr" fontAlgn="auto">
              <a:lnSpc>
                <a:spcPct val="110000"/>
              </a:lnSpc>
              <a:spcBef>
                <a:spcPts val="600"/>
              </a:spcBef>
            </a:pPr>
            <a:r>
              <a:rPr lang="en-US" sz="1200">
                <a:solidFill>
                  <a:schemeClr val="accent2"/>
                </a:solidFill>
                <a:latin typeface="Lucida Console" panose="020B0609040504020204" charset="0"/>
                <a:cs typeface="Lucida Console" panose="020B0609040504020204" charset="0"/>
              </a:rPr>
              <a:t>turf.buffer(pointA, 40);</a:t>
            </a:r>
            <a:endParaRPr lang="en-US" sz="1200">
              <a:solidFill>
                <a:schemeClr val="accent2"/>
              </a:solidFill>
              <a:latin typeface="Lucida Console" panose="020B0609040504020204" charset="0"/>
              <a:cs typeface="Lucida Console" panose="020B0609040504020204" charset="0"/>
            </a:endParaRPr>
          </a:p>
        </p:txBody>
      </p:sp>
      <p:pic>
        <p:nvPicPr>
          <p:cNvPr id="11" name="Picture 10"/>
          <p:cNvPicPr>
            <a:picLocks noChangeAspect="1"/>
          </p:cNvPicPr>
          <p:nvPr/>
        </p:nvPicPr>
        <p:blipFill>
          <a:blip r:embed="rId1"/>
          <a:stretch>
            <a:fillRect/>
          </a:stretch>
        </p:blipFill>
        <p:spPr>
          <a:xfrm>
            <a:off x="1066800" y="600710"/>
            <a:ext cx="7011670" cy="445516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000"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000"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000" fill="hold">
                                          <p:stCondLst>
                                            <p:cond delay="0"/>
                                          </p:stCondLst>
                                        </p:cTn>
                                        <p:tgtEl>
                                          <p:spTgt spid="7"/>
                                        </p:tgtEl>
                                        <p:attrNameLst>
                                          <p:attrName>style.visibility</p:attrName>
                                        </p:attrNameLst>
                                      </p:cBhvr>
                                      <p:to>
                                        <p:strVal val="visible"/>
                                      </p:to>
                                    </p:set>
                                    <p:animEffect transition="in" filter="wipe(right)">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dissolv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xit" presetSubtype="0" fill="hold" nodeType="clickEffect">
                                  <p:stCondLst>
                                    <p:cond delay="0"/>
                                  </p:stCondLst>
                                  <p:childTnLst>
                                    <p:animEffect transition="out" filter="dissolve">
                                      <p:cBhvr>
                                        <p:cTn id="29" dur="500"/>
                                        <p:tgtEl>
                                          <p:spTgt spid="11"/>
                                        </p:tgtEl>
                                      </p:cBhvr>
                                    </p:animEffect>
                                    <p:set>
                                      <p:cBhvr>
                                        <p:cTn id="30" dur="1" fill="hold">
                                          <p:stCondLst>
                                            <p:cond delay="499"/>
                                          </p:stCondLst>
                                        </p:cTn>
                                        <p:tgtEl>
                                          <p:spTgt spid="1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9" presetClass="exit" presetSubtype="0" fill="hold" grpId="1" nodeType="clickEffect">
                                  <p:stCondLst>
                                    <p:cond delay="0"/>
                                  </p:stCondLst>
                                  <p:childTnLst>
                                    <p:animEffect transition="out" filter="dissolve">
                                      <p:cBhvr>
                                        <p:cTn id="34" dur="500"/>
                                        <p:tgtEl>
                                          <p:spTgt spid="18"/>
                                        </p:tgtEl>
                                      </p:cBhvr>
                                    </p:animEffect>
                                    <p:set>
                                      <p:cBhvr>
                                        <p:cTn id="35" dur="1" fill="hold">
                                          <p:stCondLst>
                                            <p:cond delay="499"/>
                                          </p:stCondLst>
                                        </p:cTn>
                                        <p:tgtEl>
                                          <p:spTgt spid="18"/>
                                        </p:tgtEl>
                                        <p:attrNameLst>
                                          <p:attrName>style.visibility</p:attrName>
                                        </p:attrNameLst>
                                      </p:cBhvr>
                                      <p:to>
                                        <p:strVal val="hidden"/>
                                      </p:to>
                                    </p:set>
                                  </p:childTnLst>
                                </p:cTn>
                              </p:par>
                              <p:par>
                                <p:cTn id="36" presetID="9" presetClass="exit" presetSubtype="0" fill="hold" grpId="1" nodeType="withEffect">
                                  <p:stCondLst>
                                    <p:cond delay="0"/>
                                  </p:stCondLst>
                                  <p:childTnLst>
                                    <p:animEffect transition="out" filter="dissolve">
                                      <p:cBhvr>
                                        <p:cTn id="37" dur="500"/>
                                        <p:tgtEl>
                                          <p:spTgt spid="6"/>
                                        </p:tgtEl>
                                      </p:cBhvr>
                                    </p:animEffect>
                                    <p:set>
                                      <p:cBhvr>
                                        <p:cTn id="38" dur="1" fill="hold">
                                          <p:stCondLst>
                                            <p:cond delay="499"/>
                                          </p:stCondLst>
                                        </p:cTn>
                                        <p:tgtEl>
                                          <p:spTgt spid="6"/>
                                        </p:tgtEl>
                                        <p:attrNameLst>
                                          <p:attrName>style.visibility</p:attrName>
                                        </p:attrNameLst>
                                      </p:cBhvr>
                                      <p:to>
                                        <p:strVal val="hidden"/>
                                      </p:to>
                                    </p:set>
                                  </p:childTnLst>
                                </p:cTn>
                              </p:par>
                              <p:par>
                                <p:cTn id="39" presetID="9" presetClass="exit" presetSubtype="0" fill="hold" grpId="1" nodeType="withEffect">
                                  <p:stCondLst>
                                    <p:cond delay="0"/>
                                  </p:stCondLst>
                                  <p:childTnLst>
                                    <p:animEffect transition="out" filter="dissolve">
                                      <p:cBhvr>
                                        <p:cTn id="40" dur="500"/>
                                        <p:tgtEl>
                                          <p:spTgt spid="9"/>
                                        </p:tgtEl>
                                      </p:cBhvr>
                                    </p:animEffect>
                                    <p:set>
                                      <p:cBhvr>
                                        <p:cTn id="41" dur="1" fill="hold">
                                          <p:stCondLst>
                                            <p:cond delay="499"/>
                                          </p:stCondLst>
                                        </p:cTn>
                                        <p:tgtEl>
                                          <p:spTgt spid="9"/>
                                        </p:tgtEl>
                                        <p:attrNameLst>
                                          <p:attrName>style.visibility</p:attrName>
                                        </p:attrNameLst>
                                      </p:cBhvr>
                                      <p:to>
                                        <p:strVal val="hidden"/>
                                      </p:to>
                                    </p:set>
                                  </p:childTnLst>
                                </p:cTn>
                              </p:par>
                              <p:par>
                                <p:cTn id="42" presetID="9" presetClass="exit" presetSubtype="0" fill="hold" grpId="1" nodeType="withEffect">
                                  <p:stCondLst>
                                    <p:cond delay="0"/>
                                  </p:stCondLst>
                                  <p:childTnLst>
                                    <p:animEffect transition="out" filter="dissolve">
                                      <p:cBhvr>
                                        <p:cTn id="43" dur="500"/>
                                        <p:tgtEl>
                                          <p:spTgt spid="7"/>
                                        </p:tgtEl>
                                      </p:cBhvr>
                                    </p:animEffect>
                                    <p:set>
                                      <p:cBhvr>
                                        <p:cTn id="44" dur="1" fill="hold">
                                          <p:stCondLst>
                                            <p:cond delay="499"/>
                                          </p:stCondLst>
                                        </p:cTn>
                                        <p:tgtEl>
                                          <p:spTgt spid="7"/>
                                        </p:tgtEl>
                                        <p:attrNameLst>
                                          <p:attrName>style.visibility</p:attrName>
                                        </p:attrNameLst>
                                      </p:cBhvr>
                                      <p:to>
                                        <p:strVal val="hidden"/>
                                      </p:to>
                                    </p:set>
                                  </p:childTnLst>
                                </p:cTn>
                              </p:par>
                            </p:childTnLst>
                          </p:cTn>
                        </p:par>
                        <p:par>
                          <p:cTn id="45" fill="hold">
                            <p:stCondLst>
                              <p:cond delay="500"/>
                            </p:stCondLst>
                            <p:childTnLst>
                              <p:par>
                                <p:cTn id="46" presetID="9" presetClass="entr" presetSubtype="0" fill="hold" grpId="1" nodeType="after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dissolve">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2"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dissolve">
                                      <p:cBhvr>
                                        <p:cTn id="5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6" grpId="0"/>
      <p:bldP spid="18" grpId="0"/>
      <p:bldP spid="18" grpId="1"/>
      <p:bldP spid="13" grpId="1"/>
      <p:bldP spid="6" grpId="1"/>
      <p:bldP spid="9" grpId="1"/>
      <p:bldP spid="7" grpId="1"/>
      <p:bldP spid="8" grpId="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6"/>
          <p:cNvSpPr txBox="1"/>
          <p:nvPr/>
        </p:nvSpPr>
        <p:spPr>
          <a:xfrm>
            <a:off x="1078230" y="826135"/>
            <a:ext cx="7731125" cy="1268095"/>
          </a:xfrm>
          <a:prstGeom prst="rect">
            <a:avLst/>
          </a:prstGeom>
          <a:noFill/>
        </p:spPr>
        <p:txBody>
          <a:bodyPr wrap="square" rtlCol="0">
            <a:spAutoFit/>
          </a:bodyPr>
          <a:p>
            <a:pPr algn="l" fontAlgn="auto">
              <a:lnSpc>
                <a:spcPct val="110000"/>
              </a:lnSpc>
              <a:spcBef>
                <a:spcPts val="600"/>
              </a:spcBef>
            </a:pPr>
            <a:r>
              <a:rPr lang="en-US" sz="1400" b="1" i="1">
                <a:solidFill>
                  <a:schemeClr val="accent1"/>
                </a:solidFill>
              </a:rPr>
              <a:t>Kompatible APIs</a:t>
            </a:r>
            <a:r>
              <a:rPr lang="en-US" sz="1400">
                <a:solidFill>
                  <a:schemeClr val="accent1"/>
                </a:solidFill>
                <a:latin typeface="Calibri Light" panose="020F0302020204030204" pitchFamily="34" charset="0"/>
                <a:cs typeface="Calibri Light" panose="020F0302020204030204" pitchFamily="34" charset="0"/>
              </a:rPr>
              <a:t>:</a:t>
            </a:r>
            <a:endParaRPr lang="en-US" sz="1400">
              <a:solidFill>
                <a:schemeClr val="accent1"/>
              </a:solidFill>
              <a:latin typeface="Calibri Light" panose="020F0302020204030204" pitchFamily="34" charset="0"/>
              <a:cs typeface="Calibri Light" panose="020F0302020204030204" pitchFamily="34" charset="0"/>
            </a:endParaRPr>
          </a:p>
          <a:p>
            <a:pPr algn="l" fontAlgn="auto">
              <a:lnSpc>
                <a:spcPct val="110000"/>
              </a:lnSpc>
              <a:spcBef>
                <a:spcPts val="600"/>
              </a:spcBef>
            </a:pPr>
            <a:r>
              <a:rPr lang="en-US" sz="1400">
                <a:solidFill>
                  <a:schemeClr val="accent2"/>
                </a:solidFill>
                <a:latin typeface="Calibri Light" panose="020F0302020204030204" pitchFamily="34" charset="0"/>
                <a:cs typeface="Calibri Light" panose="020F0302020204030204" pitchFamily="34" charset="0"/>
              </a:rPr>
              <a:t>	OpenLayers, </a:t>
            </a:r>
            <a:r>
              <a:rPr lang="en-US" sz="1400">
                <a:solidFill>
                  <a:schemeClr val="accent2"/>
                </a:solidFill>
                <a:latin typeface="Calibri Light" panose="020F0302020204030204" pitchFamily="34" charset="0"/>
                <a:cs typeface="Calibri Light" panose="020F0302020204030204" pitchFamily="34" charset="0"/>
                <a:sym typeface="+mn-ea"/>
              </a:rPr>
              <a:t>Leaflet, </a:t>
            </a:r>
            <a:r>
              <a:rPr lang="en-US" sz="1400">
                <a:solidFill>
                  <a:schemeClr val="accent2"/>
                </a:solidFill>
                <a:latin typeface="Calibri Light" panose="020F0302020204030204" pitchFamily="34" charset="0"/>
                <a:cs typeface="Calibri Light" panose="020F0302020204030204" pitchFamily="34" charset="0"/>
              </a:rPr>
              <a:t>Mapbox.js, Mapbox GS JS, Google Maps JS API, TomTom Maps SDK etc.</a:t>
            </a:r>
            <a:endParaRPr lang="en-US" sz="1400">
              <a:solidFill>
                <a:schemeClr val="accent2"/>
              </a:solidFill>
              <a:latin typeface="Calibri Light" panose="020F0302020204030204" pitchFamily="34" charset="0"/>
              <a:cs typeface="Calibri Light" panose="020F0302020204030204" pitchFamily="34" charset="0"/>
            </a:endParaRPr>
          </a:p>
          <a:p>
            <a:pPr algn="l" fontAlgn="auto">
              <a:lnSpc>
                <a:spcPct val="110000"/>
              </a:lnSpc>
              <a:spcBef>
                <a:spcPts val="600"/>
              </a:spcBef>
            </a:pPr>
            <a:r>
              <a:rPr lang="en-US" sz="1400">
                <a:solidFill>
                  <a:schemeClr val="accent2"/>
                </a:solidFill>
                <a:latin typeface="Calibri Light" panose="020F0302020204030204" pitchFamily="34" charset="0"/>
                <a:cs typeface="Calibri Light" panose="020F0302020204030204" pitchFamily="34" charset="0"/>
              </a:rPr>
              <a:t>	</a:t>
            </a:r>
            <a:r>
              <a:rPr lang="en-US" sz="1400">
                <a:solidFill>
                  <a:schemeClr val="accent2"/>
                </a:solidFill>
                <a:latin typeface="Arial" panose="020B0604020202020204" pitchFamily="34" charset="0"/>
                <a:cs typeface="Arial" panose="020B0604020202020204" pitchFamily="34" charset="0"/>
              </a:rPr>
              <a:t>→ </a:t>
            </a:r>
            <a:r>
              <a:rPr lang="en-US" sz="1400">
                <a:solidFill>
                  <a:schemeClr val="accent2"/>
                </a:solidFill>
                <a:latin typeface="Calibri Light" panose="020F0302020204030204" pitchFamily="34" charset="0"/>
                <a:cs typeface="Calibri Light" panose="020F0302020204030204" pitchFamily="34" charset="0"/>
              </a:rPr>
              <a:t>wird GeoJSON unterstützt, wird auch Turf.js unterstützt</a:t>
            </a:r>
            <a:endParaRPr lang="en-US" sz="1400">
              <a:solidFill>
                <a:schemeClr val="accent2"/>
              </a:solidFill>
              <a:latin typeface="Calibri Light" panose="020F0302020204030204" pitchFamily="34" charset="0"/>
              <a:cs typeface="Calibri Light" panose="020F0302020204030204" pitchFamily="34" charset="0"/>
            </a:endParaRPr>
          </a:p>
          <a:p>
            <a:pPr algn="l" fontAlgn="auto">
              <a:lnSpc>
                <a:spcPct val="110000"/>
              </a:lnSpc>
              <a:spcBef>
                <a:spcPts val="600"/>
              </a:spcBef>
            </a:pPr>
            <a:r>
              <a:rPr lang="en-US" sz="1400">
                <a:solidFill>
                  <a:schemeClr val="accent6"/>
                </a:solidFill>
                <a:latin typeface="Calibri Light" panose="020F0302020204030204" pitchFamily="34" charset="0"/>
                <a:cs typeface="Calibri Light" panose="020F0302020204030204" pitchFamily="34" charset="0"/>
              </a:rPr>
              <a:t>	</a:t>
            </a:r>
            <a:endParaRPr lang="en-US" sz="1400">
              <a:solidFill>
                <a:schemeClr val="accent6"/>
              </a:solidFill>
              <a:latin typeface="Calibri Light" panose="020F0302020204030204" pitchFamily="34" charset="0"/>
              <a:cs typeface="Calibri Light" panose="020F0302020204030204" pitchFamily="34" charset="0"/>
            </a:endParaRPr>
          </a:p>
        </p:txBody>
      </p:sp>
      <p:sp>
        <p:nvSpPr>
          <p:cNvPr id="2" name="Text Box 1"/>
          <p:cNvSpPr txBox="1"/>
          <p:nvPr/>
        </p:nvSpPr>
        <p:spPr>
          <a:xfrm>
            <a:off x="-1270" y="140335"/>
            <a:ext cx="9145270" cy="460375"/>
          </a:xfrm>
          <a:prstGeom prst="rect">
            <a:avLst/>
          </a:prstGeom>
          <a:noFill/>
        </p:spPr>
        <p:txBody>
          <a:bodyPr wrap="square" rtlCol="0">
            <a:spAutoFit/>
          </a:bodyPr>
          <a:p>
            <a:pPr algn="ctr"/>
            <a:r>
              <a:rPr lang="en-US" sz="2400">
                <a:solidFill>
                  <a:srgbClr val="1D6DC2"/>
                </a:solidFill>
                <a:latin typeface="Calibri Light" panose="020F0302020204030204" pitchFamily="34" charset="0"/>
                <a:cs typeface="Calibri Light" panose="020F0302020204030204" pitchFamily="34" charset="0"/>
              </a:rPr>
              <a:t>GeoJSON &amp; turf/helpers</a:t>
            </a:r>
            <a:endParaRPr lang="en-US" sz="2400">
              <a:solidFill>
                <a:srgbClr val="1D6DC2"/>
              </a:solidFill>
              <a:latin typeface="Calibri Light" panose="020F0302020204030204" pitchFamily="34" charset="0"/>
              <a:cs typeface="Calibri Light" panose="020F0302020204030204" pitchFamily="34" charset="0"/>
            </a:endParaRPr>
          </a:p>
        </p:txBody>
      </p:sp>
      <p:sp>
        <p:nvSpPr>
          <p:cNvPr id="82" name="椭圆 81"/>
          <p:cNvSpPr/>
          <p:nvPr/>
        </p:nvSpPr>
        <p:spPr>
          <a:xfrm>
            <a:off x="8525964" y="38198"/>
            <a:ext cx="561600" cy="562630"/>
          </a:xfrm>
          <a:prstGeom prst="ellipse">
            <a:avLst/>
          </a:prstGeom>
          <a:solidFill>
            <a:schemeClr val="accent1"/>
          </a:solidFill>
        </p:spPr>
        <p:txBody>
          <a:bodyPr wrap="none">
            <a:noAutofit/>
          </a:bodyPr>
          <a:p>
            <a:pPr algn="ctr"/>
            <a:r>
              <a:rPr lang="en-US" altLang="zh-CN" sz="2000" b="1" dirty="0">
                <a:solidFill>
                  <a:schemeClr val="bg1"/>
                </a:solidFill>
                <a:ea typeface="Calibri" panose="020F0502020204030204" pitchFamily="34" charset="0"/>
                <a:cs typeface="Calibri" panose="020F0502020204030204" pitchFamily="34" charset="0"/>
                <a:sym typeface="+mn-lt"/>
              </a:rPr>
              <a:t>03</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grpSp>
        <p:nvGrpSpPr>
          <p:cNvPr id="4" name="Group 3"/>
          <p:cNvGrpSpPr/>
          <p:nvPr/>
        </p:nvGrpSpPr>
        <p:grpSpPr>
          <a:xfrm>
            <a:off x="-8255" y="4875530"/>
            <a:ext cx="9164955" cy="245110"/>
            <a:chOff x="-13" y="7678"/>
            <a:chExt cx="14433" cy="386"/>
          </a:xfrm>
        </p:grpSpPr>
        <p:sp>
          <p:nvSpPr>
            <p:cNvPr id="5" name="Text Box 4"/>
            <p:cNvSpPr txBox="1"/>
            <p:nvPr/>
          </p:nvSpPr>
          <p:spPr>
            <a:xfrm>
              <a:off x="-13" y="7678"/>
              <a:ext cx="14413" cy="386"/>
            </a:xfrm>
            <a:prstGeom prst="rect">
              <a:avLst/>
            </a:prstGeom>
            <a:noFill/>
          </p:spPr>
          <p:txBody>
            <a:bodyPr wrap="square" rtlCol="0">
              <a:spAutoFit/>
            </a:bodyPr>
            <a:p>
              <a:pPr algn="ctr"/>
              <a:r>
                <a:rPr lang="en-US" sz="1000">
                  <a:solidFill>
                    <a:srgbClr val="929292"/>
                  </a:solidFill>
                </a:rPr>
                <a:t>Räumliche Operationen mit Turf.js</a:t>
              </a:r>
              <a:endParaRPr lang="en-US" sz="1000">
                <a:solidFill>
                  <a:srgbClr val="929292"/>
                </a:solidFill>
              </a:endParaRPr>
            </a:p>
          </p:txBody>
        </p:sp>
        <p:sp>
          <p:nvSpPr>
            <p:cNvPr id="14" name="Text Box 13"/>
            <p:cNvSpPr txBox="1"/>
            <p:nvPr/>
          </p:nvSpPr>
          <p:spPr>
            <a:xfrm>
              <a:off x="13872" y="7678"/>
              <a:ext cx="549" cy="386"/>
            </a:xfrm>
            <a:prstGeom prst="rect">
              <a:avLst/>
            </a:prstGeom>
            <a:noFill/>
          </p:spPr>
          <p:txBody>
            <a:bodyPr wrap="square" rtlCol="0">
              <a:spAutoFit/>
            </a:bodyPr>
            <a:p>
              <a:pPr algn="ctr"/>
              <a:fld id="{9A0DB2DC-4C9A-4742-B13C-FB6460FD3503}" type="slidenum">
                <a:rPr lang="en-US" sz="1000">
                  <a:solidFill>
                    <a:srgbClr val="929292"/>
                  </a:solidFill>
                </a:rPr>
              </a:fld>
              <a:endParaRPr lang="en-US" sz="1000">
                <a:solidFill>
                  <a:srgbClr val="929292"/>
                </a:solidFill>
              </a:endParaRPr>
            </a:p>
          </p:txBody>
        </p:sp>
        <p:sp>
          <p:nvSpPr>
            <p:cNvPr id="3" name="Text Box 2"/>
            <p:cNvSpPr txBox="1"/>
            <p:nvPr/>
          </p:nvSpPr>
          <p:spPr>
            <a:xfrm>
              <a:off x="0" y="7678"/>
              <a:ext cx="1807" cy="386"/>
            </a:xfrm>
            <a:prstGeom prst="rect">
              <a:avLst/>
            </a:prstGeom>
            <a:noFill/>
          </p:spPr>
          <p:txBody>
            <a:bodyPr wrap="square" rtlCol="0">
              <a:spAutoFit/>
            </a:bodyPr>
            <a:p>
              <a:pPr algn="l"/>
              <a:r>
                <a:rPr lang="en-US" sz="1000">
                  <a:solidFill>
                    <a:srgbClr val="929292"/>
                  </a:solidFill>
                </a:rPr>
                <a:t>Nikolaos Kolaxidis</a:t>
              </a:r>
              <a:endParaRPr lang="en-US" sz="1000">
                <a:solidFill>
                  <a:srgbClr val="929292"/>
                </a:solidFill>
              </a:endParaRPr>
            </a:p>
          </p:txBody>
        </p:sp>
      </p:grpSp>
      <p:sp>
        <p:nvSpPr>
          <p:cNvPr id="6" name="Text Box 5"/>
          <p:cNvSpPr txBox="1"/>
          <p:nvPr/>
        </p:nvSpPr>
        <p:spPr>
          <a:xfrm>
            <a:off x="1078230" y="826135"/>
            <a:ext cx="7174230" cy="2835910"/>
          </a:xfrm>
          <a:prstGeom prst="rect">
            <a:avLst/>
          </a:prstGeom>
          <a:noFill/>
        </p:spPr>
        <p:txBody>
          <a:bodyPr wrap="square" rtlCol="0">
            <a:spAutoFit/>
          </a:bodyPr>
          <a:p>
            <a:pPr algn="l" fontAlgn="auto">
              <a:lnSpc>
                <a:spcPct val="110000"/>
              </a:lnSpc>
              <a:spcBef>
                <a:spcPts val="600"/>
              </a:spcBef>
            </a:pPr>
            <a:r>
              <a:rPr lang="en-US" sz="1400" b="1" i="1">
                <a:solidFill>
                  <a:schemeClr val="accent1"/>
                </a:solidFill>
              </a:rPr>
              <a:t>GeoJSON?</a:t>
            </a:r>
            <a:endParaRPr lang="en-US" sz="1400" b="1" i="1">
              <a:solidFill>
                <a:schemeClr val="accent1"/>
              </a:solidFill>
            </a:endParaRPr>
          </a:p>
          <a:p>
            <a:pPr algn="l" fontAlgn="auto">
              <a:lnSpc>
                <a:spcPct val="110000"/>
              </a:lnSpc>
              <a:spcBef>
                <a:spcPts val="600"/>
              </a:spcBef>
            </a:pPr>
            <a:r>
              <a:rPr lang="en-US" sz="1400">
                <a:solidFill>
                  <a:schemeClr val="accent2"/>
                </a:solidFill>
                <a:latin typeface="Calibri Light" panose="020F0302020204030204" pitchFamily="34" charset="0"/>
                <a:cs typeface="Calibri Light" panose="020F0302020204030204" pitchFamily="34" charset="0"/>
                <a:sym typeface="+mn-ea"/>
              </a:rPr>
              <a:t>	- basiert auf JSON (entwickelt 1997) </a:t>
            </a:r>
            <a:endParaRPr lang="en-US" sz="1400">
              <a:solidFill>
                <a:schemeClr val="accent2"/>
              </a:solidFill>
              <a:latin typeface="Calibri Light" panose="020F0302020204030204" pitchFamily="34" charset="0"/>
              <a:cs typeface="Calibri Light" panose="020F0302020204030204" pitchFamily="34" charset="0"/>
            </a:endParaRPr>
          </a:p>
          <a:p>
            <a:pPr algn="l" fontAlgn="auto">
              <a:lnSpc>
                <a:spcPct val="110000"/>
              </a:lnSpc>
              <a:spcBef>
                <a:spcPts val="600"/>
              </a:spcBef>
            </a:pPr>
            <a:r>
              <a:rPr lang="en-US" sz="1400">
                <a:solidFill>
                  <a:schemeClr val="accent2"/>
                </a:solidFill>
                <a:latin typeface="Calibri Light" panose="020F0302020204030204" pitchFamily="34" charset="0"/>
                <a:cs typeface="Calibri Light" panose="020F0302020204030204" pitchFamily="34" charset="0"/>
                <a:sym typeface="+mn-ea"/>
              </a:rPr>
              <a:t>	- in nahezu </a:t>
            </a:r>
            <a:r>
              <a:rPr lang="en-US" sz="1400" b="1">
                <a:solidFill>
                  <a:schemeClr val="accent2"/>
                </a:solidFill>
                <a:latin typeface="Calibri" panose="020F0502020204030204" pitchFamily="34" charset="0"/>
                <a:cs typeface="Calibri" panose="020F0502020204030204" pitchFamily="34" charset="0"/>
                <a:sym typeface="+mn-ea"/>
              </a:rPr>
              <a:t>allen Programmiersprachen</a:t>
            </a:r>
            <a:r>
              <a:rPr lang="en-US" sz="1400">
                <a:solidFill>
                  <a:schemeClr val="accent2"/>
                </a:solidFill>
                <a:latin typeface="Calibri Light" panose="020F0302020204030204" pitchFamily="34" charset="0"/>
                <a:cs typeface="Calibri Light" panose="020F0302020204030204" pitchFamily="34" charset="0"/>
                <a:sym typeface="+mn-ea"/>
              </a:rPr>
              <a:t> nutzbar</a:t>
            </a:r>
            <a:endParaRPr lang="en-US" sz="1400">
              <a:solidFill>
                <a:schemeClr val="accent2"/>
              </a:solidFill>
              <a:latin typeface="Calibri Light" panose="020F0302020204030204" pitchFamily="34" charset="0"/>
              <a:cs typeface="Calibri Light" panose="020F0302020204030204" pitchFamily="34" charset="0"/>
              <a:sym typeface="+mn-ea"/>
            </a:endParaRPr>
          </a:p>
          <a:p>
            <a:pPr algn="l" fontAlgn="auto">
              <a:lnSpc>
                <a:spcPct val="110000"/>
              </a:lnSpc>
              <a:spcBef>
                <a:spcPts val="600"/>
              </a:spcBef>
            </a:pPr>
            <a:r>
              <a:rPr lang="en-US" sz="1400">
                <a:solidFill>
                  <a:schemeClr val="accent2"/>
                </a:solidFill>
                <a:latin typeface="Calibri Light" panose="020F0302020204030204" pitchFamily="34" charset="0"/>
                <a:cs typeface="Calibri Light" panose="020F0302020204030204" pitchFamily="34" charset="0"/>
                <a:sym typeface="+mn-ea"/>
              </a:rPr>
              <a:t>	- Dictionary mit key-value Paaren wie z.B. {...{“type”: “Polygon”}...}</a:t>
            </a:r>
            <a:endParaRPr lang="en-US" sz="1400">
              <a:solidFill>
                <a:schemeClr val="accent2"/>
              </a:solidFill>
              <a:latin typeface="Calibri Light" panose="020F0302020204030204" pitchFamily="34" charset="0"/>
              <a:cs typeface="Calibri Light" panose="020F0302020204030204" pitchFamily="34" charset="0"/>
              <a:sym typeface="+mn-ea"/>
            </a:endParaRPr>
          </a:p>
          <a:p>
            <a:pPr algn="l" fontAlgn="auto">
              <a:lnSpc>
                <a:spcPct val="110000"/>
              </a:lnSpc>
              <a:spcBef>
                <a:spcPts val="600"/>
              </a:spcBef>
            </a:pPr>
            <a:r>
              <a:rPr lang="en-US" sz="1400">
                <a:solidFill>
                  <a:schemeClr val="accent2"/>
                </a:solidFill>
                <a:latin typeface="Calibri Light" panose="020F0302020204030204" pitchFamily="34" charset="0"/>
                <a:cs typeface="Calibri Light" panose="020F0302020204030204" pitchFamily="34" charset="0"/>
                <a:sym typeface="+mn-ea"/>
              </a:rPr>
              <a:t>	</a:t>
            </a:r>
            <a:endParaRPr lang="en-US" sz="1400">
              <a:solidFill>
                <a:schemeClr val="accent2"/>
              </a:solidFill>
              <a:latin typeface="Calibri Light" panose="020F0302020204030204" pitchFamily="34" charset="0"/>
              <a:cs typeface="Calibri Light" panose="020F0302020204030204" pitchFamily="34" charset="0"/>
              <a:sym typeface="+mn-ea"/>
            </a:endParaRPr>
          </a:p>
          <a:p>
            <a:pPr algn="l" fontAlgn="auto">
              <a:lnSpc>
                <a:spcPct val="110000"/>
              </a:lnSpc>
              <a:spcBef>
                <a:spcPts val="600"/>
              </a:spcBef>
            </a:pPr>
            <a:r>
              <a:rPr lang="en-US" sz="1400">
                <a:solidFill>
                  <a:schemeClr val="accent2"/>
                </a:solidFill>
                <a:latin typeface="Calibri Light" panose="020F0302020204030204" pitchFamily="34" charset="0"/>
                <a:cs typeface="Calibri Light" panose="020F0302020204030204" pitchFamily="34" charset="0"/>
                <a:sym typeface="+mn-ea"/>
              </a:rPr>
              <a:t>	- eingesetzt seit 2007, erst 2016 RFC 7946</a:t>
            </a:r>
            <a:endParaRPr lang="en-US" sz="1400">
              <a:solidFill>
                <a:schemeClr val="accent2"/>
              </a:solidFill>
              <a:latin typeface="Calibri Light" panose="020F0302020204030204" pitchFamily="34" charset="0"/>
              <a:cs typeface="Calibri Light" panose="020F0302020204030204" pitchFamily="34" charset="0"/>
              <a:sym typeface="+mn-ea"/>
            </a:endParaRPr>
          </a:p>
          <a:p>
            <a:pPr algn="l" fontAlgn="auto">
              <a:lnSpc>
                <a:spcPct val="110000"/>
              </a:lnSpc>
              <a:spcBef>
                <a:spcPts val="600"/>
              </a:spcBef>
            </a:pPr>
            <a:r>
              <a:rPr lang="en-US" sz="1400">
                <a:solidFill>
                  <a:schemeClr val="accent2"/>
                </a:solidFill>
                <a:latin typeface="Calibri Light" panose="020F0302020204030204" pitchFamily="34" charset="0"/>
                <a:cs typeface="Calibri Light" panose="020F0302020204030204" pitchFamily="34" charset="0"/>
              </a:rPr>
              <a:t>	- “Geo”: zusätzlich zu Attributen </a:t>
            </a:r>
            <a:r>
              <a:rPr lang="en-US" sz="1400" b="1">
                <a:solidFill>
                  <a:schemeClr val="accent2"/>
                </a:solidFill>
                <a:latin typeface="Calibri" panose="020F0502020204030204" pitchFamily="34" charset="0"/>
                <a:cs typeface="Calibri" panose="020F0502020204030204" pitchFamily="34" charset="0"/>
                <a:sym typeface="+mn-ea"/>
              </a:rPr>
              <a:t>Geometrien</a:t>
            </a:r>
            <a:r>
              <a:rPr lang="en-US" sz="1400" b="1">
                <a:solidFill>
                  <a:schemeClr val="accent2"/>
                </a:solidFill>
                <a:latin typeface="Calibri" panose="020F0502020204030204" pitchFamily="34" charset="0"/>
                <a:cs typeface="Calibri" panose="020F0502020204030204" pitchFamily="34" charset="0"/>
              </a:rPr>
              <a:t> &amp; </a:t>
            </a:r>
            <a:r>
              <a:rPr lang="en-US" sz="1400" b="1">
                <a:solidFill>
                  <a:schemeClr val="accent2"/>
                </a:solidFill>
                <a:latin typeface="Calibri" panose="020F0502020204030204" pitchFamily="34" charset="0"/>
                <a:cs typeface="Calibri" panose="020F0502020204030204" pitchFamily="34" charset="0"/>
              </a:rPr>
              <a:t>Koordinaten</a:t>
            </a:r>
            <a:endParaRPr lang="en-US" sz="1400">
              <a:solidFill>
                <a:schemeClr val="accent2"/>
              </a:solidFill>
              <a:latin typeface="Calibri Light" panose="020F0302020204030204" pitchFamily="34" charset="0"/>
              <a:cs typeface="Calibri Light" panose="020F0302020204030204" pitchFamily="34" charset="0"/>
            </a:endParaRPr>
          </a:p>
          <a:p>
            <a:pPr algn="l" fontAlgn="auto">
              <a:lnSpc>
                <a:spcPct val="110000"/>
              </a:lnSpc>
              <a:spcBef>
                <a:spcPts val="600"/>
              </a:spcBef>
            </a:pPr>
            <a:r>
              <a:rPr lang="en-US" sz="1400">
                <a:solidFill>
                  <a:schemeClr val="accent2"/>
                </a:solidFill>
                <a:latin typeface="Calibri Light" panose="020F0302020204030204" pitchFamily="34" charset="0"/>
                <a:cs typeface="Calibri Light" panose="020F0302020204030204" pitchFamily="34" charset="0"/>
              </a:rPr>
              <a:t>	</a:t>
            </a:r>
            <a:endParaRPr lang="en-US" sz="1400">
              <a:solidFill>
                <a:schemeClr val="accent2"/>
              </a:solidFill>
              <a:latin typeface="Calibri Light" panose="020F0302020204030204" pitchFamily="34" charset="0"/>
              <a:cs typeface="Calibri Light" panose="020F0302020204030204" pitchFamily="34" charset="0"/>
            </a:endParaRPr>
          </a:p>
          <a:p>
            <a:pPr algn="l" fontAlgn="auto">
              <a:lnSpc>
                <a:spcPct val="110000"/>
              </a:lnSpc>
              <a:spcBef>
                <a:spcPts val="600"/>
              </a:spcBef>
            </a:pPr>
            <a:r>
              <a:rPr lang="en-US" sz="1400">
                <a:solidFill>
                  <a:schemeClr val="accent2"/>
                </a:solidFill>
                <a:latin typeface="Calibri Light" panose="020F0302020204030204" pitchFamily="34" charset="0"/>
                <a:cs typeface="Calibri Light" panose="020F0302020204030204" pitchFamily="34" charset="0"/>
              </a:rPr>
              <a:t>	</a:t>
            </a:r>
            <a:r>
              <a:rPr lang="en-US" sz="1400">
                <a:solidFill>
                  <a:schemeClr val="tx2"/>
                </a:solidFill>
                <a:latin typeface="Calibri Light" panose="020F0302020204030204" pitchFamily="34" charset="0"/>
                <a:cs typeface="Calibri Light" panose="020F0302020204030204" pitchFamily="34" charset="0"/>
              </a:rPr>
              <a:t>	</a:t>
            </a:r>
            <a:endParaRPr lang="en-US" sz="1200">
              <a:solidFill>
                <a:schemeClr val="tx2"/>
              </a:solidFill>
              <a:latin typeface="Lucida Console" panose="020B0609040504020204" charset="0"/>
              <a:cs typeface="Lucida Console" panose="020B0609040504020204" charset="0"/>
            </a:endParaRPr>
          </a:p>
        </p:txBody>
      </p:sp>
      <p:sp>
        <p:nvSpPr>
          <p:cNvPr id="8" name="Text Box 7"/>
          <p:cNvSpPr txBox="1"/>
          <p:nvPr/>
        </p:nvSpPr>
        <p:spPr>
          <a:xfrm>
            <a:off x="984885" y="3355340"/>
            <a:ext cx="7174230" cy="327660"/>
          </a:xfrm>
          <a:prstGeom prst="rect">
            <a:avLst/>
          </a:prstGeom>
          <a:noFill/>
        </p:spPr>
        <p:txBody>
          <a:bodyPr wrap="square" rtlCol="0">
            <a:spAutoFit/>
          </a:bodyPr>
          <a:p>
            <a:pPr algn="ctr" fontAlgn="auto">
              <a:lnSpc>
                <a:spcPct val="110000"/>
              </a:lnSpc>
              <a:spcBef>
                <a:spcPts val="600"/>
              </a:spcBef>
            </a:pPr>
            <a:r>
              <a:rPr lang="en-US" sz="1400" b="1" i="1">
                <a:solidFill>
                  <a:schemeClr val="accent1"/>
                </a:solidFill>
              </a:rPr>
              <a:t>Helper-Modul:</a:t>
            </a:r>
            <a:endParaRPr lang="en-US" sz="1200">
              <a:solidFill>
                <a:schemeClr val="tx2"/>
              </a:solidFill>
              <a:latin typeface="Lucida Console" panose="020B0609040504020204" charset="0"/>
              <a:cs typeface="Lucida Console" panose="020B0609040504020204" charset="0"/>
            </a:endParaRPr>
          </a:p>
        </p:txBody>
      </p:sp>
      <p:pic>
        <p:nvPicPr>
          <p:cNvPr id="9" name="Picture 8"/>
          <p:cNvPicPr>
            <a:picLocks noChangeAspect="1"/>
          </p:cNvPicPr>
          <p:nvPr/>
        </p:nvPicPr>
        <p:blipFill>
          <a:blip r:embed="rId1"/>
          <a:stretch>
            <a:fillRect/>
          </a:stretch>
        </p:blipFill>
        <p:spPr>
          <a:xfrm>
            <a:off x="7111365" y="1879600"/>
            <a:ext cx="1476375" cy="2286000"/>
          </a:xfrm>
          <a:prstGeom prst="rect">
            <a:avLst/>
          </a:prstGeom>
        </p:spPr>
      </p:pic>
      <p:sp>
        <p:nvSpPr>
          <p:cNvPr id="10" name="Text Box 9"/>
          <p:cNvSpPr txBox="1"/>
          <p:nvPr/>
        </p:nvSpPr>
        <p:spPr>
          <a:xfrm>
            <a:off x="980440" y="3662045"/>
            <a:ext cx="7174230" cy="852805"/>
          </a:xfrm>
          <a:prstGeom prst="rect">
            <a:avLst/>
          </a:prstGeom>
          <a:noFill/>
        </p:spPr>
        <p:txBody>
          <a:bodyPr wrap="square" rtlCol="0">
            <a:spAutoFit/>
          </a:bodyPr>
          <a:p>
            <a:pPr algn="ctr" fontAlgn="auto">
              <a:lnSpc>
                <a:spcPct val="110000"/>
              </a:lnSpc>
              <a:spcBef>
                <a:spcPts val="600"/>
              </a:spcBef>
            </a:pPr>
            <a:r>
              <a:rPr lang="en-US" sz="1200">
                <a:solidFill>
                  <a:schemeClr val="tx2"/>
                </a:solidFill>
                <a:latin typeface="Lucida Console" panose="020B0609040504020204" charset="0"/>
                <a:cs typeface="Lucida Console" panose="020B0609040504020204" charset="0"/>
                <a:sym typeface="+mn-ea"/>
              </a:rPr>
              <a:t>turf.tool([coords], options);</a:t>
            </a:r>
            <a:endParaRPr lang="en-US" sz="1200">
              <a:solidFill>
                <a:schemeClr val="tx2"/>
              </a:solidFill>
              <a:latin typeface="Lucida Console" panose="020B0609040504020204" charset="0"/>
              <a:cs typeface="Lucida Console" panose="020B0609040504020204" charset="0"/>
            </a:endParaRPr>
          </a:p>
          <a:p>
            <a:pPr algn="ctr" fontAlgn="auto">
              <a:lnSpc>
                <a:spcPct val="110000"/>
              </a:lnSpc>
              <a:spcBef>
                <a:spcPts val="600"/>
              </a:spcBef>
            </a:pPr>
            <a:r>
              <a:rPr lang="en-US" sz="1200">
                <a:solidFill>
                  <a:schemeClr val="tx2"/>
                </a:solidFill>
                <a:latin typeface="Lucida Console" panose="020B0609040504020204" charset="0"/>
                <a:cs typeface="Lucida Console" panose="020B0609040504020204" charset="0"/>
                <a:sym typeface="+mn-ea"/>
              </a:rPr>
              <a:t>turf.point([-75.343, 39.984], {name: 'Location A'});</a:t>
            </a:r>
            <a:endParaRPr lang="en-US" sz="1200">
              <a:solidFill>
                <a:schemeClr val="tx2"/>
              </a:solidFill>
              <a:latin typeface="Lucida Console" panose="020B0609040504020204" charset="0"/>
              <a:cs typeface="Lucida Console" panose="020B0609040504020204" charset="0"/>
            </a:endParaRPr>
          </a:p>
          <a:p>
            <a:pPr algn="ctr" fontAlgn="auto">
              <a:lnSpc>
                <a:spcPct val="110000"/>
              </a:lnSpc>
              <a:spcBef>
                <a:spcPts val="600"/>
              </a:spcBef>
            </a:pPr>
            <a:endParaRPr lang="en-US" sz="1200">
              <a:solidFill>
                <a:schemeClr val="tx2"/>
              </a:solidFill>
              <a:latin typeface="Lucida Console" panose="020B0609040504020204" charset="0"/>
              <a:cs typeface="Lucida Console" panose="020B0609040504020204" charset="0"/>
            </a:endParaRPr>
          </a:p>
        </p:txBody>
      </p:sp>
      <p:pic>
        <p:nvPicPr>
          <p:cNvPr id="16" name="Picture 15"/>
          <p:cNvPicPr>
            <a:picLocks noChangeAspect="1"/>
          </p:cNvPicPr>
          <p:nvPr/>
        </p:nvPicPr>
        <p:blipFill>
          <a:blip r:embed="rId2"/>
          <a:stretch>
            <a:fillRect/>
          </a:stretch>
        </p:blipFill>
        <p:spPr>
          <a:xfrm>
            <a:off x="6664960" y="38100"/>
            <a:ext cx="2422525" cy="4946650"/>
          </a:xfrm>
          <a:prstGeom prst="rect">
            <a:avLst/>
          </a:prstGeom>
        </p:spPr>
      </p:pic>
      <p:pic>
        <p:nvPicPr>
          <p:cNvPr id="17" name="Picture 16" descr="GOM"/>
          <p:cNvPicPr>
            <a:picLocks noChangeAspect="1"/>
          </p:cNvPicPr>
          <p:nvPr/>
        </p:nvPicPr>
        <p:blipFill>
          <a:blip r:embed="rId3"/>
          <a:stretch>
            <a:fillRect/>
          </a:stretch>
        </p:blipFill>
        <p:spPr>
          <a:xfrm>
            <a:off x="863600" y="530860"/>
            <a:ext cx="7602855" cy="4410710"/>
          </a:xfrm>
          <a:prstGeom prst="rect">
            <a:avLst/>
          </a:prstGeom>
        </p:spPr>
      </p:pic>
      <p:sp>
        <p:nvSpPr>
          <p:cNvPr id="11" name="Text Box 10"/>
          <p:cNvSpPr txBox="1"/>
          <p:nvPr/>
        </p:nvSpPr>
        <p:spPr>
          <a:xfrm rot="16200000">
            <a:off x="7150100" y="2379980"/>
            <a:ext cx="3773170" cy="213995"/>
          </a:xfrm>
          <a:prstGeom prst="rect">
            <a:avLst/>
          </a:prstGeom>
          <a:noFill/>
        </p:spPr>
        <p:txBody>
          <a:bodyPr wrap="square" rtlCol="0">
            <a:spAutoFit/>
          </a:bodyPr>
          <a:p>
            <a:r>
              <a:rPr lang="de-DE" altLang="en-US" sz="800">
                <a:solidFill>
                  <a:schemeClr val="accent6"/>
                </a:solidFill>
                <a:latin typeface="Calibri" panose="020F0502020204030204" pitchFamily="34" charset="0"/>
              </a:rPr>
              <a:t>Quelle: </a:t>
            </a:r>
            <a:r>
              <a:rPr lang="en-US" altLang="de-DE" sz="800">
                <a:solidFill>
                  <a:schemeClr val="accent6"/>
                </a:solidFill>
                <a:latin typeface="Calibri" panose="020F0502020204030204" pitchFamily="34" charset="0"/>
              </a:rPr>
              <a:t>WOGC 2014</a:t>
            </a:r>
            <a:endParaRPr lang="en-US" altLang="de-DE" sz="800">
              <a:solidFill>
                <a:schemeClr val="accent6"/>
              </a:solidFill>
              <a:latin typeface="Calibri" panose="020F050202020403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2" fill="hold" grpId="0" nodeType="clickEffect">
                                  <p:stCondLst>
                                    <p:cond delay="0"/>
                                  </p:stCondLst>
                                  <p:childTnLst>
                                    <p:animEffect transition="out" filter="wipe(right)">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dissolv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xit" presetSubtype="0" fill="hold" nodeType="clickEffect">
                                  <p:stCondLst>
                                    <p:cond delay="0"/>
                                  </p:stCondLst>
                                  <p:childTnLst>
                                    <p:animEffect transition="out" filter="dissolve">
                                      <p:cBhvr>
                                        <p:cTn id="20" dur="500"/>
                                        <p:tgtEl>
                                          <p:spTgt spid="16"/>
                                        </p:tgtEl>
                                      </p:cBhvr>
                                    </p:animEffect>
                                    <p:set>
                                      <p:cBhvr>
                                        <p:cTn id="21" dur="1" fill="hold">
                                          <p:stCondLst>
                                            <p:cond delay="499"/>
                                          </p:stCondLst>
                                        </p:cTn>
                                        <p:tgtEl>
                                          <p:spTgt spid="16"/>
                                        </p:tgtEl>
                                        <p:attrNameLst>
                                          <p:attrName>style.visibility</p:attrName>
                                        </p:attrNameLst>
                                      </p:cBhvr>
                                      <p:to>
                                        <p:strVal val="hidden"/>
                                      </p:to>
                                    </p:se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1+#ppt_w/2"/>
                                          </p:val>
                                        </p:tav>
                                        <p:tav tm="100000">
                                          <p:val>
                                            <p:strVal val="#ppt_x"/>
                                          </p:val>
                                        </p:tav>
                                      </p:tavLst>
                                    </p:anim>
                                    <p:anim calcmode="lin" valueType="num">
                                      <p:cBhvr additive="base">
                                        <p:cTn id="31"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dissolve">
                                      <p:cBhvr>
                                        <p:cTn id="36" dur="500"/>
                                        <p:tgtEl>
                                          <p:spTgt spid="17"/>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dissolve">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xit" presetSubtype="0" fill="hold" nodeType="clickEffect">
                                  <p:stCondLst>
                                    <p:cond delay="0"/>
                                  </p:stCondLst>
                                  <p:childTnLst>
                                    <p:animEffect transition="out" filter="dissolve">
                                      <p:cBhvr>
                                        <p:cTn id="43" dur="500"/>
                                        <p:tgtEl>
                                          <p:spTgt spid="17"/>
                                        </p:tgtEl>
                                      </p:cBhvr>
                                    </p:animEffect>
                                    <p:set>
                                      <p:cBhvr>
                                        <p:cTn id="44" dur="1" fill="hold">
                                          <p:stCondLst>
                                            <p:cond delay="499"/>
                                          </p:stCondLst>
                                        </p:cTn>
                                        <p:tgtEl>
                                          <p:spTgt spid="17"/>
                                        </p:tgtEl>
                                        <p:attrNameLst>
                                          <p:attrName>style.visibility</p:attrName>
                                        </p:attrNameLst>
                                      </p:cBhvr>
                                      <p:to>
                                        <p:strVal val="hidden"/>
                                      </p:to>
                                    </p:set>
                                  </p:childTnLst>
                                </p:cTn>
                              </p:par>
                              <p:par>
                                <p:cTn id="45" presetID="9" presetClass="exit" presetSubtype="0" fill="hold" grpId="1" nodeType="withEffect">
                                  <p:stCondLst>
                                    <p:cond delay="0"/>
                                  </p:stCondLst>
                                  <p:childTnLst>
                                    <p:animEffect transition="out" filter="dissolve">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left)">
                                      <p:cBhvr>
                                        <p:cTn id="5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p:bldP spid="8" grpId="0"/>
      <p:bldP spid="7" grpId="0"/>
      <p:bldP spid="11" grpId="0"/>
      <p:bldP spid="11"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7"/>
          <p:cNvSpPr txBox="1">
            <a:spLocks noChangeArrowheads="1"/>
          </p:cNvSpPr>
          <p:nvPr/>
        </p:nvSpPr>
        <p:spPr bwMode="auto">
          <a:xfrm>
            <a:off x="3993198" y="2483225"/>
            <a:ext cx="115760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SimSun" panose="02010600030101010101" pitchFamily="2" charset="-122"/>
              </a:defRPr>
            </a:lvl1pPr>
            <a:lvl2pPr marL="742950" indent="-285750" defTabSz="514350">
              <a:defRPr sz="1300">
                <a:solidFill>
                  <a:schemeClr val="tx1"/>
                </a:solidFill>
                <a:latin typeface="Calibri" panose="020F0502020204030204" pitchFamily="34" charset="0"/>
                <a:ea typeface="SimSun" panose="02010600030101010101" pitchFamily="2" charset="-122"/>
              </a:defRPr>
            </a:lvl2pPr>
            <a:lvl3pPr marL="1143000" indent="-228600" defTabSz="514350">
              <a:defRPr sz="1300">
                <a:solidFill>
                  <a:schemeClr val="tx1"/>
                </a:solidFill>
                <a:latin typeface="Calibri" panose="020F0502020204030204" pitchFamily="34" charset="0"/>
                <a:ea typeface="SimSun" panose="02010600030101010101" pitchFamily="2" charset="-122"/>
              </a:defRPr>
            </a:lvl3pPr>
            <a:lvl4pPr marL="1600200" indent="-228600" defTabSz="514350">
              <a:defRPr sz="1300">
                <a:solidFill>
                  <a:schemeClr val="tx1"/>
                </a:solidFill>
                <a:latin typeface="Calibri" panose="020F0502020204030204" pitchFamily="34" charset="0"/>
                <a:ea typeface="SimSun" panose="02010600030101010101" pitchFamily="2" charset="-122"/>
              </a:defRPr>
            </a:lvl4pPr>
            <a:lvl5pPr marL="2057400" indent="-228600" defTabSz="514350">
              <a:defRPr sz="1300">
                <a:solidFill>
                  <a:schemeClr val="tx1"/>
                </a:solidFill>
                <a:latin typeface="Calibri" panose="020F0502020204030204" pitchFamily="34" charset="0"/>
                <a:ea typeface="SimSun"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9pPr>
          </a:lstStyle>
          <a:p>
            <a:pPr algn="ctr">
              <a:lnSpc>
                <a:spcPct val="130000"/>
              </a:lnSpc>
            </a:pPr>
            <a:r>
              <a:rPr lang="en-US" altLang="zh-CN" sz="2800" b="1" dirty="0">
                <a:solidFill>
                  <a:schemeClr val="tx2"/>
                </a:solidFill>
                <a:ea typeface="Calibri" panose="020F0502020204030204" pitchFamily="34" charset="0"/>
                <a:cs typeface="Calibri" panose="020F0502020204030204" pitchFamily="34" charset="0"/>
                <a:sym typeface="+mn-lt"/>
              </a:rPr>
              <a:t>Übung</a:t>
            </a:r>
            <a:endParaRPr lang="en-US" altLang="zh-CN" sz="2800" b="1" dirty="0">
              <a:solidFill>
                <a:schemeClr val="tx2"/>
              </a:solidFill>
              <a:latin typeface="+mn-lt"/>
              <a:ea typeface="Calibri" panose="020F0502020204030204" pitchFamily="34" charset="0"/>
              <a:cs typeface="Calibri" panose="020F0502020204030204" pitchFamily="34" charset="0"/>
              <a:sym typeface="+mn-lt"/>
            </a:endParaRPr>
          </a:p>
        </p:txBody>
      </p:sp>
      <p:sp>
        <p:nvSpPr>
          <p:cNvPr id="2" name="椭圆 1"/>
          <p:cNvSpPr/>
          <p:nvPr/>
        </p:nvSpPr>
        <p:spPr>
          <a:xfrm>
            <a:off x="3996225" y="1328366"/>
            <a:ext cx="1151549" cy="1151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ea typeface="Calibri" panose="020F0502020204030204" pitchFamily="34" charset="0"/>
                <a:cs typeface="Calibri" panose="020F0502020204030204" pitchFamily="34" charset="0"/>
                <a:sym typeface="+mn-lt"/>
              </a:rPr>
              <a:t>Ü</a:t>
            </a:r>
            <a:endParaRPr lang="en-US" altLang="zh-CN" sz="4400" b="1" dirty="0">
              <a:ea typeface="Calibri" panose="020F0502020204030204" pitchFamily="34" charset="0"/>
              <a:cs typeface="Calibri" panose="020F0502020204030204" pitchFamily="3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5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70" y="140335"/>
            <a:ext cx="9145270" cy="460375"/>
          </a:xfrm>
          <a:prstGeom prst="rect">
            <a:avLst/>
          </a:prstGeom>
          <a:noFill/>
        </p:spPr>
        <p:txBody>
          <a:bodyPr wrap="square" rtlCol="0">
            <a:spAutoFit/>
          </a:bodyPr>
          <a:p>
            <a:pPr algn="ctr"/>
            <a:r>
              <a:rPr lang="en-US" sz="2400">
                <a:solidFill>
                  <a:srgbClr val="1D6DC2"/>
                </a:solidFill>
                <a:latin typeface="Calibri Light" panose="020F0302020204030204" pitchFamily="34" charset="0"/>
                <a:cs typeface="Calibri Light" panose="020F0302020204030204" pitchFamily="34" charset="0"/>
              </a:rPr>
              <a:t>Übung: Entfernungsmessung und -evaluation</a:t>
            </a:r>
            <a:endParaRPr lang="en-US" sz="2400">
              <a:solidFill>
                <a:srgbClr val="1D6DC2"/>
              </a:solidFill>
              <a:latin typeface="Calibri Light" panose="020F0302020204030204" pitchFamily="34" charset="0"/>
              <a:cs typeface="Calibri Light" panose="020F0302020204030204" pitchFamily="34" charset="0"/>
            </a:endParaRPr>
          </a:p>
        </p:txBody>
      </p:sp>
      <p:sp>
        <p:nvSpPr>
          <p:cNvPr id="3" name="Text Box 2"/>
          <p:cNvSpPr txBox="1"/>
          <p:nvPr/>
        </p:nvSpPr>
        <p:spPr>
          <a:xfrm>
            <a:off x="674370" y="1737360"/>
            <a:ext cx="7814310" cy="878205"/>
          </a:xfrm>
          <a:prstGeom prst="rect">
            <a:avLst/>
          </a:prstGeom>
          <a:noFill/>
        </p:spPr>
        <p:txBody>
          <a:bodyPr wrap="square" rtlCol="0">
            <a:spAutoFit/>
          </a:bodyPr>
          <a:p>
            <a:pPr algn="ctr" fontAlgn="auto">
              <a:lnSpc>
                <a:spcPct val="110000"/>
              </a:lnSpc>
              <a:spcBef>
                <a:spcPts val="600"/>
              </a:spcBef>
            </a:pPr>
            <a:r>
              <a:rPr lang="en-US" sz="1400">
                <a:solidFill>
                  <a:schemeClr val="tx2"/>
                </a:solidFill>
                <a:latin typeface="Calibri Light" panose="020F0302020204030204" pitchFamily="34" charset="0"/>
                <a:cs typeface="Calibri Light" panose="020F0302020204030204" pitchFamily="34" charset="0"/>
              </a:rPr>
              <a:t>Gegeben seien 3 Punkte: ein Referenzpunkt (RP) und zwei weitere willkürlich gewählte</a:t>
            </a:r>
            <a:endParaRPr lang="en-US" sz="1400">
              <a:solidFill>
                <a:schemeClr val="tx2"/>
              </a:solidFill>
              <a:latin typeface="Calibri Light" panose="020F0302020204030204" pitchFamily="34" charset="0"/>
              <a:cs typeface="Calibri Light" panose="020F0302020204030204" pitchFamily="34" charset="0"/>
            </a:endParaRPr>
          </a:p>
          <a:p>
            <a:pPr algn="ctr" fontAlgn="auto">
              <a:lnSpc>
                <a:spcPct val="110000"/>
              </a:lnSpc>
              <a:spcBef>
                <a:spcPts val="600"/>
              </a:spcBef>
            </a:pPr>
            <a:r>
              <a:rPr lang="en-US" sz="1400">
                <a:solidFill>
                  <a:schemeClr val="tx2"/>
                </a:solidFill>
                <a:latin typeface="Calibri Light" panose="020F0302020204030204" pitchFamily="34" charset="0"/>
                <a:cs typeface="Calibri Light" panose="020F0302020204030204" pitchFamily="34" charset="0"/>
              </a:rPr>
              <a:t>Nach Feststellen des Nearest Neighbor (NN) zum RP möchten wir herausfinden, ob der andere Punkt (FP) weniger als doppelt so weit vom RP weg ist wie der NN zum RP</a:t>
            </a:r>
            <a:endParaRPr lang="en-US" sz="1400" b="1">
              <a:solidFill>
                <a:schemeClr val="accent1"/>
              </a:solidFill>
              <a:latin typeface="Calibri" panose="020F0502020204030204" pitchFamily="34" charset="0"/>
              <a:cs typeface="Calibri" panose="020F0502020204030204" pitchFamily="34" charset="0"/>
            </a:endParaRPr>
          </a:p>
        </p:txBody>
      </p:sp>
      <p:sp>
        <p:nvSpPr>
          <p:cNvPr id="8" name="Text Box 7"/>
          <p:cNvSpPr txBox="1"/>
          <p:nvPr/>
        </p:nvSpPr>
        <p:spPr>
          <a:xfrm>
            <a:off x="5715" y="956945"/>
            <a:ext cx="9151620" cy="361950"/>
          </a:xfrm>
          <a:prstGeom prst="rect">
            <a:avLst/>
          </a:prstGeom>
          <a:noFill/>
        </p:spPr>
        <p:txBody>
          <a:bodyPr wrap="square" rtlCol="0">
            <a:spAutoFit/>
          </a:bodyPr>
          <a:p>
            <a:pPr algn="ctr" fontAlgn="auto">
              <a:lnSpc>
                <a:spcPct val="110000"/>
              </a:lnSpc>
              <a:spcBef>
                <a:spcPts val="600"/>
              </a:spcBef>
            </a:pPr>
            <a:r>
              <a:rPr lang="en-US" sz="1600">
                <a:solidFill>
                  <a:schemeClr val="tx2"/>
                </a:solidFill>
                <a:latin typeface="Calibri Light" panose="020F0302020204030204" pitchFamily="34" charset="0"/>
                <a:cs typeface="Calibri Light" panose="020F0302020204030204" pitchFamily="34" charset="0"/>
                <a:sym typeface="+mn-ea"/>
              </a:rPr>
              <a:t>Download der </a:t>
            </a:r>
            <a:r>
              <a:rPr lang="en-US" sz="1600" b="1">
                <a:solidFill>
                  <a:schemeClr val="tx2"/>
                </a:solidFill>
                <a:latin typeface="Calibri" panose="020F0502020204030204" pitchFamily="34" charset="0"/>
                <a:cs typeface="Calibri" panose="020F0502020204030204" pitchFamily="34" charset="0"/>
                <a:sym typeface="+mn-ea"/>
              </a:rPr>
              <a:t>Workshop-Daten </a:t>
            </a:r>
            <a:r>
              <a:rPr lang="en-US" sz="1600">
                <a:solidFill>
                  <a:schemeClr val="tx2"/>
                </a:solidFill>
                <a:latin typeface="Calibri Light" panose="020F0302020204030204" pitchFamily="34" charset="0"/>
                <a:cs typeface="Calibri Light" panose="020F0302020204030204" pitchFamily="34" charset="0"/>
                <a:sym typeface="+mn-ea"/>
              </a:rPr>
              <a:t>von Moodle und Aufrufen von </a:t>
            </a:r>
            <a:r>
              <a:rPr lang="en-US" sz="1600" b="1">
                <a:solidFill>
                  <a:schemeClr val="tx2"/>
                </a:solidFill>
                <a:latin typeface="Calibri" panose="020F0502020204030204" pitchFamily="34" charset="0"/>
                <a:cs typeface="Calibri" panose="020F0502020204030204" pitchFamily="34" charset="0"/>
                <a:sym typeface="+mn-ea"/>
              </a:rPr>
              <a:t>turfjs.org</a:t>
            </a:r>
            <a:endParaRPr lang="en-US" sz="1600" b="1">
              <a:solidFill>
                <a:schemeClr val="tx2"/>
              </a:solidFill>
              <a:latin typeface="Calibri" panose="020F0502020204030204" pitchFamily="34" charset="0"/>
              <a:cs typeface="Calibri" panose="020F0502020204030204" pitchFamily="34" charset="0"/>
              <a:sym typeface="+mn-ea"/>
            </a:endParaRPr>
          </a:p>
        </p:txBody>
      </p:sp>
      <p:grpSp>
        <p:nvGrpSpPr>
          <p:cNvPr id="12" name="Group 11"/>
          <p:cNvGrpSpPr/>
          <p:nvPr/>
        </p:nvGrpSpPr>
        <p:grpSpPr>
          <a:xfrm>
            <a:off x="-8255" y="4875530"/>
            <a:ext cx="9164955" cy="245110"/>
            <a:chOff x="-13" y="7678"/>
            <a:chExt cx="14433" cy="386"/>
          </a:xfrm>
        </p:grpSpPr>
        <p:sp>
          <p:nvSpPr>
            <p:cNvPr id="9" name="Text Box 8"/>
            <p:cNvSpPr txBox="1"/>
            <p:nvPr/>
          </p:nvSpPr>
          <p:spPr>
            <a:xfrm>
              <a:off x="-13" y="7678"/>
              <a:ext cx="14413" cy="386"/>
            </a:xfrm>
            <a:prstGeom prst="rect">
              <a:avLst/>
            </a:prstGeom>
            <a:noFill/>
          </p:spPr>
          <p:txBody>
            <a:bodyPr wrap="square" rtlCol="0">
              <a:spAutoFit/>
            </a:bodyPr>
            <a:p>
              <a:pPr algn="ctr"/>
              <a:r>
                <a:rPr lang="en-US" sz="1000">
                  <a:solidFill>
                    <a:srgbClr val="929292"/>
                  </a:solidFill>
                </a:rPr>
                <a:t>Räumliche Operationen mit Turf.js</a:t>
              </a:r>
              <a:endParaRPr lang="en-US" sz="1000">
                <a:solidFill>
                  <a:srgbClr val="929292"/>
                </a:solidFill>
              </a:endParaRPr>
            </a:p>
          </p:txBody>
        </p:sp>
        <p:sp>
          <p:nvSpPr>
            <p:cNvPr id="7" name="Text Box 6"/>
            <p:cNvSpPr txBox="1"/>
            <p:nvPr/>
          </p:nvSpPr>
          <p:spPr>
            <a:xfrm>
              <a:off x="13872" y="7678"/>
              <a:ext cx="549" cy="386"/>
            </a:xfrm>
            <a:prstGeom prst="rect">
              <a:avLst/>
            </a:prstGeom>
            <a:noFill/>
          </p:spPr>
          <p:txBody>
            <a:bodyPr wrap="square" rtlCol="0">
              <a:spAutoFit/>
            </a:bodyPr>
            <a:p>
              <a:pPr algn="ctr"/>
              <a:fld id="{9A0DB2DC-4C9A-4742-B13C-FB6460FD3503}" type="slidenum">
                <a:rPr lang="en-US" sz="1000">
                  <a:solidFill>
                    <a:srgbClr val="929292"/>
                  </a:solidFill>
                </a:rPr>
              </a:fld>
              <a:endParaRPr lang="en-US" sz="1000">
                <a:solidFill>
                  <a:srgbClr val="929292"/>
                </a:solidFill>
              </a:endParaRPr>
            </a:p>
          </p:txBody>
        </p:sp>
        <p:sp>
          <p:nvSpPr>
            <p:cNvPr id="11" name="Text Box 10"/>
            <p:cNvSpPr txBox="1"/>
            <p:nvPr/>
          </p:nvSpPr>
          <p:spPr>
            <a:xfrm>
              <a:off x="0" y="7678"/>
              <a:ext cx="1807" cy="386"/>
            </a:xfrm>
            <a:prstGeom prst="rect">
              <a:avLst/>
            </a:prstGeom>
            <a:noFill/>
          </p:spPr>
          <p:txBody>
            <a:bodyPr wrap="square" rtlCol="0">
              <a:spAutoFit/>
            </a:bodyPr>
            <a:p>
              <a:pPr algn="l"/>
              <a:r>
                <a:rPr lang="en-US" sz="1000">
                  <a:solidFill>
                    <a:srgbClr val="929292"/>
                  </a:solidFill>
                </a:rPr>
                <a:t>Nikolaos Kolaxidis</a:t>
              </a:r>
              <a:endParaRPr lang="en-US" sz="1000">
                <a:solidFill>
                  <a:srgbClr val="929292"/>
                </a:solidFill>
              </a:endParaRPr>
            </a:p>
          </p:txBody>
        </p:sp>
      </p:grpSp>
      <p:sp>
        <p:nvSpPr>
          <p:cNvPr id="15" name="椭圆 81"/>
          <p:cNvSpPr/>
          <p:nvPr/>
        </p:nvSpPr>
        <p:spPr>
          <a:xfrm>
            <a:off x="8525964" y="38198"/>
            <a:ext cx="561600" cy="562630"/>
          </a:xfrm>
          <a:prstGeom prst="ellipse">
            <a:avLst/>
          </a:prstGeom>
          <a:solidFill>
            <a:schemeClr val="accent1"/>
          </a:solidFill>
        </p:spPr>
        <p:txBody>
          <a:bodyPr wrap="none">
            <a:noAutofit/>
          </a:bodyPr>
          <a:p>
            <a:pPr algn="ctr"/>
            <a:r>
              <a:rPr lang="en-US" altLang="zh-CN" sz="2000" b="1" dirty="0">
                <a:solidFill>
                  <a:schemeClr val="bg1"/>
                </a:solidFill>
                <a:ea typeface="Calibri" panose="020F0502020204030204" pitchFamily="34" charset="0"/>
                <a:cs typeface="Calibri" panose="020F0502020204030204" pitchFamily="34" charset="0"/>
                <a:sym typeface="+mn-lt"/>
              </a:rPr>
              <a:t>Ü</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grpSp>
        <p:nvGrpSpPr>
          <p:cNvPr id="19" name="Group 18"/>
          <p:cNvGrpSpPr/>
          <p:nvPr/>
        </p:nvGrpSpPr>
        <p:grpSpPr>
          <a:xfrm>
            <a:off x="2177415" y="2947670"/>
            <a:ext cx="2133600" cy="1466850"/>
            <a:chOff x="926" y="4280"/>
            <a:chExt cx="3360" cy="2310"/>
          </a:xfrm>
        </p:grpSpPr>
        <p:sp>
          <p:nvSpPr>
            <p:cNvPr id="14" name="Text Box 13"/>
            <p:cNvSpPr txBox="1"/>
            <p:nvPr/>
          </p:nvSpPr>
          <p:spPr>
            <a:xfrm>
              <a:off x="926" y="5407"/>
              <a:ext cx="653" cy="471"/>
            </a:xfrm>
            <a:prstGeom prst="rect">
              <a:avLst/>
            </a:prstGeom>
            <a:noFill/>
          </p:spPr>
          <p:txBody>
            <a:bodyPr wrap="square" rtlCol="0">
              <a:spAutoFit/>
            </a:bodyPr>
            <a:p>
              <a:r>
                <a:rPr lang="en-US">
                  <a:solidFill>
                    <a:schemeClr val="tx2"/>
                  </a:solidFill>
                </a:rPr>
                <a:t>RP</a:t>
              </a:r>
              <a:endParaRPr lang="en-US">
                <a:solidFill>
                  <a:schemeClr val="tx2"/>
                </a:solidFill>
              </a:endParaRPr>
            </a:p>
          </p:txBody>
        </p:sp>
        <p:sp>
          <p:nvSpPr>
            <p:cNvPr id="4" name="Oval 3"/>
            <p:cNvSpPr/>
            <p:nvPr/>
          </p:nvSpPr>
          <p:spPr>
            <a:xfrm>
              <a:off x="1420" y="5402"/>
              <a:ext cx="159" cy="185"/>
            </a:xfrm>
            <a:prstGeom prst="ellipse">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Oval 4"/>
            <p:cNvSpPr/>
            <p:nvPr/>
          </p:nvSpPr>
          <p:spPr>
            <a:xfrm>
              <a:off x="3474" y="6119"/>
              <a:ext cx="159" cy="1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Oval 5"/>
            <p:cNvSpPr/>
            <p:nvPr/>
          </p:nvSpPr>
          <p:spPr>
            <a:xfrm>
              <a:off x="2363" y="4593"/>
              <a:ext cx="159" cy="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10" name="Straight Arrow Connector 9"/>
            <p:cNvCxnSpPr>
              <a:endCxn id="5" idx="2"/>
            </p:cNvCxnSpPr>
            <p:nvPr/>
          </p:nvCxnSpPr>
          <p:spPr>
            <a:xfrm>
              <a:off x="1562" y="5520"/>
              <a:ext cx="1912" cy="692"/>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7"/>
              <a:endCxn id="6" idx="3"/>
            </p:cNvCxnSpPr>
            <p:nvPr/>
          </p:nvCxnSpPr>
          <p:spPr>
            <a:xfrm flipV="1">
              <a:off x="1556" y="4751"/>
              <a:ext cx="830" cy="6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 Box 15"/>
            <p:cNvSpPr txBox="1"/>
            <p:nvPr/>
          </p:nvSpPr>
          <p:spPr>
            <a:xfrm>
              <a:off x="2522" y="4280"/>
              <a:ext cx="653" cy="471"/>
            </a:xfrm>
            <a:prstGeom prst="rect">
              <a:avLst/>
            </a:prstGeom>
            <a:noFill/>
          </p:spPr>
          <p:txBody>
            <a:bodyPr wrap="square" rtlCol="0">
              <a:spAutoFit/>
            </a:bodyPr>
            <a:p>
              <a:r>
                <a:rPr lang="en-US">
                  <a:solidFill>
                    <a:schemeClr val="tx2"/>
                  </a:solidFill>
                </a:rPr>
                <a:t>NN</a:t>
              </a:r>
              <a:endParaRPr lang="en-US">
                <a:solidFill>
                  <a:schemeClr val="tx2"/>
                </a:solidFill>
              </a:endParaRPr>
            </a:p>
          </p:txBody>
        </p:sp>
        <p:sp>
          <p:nvSpPr>
            <p:cNvPr id="18" name="Text Box 17"/>
            <p:cNvSpPr txBox="1"/>
            <p:nvPr/>
          </p:nvSpPr>
          <p:spPr>
            <a:xfrm>
              <a:off x="3633" y="6119"/>
              <a:ext cx="653" cy="471"/>
            </a:xfrm>
            <a:prstGeom prst="rect">
              <a:avLst/>
            </a:prstGeom>
            <a:noFill/>
          </p:spPr>
          <p:txBody>
            <a:bodyPr wrap="square" rtlCol="0">
              <a:spAutoFit/>
            </a:bodyPr>
            <a:p>
              <a:r>
                <a:rPr lang="en-US">
                  <a:solidFill>
                    <a:schemeClr val="tx2"/>
                  </a:solidFill>
                </a:rPr>
                <a:t>FP</a:t>
              </a:r>
              <a:endParaRPr lang="en-US">
                <a:solidFill>
                  <a:schemeClr val="tx2"/>
                </a:solidFill>
              </a:endParaRPr>
            </a:p>
          </p:txBody>
        </p:sp>
      </p:grpSp>
      <mc:AlternateContent xmlns:mc="http://schemas.openxmlformats.org/markup-compatibility/2006">
        <mc:Choice xmlns:a14="http://schemas.microsoft.com/office/drawing/2010/main" Requires="a14">
          <p:sp>
            <p:nvSpPr>
              <p:cNvPr id="20" name="Text Box 19"/>
              <p:cNvSpPr txBox="1"/>
              <p:nvPr/>
            </p:nvSpPr>
            <p:spPr>
              <a:xfrm>
                <a:off x="4112895" y="3146425"/>
                <a:ext cx="3767455" cy="731520"/>
              </a:xfrm>
              <a:prstGeom prst="rect">
                <a:avLst/>
              </a:prstGeom>
              <a:noFill/>
            </p:spPr>
            <p:txBody>
              <a:bodyPr wrap="square" rtlCol="0">
                <a:spAutoFit/>
              </a:bodyPr>
              <a:p>
                <a:pPr algn="ctr"/>
                <a:r>
                  <a:rPr lang="en-US" sz="1400">
                    <a:solidFill>
                      <a:schemeClr val="tx2"/>
                    </a:solidFill>
                    <a:latin typeface="Calibri Light" panose="020F0302020204030204" pitchFamily="34" charset="0"/>
                    <a:cs typeface="Calibri Light" panose="020F0302020204030204" pitchFamily="34" charset="0"/>
                  </a:rPr>
                  <a:t>anders ausgedrückt:</a:t>
                </a:r>
                <a:endParaRPr lang="en-US" sz="1400">
                  <a:solidFill>
                    <a:schemeClr val="tx2"/>
                  </a:solidFill>
                  <a:latin typeface="Calibri Light" panose="020F0302020204030204" pitchFamily="34" charset="0"/>
                  <a:cs typeface="Calibri Light" panose="020F0302020204030204" pitchFamily="34" charset="0"/>
                </a:endParaRPr>
              </a:p>
              <a:p>
                <a:pPr algn="ctr"/>
                <a:endParaRPr lang="en-US" sz="1400">
                  <a:latin typeface="Calibri Light" panose="020F0302020204030204" pitchFamily="34" charset="0"/>
                  <a:cs typeface="Calibri Light" panose="020F0302020204030204" pitchFamily="34" charset="0"/>
                </a:endParaRPr>
              </a:p>
              <a:p>
                <a:pPr algn="ctr"/>
                <a14:m>
                  <m:oMathPara xmlns:m="http://schemas.openxmlformats.org/officeDocument/2006/math">
                    <m:oMathParaPr>
                      <m:jc m:val="centerGroup"/>
                    </m:oMathParaPr>
                    <m:oMath xmlns:m="http://schemas.openxmlformats.org/officeDocument/2006/math">
                      <m:r>
                        <a:rPr lang="en-US" sz="1400" b="1" i="1">
                          <a:solidFill>
                            <a:schemeClr val="tx2"/>
                          </a:solidFill>
                          <a:latin typeface="Cambria Math" panose="02040503050406030204" charset="0"/>
                          <a:cs typeface="Cambria Math" panose="02040503050406030204" charset="0"/>
                        </a:rPr>
                        <m:t>𝑰𝒔𝒕</m:t>
                      </m:r>
                      <m:r>
                        <a:rPr lang="en-US" sz="1400" b="1" i="1">
                          <a:latin typeface="Cambria Math" panose="02040503050406030204" charset="0"/>
                          <a:ea typeface="MS Mincho" charset="0"/>
                          <a:cs typeface="Cambria Math" panose="02040503050406030204" charset="0"/>
                        </a:rPr>
                        <m:t> </m:t>
                      </m:r>
                      <m:acc>
                        <m:accPr>
                          <m:chr m:val="⃗"/>
                          <m:ctrlPr>
                            <a:rPr lang="en-US" sz="1400" b="1" i="1">
                              <a:solidFill>
                                <a:srgbClr val="C00000"/>
                              </a:solidFill>
                              <a:latin typeface="Cambria Math" panose="02040503050406030204" charset="0"/>
                              <a:cs typeface="Cambria Math" panose="02040503050406030204" charset="0"/>
                            </a:rPr>
                          </m:ctrlPr>
                        </m:accPr>
                        <m:e>
                          <m:r>
                            <a:rPr lang="en-US" sz="1400" b="1" i="1">
                              <a:solidFill>
                                <a:srgbClr val="C00000"/>
                              </a:solidFill>
                              <a:latin typeface="Cambria Math" panose="02040503050406030204" charset="0"/>
                              <a:cs typeface="Cambria Math" panose="02040503050406030204" charset="0"/>
                            </a:rPr>
                            <m:t>𝑹𝑷</m:t>
                          </m:r>
                          <m:r>
                            <a:rPr lang="en-US" sz="1400" b="1" i="1">
                              <a:solidFill>
                                <a:srgbClr val="C00000"/>
                              </a:solidFill>
                              <a:latin typeface="Cambria Math" panose="02040503050406030204" charset="0"/>
                              <a:ea typeface="MS Mincho" charset="0"/>
                              <a:cs typeface="Cambria Math" panose="02040503050406030204" charset="0"/>
                            </a:rPr>
                            <m:t> </m:t>
                          </m:r>
                          <m:r>
                            <a:rPr lang="en-US" sz="1400" b="1" i="1">
                              <a:solidFill>
                                <a:srgbClr val="C00000"/>
                              </a:solidFill>
                              <a:latin typeface="Cambria Math" panose="02040503050406030204" charset="0"/>
                              <a:cs typeface="Cambria Math" panose="02040503050406030204" charset="0"/>
                            </a:rPr>
                            <m:t>𝑭𝑷</m:t>
                          </m:r>
                        </m:e>
                      </m:acc>
                      <m:r>
                        <a:rPr lang="en-US" sz="1400" b="1" i="1">
                          <a:latin typeface="Cambria Math" panose="02040503050406030204" charset="0"/>
                          <a:ea typeface="MS Mincho" charset="0"/>
                          <a:cs typeface="Cambria Math" panose="02040503050406030204" charset="0"/>
                        </a:rPr>
                        <m:t> </m:t>
                      </m:r>
                      <m:r>
                        <a:rPr lang="en-US" sz="1400" b="1" i="1">
                          <a:solidFill>
                            <a:schemeClr val="tx2"/>
                          </a:solidFill>
                          <a:latin typeface="Cambria Math" panose="02040503050406030204" charset="0"/>
                          <a:ea typeface="MS Mincho" charset="0"/>
                          <a:cs typeface="Cambria Math" panose="02040503050406030204" charset="0"/>
                        </a:rPr>
                        <m:t>≤ </m:t>
                      </m:r>
                      <m:r>
                        <a:rPr lang="en-US" sz="1400" b="1" i="1">
                          <a:solidFill>
                            <a:schemeClr val="tx2"/>
                          </a:solidFill>
                          <a:latin typeface="Cambria Math" panose="02040503050406030204" charset="0"/>
                          <a:ea typeface="MS Mincho" charset="0"/>
                          <a:cs typeface="Cambria Math" panose="02040503050406030204" charset="0"/>
                        </a:rPr>
                        <m:t>𝟐</m:t>
                      </m:r>
                      <m:r>
                        <a:rPr lang="en-US" sz="1400" b="1" i="1">
                          <a:solidFill>
                            <a:schemeClr val="tx2"/>
                          </a:solidFill>
                          <a:latin typeface="Cambria Math" panose="02040503050406030204" charset="0"/>
                          <a:cs typeface="Cambria Math" panose="02040503050406030204" charset="0"/>
                        </a:rPr>
                        <m:t>∗</m:t>
                      </m:r>
                      <m:acc>
                        <m:accPr>
                          <m:chr m:val="⃗"/>
                          <m:ctrlPr>
                            <a:rPr lang="en-US" sz="1400" b="1" i="1">
                              <a:solidFill>
                                <a:schemeClr val="accent1"/>
                              </a:solidFill>
                              <a:latin typeface="Cambria Math" panose="02040503050406030204" charset="0"/>
                              <a:cs typeface="Cambria Math" panose="02040503050406030204" charset="0"/>
                            </a:rPr>
                          </m:ctrlPr>
                        </m:accPr>
                        <m:e>
                          <m:r>
                            <a:rPr lang="en-US" sz="1400" b="1" i="1">
                              <a:solidFill>
                                <a:schemeClr val="accent1"/>
                              </a:solidFill>
                              <a:latin typeface="Cambria Math" panose="02040503050406030204" charset="0"/>
                              <a:cs typeface="Cambria Math" panose="02040503050406030204" charset="0"/>
                            </a:rPr>
                            <m:t>𝑹𝑷</m:t>
                          </m:r>
                          <m:r>
                            <a:rPr lang="en-US" sz="1400" b="1" i="1">
                              <a:solidFill>
                                <a:schemeClr val="accent1"/>
                              </a:solidFill>
                              <a:latin typeface="Cambria Math" panose="02040503050406030204" charset="0"/>
                              <a:ea typeface="MS Mincho" charset="0"/>
                              <a:cs typeface="Cambria Math" panose="02040503050406030204" charset="0"/>
                            </a:rPr>
                            <m:t> </m:t>
                          </m:r>
                          <m:r>
                            <a:rPr lang="en-US" sz="1400" b="1" i="1">
                              <a:solidFill>
                                <a:schemeClr val="accent1"/>
                              </a:solidFill>
                              <a:latin typeface="Cambria Math" panose="02040503050406030204" charset="0"/>
                              <a:cs typeface="Cambria Math" panose="02040503050406030204" charset="0"/>
                            </a:rPr>
                            <m:t>𝑵𝑵</m:t>
                          </m:r>
                        </m:e>
                      </m:acc>
                      <m:r>
                        <a:rPr lang="en-US" sz="1400" b="1" i="1">
                          <a:solidFill>
                            <a:schemeClr val="tx2"/>
                          </a:solidFill>
                          <a:latin typeface="Cambria Math" panose="02040503050406030204" charset="0"/>
                          <a:ea typeface="MS Mincho" charset="0"/>
                          <a:cs typeface="Cambria Math" panose="02040503050406030204" charset="0"/>
                        </a:rPr>
                        <m:t> </m:t>
                      </m:r>
                      <m:r>
                        <a:rPr lang="en-US" sz="1400" b="1" i="1">
                          <a:solidFill>
                            <a:schemeClr val="tx2"/>
                          </a:solidFill>
                          <a:latin typeface="Cambria Math" panose="02040503050406030204" charset="0"/>
                          <a:ea typeface="MS Mincho" charset="0"/>
                          <a:cs typeface="Cambria Math" panose="02040503050406030204" charset="0"/>
                        </a:rPr>
                        <m:t>?</m:t>
                      </m:r>
                    </m:oMath>
                  </m:oMathPara>
                </a14:m>
                <a:endParaRPr lang="en-US" sz="1400" b="1" i="1">
                  <a:solidFill>
                    <a:schemeClr val="tx2"/>
                  </a:solidFill>
                  <a:latin typeface="Cambria Math" panose="02040503050406030204" charset="0"/>
                  <a:ea typeface="MS Mincho" charset="0"/>
                  <a:cs typeface="Cambria Math" panose="02040503050406030204" charset="0"/>
                </a:endParaRPr>
              </a:p>
            </p:txBody>
          </p:sp>
        </mc:Choice>
        <mc:Fallback>
          <p:sp>
            <p:nvSpPr>
              <p:cNvPr id="20" name="Text Box 19"/>
              <p:cNvSpPr txBox="1">
                <a:spLocks noRot="1" noChangeAspect="1" noMove="1" noResize="1" noEditPoints="1" noAdjustHandles="1" noChangeArrowheads="1" noChangeShapeType="1" noTextEdit="1"/>
              </p:cNvSpPr>
              <p:nvPr/>
            </p:nvSpPr>
            <p:spPr>
              <a:xfrm>
                <a:off x="4112895" y="3146425"/>
                <a:ext cx="3767455" cy="731520"/>
              </a:xfrm>
              <a:prstGeom prst="rect">
                <a:avLst/>
              </a:prstGeom>
              <a:blipFill rotWithShape="1">
                <a:blip r:embed="rId1"/>
                <a:stretch>
                  <a:fillRect/>
                </a:stretch>
              </a:blipFill>
            </p:spPr>
            <p:txBody>
              <a:bodyPr/>
              <a:lstStyle/>
              <a:p>
                <a:r>
                  <a:rPr lang="en-US"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70" y="140335"/>
            <a:ext cx="9145270" cy="460375"/>
          </a:xfrm>
          <a:prstGeom prst="rect">
            <a:avLst/>
          </a:prstGeom>
          <a:noFill/>
        </p:spPr>
        <p:txBody>
          <a:bodyPr wrap="square" rtlCol="0">
            <a:spAutoFit/>
          </a:bodyPr>
          <a:p>
            <a:pPr algn="ctr"/>
            <a:r>
              <a:rPr lang="en-US" sz="2400">
                <a:solidFill>
                  <a:srgbClr val="1D6DC2"/>
                </a:solidFill>
                <a:latin typeface="Calibri Light" panose="020F0302020204030204" pitchFamily="34" charset="0"/>
                <a:cs typeface="Calibri Light" panose="020F0302020204030204" pitchFamily="34" charset="0"/>
              </a:rPr>
              <a:t>Nochmal: was ist Turf.js?</a:t>
            </a:r>
            <a:endParaRPr lang="en-US" sz="2400">
              <a:solidFill>
                <a:srgbClr val="1D6DC2"/>
              </a:solidFill>
              <a:latin typeface="Calibri Light" panose="020F0302020204030204" pitchFamily="34" charset="0"/>
              <a:cs typeface="Calibri Light" panose="020F0302020204030204" pitchFamily="34" charset="0"/>
            </a:endParaRPr>
          </a:p>
        </p:txBody>
      </p:sp>
      <p:sp>
        <p:nvSpPr>
          <p:cNvPr id="82" name="椭圆 81"/>
          <p:cNvSpPr/>
          <p:nvPr/>
        </p:nvSpPr>
        <p:spPr>
          <a:xfrm>
            <a:off x="8525964" y="38198"/>
            <a:ext cx="561600" cy="562630"/>
          </a:xfrm>
          <a:prstGeom prst="ellipse">
            <a:avLst/>
          </a:prstGeom>
          <a:solidFill>
            <a:schemeClr val="accent1"/>
          </a:solidFill>
        </p:spPr>
        <p:txBody>
          <a:bodyPr wrap="none">
            <a:noAutofit/>
          </a:bodyPr>
          <a:p>
            <a:pPr algn="ctr"/>
            <a:r>
              <a:rPr lang="en-US" altLang="zh-CN" sz="2000" b="1" dirty="0">
                <a:solidFill>
                  <a:schemeClr val="bg1"/>
                </a:solidFill>
                <a:ea typeface="Calibri" panose="020F0502020204030204" pitchFamily="34" charset="0"/>
                <a:cs typeface="Calibri" panose="020F0502020204030204" pitchFamily="34" charset="0"/>
                <a:sym typeface="+mn-lt"/>
              </a:rPr>
              <a:t>03</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grpSp>
        <p:nvGrpSpPr>
          <p:cNvPr id="8" name="Group 7"/>
          <p:cNvGrpSpPr/>
          <p:nvPr/>
        </p:nvGrpSpPr>
        <p:grpSpPr>
          <a:xfrm>
            <a:off x="-8255" y="4875530"/>
            <a:ext cx="9164955" cy="245110"/>
            <a:chOff x="-13" y="7678"/>
            <a:chExt cx="14433" cy="386"/>
          </a:xfrm>
        </p:grpSpPr>
        <p:sp>
          <p:nvSpPr>
            <p:cNvPr id="5" name="Text Box 4"/>
            <p:cNvSpPr txBox="1"/>
            <p:nvPr/>
          </p:nvSpPr>
          <p:spPr>
            <a:xfrm>
              <a:off x="-13" y="7678"/>
              <a:ext cx="14413" cy="386"/>
            </a:xfrm>
            <a:prstGeom prst="rect">
              <a:avLst/>
            </a:prstGeom>
            <a:noFill/>
          </p:spPr>
          <p:txBody>
            <a:bodyPr wrap="square" rtlCol="0">
              <a:spAutoFit/>
            </a:bodyPr>
            <a:p>
              <a:pPr algn="ctr"/>
              <a:r>
                <a:rPr lang="en-US" sz="1000">
                  <a:solidFill>
                    <a:srgbClr val="929292"/>
                  </a:solidFill>
                </a:rPr>
                <a:t>Räumliche Operationen mit Turf.js</a:t>
              </a:r>
              <a:endParaRPr lang="en-US" sz="1000">
                <a:solidFill>
                  <a:srgbClr val="929292"/>
                </a:solidFill>
              </a:endParaRPr>
            </a:p>
          </p:txBody>
        </p:sp>
        <p:sp>
          <p:nvSpPr>
            <p:cNvPr id="14" name="Text Box 13"/>
            <p:cNvSpPr txBox="1"/>
            <p:nvPr/>
          </p:nvSpPr>
          <p:spPr>
            <a:xfrm>
              <a:off x="13872" y="7678"/>
              <a:ext cx="549" cy="386"/>
            </a:xfrm>
            <a:prstGeom prst="rect">
              <a:avLst/>
            </a:prstGeom>
            <a:noFill/>
          </p:spPr>
          <p:txBody>
            <a:bodyPr wrap="square" rtlCol="0">
              <a:spAutoFit/>
            </a:bodyPr>
            <a:p>
              <a:pPr algn="ctr"/>
              <a:fld id="{9A0DB2DC-4C9A-4742-B13C-FB6460FD3503}" type="slidenum">
                <a:rPr lang="en-US" sz="1000">
                  <a:solidFill>
                    <a:srgbClr val="929292"/>
                  </a:solidFill>
                </a:rPr>
              </a:fld>
              <a:endParaRPr lang="en-US" sz="1000">
                <a:solidFill>
                  <a:srgbClr val="929292"/>
                </a:solidFill>
              </a:endParaRPr>
            </a:p>
          </p:txBody>
        </p:sp>
        <p:sp>
          <p:nvSpPr>
            <p:cNvPr id="3" name="Text Box 2"/>
            <p:cNvSpPr txBox="1"/>
            <p:nvPr/>
          </p:nvSpPr>
          <p:spPr>
            <a:xfrm>
              <a:off x="0" y="7678"/>
              <a:ext cx="1807" cy="386"/>
            </a:xfrm>
            <a:prstGeom prst="rect">
              <a:avLst/>
            </a:prstGeom>
            <a:noFill/>
          </p:spPr>
          <p:txBody>
            <a:bodyPr wrap="square" rtlCol="0">
              <a:spAutoFit/>
            </a:bodyPr>
            <a:p>
              <a:pPr algn="l"/>
              <a:r>
                <a:rPr lang="en-US" sz="1000">
                  <a:solidFill>
                    <a:srgbClr val="929292"/>
                  </a:solidFill>
                </a:rPr>
                <a:t>Nikolaos Kolaxidis</a:t>
              </a:r>
              <a:endParaRPr lang="en-US" sz="1000">
                <a:solidFill>
                  <a:srgbClr val="929292"/>
                </a:solidFill>
              </a:endParaRPr>
            </a:p>
          </p:txBody>
        </p:sp>
      </p:grpSp>
      <p:pic>
        <p:nvPicPr>
          <p:cNvPr id="10" name="Picture 9"/>
          <p:cNvPicPr>
            <a:picLocks noChangeAspect="1"/>
          </p:cNvPicPr>
          <p:nvPr/>
        </p:nvPicPr>
        <p:blipFill>
          <a:blip r:embed="rId1"/>
          <a:stretch>
            <a:fillRect/>
          </a:stretch>
        </p:blipFill>
        <p:spPr>
          <a:xfrm>
            <a:off x="811530" y="955675"/>
            <a:ext cx="7521575" cy="1332865"/>
          </a:xfrm>
          <a:prstGeom prst="rect">
            <a:avLst/>
          </a:prstGeom>
        </p:spPr>
      </p:pic>
      <p:sp>
        <p:nvSpPr>
          <p:cNvPr id="11" name="Text Box 10"/>
          <p:cNvSpPr txBox="1"/>
          <p:nvPr/>
        </p:nvSpPr>
        <p:spPr>
          <a:xfrm>
            <a:off x="1564640" y="2995930"/>
            <a:ext cx="6520180" cy="783590"/>
          </a:xfrm>
          <a:prstGeom prst="rect">
            <a:avLst/>
          </a:prstGeom>
          <a:noFill/>
        </p:spPr>
        <p:txBody>
          <a:bodyPr wrap="square" rtlCol="0">
            <a:spAutoFit/>
          </a:bodyPr>
          <a:p>
            <a:pPr algn="ctr" fontAlgn="auto">
              <a:spcBef>
                <a:spcPts val="600"/>
              </a:spcBef>
            </a:pPr>
            <a:r>
              <a:rPr lang="en-US" sz="2000" b="1">
                <a:solidFill>
                  <a:schemeClr val="accent1"/>
                </a:solidFill>
              </a:rPr>
              <a:t>Willkommen auf dem nächsten Level des WebMappings: </a:t>
            </a:r>
            <a:endParaRPr lang="en-US" sz="2000" b="1">
              <a:solidFill>
                <a:schemeClr val="accent1"/>
              </a:solidFill>
            </a:endParaRPr>
          </a:p>
          <a:p>
            <a:pPr algn="ctr" fontAlgn="auto">
              <a:spcBef>
                <a:spcPts val="600"/>
              </a:spcBef>
            </a:pPr>
            <a:r>
              <a:rPr lang="en-US" sz="2000" b="1">
                <a:solidFill>
                  <a:schemeClr val="accent1"/>
                </a:solidFill>
              </a:rPr>
              <a:t>WebGIS!</a:t>
            </a:r>
            <a:endParaRPr lang="en-US" sz="2000" b="1">
              <a:solidFill>
                <a:schemeClr val="accent1"/>
              </a:solidFill>
            </a:endParaRPr>
          </a:p>
        </p:txBody>
      </p:sp>
      <p:sp>
        <p:nvSpPr>
          <p:cNvPr id="18" name="Text Box 17"/>
          <p:cNvSpPr txBox="1"/>
          <p:nvPr/>
        </p:nvSpPr>
        <p:spPr>
          <a:xfrm rot="16200000">
            <a:off x="7150100" y="2379980"/>
            <a:ext cx="3773170" cy="213995"/>
          </a:xfrm>
          <a:prstGeom prst="rect">
            <a:avLst/>
          </a:prstGeom>
          <a:noFill/>
        </p:spPr>
        <p:txBody>
          <a:bodyPr wrap="square" rtlCol="0">
            <a:spAutoFit/>
          </a:bodyPr>
          <a:p>
            <a:r>
              <a:rPr lang="de-DE" altLang="en-US" sz="800">
                <a:solidFill>
                  <a:schemeClr val="accent6"/>
                </a:solidFill>
                <a:latin typeface="Calibri" panose="020F0502020204030204" pitchFamily="34" charset="0"/>
              </a:rPr>
              <a:t>Quelle: </a:t>
            </a:r>
            <a:r>
              <a:rPr lang="en-US" altLang="de-DE" sz="800">
                <a:solidFill>
                  <a:schemeClr val="accent6"/>
                </a:solidFill>
                <a:latin typeface="Calibri" panose="020F0502020204030204" pitchFamily="34" charset="0"/>
              </a:rPr>
              <a:t>Turfjs.org 2023</a:t>
            </a:r>
            <a:endParaRPr lang="en-US" altLang="de-DE" sz="800">
              <a:solidFill>
                <a:schemeClr val="accent6"/>
              </a:solidFill>
              <a:latin typeface="Calibri" panose="020F050202020403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70" y="140335"/>
            <a:ext cx="9145270" cy="460375"/>
          </a:xfrm>
          <a:prstGeom prst="rect">
            <a:avLst/>
          </a:prstGeom>
          <a:noFill/>
        </p:spPr>
        <p:txBody>
          <a:bodyPr wrap="square" rtlCol="0">
            <a:spAutoFit/>
          </a:bodyPr>
          <a:p>
            <a:pPr algn="ctr"/>
            <a:r>
              <a:rPr lang="en-US" sz="2400">
                <a:solidFill>
                  <a:srgbClr val="1D6DC2"/>
                </a:solidFill>
                <a:latin typeface="Calibri Light" panose="020F0302020204030204" pitchFamily="34" charset="0"/>
                <a:cs typeface="Calibri Light" panose="020F0302020204030204" pitchFamily="34" charset="0"/>
              </a:rPr>
              <a:t>Weiterführende Links</a:t>
            </a:r>
            <a:endParaRPr lang="en-US" sz="2400">
              <a:solidFill>
                <a:srgbClr val="1D6DC2"/>
              </a:solidFill>
              <a:latin typeface="Calibri Light" panose="020F0302020204030204" pitchFamily="34" charset="0"/>
              <a:cs typeface="Calibri Light" panose="020F0302020204030204" pitchFamily="34" charset="0"/>
            </a:endParaRPr>
          </a:p>
        </p:txBody>
      </p:sp>
      <p:sp>
        <p:nvSpPr>
          <p:cNvPr id="3" name="Text Box 2"/>
          <p:cNvSpPr txBox="1"/>
          <p:nvPr/>
        </p:nvSpPr>
        <p:spPr>
          <a:xfrm>
            <a:off x="711835" y="826135"/>
            <a:ext cx="7814310" cy="2091690"/>
          </a:xfrm>
          <a:prstGeom prst="rect">
            <a:avLst/>
          </a:prstGeom>
          <a:noFill/>
        </p:spPr>
        <p:txBody>
          <a:bodyPr wrap="square" rtlCol="0">
            <a:spAutoFit/>
          </a:bodyPr>
          <a:p>
            <a:pPr algn="l" fontAlgn="auto">
              <a:lnSpc>
                <a:spcPct val="100000"/>
              </a:lnSpc>
              <a:spcBef>
                <a:spcPts val="600"/>
              </a:spcBef>
            </a:pPr>
            <a:r>
              <a:rPr lang="en-US" sz="1000">
                <a:solidFill>
                  <a:schemeClr val="tx2"/>
                </a:solidFill>
                <a:latin typeface="Calibri Light" panose="020F0302020204030204" pitchFamily="34" charset="0"/>
                <a:cs typeface="Calibri Light" panose="020F0302020204030204" pitchFamily="34" charset="0"/>
                <a:sym typeface="+mn-ea"/>
              </a:rPr>
              <a:t>Bibliotheken für einzelne Operationen: </a:t>
            </a:r>
            <a:r>
              <a:rPr lang="en-US" sz="1000">
                <a:solidFill>
                  <a:schemeClr val="tx2"/>
                </a:solidFill>
                <a:latin typeface="Calibri Light" panose="020F0302020204030204" pitchFamily="34" charset="0"/>
                <a:cs typeface="Calibri Light" panose="020F0302020204030204" pitchFamily="34" charset="0"/>
                <a:sym typeface="+mn-ea"/>
                <a:hlinkClick r:id="rId1" action="ppaction://hlinkfile"/>
              </a:rPr>
              <a:t>https://www.akselipalen.com/2021/06/10/2d-geometry-libraries-for-javascript/</a:t>
            </a:r>
            <a:endParaRPr lang="en-US" sz="1000">
              <a:solidFill>
                <a:schemeClr val="tx2"/>
              </a:solidFill>
              <a:latin typeface="Calibri Light" panose="020F0302020204030204" pitchFamily="34" charset="0"/>
              <a:cs typeface="Calibri Light" panose="020F0302020204030204" pitchFamily="34" charset="0"/>
              <a:sym typeface="+mn-ea"/>
            </a:endParaRPr>
          </a:p>
          <a:p>
            <a:pPr algn="l" fontAlgn="auto">
              <a:lnSpc>
                <a:spcPct val="100000"/>
              </a:lnSpc>
              <a:spcBef>
                <a:spcPts val="600"/>
              </a:spcBef>
            </a:pPr>
            <a:r>
              <a:rPr lang="en-US" sz="1000">
                <a:solidFill>
                  <a:schemeClr val="tx2"/>
                </a:solidFill>
                <a:latin typeface="Calibri Light" panose="020F0302020204030204" pitchFamily="34" charset="0"/>
                <a:cs typeface="Calibri Light" panose="020F0302020204030204" pitchFamily="34" charset="0"/>
                <a:sym typeface="+mn-ea"/>
              </a:rPr>
              <a:t>Geolib auf GitHub: </a:t>
            </a:r>
            <a:r>
              <a:rPr lang="en-US" sz="1000">
                <a:solidFill>
                  <a:schemeClr val="tx2"/>
                </a:solidFill>
                <a:latin typeface="Calibri Light" panose="020F0302020204030204" pitchFamily="34" charset="0"/>
                <a:cs typeface="Calibri Light" panose="020F0302020204030204" pitchFamily="34" charset="0"/>
                <a:sym typeface="+mn-ea"/>
                <a:hlinkClick r:id="rId2" action="ppaction://hlinkfile"/>
              </a:rPr>
              <a:t>https://github.com/manuelbieh/Geolib</a:t>
            </a:r>
            <a:endParaRPr lang="en-US" sz="1000">
              <a:solidFill>
                <a:schemeClr val="tx2"/>
              </a:solidFill>
              <a:latin typeface="Calibri Light" panose="020F0302020204030204" pitchFamily="34" charset="0"/>
              <a:cs typeface="Calibri Light" panose="020F0302020204030204" pitchFamily="34" charset="0"/>
              <a:sym typeface="+mn-ea"/>
            </a:endParaRPr>
          </a:p>
          <a:p>
            <a:pPr algn="l" fontAlgn="auto">
              <a:lnSpc>
                <a:spcPct val="100000"/>
              </a:lnSpc>
              <a:spcBef>
                <a:spcPts val="600"/>
              </a:spcBef>
            </a:pPr>
            <a:r>
              <a:rPr lang="en-US" sz="1000">
                <a:solidFill>
                  <a:schemeClr val="tx2"/>
                </a:solidFill>
                <a:latin typeface="Calibri Light" panose="020F0302020204030204" pitchFamily="34" charset="0"/>
                <a:cs typeface="Calibri Light" panose="020F0302020204030204" pitchFamily="34" charset="0"/>
                <a:sym typeface="+mn-ea"/>
              </a:rPr>
              <a:t>Morgan Herlocker: </a:t>
            </a:r>
            <a:r>
              <a:rPr lang="en-US" sz="1000">
                <a:solidFill>
                  <a:schemeClr val="tx2"/>
                </a:solidFill>
                <a:latin typeface="Calibri Light" panose="020F0302020204030204" pitchFamily="34" charset="0"/>
                <a:cs typeface="Calibri Light" panose="020F0302020204030204" pitchFamily="34" charset="0"/>
                <a:sym typeface="+mn-ea"/>
                <a:hlinkClick r:id="rId3" action="ppaction://hlinkfile"/>
              </a:rPr>
              <a:t>https://www.linkedin.com/in/morgan-herlocker-1948671b/</a:t>
            </a:r>
            <a:endParaRPr lang="en-US" sz="1000">
              <a:solidFill>
                <a:schemeClr val="tx2"/>
              </a:solidFill>
              <a:latin typeface="Calibri Light" panose="020F0302020204030204" pitchFamily="34" charset="0"/>
              <a:cs typeface="Calibri Light" panose="020F0302020204030204" pitchFamily="34" charset="0"/>
              <a:sym typeface="+mn-ea"/>
            </a:endParaRPr>
          </a:p>
          <a:p>
            <a:pPr algn="l" fontAlgn="auto">
              <a:lnSpc>
                <a:spcPct val="100000"/>
              </a:lnSpc>
              <a:spcBef>
                <a:spcPts val="600"/>
              </a:spcBef>
            </a:pPr>
            <a:r>
              <a:rPr lang="en-US" sz="1000">
                <a:solidFill>
                  <a:schemeClr val="tx2"/>
                </a:solidFill>
                <a:latin typeface="Calibri Light" panose="020F0302020204030204" pitchFamily="34" charset="0"/>
                <a:cs typeface="Calibri Light" panose="020F0302020204030204" pitchFamily="34" charset="0"/>
                <a:sym typeface="+mn-ea"/>
              </a:rPr>
              <a:t>Turf.js auf GitHub: </a:t>
            </a:r>
            <a:r>
              <a:rPr lang="en-US" sz="1000">
                <a:solidFill>
                  <a:schemeClr val="tx2"/>
                </a:solidFill>
                <a:latin typeface="Calibri Light" panose="020F0302020204030204" pitchFamily="34" charset="0"/>
                <a:cs typeface="Calibri Light" panose="020F0302020204030204" pitchFamily="34" charset="0"/>
                <a:sym typeface="+mn-ea"/>
                <a:hlinkClick r:id="rId4" action="ppaction://hlinkfile"/>
              </a:rPr>
              <a:t>https://github.com/Turfjs/turf</a:t>
            </a:r>
            <a:endParaRPr lang="en-US" sz="1000">
              <a:solidFill>
                <a:schemeClr val="tx2"/>
              </a:solidFill>
              <a:latin typeface="Calibri Light" panose="020F0302020204030204" pitchFamily="34" charset="0"/>
              <a:cs typeface="Calibri Light" panose="020F0302020204030204" pitchFamily="34" charset="0"/>
              <a:sym typeface="+mn-ea"/>
            </a:endParaRPr>
          </a:p>
          <a:p>
            <a:pPr algn="l" fontAlgn="auto">
              <a:lnSpc>
                <a:spcPct val="100000"/>
              </a:lnSpc>
              <a:spcBef>
                <a:spcPts val="600"/>
              </a:spcBef>
            </a:pPr>
            <a:r>
              <a:rPr lang="en-US" sz="1000">
                <a:solidFill>
                  <a:schemeClr val="tx2"/>
                </a:solidFill>
                <a:latin typeface="Calibri Light" panose="020F0302020204030204" pitchFamily="34" charset="0"/>
                <a:cs typeface="Calibri Light" panose="020F0302020204030204" pitchFamily="34" charset="0"/>
                <a:sym typeface="+mn-ea"/>
              </a:rPr>
              <a:t>Turf.js Dokumentation: </a:t>
            </a:r>
            <a:r>
              <a:rPr lang="en-US" sz="1000">
                <a:solidFill>
                  <a:schemeClr val="tx2"/>
                </a:solidFill>
                <a:latin typeface="Calibri Light" panose="020F0302020204030204" pitchFamily="34" charset="0"/>
                <a:cs typeface="Calibri Light" panose="020F0302020204030204" pitchFamily="34" charset="0"/>
                <a:sym typeface="+mn-ea"/>
                <a:hlinkClick r:id="rId5" action="ppaction://hlinkfile"/>
              </a:rPr>
              <a:t>https://turfjs.org</a:t>
            </a:r>
            <a:endParaRPr lang="en-US" sz="1000">
              <a:solidFill>
                <a:schemeClr val="tx2"/>
              </a:solidFill>
              <a:latin typeface="Calibri Light" panose="020F0302020204030204" pitchFamily="34" charset="0"/>
              <a:cs typeface="Calibri Light" panose="020F0302020204030204" pitchFamily="34" charset="0"/>
              <a:sym typeface="+mn-ea"/>
            </a:endParaRPr>
          </a:p>
          <a:p>
            <a:pPr algn="l" fontAlgn="auto">
              <a:lnSpc>
                <a:spcPct val="100000"/>
              </a:lnSpc>
              <a:spcBef>
                <a:spcPts val="600"/>
              </a:spcBef>
            </a:pPr>
            <a:r>
              <a:rPr lang="en-US" sz="1000">
                <a:solidFill>
                  <a:schemeClr val="tx2"/>
                </a:solidFill>
                <a:latin typeface="Calibri Light" panose="020F0302020204030204" pitchFamily="34" charset="0"/>
                <a:cs typeface="Calibri Light" panose="020F0302020204030204" pitchFamily="34" charset="0"/>
                <a:sym typeface="+mn-ea"/>
              </a:rPr>
              <a:t>Turf.js in OpenLayers: </a:t>
            </a:r>
            <a:r>
              <a:rPr lang="en-US" sz="1000">
                <a:solidFill>
                  <a:schemeClr val="tx2"/>
                </a:solidFill>
                <a:latin typeface="Calibri Light" panose="020F0302020204030204" pitchFamily="34" charset="0"/>
                <a:cs typeface="Calibri Light" panose="020F0302020204030204" pitchFamily="34" charset="0"/>
                <a:sym typeface="+mn-ea"/>
                <a:hlinkClick r:id="rId6" action="ppaction://hlinkfile"/>
              </a:rPr>
              <a:t>https://openlayers.org/en/latest/examples/turf.html</a:t>
            </a:r>
            <a:endParaRPr lang="en-US" sz="1000">
              <a:solidFill>
                <a:schemeClr val="tx2"/>
              </a:solidFill>
              <a:latin typeface="Calibri Light" panose="020F0302020204030204" pitchFamily="34" charset="0"/>
              <a:cs typeface="Calibri Light" panose="020F0302020204030204" pitchFamily="34" charset="0"/>
              <a:sym typeface="+mn-ea"/>
            </a:endParaRPr>
          </a:p>
          <a:p>
            <a:pPr algn="l" fontAlgn="auto">
              <a:lnSpc>
                <a:spcPct val="100000"/>
              </a:lnSpc>
              <a:spcBef>
                <a:spcPts val="600"/>
              </a:spcBef>
            </a:pPr>
            <a:r>
              <a:rPr lang="en-US" sz="1000">
                <a:solidFill>
                  <a:schemeClr val="tx2"/>
                </a:solidFill>
                <a:latin typeface="Calibri Light" panose="020F0302020204030204" pitchFamily="34" charset="0"/>
                <a:cs typeface="Calibri Light" panose="020F0302020204030204" pitchFamily="34" charset="0"/>
                <a:sym typeface="+mn-ea"/>
              </a:rPr>
              <a:t>Turf.js Beispiel - Measure Distance: </a:t>
            </a:r>
            <a:r>
              <a:rPr lang="en-US" sz="1000">
                <a:solidFill>
                  <a:schemeClr val="tx2"/>
                </a:solidFill>
                <a:latin typeface="Calibri Light" panose="020F0302020204030204" pitchFamily="34" charset="0"/>
                <a:cs typeface="Calibri Light" panose="020F0302020204030204" pitchFamily="34" charset="0"/>
                <a:sym typeface="+mn-ea"/>
                <a:hlinkClick r:id="rId7" action="ppaction://hlinkfile"/>
              </a:rPr>
              <a:t>https://docs.mapbox.com/mapbox-gl-js/example/measure/</a:t>
            </a:r>
            <a:endParaRPr lang="en-US" sz="1000">
              <a:solidFill>
                <a:schemeClr val="tx2"/>
              </a:solidFill>
              <a:latin typeface="Calibri Light" panose="020F0302020204030204" pitchFamily="34" charset="0"/>
              <a:cs typeface="Calibri Light" panose="020F0302020204030204" pitchFamily="34" charset="0"/>
              <a:sym typeface="+mn-ea"/>
              <a:hlinkClick r:id="rId7" action="ppaction://hlinkfile"/>
            </a:endParaRPr>
          </a:p>
          <a:p>
            <a:pPr algn="l" fontAlgn="auto">
              <a:lnSpc>
                <a:spcPct val="100000"/>
              </a:lnSpc>
              <a:spcBef>
                <a:spcPts val="600"/>
              </a:spcBef>
            </a:pPr>
            <a:r>
              <a:rPr lang="en-US" sz="1000">
                <a:solidFill>
                  <a:schemeClr val="tx2"/>
                </a:solidFill>
                <a:latin typeface="Calibri Light" panose="020F0302020204030204" pitchFamily="34" charset="0"/>
                <a:cs typeface="Calibri Light" panose="020F0302020204030204" pitchFamily="34" charset="0"/>
                <a:sym typeface="+mn-ea"/>
              </a:rPr>
              <a:t>Turf.js - kurzes Tutorial: </a:t>
            </a:r>
            <a:r>
              <a:rPr lang="en-US" sz="1000">
                <a:solidFill>
                  <a:schemeClr val="tx2"/>
                </a:solidFill>
                <a:latin typeface="Calibri Light" panose="020F0302020204030204" pitchFamily="34" charset="0"/>
                <a:cs typeface="Calibri Light" panose="020F0302020204030204" pitchFamily="34" charset="0"/>
                <a:sym typeface="+mn-ea"/>
                <a:hlinkClick r:id="rId8" action="ppaction://hlinkfile"/>
              </a:rPr>
              <a:t>https://store.extension.iastate.edu/product/Mapping-APIs-Turfjs-in-the-Browser-Console</a:t>
            </a:r>
            <a:endParaRPr lang="en-US" sz="1000">
              <a:solidFill>
                <a:schemeClr val="tx2"/>
              </a:solidFill>
              <a:latin typeface="Calibri Light" panose="020F0302020204030204" pitchFamily="34" charset="0"/>
              <a:cs typeface="Calibri Light" panose="020F0302020204030204" pitchFamily="34" charset="0"/>
              <a:sym typeface="+mn-ea"/>
            </a:endParaRPr>
          </a:p>
          <a:p>
            <a:pPr algn="l" fontAlgn="auto">
              <a:lnSpc>
                <a:spcPct val="100000"/>
              </a:lnSpc>
              <a:spcBef>
                <a:spcPts val="600"/>
              </a:spcBef>
            </a:pPr>
            <a:endParaRPr lang="en-US" sz="1000">
              <a:solidFill>
                <a:schemeClr val="tx2"/>
              </a:solidFill>
              <a:latin typeface="Calibri Light" panose="020F0302020204030204" pitchFamily="34" charset="0"/>
              <a:cs typeface="Calibri Light" panose="020F0302020204030204" pitchFamily="34" charset="0"/>
              <a:sym typeface="+mn-ea"/>
              <a:hlinkClick r:id="rId7" action="ppaction://hlinkfile"/>
            </a:endParaRPr>
          </a:p>
        </p:txBody>
      </p:sp>
      <p:grpSp>
        <p:nvGrpSpPr>
          <p:cNvPr id="9" name="Group 8"/>
          <p:cNvGrpSpPr/>
          <p:nvPr/>
        </p:nvGrpSpPr>
        <p:grpSpPr>
          <a:xfrm>
            <a:off x="-8255" y="4875530"/>
            <a:ext cx="9164955" cy="245110"/>
            <a:chOff x="-13" y="7678"/>
            <a:chExt cx="14433" cy="386"/>
          </a:xfrm>
        </p:grpSpPr>
        <p:sp>
          <p:nvSpPr>
            <p:cNvPr id="4" name="Text Box 3"/>
            <p:cNvSpPr txBox="1"/>
            <p:nvPr/>
          </p:nvSpPr>
          <p:spPr>
            <a:xfrm>
              <a:off x="-13" y="7678"/>
              <a:ext cx="14413" cy="386"/>
            </a:xfrm>
            <a:prstGeom prst="rect">
              <a:avLst/>
            </a:prstGeom>
            <a:noFill/>
          </p:spPr>
          <p:txBody>
            <a:bodyPr wrap="square" rtlCol="0">
              <a:spAutoFit/>
            </a:bodyPr>
            <a:p>
              <a:pPr algn="ctr"/>
              <a:r>
                <a:rPr lang="en-US" sz="1000">
                  <a:solidFill>
                    <a:srgbClr val="929292"/>
                  </a:solidFill>
                </a:rPr>
                <a:t>Räumliche Operationen mit Turf.js</a:t>
              </a:r>
              <a:endParaRPr lang="en-US" sz="1000">
                <a:solidFill>
                  <a:srgbClr val="929292"/>
                </a:solidFill>
              </a:endParaRPr>
            </a:p>
          </p:txBody>
        </p:sp>
        <p:sp>
          <p:nvSpPr>
            <p:cNvPr id="6" name="Text Box 5"/>
            <p:cNvSpPr txBox="1"/>
            <p:nvPr/>
          </p:nvSpPr>
          <p:spPr>
            <a:xfrm>
              <a:off x="13872" y="7678"/>
              <a:ext cx="549" cy="386"/>
            </a:xfrm>
            <a:prstGeom prst="rect">
              <a:avLst/>
            </a:prstGeom>
            <a:noFill/>
          </p:spPr>
          <p:txBody>
            <a:bodyPr wrap="square" rtlCol="0">
              <a:spAutoFit/>
            </a:bodyPr>
            <a:p>
              <a:pPr algn="ctr"/>
              <a:fld id="{9A0DB2DC-4C9A-4742-B13C-FB6460FD3503}" type="slidenum">
                <a:rPr lang="en-US" sz="1000">
                  <a:solidFill>
                    <a:srgbClr val="929292"/>
                  </a:solidFill>
                </a:rPr>
              </a:fld>
              <a:endParaRPr lang="en-US" sz="1000">
                <a:solidFill>
                  <a:srgbClr val="929292"/>
                </a:solidFill>
              </a:endParaRPr>
            </a:p>
          </p:txBody>
        </p:sp>
        <p:sp>
          <p:nvSpPr>
            <p:cNvPr id="8" name="Text Box 7"/>
            <p:cNvSpPr txBox="1"/>
            <p:nvPr/>
          </p:nvSpPr>
          <p:spPr>
            <a:xfrm>
              <a:off x="0" y="7678"/>
              <a:ext cx="1807" cy="386"/>
            </a:xfrm>
            <a:prstGeom prst="rect">
              <a:avLst/>
            </a:prstGeom>
            <a:noFill/>
          </p:spPr>
          <p:txBody>
            <a:bodyPr wrap="square" rtlCol="0">
              <a:spAutoFit/>
            </a:bodyPr>
            <a:p>
              <a:pPr algn="l"/>
              <a:r>
                <a:rPr lang="en-US" sz="1000">
                  <a:solidFill>
                    <a:srgbClr val="929292"/>
                  </a:solidFill>
                </a:rPr>
                <a:t>Nikolaos Kolaxidis</a:t>
              </a:r>
              <a:endParaRPr lang="en-US" sz="1000">
                <a:solidFill>
                  <a:srgbClr val="929292"/>
                </a:solidFill>
              </a:endParaRPr>
            </a:p>
          </p:txBody>
        </p:sp>
      </p:grpSp>
    </p:spTree>
  </p:cSld>
  <p:clrMapOvr>
    <a:masterClrMapping/>
  </p:clrMapOvr>
  <mc:AlternateContent xmlns:mc="http://schemas.openxmlformats.org/markup-compatibility/2006">
    <mc:Choice xmlns:p14="http://schemas.microsoft.com/office/powerpoint/2010/main" Requires="p14">
      <p:transition p14:dur="500">
        <p:wipe dir="r"/>
      </p:transition>
    </mc:Choice>
    <mc:Fallback>
      <p:transition>
        <p:wipe dir="r"/>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
          <p:cNvSpPr txBox="1">
            <a:spLocks noChangeArrowheads="1"/>
          </p:cNvSpPr>
          <p:nvPr/>
        </p:nvSpPr>
        <p:spPr bwMode="auto">
          <a:xfrm>
            <a:off x="1536995" y="2310795"/>
            <a:ext cx="125095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800" b="1" dirty="0">
                <a:solidFill>
                  <a:schemeClr val="accent1"/>
                </a:solidFill>
                <a:latin typeface="+mn-lt"/>
                <a:ea typeface="Calibri" panose="020F0502020204030204" pitchFamily="34" charset="0"/>
                <a:cs typeface="Calibri" panose="020F0502020204030204" pitchFamily="34" charset="0"/>
                <a:sym typeface="+mn-lt"/>
              </a:rPr>
              <a:t>INHALT</a:t>
            </a:r>
            <a:endParaRPr lang="en-US" altLang="zh-CN" sz="2800" b="1" dirty="0">
              <a:solidFill>
                <a:schemeClr val="accent1"/>
              </a:solidFill>
              <a:latin typeface="+mn-lt"/>
              <a:ea typeface="Calibri" panose="020F0502020204030204" pitchFamily="34" charset="0"/>
              <a:cs typeface="Calibri" panose="020F0502020204030204" pitchFamily="34" charset="0"/>
              <a:sym typeface="+mn-lt"/>
            </a:endParaRPr>
          </a:p>
        </p:txBody>
      </p:sp>
      <p:sp>
        <p:nvSpPr>
          <p:cNvPr id="6" name="矩形 69"/>
          <p:cNvSpPr/>
          <p:nvPr/>
        </p:nvSpPr>
        <p:spPr>
          <a:xfrm>
            <a:off x="5211838" y="1705640"/>
            <a:ext cx="2987190" cy="368300"/>
          </a:xfrm>
          <a:prstGeom prst="rect">
            <a:avLst/>
          </a:prstGeom>
        </p:spPr>
        <p:txBody>
          <a:bodyPr wrap="square">
            <a:spAutoFit/>
          </a:bodyPr>
          <a:p>
            <a:pPr>
              <a:lnSpc>
                <a:spcPct val="150000"/>
              </a:lnSpc>
            </a:pPr>
            <a:r>
              <a:rPr lang="en-US" altLang="zh-CN" sz="1200" dirty="0">
                <a:solidFill>
                  <a:schemeClr val="accent6"/>
                </a:solidFill>
                <a:latin typeface="Calibri Light" panose="020F0302020204030204" pitchFamily="34" charset="0"/>
                <a:ea typeface="Calibri" panose="020F0502020204030204" pitchFamily="34" charset="0"/>
                <a:cs typeface="Calibri Light" panose="020F0302020204030204" pitchFamily="34" charset="0"/>
                <a:sym typeface="+mn-lt"/>
              </a:rPr>
              <a:t>Was sind räumliche Operationen? </a:t>
            </a:r>
            <a:r>
              <a:rPr lang="en-US" altLang="zh-CN" sz="1200" dirty="0">
                <a:solidFill>
                  <a:schemeClr val="accent6"/>
                </a:solidFill>
                <a:latin typeface="Calibri Light" panose="020F0302020204030204" pitchFamily="34" charset="0"/>
                <a:ea typeface="Calibri" panose="020F0502020204030204" pitchFamily="34" charset="0"/>
                <a:cs typeface="Calibri Light" panose="020F0302020204030204" pitchFamily="34" charset="0"/>
                <a:sym typeface="+mn-lt"/>
              </a:rPr>
              <a:t>Was ist GIS? </a:t>
            </a:r>
            <a:endParaRPr lang="en-US" altLang="zh-CN" sz="1200" dirty="0">
              <a:solidFill>
                <a:schemeClr val="accent6"/>
              </a:solidFill>
              <a:latin typeface="Calibri Light" panose="020F0302020204030204" pitchFamily="34" charset="0"/>
              <a:ea typeface="Calibri" panose="020F0502020204030204" pitchFamily="34" charset="0"/>
              <a:cs typeface="Calibri Light" panose="020F0302020204030204" pitchFamily="34" charset="0"/>
              <a:sym typeface="+mn-lt"/>
            </a:endParaRPr>
          </a:p>
        </p:txBody>
      </p:sp>
      <p:sp>
        <p:nvSpPr>
          <p:cNvPr id="7" name="矩形 70"/>
          <p:cNvSpPr/>
          <p:nvPr/>
        </p:nvSpPr>
        <p:spPr>
          <a:xfrm>
            <a:off x="5199742" y="1306338"/>
            <a:ext cx="2179320" cy="337185"/>
          </a:xfrm>
          <a:prstGeom prst="rect">
            <a:avLst/>
          </a:prstGeom>
        </p:spPr>
        <p:txBody>
          <a:bodyPr wrap="none">
            <a:spAutoFit/>
          </a:bodyPr>
          <a:p>
            <a:r>
              <a:rPr lang="en-US" altLang="zh-CN" sz="1600" b="1" dirty="0">
                <a:solidFill>
                  <a:schemeClr val="tx2"/>
                </a:solidFill>
                <a:ea typeface="Calibri" panose="020F0502020204030204" pitchFamily="34" charset="0"/>
                <a:cs typeface="Calibri" panose="020F0502020204030204" pitchFamily="34" charset="0"/>
                <a:sym typeface="+mn-lt"/>
              </a:rPr>
              <a:t>Räumliche Operationen</a:t>
            </a:r>
            <a:endParaRPr lang="en-US" altLang="zh-CN" sz="1600" b="1" dirty="0">
              <a:solidFill>
                <a:schemeClr val="tx2"/>
              </a:solidFill>
              <a:ea typeface="Calibri" panose="020F0502020204030204" pitchFamily="34" charset="0"/>
              <a:cs typeface="Calibri" panose="020F0502020204030204" pitchFamily="34" charset="0"/>
              <a:sym typeface="+mn-lt"/>
            </a:endParaRPr>
          </a:p>
        </p:txBody>
      </p:sp>
      <p:cxnSp>
        <p:nvCxnSpPr>
          <p:cNvPr id="8" name="直接连接符 71"/>
          <p:cNvCxnSpPr/>
          <p:nvPr/>
        </p:nvCxnSpPr>
        <p:spPr>
          <a:xfrm>
            <a:off x="5308350" y="1692072"/>
            <a:ext cx="214313"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椭圆 81"/>
          <p:cNvSpPr/>
          <p:nvPr/>
        </p:nvSpPr>
        <p:spPr>
          <a:xfrm>
            <a:off x="4547054" y="1365983"/>
            <a:ext cx="561600" cy="562630"/>
          </a:xfrm>
          <a:prstGeom prst="ellipse">
            <a:avLst/>
          </a:prstGeom>
          <a:solidFill>
            <a:schemeClr val="accent1"/>
          </a:solidFill>
        </p:spPr>
        <p:txBody>
          <a:bodyPr wrap="none">
            <a:noAutofit/>
          </a:bodyPr>
          <a:p>
            <a:pPr algn="ctr"/>
            <a:r>
              <a:rPr lang="en-US" altLang="zh-CN" sz="2000" b="1" dirty="0">
                <a:solidFill>
                  <a:schemeClr val="bg1"/>
                </a:solidFill>
                <a:ea typeface="Calibri" panose="020F0502020204030204" pitchFamily="34" charset="0"/>
                <a:cs typeface="Calibri" panose="020F0502020204030204" pitchFamily="34" charset="0"/>
                <a:sym typeface="+mn-lt"/>
              </a:rPr>
              <a:t>01</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sp>
        <p:nvSpPr>
          <p:cNvPr id="10" name="矩形 86"/>
          <p:cNvSpPr/>
          <p:nvPr/>
        </p:nvSpPr>
        <p:spPr>
          <a:xfrm>
            <a:off x="5211838" y="2599472"/>
            <a:ext cx="2987190" cy="368300"/>
          </a:xfrm>
          <a:prstGeom prst="rect">
            <a:avLst/>
          </a:prstGeom>
        </p:spPr>
        <p:txBody>
          <a:bodyPr wrap="square">
            <a:spAutoFit/>
          </a:bodyPr>
          <a:p>
            <a:pPr>
              <a:lnSpc>
                <a:spcPct val="150000"/>
              </a:lnSpc>
            </a:pPr>
            <a:r>
              <a:rPr lang="en-US" altLang="zh-CN" sz="1200" dirty="0">
                <a:solidFill>
                  <a:schemeClr val="accent6"/>
                </a:solidFill>
                <a:latin typeface="Calibri Light" panose="020F0302020204030204" pitchFamily="34" charset="0"/>
                <a:ea typeface="Calibri" panose="020F0502020204030204" pitchFamily="34" charset="0"/>
                <a:cs typeface="Calibri Light" panose="020F0302020204030204" pitchFamily="34" charset="0"/>
                <a:sym typeface="+mn-lt"/>
              </a:rPr>
              <a:t>Entwicklung, Hintergründe &amp; Eigenschaften</a:t>
            </a:r>
            <a:endParaRPr lang="en-US" altLang="zh-CN" sz="1200" dirty="0">
              <a:solidFill>
                <a:schemeClr val="accent6"/>
              </a:solidFill>
              <a:latin typeface="Calibri Light" panose="020F0302020204030204" pitchFamily="34" charset="0"/>
              <a:ea typeface="Calibri" panose="020F0502020204030204" pitchFamily="34" charset="0"/>
              <a:cs typeface="Calibri Light" panose="020F0302020204030204" pitchFamily="34" charset="0"/>
              <a:sym typeface="+mn-lt"/>
            </a:endParaRPr>
          </a:p>
        </p:txBody>
      </p:sp>
      <p:sp>
        <p:nvSpPr>
          <p:cNvPr id="11" name="矩形 87"/>
          <p:cNvSpPr/>
          <p:nvPr/>
        </p:nvSpPr>
        <p:spPr>
          <a:xfrm>
            <a:off x="5199742" y="2200170"/>
            <a:ext cx="694055" cy="337185"/>
          </a:xfrm>
          <a:prstGeom prst="rect">
            <a:avLst/>
          </a:prstGeom>
        </p:spPr>
        <p:txBody>
          <a:bodyPr wrap="none">
            <a:spAutoFit/>
          </a:bodyPr>
          <a:p>
            <a:r>
              <a:rPr lang="en-US" altLang="zh-CN" sz="1600" b="1" dirty="0">
                <a:solidFill>
                  <a:schemeClr val="tx2"/>
                </a:solidFill>
                <a:ea typeface="Calibri" panose="020F0502020204030204" pitchFamily="34" charset="0"/>
                <a:cs typeface="Calibri" panose="020F0502020204030204" pitchFamily="34" charset="0"/>
                <a:sym typeface="+mn-lt"/>
              </a:rPr>
              <a:t>Turf.js</a:t>
            </a:r>
            <a:endParaRPr lang="en-US" altLang="zh-CN" sz="1600" b="1" dirty="0">
              <a:solidFill>
                <a:schemeClr val="tx2"/>
              </a:solidFill>
              <a:ea typeface="Calibri" panose="020F0502020204030204" pitchFamily="34" charset="0"/>
              <a:cs typeface="Calibri" panose="020F0502020204030204" pitchFamily="34" charset="0"/>
              <a:sym typeface="+mn-lt"/>
            </a:endParaRPr>
          </a:p>
        </p:txBody>
      </p:sp>
      <p:cxnSp>
        <p:nvCxnSpPr>
          <p:cNvPr id="12" name="直接连接符 88"/>
          <p:cNvCxnSpPr/>
          <p:nvPr/>
        </p:nvCxnSpPr>
        <p:spPr>
          <a:xfrm>
            <a:off x="5308350" y="2585904"/>
            <a:ext cx="214313"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椭圆 89"/>
          <p:cNvSpPr/>
          <p:nvPr/>
        </p:nvSpPr>
        <p:spPr>
          <a:xfrm>
            <a:off x="4547054" y="2259815"/>
            <a:ext cx="561600" cy="562630"/>
          </a:xfrm>
          <a:prstGeom prst="ellipse">
            <a:avLst/>
          </a:prstGeom>
          <a:solidFill>
            <a:schemeClr val="accent1"/>
          </a:solidFill>
        </p:spPr>
        <p:txBody>
          <a:bodyPr wrap="none">
            <a:noAutofit/>
          </a:bodyPr>
          <a:p>
            <a:pPr algn="ctr"/>
            <a:r>
              <a:rPr lang="en-US" altLang="zh-CN" sz="2000" b="1" dirty="0">
                <a:solidFill>
                  <a:schemeClr val="bg1"/>
                </a:solidFill>
                <a:ea typeface="Calibri" panose="020F0502020204030204" pitchFamily="34" charset="0"/>
                <a:cs typeface="Calibri" panose="020F0502020204030204" pitchFamily="34" charset="0"/>
                <a:sym typeface="+mn-lt"/>
              </a:rPr>
              <a:t>02</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sp>
        <p:nvSpPr>
          <p:cNvPr id="14" name="矩形 91"/>
          <p:cNvSpPr/>
          <p:nvPr/>
        </p:nvSpPr>
        <p:spPr>
          <a:xfrm>
            <a:off x="5212080" y="3493135"/>
            <a:ext cx="3508375" cy="368300"/>
          </a:xfrm>
          <a:prstGeom prst="rect">
            <a:avLst/>
          </a:prstGeom>
        </p:spPr>
        <p:txBody>
          <a:bodyPr wrap="square">
            <a:spAutoFit/>
          </a:bodyPr>
          <a:p>
            <a:pPr>
              <a:lnSpc>
                <a:spcPct val="150000"/>
              </a:lnSpc>
            </a:pPr>
            <a:r>
              <a:rPr lang="en-US" altLang="zh-CN" sz="1200" dirty="0">
                <a:solidFill>
                  <a:schemeClr val="accent6"/>
                </a:solidFill>
                <a:latin typeface="Calibri Light" panose="020F0302020204030204" pitchFamily="34" charset="0"/>
                <a:ea typeface="Calibri" panose="020F0502020204030204" pitchFamily="34" charset="0"/>
                <a:cs typeface="Calibri Light" panose="020F0302020204030204" pitchFamily="34" charset="0"/>
                <a:sym typeface="+mn-lt"/>
              </a:rPr>
              <a:t>Einbindung, Ausführung &amp; Übung</a:t>
            </a:r>
            <a:endParaRPr lang="en-US" altLang="zh-CN" sz="1200" dirty="0">
              <a:solidFill>
                <a:schemeClr val="accent6"/>
              </a:solidFill>
              <a:latin typeface="Calibri Light" panose="020F0302020204030204" pitchFamily="34" charset="0"/>
              <a:ea typeface="Calibri" panose="020F0502020204030204" pitchFamily="34" charset="0"/>
              <a:cs typeface="Calibri Light" panose="020F0302020204030204" pitchFamily="34" charset="0"/>
              <a:sym typeface="+mn-lt"/>
            </a:endParaRPr>
          </a:p>
        </p:txBody>
      </p:sp>
      <p:sp>
        <p:nvSpPr>
          <p:cNvPr id="15" name="矩形 92"/>
          <p:cNvSpPr/>
          <p:nvPr/>
        </p:nvSpPr>
        <p:spPr>
          <a:xfrm>
            <a:off x="5199742" y="3094002"/>
            <a:ext cx="681355" cy="337185"/>
          </a:xfrm>
          <a:prstGeom prst="rect">
            <a:avLst/>
          </a:prstGeom>
        </p:spPr>
        <p:txBody>
          <a:bodyPr wrap="none">
            <a:spAutoFit/>
          </a:bodyPr>
          <a:p>
            <a:pPr algn="l"/>
            <a:r>
              <a:rPr lang="en-US" altLang="zh-CN" sz="1600" b="1" dirty="0">
                <a:solidFill>
                  <a:schemeClr val="tx2"/>
                </a:solidFill>
                <a:ea typeface="Calibri" panose="020F0502020204030204" pitchFamily="34" charset="0"/>
                <a:cs typeface="Calibri" panose="020F0502020204030204" pitchFamily="34" charset="0"/>
                <a:sym typeface="+mn-lt"/>
              </a:rPr>
              <a:t>Praxis</a:t>
            </a:r>
            <a:endParaRPr lang="en-US" altLang="zh-CN" sz="1600" b="1" dirty="0">
              <a:solidFill>
                <a:schemeClr val="tx2"/>
              </a:solidFill>
              <a:ea typeface="Calibri" panose="020F0502020204030204" pitchFamily="34" charset="0"/>
              <a:cs typeface="Calibri" panose="020F0502020204030204" pitchFamily="34" charset="0"/>
              <a:sym typeface="+mn-lt"/>
            </a:endParaRPr>
          </a:p>
        </p:txBody>
      </p:sp>
      <p:cxnSp>
        <p:nvCxnSpPr>
          <p:cNvPr id="16" name="直接连接符 93"/>
          <p:cNvCxnSpPr/>
          <p:nvPr/>
        </p:nvCxnSpPr>
        <p:spPr>
          <a:xfrm>
            <a:off x="5308350" y="3479736"/>
            <a:ext cx="214313"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椭圆 94"/>
          <p:cNvSpPr/>
          <p:nvPr/>
        </p:nvSpPr>
        <p:spPr>
          <a:xfrm>
            <a:off x="4547054" y="3153647"/>
            <a:ext cx="561600" cy="562630"/>
          </a:xfrm>
          <a:prstGeom prst="ellipse">
            <a:avLst/>
          </a:prstGeom>
          <a:solidFill>
            <a:schemeClr val="accent1"/>
          </a:solidFill>
        </p:spPr>
        <p:txBody>
          <a:bodyPr wrap="none">
            <a:noAutofit/>
          </a:bodyPr>
          <a:p>
            <a:pPr algn="ctr"/>
            <a:r>
              <a:rPr lang="en-US" altLang="zh-CN" sz="2000" b="1" dirty="0">
                <a:solidFill>
                  <a:schemeClr val="bg1"/>
                </a:solidFill>
                <a:ea typeface="Calibri" panose="020F0502020204030204" pitchFamily="34" charset="0"/>
                <a:cs typeface="Calibri" panose="020F0502020204030204" pitchFamily="34" charset="0"/>
                <a:sym typeface="+mn-lt"/>
              </a:rPr>
              <a:t>03</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spTree>
  </p:cSld>
  <p:clrMapOvr>
    <a:masterClrMapping/>
  </p:clrMapOvr>
  <mc:AlternateContent xmlns:mc="http://schemas.openxmlformats.org/markup-compatibility/2006">
    <mc:Choice xmlns:p14="http://schemas.microsoft.com/office/powerpoint/2010/main" Requires="p14">
      <p:transition p14:dur="500">
        <p:wipe dir="r"/>
      </p:transition>
    </mc:Choice>
    <mc:Fallback>
      <p:transition>
        <p:wipe dir="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70" y="140335"/>
            <a:ext cx="9145270" cy="460375"/>
          </a:xfrm>
          <a:prstGeom prst="rect">
            <a:avLst/>
          </a:prstGeom>
          <a:noFill/>
        </p:spPr>
        <p:txBody>
          <a:bodyPr wrap="square" rtlCol="0">
            <a:spAutoFit/>
          </a:bodyPr>
          <a:p>
            <a:pPr algn="ctr"/>
            <a:r>
              <a:rPr lang="en-US" sz="2400">
                <a:solidFill>
                  <a:srgbClr val="1D6DC2"/>
                </a:solidFill>
                <a:latin typeface="Calibri Light" panose="020F0302020204030204" pitchFamily="34" charset="0"/>
                <a:cs typeface="Calibri Light" panose="020F0302020204030204" pitchFamily="34" charset="0"/>
              </a:rPr>
              <a:t>Literatur</a:t>
            </a:r>
            <a:endParaRPr lang="en-US" sz="2400">
              <a:solidFill>
                <a:srgbClr val="1D6DC2"/>
              </a:solidFill>
              <a:latin typeface="Calibri Light" panose="020F0302020204030204" pitchFamily="34" charset="0"/>
              <a:cs typeface="Calibri Light" panose="020F0302020204030204" pitchFamily="34" charset="0"/>
            </a:endParaRPr>
          </a:p>
        </p:txBody>
      </p:sp>
      <p:sp>
        <p:nvSpPr>
          <p:cNvPr id="3" name="Text Box 2"/>
          <p:cNvSpPr txBox="1"/>
          <p:nvPr/>
        </p:nvSpPr>
        <p:spPr>
          <a:xfrm>
            <a:off x="711835" y="826135"/>
            <a:ext cx="7814310" cy="3322955"/>
          </a:xfrm>
          <a:prstGeom prst="rect">
            <a:avLst/>
          </a:prstGeom>
          <a:noFill/>
        </p:spPr>
        <p:txBody>
          <a:bodyPr wrap="square" rtlCol="0">
            <a:spAutoFit/>
          </a:bodyPr>
          <a:p>
            <a:pPr algn="l" fontAlgn="auto">
              <a:spcBef>
                <a:spcPts val="600"/>
              </a:spcBef>
            </a:pPr>
            <a:r>
              <a:rPr lang="en-US" sz="1000">
                <a:solidFill>
                  <a:schemeClr val="accent2"/>
                </a:solidFill>
                <a:latin typeface="Calibri Light" panose="020F0302020204030204" pitchFamily="34" charset="0"/>
                <a:cs typeface="Calibri Light" panose="020F0302020204030204" pitchFamily="34" charset="0"/>
                <a:sym typeface="+mn-ea"/>
              </a:rPr>
              <a:t>DVAG [Deutscher Verband für Angewandte Geographie e.V.] (2017): Arbeitskreis Geoinformationssysteme (GIS). - URL: </a:t>
            </a:r>
            <a:r>
              <a:rPr lang="en-US" sz="1000">
                <a:solidFill>
                  <a:schemeClr val="accent2"/>
                </a:solidFill>
                <a:latin typeface="Calibri Light" panose="020F0302020204030204" pitchFamily="34" charset="0"/>
                <a:cs typeface="Calibri Light" panose="020F0302020204030204" pitchFamily="34" charset="0"/>
                <a:sym typeface="+mn-ea"/>
                <a:hlinkClick r:id="rId1" action="ppaction://hlinkfile"/>
              </a:rPr>
              <a:t>https://geographie-dvag.de/geoinformationssysteme-gis</a:t>
            </a:r>
            <a:r>
              <a:rPr lang="en-US" sz="1000">
                <a:solidFill>
                  <a:schemeClr val="accent2"/>
                </a:solidFill>
                <a:latin typeface="Calibri Light" panose="020F0302020204030204" pitchFamily="34" charset="0"/>
                <a:cs typeface="Calibri Light" panose="020F0302020204030204" pitchFamily="34" charset="0"/>
                <a:sym typeface="+mn-ea"/>
              </a:rPr>
              <a:t>/ [08.01.2023].</a:t>
            </a:r>
            <a:endParaRPr lang="en-US" sz="1000">
              <a:solidFill>
                <a:schemeClr val="accent2"/>
              </a:solidFill>
              <a:latin typeface="Calibri Light" panose="020F0302020204030204" pitchFamily="34" charset="0"/>
              <a:cs typeface="Calibri Light" panose="020F0302020204030204" pitchFamily="34" charset="0"/>
              <a:sym typeface="+mn-ea"/>
            </a:endParaRPr>
          </a:p>
          <a:p>
            <a:pPr algn="l" fontAlgn="auto">
              <a:spcBef>
                <a:spcPts val="600"/>
              </a:spcBef>
            </a:pPr>
            <a:r>
              <a:rPr lang="en-US" sz="1000">
                <a:solidFill>
                  <a:schemeClr val="accent2"/>
                </a:solidFill>
                <a:latin typeface="Calibri Light" panose="020F0302020204030204" pitchFamily="34" charset="0"/>
                <a:cs typeface="Calibri Light" panose="020F0302020204030204" pitchFamily="34" charset="0"/>
                <a:sym typeface="+mn-ea"/>
              </a:rPr>
              <a:t>ESRI (2006): An overview of commonly used tools. - URL: </a:t>
            </a:r>
            <a:r>
              <a:rPr lang="en-US" sz="1000">
                <a:solidFill>
                  <a:schemeClr val="accent2"/>
                </a:solidFill>
                <a:latin typeface="Calibri Light" panose="020F0302020204030204" pitchFamily="34" charset="0"/>
                <a:cs typeface="Calibri Light" panose="020F0302020204030204" pitchFamily="34" charset="0"/>
                <a:sym typeface="+mn-ea"/>
                <a:hlinkClick r:id="rId2" action="ppaction://hlinkfile"/>
              </a:rPr>
              <a:t>https://webhelp.esri.com/arcgisdesktop/9.2/index.cfm?TopicName=An_overview_of_</a:t>
            </a:r>
            <a:br>
              <a:rPr lang="en-US" sz="1000">
                <a:solidFill>
                  <a:schemeClr val="accent2"/>
                </a:solidFill>
                <a:latin typeface="Calibri Light" panose="020F0302020204030204" pitchFamily="34" charset="0"/>
                <a:cs typeface="Calibri Light" panose="020F0302020204030204" pitchFamily="34" charset="0"/>
                <a:sym typeface="+mn-ea"/>
                <a:hlinkClick r:id="rId2" action="ppaction://hlinkfile"/>
              </a:rPr>
            </a:br>
            <a:r>
              <a:rPr lang="en-US" sz="1000">
                <a:solidFill>
                  <a:schemeClr val="accent2"/>
                </a:solidFill>
                <a:latin typeface="Calibri Light" panose="020F0302020204030204" pitchFamily="34" charset="0"/>
                <a:cs typeface="Calibri Light" panose="020F0302020204030204" pitchFamily="34" charset="0"/>
                <a:sym typeface="+mn-ea"/>
                <a:hlinkClick r:id="rId2" action="ppaction://hlinkfile"/>
              </a:rPr>
              <a:t>commonly_used_tools</a:t>
            </a:r>
            <a:r>
              <a:rPr lang="en-US" sz="1000">
                <a:solidFill>
                  <a:schemeClr val="accent2"/>
                </a:solidFill>
                <a:latin typeface="Calibri Light" panose="020F0302020204030204" pitchFamily="34" charset="0"/>
                <a:cs typeface="Calibri Light" panose="020F0302020204030204" pitchFamily="34" charset="0"/>
                <a:sym typeface="+mn-ea"/>
              </a:rPr>
              <a:t> [08.01.2023].</a:t>
            </a:r>
            <a:endParaRPr lang="en-US" sz="1000">
              <a:solidFill>
                <a:schemeClr val="accent2"/>
              </a:solidFill>
              <a:latin typeface="Calibri Light" panose="020F0302020204030204" pitchFamily="34" charset="0"/>
              <a:cs typeface="Calibri Light" panose="020F0302020204030204" pitchFamily="34" charset="0"/>
              <a:sym typeface="+mn-ea"/>
            </a:endParaRPr>
          </a:p>
          <a:p>
            <a:pPr algn="l" fontAlgn="auto">
              <a:spcBef>
                <a:spcPts val="600"/>
              </a:spcBef>
            </a:pPr>
            <a:r>
              <a:rPr lang="en-US" sz="1000">
                <a:solidFill>
                  <a:schemeClr val="accent2"/>
                </a:solidFill>
                <a:latin typeface="Calibri Light" panose="020F0302020204030204" pitchFamily="34" charset="0"/>
                <a:cs typeface="Calibri Light" panose="020F0302020204030204" pitchFamily="34" charset="0"/>
                <a:sym typeface="+mn-ea"/>
              </a:rPr>
              <a:t>GIS-Trainer (2022): Turf.js - Geoverarbeitung im Browser. - URL: </a:t>
            </a:r>
            <a:r>
              <a:rPr lang="en-US" sz="1000">
                <a:solidFill>
                  <a:schemeClr val="accent2"/>
                </a:solidFill>
                <a:latin typeface="Calibri Light" panose="020F0302020204030204" pitchFamily="34" charset="0"/>
                <a:cs typeface="Calibri Light" panose="020F0302020204030204" pitchFamily="34" charset="0"/>
                <a:sym typeface="+mn-ea"/>
                <a:hlinkClick r:id="rId3" action="ppaction://hlinkfile"/>
              </a:rPr>
              <a:t>https://gis-trainer.de/de/Turf</a:t>
            </a:r>
            <a:r>
              <a:rPr lang="en-US" sz="1000">
                <a:solidFill>
                  <a:schemeClr val="accent2"/>
                </a:solidFill>
                <a:latin typeface="Calibri Light" panose="020F0302020204030204" pitchFamily="34" charset="0"/>
                <a:cs typeface="Calibri Light" panose="020F0302020204030204" pitchFamily="34" charset="0"/>
                <a:sym typeface="+mn-ea"/>
              </a:rPr>
              <a:t> [09.01.2023].</a:t>
            </a:r>
            <a:endParaRPr lang="en-US" sz="1000">
              <a:solidFill>
                <a:schemeClr val="accent2"/>
              </a:solidFill>
              <a:latin typeface="Calibri Light" panose="020F0302020204030204" pitchFamily="34" charset="0"/>
              <a:cs typeface="Calibri Light" panose="020F0302020204030204" pitchFamily="34" charset="0"/>
              <a:sym typeface="+mn-ea"/>
            </a:endParaRPr>
          </a:p>
          <a:p>
            <a:pPr algn="l" fontAlgn="auto">
              <a:spcBef>
                <a:spcPts val="600"/>
              </a:spcBef>
            </a:pPr>
            <a:r>
              <a:rPr lang="en-US" sz="1000">
                <a:solidFill>
                  <a:schemeClr val="accent2"/>
                </a:solidFill>
                <a:latin typeface="Calibri Light" panose="020F0302020204030204" pitchFamily="34" charset="0"/>
                <a:cs typeface="Calibri Light" panose="020F0302020204030204" pitchFamily="34" charset="0"/>
                <a:sym typeface="+mn-ea"/>
              </a:rPr>
              <a:t>Gremling, Numa (2016): Turf.js - Geoverarbeitung im Browser. Präsentationm auf der Fossgis 2016. - URL: </a:t>
            </a:r>
            <a:r>
              <a:rPr lang="en-US" sz="1000">
                <a:solidFill>
                  <a:schemeClr val="accent2"/>
                </a:solidFill>
                <a:latin typeface="Calibri Light" panose="020F0302020204030204" pitchFamily="34" charset="0"/>
                <a:cs typeface="Calibri Light" panose="020F0302020204030204" pitchFamily="34" charset="0"/>
                <a:sym typeface="+mn-ea"/>
                <a:hlinkClick r:id="rId4"/>
              </a:rPr>
              <a:t>http://geosysnet.de/custom/downloads/Gremling_TurfJS_FOSSGIS2016.pdf</a:t>
            </a:r>
            <a:r>
              <a:rPr lang="en-US" sz="1000">
                <a:solidFill>
                  <a:schemeClr val="accent2"/>
                </a:solidFill>
                <a:latin typeface="Calibri Light" panose="020F0302020204030204" pitchFamily="34" charset="0"/>
                <a:cs typeface="Calibri Light" panose="020F0302020204030204" pitchFamily="34" charset="0"/>
                <a:sym typeface="+mn-ea"/>
              </a:rPr>
              <a:t> [06.01.2023].</a:t>
            </a:r>
            <a:endParaRPr lang="en-US" sz="1000">
              <a:solidFill>
                <a:schemeClr val="accent2"/>
              </a:solidFill>
              <a:latin typeface="Calibri Light" panose="020F0302020204030204" pitchFamily="34" charset="0"/>
              <a:cs typeface="Calibri Light" panose="020F0302020204030204" pitchFamily="34" charset="0"/>
              <a:sym typeface="+mn-ea"/>
            </a:endParaRPr>
          </a:p>
          <a:p>
            <a:pPr algn="l" fontAlgn="auto">
              <a:spcBef>
                <a:spcPts val="600"/>
              </a:spcBef>
            </a:pPr>
            <a:r>
              <a:rPr lang="en-US" sz="1000">
                <a:solidFill>
                  <a:schemeClr val="accent2"/>
                </a:solidFill>
                <a:latin typeface="Calibri Light" panose="020F0302020204030204" pitchFamily="34" charset="0"/>
                <a:cs typeface="Calibri Light" panose="020F0302020204030204" pitchFamily="34" charset="0"/>
                <a:sym typeface="+mn-ea"/>
              </a:rPr>
              <a:t>Mapbox (2023): Measure distances. - URL: </a:t>
            </a:r>
            <a:r>
              <a:rPr lang="en-US" sz="1000">
                <a:solidFill>
                  <a:schemeClr val="accent2"/>
                </a:solidFill>
                <a:latin typeface="Calibri Light" panose="020F0302020204030204" pitchFamily="34" charset="0"/>
                <a:cs typeface="Calibri Light" panose="020F0302020204030204" pitchFamily="34" charset="0"/>
                <a:sym typeface="+mn-ea"/>
                <a:hlinkClick r:id="rId5" action="ppaction://hlinkfile"/>
              </a:rPr>
              <a:t>https://docs.mapbox.com/mapbox-gl-js/example/measure/</a:t>
            </a:r>
            <a:r>
              <a:rPr lang="en-US" sz="1000">
                <a:solidFill>
                  <a:schemeClr val="accent2"/>
                </a:solidFill>
                <a:latin typeface="Calibri Light" panose="020F0302020204030204" pitchFamily="34" charset="0"/>
                <a:cs typeface="Calibri Light" panose="020F0302020204030204" pitchFamily="34" charset="0"/>
                <a:sym typeface="+mn-ea"/>
              </a:rPr>
              <a:t> [09.01.2023].</a:t>
            </a:r>
            <a:endParaRPr lang="en-US" sz="1000">
              <a:solidFill>
                <a:schemeClr val="accent2"/>
              </a:solidFill>
              <a:latin typeface="Calibri Light" panose="020F0302020204030204" pitchFamily="34" charset="0"/>
              <a:cs typeface="Calibri Light" panose="020F0302020204030204" pitchFamily="34" charset="0"/>
              <a:sym typeface="+mn-ea"/>
            </a:endParaRPr>
          </a:p>
          <a:p>
            <a:pPr algn="l" fontAlgn="auto">
              <a:spcBef>
                <a:spcPts val="600"/>
              </a:spcBef>
            </a:pPr>
            <a:r>
              <a:rPr lang="de-DE" altLang="zh-CN" sz="1000" dirty="0">
                <a:solidFill>
                  <a:schemeClr val="accent2"/>
                </a:solidFill>
                <a:latin typeface="Calibri Light" panose="020F0302020204030204" pitchFamily="34" charset="0"/>
                <a:ea typeface="Arial" panose="020B0604020202020204" pitchFamily="34" charset="0"/>
                <a:cs typeface="Calibri Light" panose="020F0302020204030204" pitchFamily="34" charset="0"/>
                <a:sym typeface="+mn-ea"/>
              </a:rPr>
              <a:t>Pennsylvania State University (2020): Spatial Relationships. - URL: </a:t>
            </a:r>
            <a:r>
              <a:rPr lang="de-DE" altLang="zh-CN" sz="1000" dirty="0">
                <a:solidFill>
                  <a:schemeClr val="accent2"/>
                </a:solidFill>
                <a:latin typeface="Calibri Light" panose="020F0302020204030204" pitchFamily="34" charset="0"/>
                <a:ea typeface="Arial" panose="020B0604020202020204" pitchFamily="34" charset="0"/>
                <a:cs typeface="Calibri Light" panose="020F0302020204030204" pitchFamily="34" charset="0"/>
                <a:sym typeface="+mn-ea"/>
                <a:hlinkClick r:id="rId6" action="ppaction://hlinkfile"/>
              </a:rPr>
              <a:t>https://www.e-education.psu.edu/maps/l2_p5.html</a:t>
            </a:r>
            <a:r>
              <a:rPr lang="de-DE" altLang="zh-CN" sz="1000" dirty="0">
                <a:solidFill>
                  <a:schemeClr val="accent2"/>
                </a:solidFill>
                <a:latin typeface="Calibri Light" panose="020F0302020204030204" pitchFamily="34" charset="0"/>
                <a:ea typeface="Arial" panose="020B0604020202020204" pitchFamily="34" charset="0"/>
                <a:cs typeface="Calibri Light" panose="020F0302020204030204" pitchFamily="34" charset="0"/>
                <a:sym typeface="+mn-ea"/>
              </a:rPr>
              <a:t> [</a:t>
            </a:r>
            <a:r>
              <a:rPr lang="en-US" altLang="de-DE" sz="1000" dirty="0">
                <a:solidFill>
                  <a:schemeClr val="accent2"/>
                </a:solidFill>
                <a:latin typeface="Calibri Light" panose="020F0302020204030204" pitchFamily="34" charset="0"/>
                <a:ea typeface="Arial" panose="020B0604020202020204" pitchFamily="34" charset="0"/>
                <a:cs typeface="Calibri Light" panose="020F0302020204030204" pitchFamily="34" charset="0"/>
                <a:sym typeface="+mn-ea"/>
              </a:rPr>
              <a:t>10</a:t>
            </a:r>
            <a:r>
              <a:rPr lang="de-DE" altLang="zh-CN" sz="1000" dirty="0">
                <a:solidFill>
                  <a:schemeClr val="accent2"/>
                </a:solidFill>
                <a:latin typeface="Calibri Light" panose="020F0302020204030204" pitchFamily="34" charset="0"/>
                <a:ea typeface="Arial" panose="020B0604020202020204" pitchFamily="34" charset="0"/>
                <a:cs typeface="Calibri Light" panose="020F0302020204030204" pitchFamily="34" charset="0"/>
                <a:sym typeface="+mn-ea"/>
              </a:rPr>
              <a:t>.</a:t>
            </a:r>
            <a:r>
              <a:rPr lang="en-US" altLang="de-DE" sz="1000" dirty="0">
                <a:solidFill>
                  <a:schemeClr val="accent2"/>
                </a:solidFill>
                <a:latin typeface="Calibri Light" panose="020F0302020204030204" pitchFamily="34" charset="0"/>
                <a:ea typeface="Arial" panose="020B0604020202020204" pitchFamily="34" charset="0"/>
                <a:cs typeface="Calibri Light" panose="020F0302020204030204" pitchFamily="34" charset="0"/>
                <a:sym typeface="+mn-ea"/>
              </a:rPr>
              <a:t>01</a:t>
            </a:r>
            <a:r>
              <a:rPr lang="de-DE" altLang="zh-CN" sz="1000" dirty="0">
                <a:solidFill>
                  <a:schemeClr val="accent2"/>
                </a:solidFill>
                <a:latin typeface="Calibri Light" panose="020F0302020204030204" pitchFamily="34" charset="0"/>
                <a:ea typeface="Arial" panose="020B0604020202020204" pitchFamily="34" charset="0"/>
                <a:cs typeface="Calibri Light" panose="020F0302020204030204" pitchFamily="34" charset="0"/>
                <a:sym typeface="+mn-ea"/>
              </a:rPr>
              <a:t>.202</a:t>
            </a:r>
            <a:r>
              <a:rPr lang="en-US" altLang="de-DE" sz="1000" dirty="0">
                <a:solidFill>
                  <a:schemeClr val="accent2"/>
                </a:solidFill>
                <a:latin typeface="Calibri Light" panose="020F0302020204030204" pitchFamily="34" charset="0"/>
                <a:ea typeface="Arial" panose="020B0604020202020204" pitchFamily="34" charset="0"/>
                <a:cs typeface="Calibri Light" panose="020F0302020204030204" pitchFamily="34" charset="0"/>
                <a:sym typeface="+mn-ea"/>
              </a:rPr>
              <a:t>3</a:t>
            </a:r>
            <a:r>
              <a:rPr lang="de-DE" altLang="zh-CN" sz="1000" dirty="0">
                <a:solidFill>
                  <a:schemeClr val="accent2"/>
                </a:solidFill>
                <a:latin typeface="Calibri Light" panose="020F0302020204030204" pitchFamily="34" charset="0"/>
                <a:ea typeface="Arial" panose="020B0604020202020204" pitchFamily="34" charset="0"/>
                <a:cs typeface="Calibri Light" panose="020F0302020204030204" pitchFamily="34" charset="0"/>
                <a:sym typeface="+mn-ea"/>
              </a:rPr>
              <a:t>].</a:t>
            </a:r>
            <a:endParaRPr lang="en-US" sz="1000">
              <a:solidFill>
                <a:schemeClr val="accent2"/>
              </a:solidFill>
              <a:latin typeface="Calibri Light" panose="020F0302020204030204" pitchFamily="34" charset="0"/>
              <a:cs typeface="Calibri Light" panose="020F0302020204030204" pitchFamily="34" charset="0"/>
              <a:sym typeface="+mn-ea"/>
            </a:endParaRPr>
          </a:p>
          <a:p>
            <a:pPr algn="l" fontAlgn="auto">
              <a:spcBef>
                <a:spcPts val="600"/>
              </a:spcBef>
            </a:pPr>
            <a:r>
              <a:rPr lang="en-US" sz="1000">
                <a:solidFill>
                  <a:schemeClr val="accent2"/>
                </a:solidFill>
                <a:latin typeface="Calibri Light" panose="020F0302020204030204" pitchFamily="34" charset="0"/>
                <a:cs typeface="Calibri Light" panose="020F0302020204030204" pitchFamily="34" charset="0"/>
                <a:sym typeface="+mn-ea"/>
              </a:rPr>
              <a:t>Pepple, S. (2015): Javascript for Geospatial and Advanced Maps - URL: </a:t>
            </a:r>
            <a:r>
              <a:rPr lang="en-US" sz="1000">
                <a:solidFill>
                  <a:schemeClr val="accent2"/>
                </a:solidFill>
                <a:latin typeface="Calibri Light" panose="020F0302020204030204" pitchFamily="34" charset="0"/>
                <a:cs typeface="Calibri Light" panose="020F0302020204030204" pitchFamily="34" charset="0"/>
                <a:sym typeface="+mn-ea"/>
                <a:hlinkClick r:id="rId7" action="ppaction://hlinkfile"/>
              </a:rPr>
              <a:t>https://codepen.io/stevepepple/post/javascript-geospatial-examples</a:t>
            </a:r>
            <a:r>
              <a:rPr lang="en-US" sz="1000">
                <a:solidFill>
                  <a:schemeClr val="accent2"/>
                </a:solidFill>
                <a:latin typeface="Calibri Light" panose="020F0302020204030204" pitchFamily="34" charset="0"/>
                <a:cs typeface="Calibri Light" panose="020F0302020204030204" pitchFamily="34" charset="0"/>
                <a:sym typeface="+mn-ea"/>
              </a:rPr>
              <a:t> [09.01.2023].</a:t>
            </a:r>
            <a:endParaRPr lang="en-US" sz="1000">
              <a:solidFill>
                <a:schemeClr val="accent2"/>
              </a:solidFill>
              <a:latin typeface="Calibri Light" panose="020F0302020204030204" pitchFamily="34" charset="0"/>
              <a:cs typeface="Calibri Light" panose="020F0302020204030204" pitchFamily="34" charset="0"/>
              <a:sym typeface="+mn-ea"/>
            </a:endParaRPr>
          </a:p>
          <a:p>
            <a:pPr algn="l" fontAlgn="auto">
              <a:spcBef>
                <a:spcPts val="600"/>
              </a:spcBef>
            </a:pPr>
            <a:r>
              <a:rPr lang="en-US" sz="1000">
                <a:solidFill>
                  <a:schemeClr val="accent2"/>
                </a:solidFill>
                <a:latin typeface="Calibri Light" panose="020F0302020204030204" pitchFamily="34" charset="0"/>
                <a:cs typeface="Calibri Light" panose="020F0302020204030204" pitchFamily="34" charset="0"/>
                <a:sym typeface="+mn-ea"/>
              </a:rPr>
              <a:t>Seip, C./Korduan, P./Zehner, M. L. (2017): Web-GIS. Grundlagen, Anwendungen und Implementierungsbeispiele. Wichmann.</a:t>
            </a:r>
            <a:endParaRPr lang="en-US" sz="1000">
              <a:solidFill>
                <a:schemeClr val="accent2"/>
              </a:solidFill>
              <a:latin typeface="Calibri Light" panose="020F0302020204030204" pitchFamily="34" charset="0"/>
              <a:cs typeface="Calibri Light" panose="020F0302020204030204" pitchFamily="34" charset="0"/>
              <a:sym typeface="+mn-ea"/>
            </a:endParaRPr>
          </a:p>
          <a:p>
            <a:pPr algn="l" fontAlgn="auto">
              <a:spcBef>
                <a:spcPts val="600"/>
              </a:spcBef>
            </a:pPr>
            <a:r>
              <a:rPr lang="en-US" sz="1000">
                <a:solidFill>
                  <a:schemeClr val="accent2"/>
                </a:solidFill>
                <a:latin typeface="Calibri Light" panose="020F0302020204030204" pitchFamily="34" charset="0"/>
                <a:cs typeface="Calibri Light" panose="020F0302020204030204" pitchFamily="34" charset="0"/>
                <a:sym typeface="+mn-ea"/>
              </a:rPr>
              <a:t>SEWilco (2007): GeoServer and GeoNetwork with interfaces and applications sketch. - URL: </a:t>
            </a:r>
            <a:r>
              <a:rPr lang="en-US" sz="1000">
                <a:solidFill>
                  <a:schemeClr val="accent2"/>
                </a:solidFill>
                <a:latin typeface="Calibri Light" panose="020F0302020204030204" pitchFamily="34" charset="0"/>
                <a:cs typeface="Calibri Light" panose="020F0302020204030204" pitchFamily="34" charset="0"/>
                <a:sym typeface="+mn-ea"/>
                <a:hlinkClick r:id="rId8" action="ppaction://hlinkfile"/>
              </a:rPr>
              <a:t>https://commons.wikimedia.org/wiki/File:GeoServer_ GeoNetwork_with_web_app.png</a:t>
            </a:r>
            <a:r>
              <a:rPr lang="en-US" sz="1000">
                <a:solidFill>
                  <a:schemeClr val="accent2"/>
                </a:solidFill>
                <a:latin typeface="Calibri Light" panose="020F0302020204030204" pitchFamily="34" charset="0"/>
                <a:cs typeface="Calibri Light" panose="020F0302020204030204" pitchFamily="34" charset="0"/>
                <a:sym typeface="+mn-ea"/>
              </a:rPr>
              <a:t> [09.01.2023].</a:t>
            </a:r>
            <a:endParaRPr lang="en-US" sz="1000">
              <a:solidFill>
                <a:schemeClr val="accent2"/>
              </a:solidFill>
              <a:latin typeface="Calibri Light" panose="020F0302020204030204" pitchFamily="34" charset="0"/>
              <a:cs typeface="Calibri Light" panose="020F0302020204030204" pitchFamily="34" charset="0"/>
              <a:sym typeface="+mn-ea"/>
            </a:endParaRPr>
          </a:p>
          <a:p>
            <a:pPr algn="l" fontAlgn="auto">
              <a:spcBef>
                <a:spcPts val="600"/>
              </a:spcBef>
            </a:pPr>
            <a:r>
              <a:rPr lang="en-US" sz="1000">
                <a:solidFill>
                  <a:schemeClr val="accent2"/>
                </a:solidFill>
                <a:latin typeface="Calibri Light" panose="020F0302020204030204" pitchFamily="34" charset="0"/>
                <a:cs typeface="Calibri Light" panose="020F0302020204030204" pitchFamily="34" charset="0"/>
                <a:sym typeface="+mn-ea"/>
              </a:rPr>
              <a:t>Turf.js. (2023): Turf.js. - URL: </a:t>
            </a:r>
            <a:r>
              <a:rPr lang="en-US" sz="1000">
                <a:solidFill>
                  <a:schemeClr val="accent2"/>
                </a:solidFill>
                <a:latin typeface="Calibri Light" panose="020F0302020204030204" pitchFamily="34" charset="0"/>
                <a:cs typeface="Calibri Light" panose="020F0302020204030204" pitchFamily="34" charset="0"/>
                <a:sym typeface="+mn-ea"/>
                <a:hlinkClick r:id="rId9" action="ppaction://hlinkfile"/>
              </a:rPr>
              <a:t>https://turfjs.org/docs</a:t>
            </a:r>
            <a:r>
              <a:rPr lang="en-US" sz="1000">
                <a:solidFill>
                  <a:schemeClr val="accent2"/>
                </a:solidFill>
                <a:latin typeface="Calibri Light" panose="020F0302020204030204" pitchFamily="34" charset="0"/>
                <a:cs typeface="Calibri Light" panose="020F0302020204030204" pitchFamily="34" charset="0"/>
                <a:sym typeface="+mn-ea"/>
              </a:rPr>
              <a:t> [07.01.2023].</a:t>
            </a:r>
            <a:endParaRPr lang="en-US" sz="1000">
              <a:solidFill>
                <a:schemeClr val="accent2"/>
              </a:solidFill>
              <a:latin typeface="Calibri Light" panose="020F0302020204030204" pitchFamily="34" charset="0"/>
              <a:cs typeface="Calibri Light" panose="020F0302020204030204" pitchFamily="34" charset="0"/>
              <a:sym typeface="+mn-ea"/>
            </a:endParaRPr>
          </a:p>
          <a:p>
            <a:pPr algn="l" fontAlgn="auto">
              <a:spcBef>
                <a:spcPts val="600"/>
              </a:spcBef>
            </a:pPr>
            <a:r>
              <a:rPr lang="en-US" sz="1000">
                <a:solidFill>
                  <a:schemeClr val="accent2"/>
                </a:solidFill>
                <a:latin typeface="Calibri Light" panose="020F0302020204030204" pitchFamily="34" charset="0"/>
                <a:cs typeface="Calibri Light" panose="020F0302020204030204" pitchFamily="34" charset="0"/>
                <a:sym typeface="+mn-ea"/>
              </a:rPr>
              <a:t>Winsemius, R. (2016): turf-builder. - URL: </a:t>
            </a:r>
            <a:r>
              <a:rPr lang="en-US" sz="1000">
                <a:solidFill>
                  <a:schemeClr val="accent2"/>
                </a:solidFill>
                <a:latin typeface="Calibri Light" panose="020F0302020204030204" pitchFamily="34" charset="0"/>
                <a:cs typeface="Calibri Light" panose="020F0302020204030204" pitchFamily="34" charset="0"/>
                <a:sym typeface="+mn-ea"/>
                <a:hlinkClick r:id="rId10" action="ppaction://hlinkfile"/>
              </a:rPr>
              <a:t>https://github.com/rowanwins/turf-builder</a:t>
            </a:r>
            <a:r>
              <a:rPr lang="en-US" sz="1000">
                <a:solidFill>
                  <a:schemeClr val="accent2"/>
                </a:solidFill>
                <a:latin typeface="Calibri Light" panose="020F0302020204030204" pitchFamily="34" charset="0"/>
                <a:cs typeface="Calibri Light" panose="020F0302020204030204" pitchFamily="34" charset="0"/>
                <a:sym typeface="+mn-ea"/>
              </a:rPr>
              <a:t> [09.01.2023].</a:t>
            </a:r>
            <a:endParaRPr lang="en-US" sz="1000">
              <a:solidFill>
                <a:schemeClr val="accent2"/>
              </a:solidFill>
              <a:latin typeface="Calibri Light" panose="020F0302020204030204" pitchFamily="34" charset="0"/>
              <a:cs typeface="Calibri Light" panose="020F0302020204030204" pitchFamily="34" charset="0"/>
              <a:sym typeface="+mn-ea"/>
            </a:endParaRPr>
          </a:p>
        </p:txBody>
      </p:sp>
      <p:grpSp>
        <p:nvGrpSpPr>
          <p:cNvPr id="9" name="Group 8"/>
          <p:cNvGrpSpPr/>
          <p:nvPr/>
        </p:nvGrpSpPr>
        <p:grpSpPr>
          <a:xfrm>
            <a:off x="-8255" y="4875530"/>
            <a:ext cx="9164955" cy="245110"/>
            <a:chOff x="-13" y="7678"/>
            <a:chExt cx="14433" cy="386"/>
          </a:xfrm>
        </p:grpSpPr>
        <p:sp>
          <p:nvSpPr>
            <p:cNvPr id="4" name="Text Box 3"/>
            <p:cNvSpPr txBox="1"/>
            <p:nvPr/>
          </p:nvSpPr>
          <p:spPr>
            <a:xfrm>
              <a:off x="-13" y="7678"/>
              <a:ext cx="14413" cy="386"/>
            </a:xfrm>
            <a:prstGeom prst="rect">
              <a:avLst/>
            </a:prstGeom>
            <a:noFill/>
          </p:spPr>
          <p:txBody>
            <a:bodyPr wrap="square" rtlCol="0">
              <a:spAutoFit/>
            </a:bodyPr>
            <a:p>
              <a:pPr algn="ctr"/>
              <a:r>
                <a:rPr lang="en-US" sz="1000">
                  <a:solidFill>
                    <a:srgbClr val="929292"/>
                  </a:solidFill>
                </a:rPr>
                <a:t>Räumliche Operationen mit Turf.js</a:t>
              </a:r>
              <a:endParaRPr lang="en-US" sz="1000">
                <a:solidFill>
                  <a:srgbClr val="929292"/>
                </a:solidFill>
              </a:endParaRPr>
            </a:p>
          </p:txBody>
        </p:sp>
        <p:sp>
          <p:nvSpPr>
            <p:cNvPr id="6" name="Text Box 5"/>
            <p:cNvSpPr txBox="1"/>
            <p:nvPr/>
          </p:nvSpPr>
          <p:spPr>
            <a:xfrm>
              <a:off x="13872" y="7678"/>
              <a:ext cx="549" cy="386"/>
            </a:xfrm>
            <a:prstGeom prst="rect">
              <a:avLst/>
            </a:prstGeom>
            <a:noFill/>
          </p:spPr>
          <p:txBody>
            <a:bodyPr wrap="square" rtlCol="0">
              <a:spAutoFit/>
            </a:bodyPr>
            <a:p>
              <a:pPr algn="ctr"/>
              <a:fld id="{9A0DB2DC-4C9A-4742-B13C-FB6460FD3503}" type="slidenum">
                <a:rPr lang="en-US" sz="1000">
                  <a:solidFill>
                    <a:srgbClr val="929292"/>
                  </a:solidFill>
                </a:rPr>
              </a:fld>
              <a:endParaRPr lang="en-US" sz="1000">
                <a:solidFill>
                  <a:srgbClr val="929292"/>
                </a:solidFill>
              </a:endParaRPr>
            </a:p>
          </p:txBody>
        </p:sp>
        <p:sp>
          <p:nvSpPr>
            <p:cNvPr id="8" name="Text Box 7"/>
            <p:cNvSpPr txBox="1"/>
            <p:nvPr/>
          </p:nvSpPr>
          <p:spPr>
            <a:xfrm>
              <a:off x="0" y="7678"/>
              <a:ext cx="1807" cy="386"/>
            </a:xfrm>
            <a:prstGeom prst="rect">
              <a:avLst/>
            </a:prstGeom>
            <a:noFill/>
          </p:spPr>
          <p:txBody>
            <a:bodyPr wrap="square" rtlCol="0">
              <a:spAutoFit/>
            </a:bodyPr>
            <a:p>
              <a:pPr algn="l"/>
              <a:r>
                <a:rPr lang="en-US" sz="1000">
                  <a:solidFill>
                    <a:srgbClr val="929292"/>
                  </a:solidFill>
                </a:rPr>
                <a:t>Nikolaos Kolaxidis</a:t>
              </a:r>
              <a:endParaRPr lang="en-US" sz="1000">
                <a:solidFill>
                  <a:srgbClr val="929292"/>
                </a:solidFill>
              </a:endParaRPr>
            </a:p>
          </p:txBody>
        </p:sp>
      </p:grpSp>
    </p:spTree>
  </p:cSld>
  <p:clrMapOvr>
    <a:masterClrMapping/>
  </p:clrMapOvr>
  <mc:AlternateContent xmlns:mc="http://schemas.openxmlformats.org/markup-compatibility/2006">
    <mc:Choice xmlns:p14="http://schemas.microsoft.com/office/powerpoint/2010/main" Requires="p14">
      <p:transition p14:dur="500">
        <p:wipe dir="r"/>
      </p:transition>
    </mc:Choice>
    <mc:Fallback>
      <p:transition>
        <p:wipe dir="r"/>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633218" y="3402212"/>
            <a:ext cx="4586433" cy="937260"/>
          </a:xfrm>
          <a:prstGeom prst="rect">
            <a:avLst/>
          </a:prstGeom>
        </p:spPr>
        <p:txBody>
          <a:bodyPr wrap="square">
            <a:spAutoFit/>
          </a:bodyPr>
          <a:lstStyle/>
          <a:p>
            <a:pPr algn="l" defTabSz="914400" fontAlgn="auto">
              <a:lnSpc>
                <a:spcPct val="100000"/>
              </a:lnSpc>
              <a:spcBef>
                <a:spcPts val="600"/>
              </a:spcBef>
              <a:buClrTx/>
              <a:buSzTx/>
            </a:pPr>
            <a:r>
              <a:rPr lang="en-US" altLang="zh-CN" sz="1000" i="1" dirty="0">
                <a:ea typeface="Arial" panose="020B0604020202020204" pitchFamily="34" charset="0"/>
                <a:sym typeface="+mn-ea"/>
              </a:rPr>
              <a:t>Seminar: Geospatial Web Development – Einführung in WebGIS Technologien </a:t>
            </a:r>
            <a:endParaRPr lang="en-US" altLang="zh-CN" sz="1000" i="1" kern="1200" dirty="0">
              <a:latin typeface="+mn-lt"/>
              <a:ea typeface="Arial" panose="020B0604020202020204" pitchFamily="34" charset="0"/>
              <a:cs typeface="+mn-cs"/>
            </a:endParaRPr>
          </a:p>
          <a:p>
            <a:pPr algn="l" defTabSz="914400" fontAlgn="auto">
              <a:lnSpc>
                <a:spcPct val="100000"/>
              </a:lnSpc>
              <a:spcBef>
                <a:spcPts val="600"/>
              </a:spcBef>
              <a:buClrTx/>
              <a:buSzTx/>
            </a:pPr>
            <a:r>
              <a:rPr lang="en-US" altLang="zh-CN" sz="1000" i="1" dirty="0">
                <a:ea typeface="Arial" panose="020B0604020202020204" pitchFamily="34" charset="0"/>
                <a:sym typeface="+mn-ea"/>
              </a:rPr>
              <a:t>Referent: Nikolaos Kolaxidis</a:t>
            </a:r>
            <a:endParaRPr lang="en-US" altLang="zh-CN" sz="1000" i="1" kern="1200" dirty="0">
              <a:latin typeface="+mn-lt"/>
              <a:ea typeface="Arial" panose="020B0604020202020204" pitchFamily="34" charset="0"/>
              <a:cs typeface="+mn-cs"/>
            </a:endParaRPr>
          </a:p>
          <a:p>
            <a:pPr algn="l" defTabSz="914400" fontAlgn="auto">
              <a:lnSpc>
                <a:spcPct val="100000"/>
              </a:lnSpc>
              <a:spcBef>
                <a:spcPts val="600"/>
              </a:spcBef>
              <a:buClrTx/>
              <a:buSzTx/>
            </a:pPr>
            <a:r>
              <a:rPr lang="en-US" altLang="zh-CN" sz="1000" i="1" dirty="0">
                <a:ea typeface="Arial" panose="020B0604020202020204" pitchFamily="34" charset="0"/>
                <a:sym typeface="+mn-ea"/>
              </a:rPr>
              <a:t>Universität Heidelberg</a:t>
            </a:r>
            <a:endParaRPr lang="en-US" altLang="zh-CN" sz="1000" i="1" dirty="0">
              <a:ea typeface="Arial" panose="020B0604020202020204" pitchFamily="34" charset="0"/>
              <a:sym typeface="+mn-ea"/>
            </a:endParaRPr>
          </a:p>
          <a:p>
            <a:pPr algn="l" defTabSz="914400" fontAlgn="auto">
              <a:lnSpc>
                <a:spcPct val="100000"/>
              </a:lnSpc>
              <a:spcBef>
                <a:spcPts val="600"/>
              </a:spcBef>
              <a:buClrTx/>
              <a:buSzTx/>
            </a:pPr>
            <a:r>
              <a:rPr lang="en-US" altLang="zh-CN" sz="1000" i="1" dirty="0">
                <a:sym typeface="+mn-ea"/>
              </a:rPr>
              <a:t>12.01.2023</a:t>
            </a:r>
            <a:endParaRPr lang="en-US" altLang="zh-CN" sz="1000" dirty="0">
              <a:ea typeface="Calibri" panose="020F0502020204030204" pitchFamily="34" charset="0"/>
              <a:cs typeface="Calibri" panose="020F0502020204030204" pitchFamily="34" charset="0"/>
              <a:sym typeface="+mn-lt"/>
            </a:endParaRPr>
          </a:p>
        </p:txBody>
      </p:sp>
      <p:sp>
        <p:nvSpPr>
          <p:cNvPr id="8" name="文本框 7"/>
          <p:cNvSpPr txBox="1"/>
          <p:nvPr/>
        </p:nvSpPr>
        <p:spPr>
          <a:xfrm>
            <a:off x="632780" y="1956305"/>
            <a:ext cx="3576320" cy="953135"/>
          </a:xfrm>
          <a:prstGeom prst="rect">
            <a:avLst/>
          </a:prstGeom>
          <a:noFill/>
        </p:spPr>
        <p:txBody>
          <a:bodyPr wrap="none" rtlCol="0">
            <a:spAutoFit/>
          </a:bodyPr>
          <a:lstStyle/>
          <a:p>
            <a:pPr algn="l" fontAlgn="auto">
              <a:lnSpc>
                <a:spcPct val="100000"/>
              </a:lnSpc>
            </a:pPr>
            <a:r>
              <a:rPr lang="en-US" altLang="zh-CN" sz="2800" b="1" spc="-150" dirty="0">
                <a:solidFill>
                  <a:schemeClr val="accent1"/>
                </a:solidFill>
                <a:latin typeface="Calibri" panose="020F0502020204030204" pitchFamily="34" charset="0"/>
                <a:ea typeface="Calibri" panose="020F0502020204030204" pitchFamily="34" charset="0"/>
                <a:cs typeface="Calibri" panose="020F0502020204030204" pitchFamily="34" charset="0"/>
                <a:sym typeface="+mn-lt"/>
              </a:rPr>
              <a:t>console.log("Vielen Dank</a:t>
            </a:r>
            <a:endParaRPr lang="en-US" altLang="zh-CN" sz="2800" b="1" spc="-150" dirty="0">
              <a:solidFill>
                <a:schemeClr val="accent1"/>
              </a:solidFill>
              <a:latin typeface="Calibri" panose="020F0502020204030204" pitchFamily="34" charset="0"/>
              <a:ea typeface="Calibri" panose="020F0502020204030204" pitchFamily="34" charset="0"/>
              <a:cs typeface="Calibri" panose="020F0502020204030204" pitchFamily="34" charset="0"/>
              <a:sym typeface="+mn-lt"/>
            </a:endParaRPr>
          </a:p>
          <a:p>
            <a:pPr algn="l" fontAlgn="auto">
              <a:lnSpc>
                <a:spcPct val="100000"/>
              </a:lnSpc>
            </a:pPr>
            <a:r>
              <a:rPr lang="en-US" altLang="zh-CN" sz="2800" b="1" spc="-150" dirty="0">
                <a:solidFill>
                  <a:schemeClr val="tx2"/>
                </a:solidFill>
                <a:latin typeface="Calibri" panose="020F0502020204030204" pitchFamily="34" charset="0"/>
                <a:ea typeface="Calibri" panose="020F0502020204030204" pitchFamily="34" charset="0"/>
                <a:cs typeface="Calibri" panose="020F0502020204030204" pitchFamily="34" charset="0"/>
                <a:sym typeface="+mn-lt"/>
              </a:rPr>
              <a:t>für die Aufmerksamkeit!")</a:t>
            </a:r>
            <a:endParaRPr lang="en-US" altLang="zh-CN" sz="2800" b="1" spc="-150" dirty="0">
              <a:solidFill>
                <a:schemeClr val="tx2"/>
              </a:solidFill>
              <a:latin typeface="Calibri" panose="020F0502020204030204" pitchFamily="34" charset="0"/>
              <a:ea typeface="Calibri" panose="020F0502020204030204" pitchFamily="34" charset="0"/>
              <a:cs typeface="Calibri" panose="020F0502020204030204" pitchFamily="34" charset="0"/>
              <a:sym typeface="+mn-lt"/>
            </a:endParaRPr>
          </a:p>
        </p:txBody>
      </p:sp>
      <p:sp>
        <p:nvSpPr>
          <p:cNvPr id="10" name="Line 21"/>
          <p:cNvSpPr>
            <a:spLocks noChangeShapeType="1"/>
          </p:cNvSpPr>
          <p:nvPr/>
        </p:nvSpPr>
        <p:spPr bwMode="auto">
          <a:xfrm>
            <a:off x="735965" y="3217545"/>
            <a:ext cx="777875" cy="635"/>
          </a:xfrm>
          <a:prstGeom prst="line">
            <a:avLst/>
          </a:prstGeom>
          <a:noFill/>
          <a:ln w="12700">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lnSpc>
                <a:spcPct val="130000"/>
              </a:lnSpc>
              <a:spcBef>
                <a:spcPct val="0"/>
              </a:spcBef>
              <a:spcAft>
                <a:spcPct val="0"/>
              </a:spcAft>
            </a:pPr>
            <a:endParaRPr lang="zh-CN" altLang="en-US" sz="1800">
              <a:ln>
                <a:solidFill>
                  <a:schemeClr val="tx1">
                    <a:lumMod val="75000"/>
                    <a:lumOff val="25000"/>
                  </a:schemeClr>
                </a:solidFill>
              </a:ln>
              <a:solidFill>
                <a:schemeClr val="tx2"/>
              </a:solidFill>
              <a:ea typeface="Calibri" panose="020F0502020204030204" pitchFamily="34" charset="0"/>
              <a:cs typeface="Calibri" panose="020F0502020204030204" pitchFamily="34" charset="0"/>
              <a:sym typeface="+mn-lt"/>
            </a:endParaRPr>
          </a:p>
        </p:txBody>
      </p:sp>
      <p:pic>
        <p:nvPicPr>
          <p:cNvPr id="11" name="Picture Placeholder 10" descr="D:\UniHeidelberg\Kurse\FS2\Time to take action\Referat\Pics\ask.pngask"/>
          <p:cNvPicPr>
            <a:picLocks noChangeAspect="1"/>
          </p:cNvPicPr>
          <p:nvPr>
            <p:ph type="pic" sz="quarter" idx="4294967295"/>
          </p:nvPr>
        </p:nvPicPr>
        <p:blipFill>
          <a:blip r:embed="rId1"/>
          <a:srcRect/>
          <a:stretch>
            <a:fillRect/>
          </a:stretch>
        </p:blipFill>
        <p:spPr>
          <a:xfrm>
            <a:off x="1664335" y="412750"/>
            <a:ext cx="1358900" cy="1358900"/>
          </a:xfrm>
          <a:prstGeom prst="rect">
            <a:avLst/>
          </a:prstGeom>
          <a:noFill/>
          <a:ln w="476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000"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2" presetClass="entr" presetSubtype="8" fill="hold" nodeType="withEffect">
                                  <p:stCondLst>
                                    <p:cond delay="0"/>
                                  </p:stCondLst>
                                  <p:childTnLst>
                                    <p:set>
                                      <p:cBhvr>
                                        <p:cTn id="9" dur="1000" fill="hold">
                                          <p:stCondLst>
                                            <p:cond delay="0"/>
                                          </p:stCondLst>
                                        </p:cTn>
                                        <p:tgtEl>
                                          <p:spTgt spid="10"/>
                                        </p:tgtEl>
                                        <p:attrNameLst>
                                          <p:attrName>style.visibility</p:attrName>
                                        </p:attrNameLst>
                                      </p:cBhvr>
                                      <p:to>
                                        <p:strVal val="visible"/>
                                      </p:to>
                                    </p:set>
                                    <p:animEffect transition="in" filter="wipe(left)">
                                      <p:cBhvr>
                                        <p:cTn id="10" dur="1000"/>
                                        <p:tgtEl>
                                          <p:spTgt spid="10"/>
                                        </p:tgtEl>
                                      </p:cBhvr>
                                    </p:animEffect>
                                  </p:childTnLst>
                                </p:cTn>
                              </p:par>
                              <p:par>
                                <p:cTn id="11" presetID="22" presetClass="entr" presetSubtype="8" fill="hold" grpId="0" nodeType="withEffect">
                                  <p:stCondLst>
                                    <p:cond delay="0"/>
                                  </p:stCondLst>
                                  <p:childTnLst>
                                    <p:set>
                                      <p:cBhvr>
                                        <p:cTn id="12" dur="1000" fill="hold">
                                          <p:stCondLst>
                                            <p:cond delay="0"/>
                                          </p:stCondLst>
                                        </p:cTn>
                                        <p:tgtEl>
                                          <p:spTgt spid="13"/>
                                        </p:tgtEl>
                                        <p:attrNameLst>
                                          <p:attrName>style.visibility</p:attrName>
                                        </p:attrNameLst>
                                      </p:cBhvr>
                                      <p:to>
                                        <p:strVal val="visible"/>
                                      </p:to>
                                    </p:set>
                                    <p:animEffect transition="in" filter="wipe(left)">
                                      <p:cBhvr>
                                        <p:cTn id="13" dur="1000"/>
                                        <p:tgtEl>
                                          <p:spTgt spid="13"/>
                                        </p:tgtEl>
                                      </p:cBhvr>
                                    </p:animEffect>
                                  </p:childTnLst>
                                </p:cTn>
                              </p:par>
                            </p:childTnLst>
                          </p:cTn>
                        </p:par>
                        <p:par>
                          <p:cTn id="14" fill="hold">
                            <p:stCondLst>
                              <p:cond delay="1000"/>
                            </p:stCondLst>
                            <p:childTnLst>
                              <p:par>
                                <p:cTn id="15" presetID="35" presetClass="entr" presetSubtype="0" fill="hold" nodeType="afterEffect">
                                  <p:stCondLst>
                                    <p:cond delay="1600"/>
                                  </p:stCondLst>
                                  <p:childTnLst>
                                    <p:set>
                                      <p:cBhvr>
                                        <p:cTn id="16" dur="500"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anim calcmode="lin" valueType="num">
                                      <p:cBhvr>
                                        <p:cTn id="18" dur="500" fill="hold"/>
                                        <p:tgtEl>
                                          <p:spTgt spid="11"/>
                                        </p:tgtEl>
                                        <p:attrNameLst>
                                          <p:attrName>style.rotation</p:attrName>
                                        </p:attrNameLst>
                                      </p:cBhvr>
                                      <p:tavLst>
                                        <p:tav tm="0">
                                          <p:val>
                                            <p:fltVal val="720"/>
                                          </p:val>
                                        </p:tav>
                                        <p:tav tm="100000">
                                          <p:val>
                                            <p:fltVal val="0"/>
                                          </p:val>
                                        </p:tav>
                                      </p:tavLst>
                                    </p:anim>
                                    <p:anim calcmode="lin" valueType="num">
                                      <p:cBhvr>
                                        <p:cTn id="19" dur="500" fill="hold"/>
                                        <p:tgtEl>
                                          <p:spTgt spid="11"/>
                                        </p:tgtEl>
                                        <p:attrNameLst>
                                          <p:attrName>ppt_h</p:attrName>
                                        </p:attrNameLst>
                                      </p:cBhvr>
                                      <p:tavLst>
                                        <p:tav tm="0">
                                          <p:val>
                                            <p:fltVal val="0"/>
                                          </p:val>
                                        </p:tav>
                                        <p:tav tm="100000">
                                          <p:val>
                                            <p:strVal val="#ppt_h"/>
                                          </p:val>
                                        </p:tav>
                                      </p:tavLst>
                                    </p:anim>
                                    <p:anim calcmode="lin" valueType="num">
                                      <p:cBhvr>
                                        <p:cTn id="20" dur="500" fill="hold"/>
                                        <p:tgtEl>
                                          <p:spTgt spid="11"/>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653" y="3199828"/>
            <a:ext cx="3052692" cy="368300"/>
          </a:xfrm>
          <a:prstGeom prst="rect">
            <a:avLst/>
          </a:prstGeom>
        </p:spPr>
        <p:txBody>
          <a:bodyPr wrap="square">
            <a:spAutoFit/>
          </a:bodyPr>
          <a:lstStyle/>
          <a:p>
            <a:pPr algn="ctr">
              <a:lnSpc>
                <a:spcPct val="150000"/>
              </a:lnSpc>
            </a:pPr>
            <a:r>
              <a:rPr lang="en-US" altLang="zh-CN" sz="1200" dirty="0">
                <a:solidFill>
                  <a:schemeClr val="accent6"/>
                </a:solidFill>
                <a:ea typeface="Calibri" panose="020F0502020204030204" pitchFamily="34" charset="0"/>
                <a:cs typeface="Calibri" panose="020F0502020204030204" pitchFamily="34" charset="0"/>
                <a:sym typeface="+mn-lt"/>
              </a:rPr>
              <a:t>Was sind räumliche Operationen? Was ist GIS? </a:t>
            </a:r>
            <a:endParaRPr lang="en-US" altLang="zh-CN" sz="1200" dirty="0">
              <a:solidFill>
                <a:schemeClr val="accent6"/>
              </a:solidFill>
              <a:ea typeface="Calibri" panose="020F0502020204030204" pitchFamily="34" charset="0"/>
              <a:cs typeface="Calibri" panose="020F0502020204030204" pitchFamily="34" charset="0"/>
              <a:sym typeface="+mn-lt"/>
            </a:endParaRPr>
          </a:p>
        </p:txBody>
      </p:sp>
      <p:sp>
        <p:nvSpPr>
          <p:cNvPr id="7" name="文本框 7"/>
          <p:cNvSpPr txBox="1">
            <a:spLocks noChangeArrowheads="1"/>
          </p:cNvSpPr>
          <p:nvPr/>
        </p:nvSpPr>
        <p:spPr bwMode="auto">
          <a:xfrm>
            <a:off x="2733358" y="2483225"/>
            <a:ext cx="367728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SimSun" panose="02010600030101010101" pitchFamily="2" charset="-122"/>
              </a:defRPr>
            </a:lvl1pPr>
            <a:lvl2pPr marL="742950" indent="-285750" defTabSz="514350">
              <a:defRPr sz="1300">
                <a:solidFill>
                  <a:schemeClr val="tx1"/>
                </a:solidFill>
                <a:latin typeface="Calibri" panose="020F0502020204030204" pitchFamily="34" charset="0"/>
                <a:ea typeface="SimSun" panose="02010600030101010101" pitchFamily="2" charset="-122"/>
              </a:defRPr>
            </a:lvl2pPr>
            <a:lvl3pPr marL="1143000" indent="-228600" defTabSz="514350">
              <a:defRPr sz="1300">
                <a:solidFill>
                  <a:schemeClr val="tx1"/>
                </a:solidFill>
                <a:latin typeface="Calibri" panose="020F0502020204030204" pitchFamily="34" charset="0"/>
                <a:ea typeface="SimSun" panose="02010600030101010101" pitchFamily="2" charset="-122"/>
              </a:defRPr>
            </a:lvl3pPr>
            <a:lvl4pPr marL="1600200" indent="-228600" defTabSz="514350">
              <a:defRPr sz="1300">
                <a:solidFill>
                  <a:schemeClr val="tx1"/>
                </a:solidFill>
                <a:latin typeface="Calibri" panose="020F0502020204030204" pitchFamily="34" charset="0"/>
                <a:ea typeface="SimSun" panose="02010600030101010101" pitchFamily="2" charset="-122"/>
              </a:defRPr>
            </a:lvl4pPr>
            <a:lvl5pPr marL="2057400" indent="-228600" defTabSz="514350">
              <a:defRPr sz="1300">
                <a:solidFill>
                  <a:schemeClr val="tx1"/>
                </a:solidFill>
                <a:latin typeface="Calibri" panose="020F0502020204030204" pitchFamily="34" charset="0"/>
                <a:ea typeface="SimSun"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9pPr>
          </a:lstStyle>
          <a:p>
            <a:pPr algn="ctr">
              <a:lnSpc>
                <a:spcPct val="130000"/>
              </a:lnSpc>
            </a:pPr>
            <a:r>
              <a:rPr lang="en-US" altLang="zh-CN" sz="2800" b="1" dirty="0">
                <a:solidFill>
                  <a:schemeClr val="tx2"/>
                </a:solidFill>
                <a:latin typeface="+mn-lt"/>
                <a:ea typeface="Calibri" panose="020F0502020204030204" pitchFamily="34" charset="0"/>
                <a:cs typeface="Calibri" panose="020F0502020204030204" pitchFamily="34" charset="0"/>
                <a:sym typeface="+mn-lt"/>
              </a:rPr>
              <a:t>Räumliche Operationen</a:t>
            </a:r>
            <a:endParaRPr lang="en-US" altLang="zh-CN" sz="2800" b="1" dirty="0">
              <a:solidFill>
                <a:schemeClr val="tx2"/>
              </a:solidFill>
              <a:latin typeface="+mn-lt"/>
              <a:ea typeface="Calibri" panose="020F0502020204030204" pitchFamily="34" charset="0"/>
              <a:cs typeface="Calibri" panose="020F0502020204030204" pitchFamily="34" charset="0"/>
              <a:sym typeface="+mn-lt"/>
            </a:endParaRPr>
          </a:p>
        </p:txBody>
      </p:sp>
      <p:cxnSp>
        <p:nvCxnSpPr>
          <p:cNvPr id="11" name="直接连接符 10"/>
          <p:cNvCxnSpPr/>
          <p:nvPr/>
        </p:nvCxnSpPr>
        <p:spPr>
          <a:xfrm>
            <a:off x="4333618" y="3150590"/>
            <a:ext cx="47676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3996225" y="1328366"/>
            <a:ext cx="1151549" cy="1151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ea typeface="Calibri" panose="020F0502020204030204" pitchFamily="34" charset="0"/>
                <a:cs typeface="Calibri" panose="020F0502020204030204" pitchFamily="34" charset="0"/>
                <a:sym typeface="+mn-lt"/>
              </a:rPr>
              <a:t>01</a:t>
            </a:r>
            <a:endParaRPr lang="zh-CN" altLang="en-US" sz="4400" b="1" dirty="0">
              <a:ea typeface="Calibri" panose="020F0502020204030204" pitchFamily="34" charset="0"/>
              <a:cs typeface="Calibri" panose="020F0502020204030204" pitchFamily="3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5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70" y="140335"/>
            <a:ext cx="9145270" cy="460375"/>
          </a:xfrm>
          <a:prstGeom prst="rect">
            <a:avLst/>
          </a:prstGeom>
          <a:noFill/>
        </p:spPr>
        <p:txBody>
          <a:bodyPr wrap="square" rtlCol="0">
            <a:spAutoFit/>
          </a:bodyPr>
          <a:p>
            <a:pPr algn="ctr"/>
            <a:r>
              <a:rPr lang="en-US" sz="2400">
                <a:solidFill>
                  <a:srgbClr val="1D6DC2"/>
                </a:solidFill>
                <a:latin typeface="Calibri Light" panose="020F0302020204030204" pitchFamily="34" charset="0"/>
                <a:cs typeface="Calibri Light" panose="020F0302020204030204" pitchFamily="34" charset="0"/>
              </a:rPr>
              <a:t>Was sind räumliche Operationen?</a:t>
            </a:r>
            <a:endParaRPr lang="en-US" sz="2400">
              <a:solidFill>
                <a:srgbClr val="1D6DC2"/>
              </a:solidFill>
              <a:latin typeface="Calibri Light" panose="020F0302020204030204" pitchFamily="34" charset="0"/>
              <a:cs typeface="Calibri Light" panose="020F0302020204030204" pitchFamily="34" charset="0"/>
            </a:endParaRPr>
          </a:p>
        </p:txBody>
      </p:sp>
      <p:sp>
        <p:nvSpPr>
          <p:cNvPr id="3" name="Text Box 2"/>
          <p:cNvSpPr txBox="1"/>
          <p:nvPr/>
        </p:nvSpPr>
        <p:spPr>
          <a:xfrm>
            <a:off x="1078230" y="826135"/>
            <a:ext cx="7242175" cy="1268095"/>
          </a:xfrm>
          <a:prstGeom prst="rect">
            <a:avLst/>
          </a:prstGeom>
          <a:noFill/>
        </p:spPr>
        <p:txBody>
          <a:bodyPr wrap="square" rtlCol="0">
            <a:spAutoFit/>
          </a:bodyPr>
          <a:p>
            <a:pPr algn="l" fontAlgn="auto">
              <a:lnSpc>
                <a:spcPct val="110000"/>
              </a:lnSpc>
              <a:spcBef>
                <a:spcPts val="600"/>
              </a:spcBef>
            </a:pPr>
            <a:r>
              <a:rPr lang="en-US" sz="1400" b="1" i="1">
                <a:solidFill>
                  <a:schemeClr val="accent1"/>
                </a:solidFill>
              </a:rPr>
              <a:t>“Räumlich”</a:t>
            </a:r>
            <a:r>
              <a:rPr lang="en-US" sz="1400">
                <a:solidFill>
                  <a:schemeClr val="accent1"/>
                </a:solidFill>
                <a:latin typeface="Calibri Light" panose="020F0302020204030204" pitchFamily="34" charset="0"/>
                <a:cs typeface="Calibri Light" panose="020F0302020204030204" pitchFamily="34" charset="0"/>
              </a:rPr>
              <a:t>:</a:t>
            </a:r>
            <a:endParaRPr lang="en-US" sz="1400">
              <a:solidFill>
                <a:schemeClr val="accent1"/>
              </a:solidFill>
            </a:endParaRPr>
          </a:p>
          <a:p>
            <a:pPr algn="l" fontAlgn="auto">
              <a:lnSpc>
                <a:spcPct val="110000"/>
              </a:lnSpc>
              <a:spcBef>
                <a:spcPts val="600"/>
              </a:spcBef>
            </a:pPr>
            <a:r>
              <a:rPr lang="en-US" sz="1400">
                <a:solidFill>
                  <a:schemeClr val="tx2"/>
                </a:solidFill>
                <a:latin typeface="Calibri Light" panose="020F0302020204030204" pitchFamily="34" charset="0"/>
                <a:cs typeface="Calibri Light" panose="020F0302020204030204" pitchFamily="34" charset="0"/>
              </a:rPr>
              <a:t>	- Daten mit räumlichem Bezug (Koordinaten)</a:t>
            </a:r>
            <a:endParaRPr lang="en-US" sz="1400">
              <a:solidFill>
                <a:schemeClr val="tx2"/>
              </a:solidFill>
              <a:latin typeface="Calibri Light" panose="020F0302020204030204" pitchFamily="34" charset="0"/>
              <a:cs typeface="Calibri Light" panose="020F0302020204030204" pitchFamily="34" charset="0"/>
            </a:endParaRPr>
          </a:p>
          <a:p>
            <a:pPr algn="l" fontAlgn="auto">
              <a:lnSpc>
                <a:spcPct val="110000"/>
              </a:lnSpc>
              <a:spcBef>
                <a:spcPts val="600"/>
              </a:spcBef>
            </a:pPr>
            <a:r>
              <a:rPr lang="en-US" sz="1400">
                <a:solidFill>
                  <a:schemeClr val="tx2"/>
                </a:solidFill>
                <a:latin typeface="Calibri Light" panose="020F0302020204030204" pitchFamily="34" charset="0"/>
                <a:cs typeface="Calibri Light" panose="020F0302020204030204" pitchFamily="34" charset="0"/>
              </a:rPr>
              <a:t>	- Enthalten oft zusätzliche Sachdaten (Tabellen)</a:t>
            </a:r>
            <a:endParaRPr lang="en-US" sz="1400">
              <a:solidFill>
                <a:schemeClr val="tx2"/>
              </a:solidFill>
              <a:latin typeface="Calibri Light" panose="020F0302020204030204" pitchFamily="34" charset="0"/>
              <a:cs typeface="Calibri Light" panose="020F0302020204030204" pitchFamily="34" charset="0"/>
            </a:endParaRPr>
          </a:p>
          <a:p>
            <a:pPr algn="l" fontAlgn="auto">
              <a:lnSpc>
                <a:spcPct val="110000"/>
              </a:lnSpc>
              <a:spcBef>
                <a:spcPts val="600"/>
              </a:spcBef>
            </a:pPr>
            <a:r>
              <a:rPr lang="en-US" sz="1400">
                <a:solidFill>
                  <a:schemeClr val="tx2"/>
                </a:solidFill>
                <a:latin typeface="Calibri Light" panose="020F0302020204030204" pitchFamily="34" charset="0"/>
                <a:cs typeface="Calibri Light" panose="020F0302020204030204" pitchFamily="34" charset="0"/>
              </a:rPr>
              <a:t>	- Vektor- &amp; Rasterdaten</a:t>
            </a:r>
            <a:endParaRPr lang="en-US" sz="1400">
              <a:solidFill>
                <a:schemeClr val="accent2"/>
              </a:solidFill>
              <a:latin typeface="Calibri Light" panose="020F0302020204030204" pitchFamily="34" charset="0"/>
              <a:cs typeface="Calibri Light" panose="020F0302020204030204" pitchFamily="34" charset="0"/>
            </a:endParaRPr>
          </a:p>
        </p:txBody>
      </p:sp>
      <p:sp>
        <p:nvSpPr>
          <p:cNvPr id="82" name="椭圆 81"/>
          <p:cNvSpPr/>
          <p:nvPr/>
        </p:nvSpPr>
        <p:spPr>
          <a:xfrm>
            <a:off x="8525964" y="38198"/>
            <a:ext cx="561600" cy="562630"/>
          </a:xfrm>
          <a:prstGeom prst="ellipse">
            <a:avLst/>
          </a:prstGeom>
          <a:solidFill>
            <a:schemeClr val="accent1"/>
          </a:solidFill>
        </p:spPr>
        <p:txBody>
          <a:bodyPr wrap="none">
            <a:noAutofit/>
          </a:bodyPr>
          <a:p>
            <a:pPr algn="ctr"/>
            <a:r>
              <a:rPr lang="en-US" altLang="zh-CN" sz="2000" b="1" dirty="0">
                <a:solidFill>
                  <a:schemeClr val="bg1"/>
                </a:solidFill>
                <a:ea typeface="Calibri" panose="020F0502020204030204" pitchFamily="34" charset="0"/>
                <a:cs typeface="Calibri" panose="020F0502020204030204" pitchFamily="34" charset="0"/>
                <a:sym typeface="+mn-lt"/>
              </a:rPr>
              <a:t>01</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grpSp>
        <p:nvGrpSpPr>
          <p:cNvPr id="9" name="Group 8"/>
          <p:cNvGrpSpPr/>
          <p:nvPr/>
        </p:nvGrpSpPr>
        <p:grpSpPr>
          <a:xfrm>
            <a:off x="-8255" y="4875530"/>
            <a:ext cx="9164955" cy="245110"/>
            <a:chOff x="-13" y="7678"/>
            <a:chExt cx="14433" cy="386"/>
          </a:xfrm>
        </p:grpSpPr>
        <p:sp>
          <p:nvSpPr>
            <p:cNvPr id="5" name="Text Box 4"/>
            <p:cNvSpPr txBox="1"/>
            <p:nvPr/>
          </p:nvSpPr>
          <p:spPr>
            <a:xfrm>
              <a:off x="-13" y="7678"/>
              <a:ext cx="14413" cy="386"/>
            </a:xfrm>
            <a:prstGeom prst="rect">
              <a:avLst/>
            </a:prstGeom>
            <a:noFill/>
          </p:spPr>
          <p:txBody>
            <a:bodyPr wrap="square" rtlCol="0">
              <a:spAutoFit/>
            </a:bodyPr>
            <a:p>
              <a:pPr algn="ctr"/>
              <a:r>
                <a:rPr lang="en-US" sz="1000">
                  <a:solidFill>
                    <a:schemeClr val="accent6"/>
                  </a:solidFill>
                </a:rPr>
                <a:t>Räumliche Operationen mit Turf.js</a:t>
              </a:r>
              <a:endParaRPr lang="en-US" sz="1000">
                <a:solidFill>
                  <a:schemeClr val="accent6"/>
                </a:solidFill>
              </a:endParaRPr>
            </a:p>
          </p:txBody>
        </p:sp>
        <p:sp>
          <p:nvSpPr>
            <p:cNvPr id="7" name="Text Box 6"/>
            <p:cNvSpPr txBox="1"/>
            <p:nvPr/>
          </p:nvSpPr>
          <p:spPr>
            <a:xfrm>
              <a:off x="13872" y="7678"/>
              <a:ext cx="549" cy="386"/>
            </a:xfrm>
            <a:prstGeom prst="rect">
              <a:avLst/>
            </a:prstGeom>
            <a:noFill/>
          </p:spPr>
          <p:txBody>
            <a:bodyPr wrap="square" rtlCol="0">
              <a:spAutoFit/>
            </a:bodyPr>
            <a:p>
              <a:pPr algn="ctr"/>
              <a:fld id="{9A0DB2DC-4C9A-4742-B13C-FB6460FD3503}" type="slidenum">
                <a:rPr lang="en-US" sz="1000">
                  <a:solidFill>
                    <a:schemeClr val="accent6"/>
                  </a:solidFill>
                </a:rPr>
              </a:fld>
              <a:endParaRPr lang="en-US" sz="1000">
                <a:solidFill>
                  <a:schemeClr val="accent6"/>
                </a:solidFill>
              </a:endParaRPr>
            </a:p>
          </p:txBody>
        </p:sp>
        <p:sp>
          <p:nvSpPr>
            <p:cNvPr id="6" name="Text Box 5"/>
            <p:cNvSpPr txBox="1"/>
            <p:nvPr/>
          </p:nvSpPr>
          <p:spPr>
            <a:xfrm>
              <a:off x="0" y="7678"/>
              <a:ext cx="1807" cy="386"/>
            </a:xfrm>
            <a:prstGeom prst="rect">
              <a:avLst/>
            </a:prstGeom>
            <a:noFill/>
          </p:spPr>
          <p:txBody>
            <a:bodyPr wrap="square" rtlCol="0">
              <a:spAutoFit/>
            </a:bodyPr>
            <a:p>
              <a:pPr algn="l"/>
              <a:r>
                <a:rPr lang="en-US" sz="1000">
                  <a:solidFill>
                    <a:schemeClr val="accent6"/>
                  </a:solidFill>
                </a:rPr>
                <a:t>Nikolaos Kolaxidis</a:t>
              </a:r>
              <a:endParaRPr lang="en-US" sz="1000">
                <a:solidFill>
                  <a:schemeClr val="accent6"/>
                </a:solidFill>
              </a:endParaRPr>
            </a:p>
          </p:txBody>
        </p:sp>
      </p:grpSp>
      <p:sp>
        <p:nvSpPr>
          <p:cNvPr id="4" name="Text Box 3"/>
          <p:cNvSpPr txBox="1"/>
          <p:nvPr/>
        </p:nvSpPr>
        <p:spPr>
          <a:xfrm>
            <a:off x="1077595" y="2094230"/>
            <a:ext cx="7242810" cy="1581785"/>
          </a:xfrm>
          <a:prstGeom prst="rect">
            <a:avLst/>
          </a:prstGeom>
          <a:noFill/>
        </p:spPr>
        <p:txBody>
          <a:bodyPr wrap="square" rtlCol="0">
            <a:spAutoFit/>
          </a:bodyPr>
          <a:p>
            <a:pPr algn="l" fontAlgn="auto">
              <a:lnSpc>
                <a:spcPct val="110000"/>
              </a:lnSpc>
              <a:spcBef>
                <a:spcPts val="600"/>
              </a:spcBef>
            </a:pPr>
            <a:endParaRPr lang="en-US" sz="1400" b="1" i="1">
              <a:solidFill>
                <a:schemeClr val="tx2"/>
              </a:solidFill>
            </a:endParaRPr>
          </a:p>
          <a:p>
            <a:pPr algn="l" fontAlgn="auto">
              <a:lnSpc>
                <a:spcPct val="110000"/>
              </a:lnSpc>
              <a:spcBef>
                <a:spcPts val="600"/>
              </a:spcBef>
            </a:pPr>
            <a:r>
              <a:rPr lang="en-US" sz="1400" b="1" i="1">
                <a:solidFill>
                  <a:schemeClr val="accent1"/>
                </a:solidFill>
              </a:rPr>
              <a:t>Räumliche Operationen</a:t>
            </a:r>
            <a:r>
              <a:rPr lang="en-US" sz="1400">
                <a:solidFill>
                  <a:schemeClr val="accent1"/>
                </a:solidFill>
                <a:latin typeface="Calibri Light" panose="020F0302020204030204" pitchFamily="34" charset="0"/>
                <a:cs typeface="Calibri Light" panose="020F0302020204030204" pitchFamily="34" charset="0"/>
              </a:rPr>
              <a:t>:</a:t>
            </a:r>
            <a:endParaRPr lang="en-US" sz="1400">
              <a:solidFill>
                <a:schemeClr val="accent1"/>
              </a:solidFill>
            </a:endParaRPr>
          </a:p>
          <a:p>
            <a:pPr algn="l" fontAlgn="auto">
              <a:lnSpc>
                <a:spcPct val="110000"/>
              </a:lnSpc>
              <a:spcBef>
                <a:spcPts val="600"/>
              </a:spcBef>
            </a:pPr>
            <a:r>
              <a:rPr lang="en-US" sz="1400">
                <a:solidFill>
                  <a:schemeClr val="tx2"/>
                </a:solidFill>
                <a:latin typeface="Calibri Light" panose="020F0302020204030204" pitchFamily="34" charset="0"/>
                <a:cs typeface="Calibri Light" panose="020F0302020204030204" pitchFamily="34" charset="0"/>
              </a:rPr>
              <a:t>	</a:t>
            </a:r>
            <a:r>
              <a:rPr lang="en-US" sz="1400">
                <a:solidFill>
                  <a:schemeClr val="accent2"/>
                </a:solidFill>
                <a:latin typeface="Calibri Light" panose="020F0302020204030204" pitchFamily="34" charset="0"/>
                <a:cs typeface="Calibri Light" panose="020F0302020204030204" pitchFamily="34" charset="0"/>
              </a:rPr>
              <a:t>- Geoanalyse (Entfernungs-/Größenmessungen, </a:t>
            </a:r>
            <a:r>
              <a:rPr lang="en-US" sz="1400">
                <a:solidFill>
                  <a:schemeClr val="accent2"/>
                </a:solidFill>
                <a:latin typeface="Calibri Light" panose="020F0302020204030204" pitchFamily="34" charset="0"/>
                <a:cs typeface="Calibri Light" panose="020F0302020204030204" pitchFamily="34" charset="0"/>
                <a:sym typeface="+mn-ea"/>
              </a:rPr>
              <a:t>Lagebeziehungen</a:t>
            </a:r>
            <a:r>
              <a:rPr lang="en-US" sz="1400">
                <a:solidFill>
                  <a:schemeClr val="accent2"/>
                </a:solidFill>
                <a:latin typeface="Calibri Light" panose="020F0302020204030204" pitchFamily="34" charset="0"/>
                <a:cs typeface="Calibri Light" panose="020F0302020204030204" pitchFamily="34" charset="0"/>
              </a:rPr>
              <a:t> etc.)</a:t>
            </a:r>
            <a:endParaRPr lang="en-US" sz="1400">
              <a:solidFill>
                <a:schemeClr val="accent2"/>
              </a:solidFill>
              <a:latin typeface="Calibri Light" panose="020F0302020204030204" pitchFamily="34" charset="0"/>
              <a:cs typeface="Calibri Light" panose="020F0302020204030204" pitchFamily="34" charset="0"/>
            </a:endParaRPr>
          </a:p>
          <a:p>
            <a:pPr algn="l" fontAlgn="auto">
              <a:lnSpc>
                <a:spcPct val="110000"/>
              </a:lnSpc>
              <a:spcBef>
                <a:spcPts val="600"/>
              </a:spcBef>
            </a:pPr>
            <a:r>
              <a:rPr lang="en-US" sz="1400">
                <a:solidFill>
                  <a:schemeClr val="accent2"/>
                </a:solidFill>
                <a:latin typeface="Calibri Light" panose="020F0302020204030204" pitchFamily="34" charset="0"/>
                <a:cs typeface="Calibri Light" panose="020F0302020204030204" pitchFamily="34" charset="0"/>
              </a:rPr>
              <a:t>	</a:t>
            </a:r>
            <a:endParaRPr lang="en-US" sz="1400">
              <a:solidFill>
                <a:schemeClr val="accent2"/>
              </a:solidFill>
              <a:latin typeface="Calibri Light" panose="020F0302020204030204" pitchFamily="34" charset="0"/>
              <a:cs typeface="Calibri Light" panose="020F0302020204030204" pitchFamily="34" charset="0"/>
            </a:endParaRPr>
          </a:p>
          <a:p>
            <a:pPr algn="l" fontAlgn="auto">
              <a:lnSpc>
                <a:spcPct val="110000"/>
              </a:lnSpc>
              <a:spcBef>
                <a:spcPts val="600"/>
              </a:spcBef>
            </a:pPr>
            <a:r>
              <a:rPr lang="en-US" sz="1400">
                <a:solidFill>
                  <a:schemeClr val="accent2"/>
                </a:solidFill>
                <a:latin typeface="Calibri Light" panose="020F0302020204030204" pitchFamily="34" charset="0"/>
                <a:cs typeface="Calibri Light" panose="020F0302020204030204" pitchFamily="34" charset="0"/>
              </a:rPr>
              <a:t>	</a:t>
            </a:r>
            <a:endParaRPr lang="en-US" sz="1400">
              <a:solidFill>
                <a:schemeClr val="accent2"/>
              </a:solidFill>
              <a:latin typeface="Calibri Light" panose="020F0302020204030204" pitchFamily="34" charset="0"/>
              <a:cs typeface="Calibri Light" panose="020F0302020204030204" pitchFamily="34" charset="0"/>
            </a:endParaRPr>
          </a:p>
        </p:txBody>
      </p:sp>
      <p:pic>
        <p:nvPicPr>
          <p:cNvPr id="22" name="Picture 21"/>
          <p:cNvPicPr>
            <a:picLocks noChangeAspect="1"/>
          </p:cNvPicPr>
          <p:nvPr/>
        </p:nvPicPr>
        <p:blipFill>
          <a:blip r:embed="rId1"/>
          <a:stretch>
            <a:fillRect/>
          </a:stretch>
        </p:blipFill>
        <p:spPr>
          <a:xfrm>
            <a:off x="2153920" y="3345180"/>
            <a:ext cx="2714625" cy="1090295"/>
          </a:xfrm>
          <a:prstGeom prst="rect">
            <a:avLst/>
          </a:prstGeom>
        </p:spPr>
      </p:pic>
      <p:sp>
        <p:nvSpPr>
          <p:cNvPr id="8" name="Text Box 7"/>
          <p:cNvSpPr txBox="1"/>
          <p:nvPr/>
        </p:nvSpPr>
        <p:spPr>
          <a:xfrm rot="16200000">
            <a:off x="7150100" y="2379980"/>
            <a:ext cx="3773170" cy="337185"/>
          </a:xfrm>
          <a:prstGeom prst="rect">
            <a:avLst/>
          </a:prstGeom>
          <a:noFill/>
        </p:spPr>
        <p:txBody>
          <a:bodyPr wrap="square" rtlCol="0">
            <a:spAutoFit/>
          </a:bodyPr>
          <a:p>
            <a:r>
              <a:rPr lang="de-DE" altLang="en-US" sz="800">
                <a:solidFill>
                  <a:schemeClr val="accent6"/>
                </a:solidFill>
                <a:latin typeface="Calibri" panose="020F0502020204030204" pitchFamily="34" charset="0"/>
              </a:rPr>
              <a:t>Quelle: </a:t>
            </a:r>
            <a:r>
              <a:rPr lang="en-US" altLang="de-DE" sz="800">
                <a:solidFill>
                  <a:schemeClr val="accent6"/>
                </a:solidFill>
                <a:latin typeface="Calibri" panose="020F0502020204030204" pitchFamily="34" charset="0"/>
              </a:rPr>
              <a:t>ESRI 2006; </a:t>
            </a:r>
            <a:r>
              <a:rPr lang="de-DE" altLang="en-US" sz="800">
                <a:solidFill>
                  <a:schemeClr val="accent6"/>
                </a:solidFill>
                <a:latin typeface="Calibri" panose="020F0502020204030204" pitchFamily="34" charset="0"/>
                <a:sym typeface="+mn-ea"/>
              </a:rPr>
              <a:t>Pennsylvania State University 2020</a:t>
            </a:r>
            <a:endParaRPr lang="de-DE" altLang="en-US" sz="800">
              <a:solidFill>
                <a:schemeClr val="accent6"/>
              </a:solidFill>
              <a:latin typeface="Calibri" panose="020F0502020204030204" pitchFamily="34" charset="0"/>
            </a:endParaRPr>
          </a:p>
          <a:p>
            <a:endParaRPr lang="de-DE" altLang="en-US" sz="800">
              <a:solidFill>
                <a:schemeClr val="accent6"/>
              </a:solidFill>
              <a:latin typeface="Calibri" panose="020F0502020204030204" pitchFamily="34" charset="0"/>
            </a:endParaRPr>
          </a:p>
        </p:txBody>
      </p:sp>
      <p:pic>
        <p:nvPicPr>
          <p:cNvPr id="13" name="Picture 12" descr="lagebeziehungen"/>
          <p:cNvPicPr>
            <a:picLocks noChangeAspect="1"/>
          </p:cNvPicPr>
          <p:nvPr/>
        </p:nvPicPr>
        <p:blipFill>
          <a:blip r:embed="rId2"/>
          <a:stretch>
            <a:fillRect/>
          </a:stretch>
        </p:blipFill>
        <p:spPr>
          <a:xfrm>
            <a:off x="6911340" y="908685"/>
            <a:ext cx="1897380" cy="3658870"/>
          </a:xfrm>
          <a:prstGeom prst="rect">
            <a:avLst/>
          </a:prstGeom>
        </p:spPr>
      </p:pic>
      <p:sp>
        <p:nvSpPr>
          <p:cNvPr id="11" name="Text Box 10"/>
          <p:cNvSpPr txBox="1"/>
          <p:nvPr/>
        </p:nvSpPr>
        <p:spPr>
          <a:xfrm>
            <a:off x="1077595" y="2094230"/>
            <a:ext cx="7242810" cy="2209165"/>
          </a:xfrm>
          <a:prstGeom prst="rect">
            <a:avLst/>
          </a:prstGeom>
          <a:noFill/>
        </p:spPr>
        <p:txBody>
          <a:bodyPr wrap="square" rtlCol="0">
            <a:spAutoFit/>
          </a:bodyPr>
          <a:p>
            <a:pPr algn="l" fontAlgn="auto">
              <a:lnSpc>
                <a:spcPct val="110000"/>
              </a:lnSpc>
              <a:spcBef>
                <a:spcPts val="600"/>
              </a:spcBef>
            </a:pPr>
            <a:endParaRPr lang="en-US" sz="1400">
              <a:solidFill>
                <a:schemeClr val="accent2"/>
              </a:solidFill>
              <a:latin typeface="Calibri Light" panose="020F0302020204030204" pitchFamily="34" charset="0"/>
              <a:cs typeface="Calibri Light" panose="020F0302020204030204" pitchFamily="34" charset="0"/>
              <a:sym typeface="+mn-ea"/>
            </a:endParaRPr>
          </a:p>
          <a:p>
            <a:pPr algn="l" fontAlgn="auto">
              <a:lnSpc>
                <a:spcPct val="110000"/>
              </a:lnSpc>
              <a:spcBef>
                <a:spcPts val="600"/>
              </a:spcBef>
            </a:pPr>
            <a:endParaRPr lang="en-US" sz="1400">
              <a:solidFill>
                <a:schemeClr val="accent2"/>
              </a:solidFill>
              <a:latin typeface="Calibri Light" panose="020F0302020204030204" pitchFamily="34" charset="0"/>
              <a:cs typeface="Calibri Light" panose="020F0302020204030204" pitchFamily="34" charset="0"/>
              <a:sym typeface="+mn-ea"/>
            </a:endParaRPr>
          </a:p>
          <a:p>
            <a:pPr algn="l" fontAlgn="auto">
              <a:lnSpc>
                <a:spcPct val="110000"/>
              </a:lnSpc>
              <a:spcBef>
                <a:spcPts val="600"/>
              </a:spcBef>
            </a:pPr>
            <a:endParaRPr lang="en-US" sz="1400">
              <a:solidFill>
                <a:schemeClr val="accent2"/>
              </a:solidFill>
              <a:latin typeface="Calibri Light" panose="020F0302020204030204" pitchFamily="34" charset="0"/>
              <a:cs typeface="Calibri Light" panose="020F0302020204030204" pitchFamily="34" charset="0"/>
              <a:sym typeface="+mn-ea"/>
            </a:endParaRPr>
          </a:p>
          <a:p>
            <a:pPr algn="l" fontAlgn="auto">
              <a:lnSpc>
                <a:spcPct val="110000"/>
              </a:lnSpc>
              <a:spcBef>
                <a:spcPts val="600"/>
              </a:spcBef>
            </a:pPr>
            <a:r>
              <a:rPr lang="en-US" sz="1400">
                <a:solidFill>
                  <a:schemeClr val="accent2"/>
                </a:solidFill>
                <a:latin typeface="Calibri Light" panose="020F0302020204030204" pitchFamily="34" charset="0"/>
                <a:cs typeface="Calibri Light" panose="020F0302020204030204" pitchFamily="34" charset="0"/>
                <a:sym typeface="+mn-ea"/>
              </a:rPr>
              <a:t>	- Geodatentransformation (Interpolation, Simplifizierung etc.)</a:t>
            </a:r>
            <a:endParaRPr lang="en-US" sz="1400">
              <a:solidFill>
                <a:schemeClr val="accent2"/>
              </a:solidFill>
              <a:latin typeface="Calibri Light" panose="020F0302020204030204" pitchFamily="34" charset="0"/>
              <a:cs typeface="Calibri Light" panose="020F0302020204030204" pitchFamily="34" charset="0"/>
            </a:endParaRPr>
          </a:p>
          <a:p>
            <a:pPr algn="l" fontAlgn="auto">
              <a:lnSpc>
                <a:spcPct val="110000"/>
              </a:lnSpc>
              <a:spcBef>
                <a:spcPts val="600"/>
              </a:spcBef>
            </a:pPr>
            <a:endParaRPr lang="en-US" sz="1400">
              <a:solidFill>
                <a:schemeClr val="accent2"/>
              </a:solidFill>
              <a:latin typeface="Calibri Light" panose="020F0302020204030204" pitchFamily="34" charset="0"/>
              <a:cs typeface="Calibri Light" panose="020F0302020204030204" pitchFamily="34" charset="0"/>
            </a:endParaRPr>
          </a:p>
          <a:p>
            <a:pPr algn="l" fontAlgn="auto">
              <a:lnSpc>
                <a:spcPct val="110000"/>
              </a:lnSpc>
              <a:spcBef>
                <a:spcPts val="600"/>
              </a:spcBef>
            </a:pPr>
            <a:r>
              <a:rPr lang="en-US" sz="1400">
                <a:solidFill>
                  <a:schemeClr val="accent2"/>
                </a:solidFill>
                <a:latin typeface="Calibri Light" panose="020F0302020204030204" pitchFamily="34" charset="0"/>
                <a:cs typeface="Calibri Light" panose="020F0302020204030204" pitchFamily="34" charset="0"/>
              </a:rPr>
              <a:t>	</a:t>
            </a:r>
            <a:endParaRPr lang="en-US" sz="1400">
              <a:solidFill>
                <a:schemeClr val="accent2"/>
              </a:solidFill>
              <a:latin typeface="Calibri Light" panose="020F0302020204030204" pitchFamily="34" charset="0"/>
              <a:cs typeface="Calibri Light" panose="020F0302020204030204" pitchFamily="34" charset="0"/>
            </a:endParaRPr>
          </a:p>
          <a:p>
            <a:pPr algn="l" fontAlgn="auto">
              <a:lnSpc>
                <a:spcPct val="110000"/>
              </a:lnSpc>
              <a:spcBef>
                <a:spcPts val="600"/>
              </a:spcBef>
            </a:pPr>
            <a:r>
              <a:rPr lang="en-US" sz="1400">
                <a:solidFill>
                  <a:schemeClr val="accent2"/>
                </a:solidFill>
                <a:latin typeface="Calibri Light" panose="020F0302020204030204" pitchFamily="34" charset="0"/>
                <a:cs typeface="Calibri Light" panose="020F0302020204030204" pitchFamily="34" charset="0"/>
              </a:rPr>
              <a:t>	</a:t>
            </a:r>
            <a:endParaRPr lang="en-US" sz="1400">
              <a:solidFill>
                <a:schemeClr val="accent2"/>
              </a:solidFill>
              <a:latin typeface="Calibri Light" panose="020F0302020204030204" pitchFamily="34" charset="0"/>
              <a:cs typeface="Calibri Light" panose="020F0302020204030204" pitchFamily="34" charset="0"/>
            </a:endParaRPr>
          </a:p>
        </p:txBody>
      </p:sp>
      <p:sp>
        <p:nvSpPr>
          <p:cNvPr id="10" name="Text Box 9"/>
          <p:cNvSpPr txBox="1"/>
          <p:nvPr/>
        </p:nvSpPr>
        <p:spPr>
          <a:xfrm>
            <a:off x="1078230" y="2094230"/>
            <a:ext cx="7242810" cy="3149600"/>
          </a:xfrm>
          <a:prstGeom prst="rect">
            <a:avLst/>
          </a:prstGeom>
          <a:noFill/>
        </p:spPr>
        <p:txBody>
          <a:bodyPr wrap="square" rtlCol="0">
            <a:spAutoFit/>
          </a:bodyPr>
          <a:p>
            <a:pPr algn="l" fontAlgn="auto">
              <a:lnSpc>
                <a:spcPct val="110000"/>
              </a:lnSpc>
              <a:spcBef>
                <a:spcPts val="600"/>
              </a:spcBef>
            </a:pPr>
            <a:endParaRPr lang="en-US" sz="1400">
              <a:solidFill>
                <a:schemeClr val="accent2"/>
              </a:solidFill>
              <a:latin typeface="Calibri Light" panose="020F0302020204030204" pitchFamily="34" charset="0"/>
              <a:cs typeface="Calibri Light" panose="020F0302020204030204" pitchFamily="34" charset="0"/>
              <a:sym typeface="+mn-ea"/>
            </a:endParaRPr>
          </a:p>
          <a:p>
            <a:pPr algn="l" fontAlgn="auto">
              <a:lnSpc>
                <a:spcPct val="110000"/>
              </a:lnSpc>
              <a:spcBef>
                <a:spcPts val="600"/>
              </a:spcBef>
            </a:pPr>
            <a:endParaRPr lang="en-US" sz="1400">
              <a:solidFill>
                <a:schemeClr val="accent2"/>
              </a:solidFill>
              <a:latin typeface="Calibri Light" panose="020F0302020204030204" pitchFamily="34" charset="0"/>
              <a:cs typeface="Calibri Light" panose="020F0302020204030204" pitchFamily="34" charset="0"/>
              <a:sym typeface="+mn-ea"/>
            </a:endParaRPr>
          </a:p>
          <a:p>
            <a:pPr algn="l" fontAlgn="auto">
              <a:lnSpc>
                <a:spcPct val="110000"/>
              </a:lnSpc>
              <a:spcBef>
                <a:spcPts val="600"/>
              </a:spcBef>
            </a:pPr>
            <a:endParaRPr lang="en-US" sz="1400">
              <a:solidFill>
                <a:schemeClr val="accent2"/>
              </a:solidFill>
              <a:latin typeface="Calibri Light" panose="020F0302020204030204" pitchFamily="34" charset="0"/>
              <a:cs typeface="Calibri Light" panose="020F0302020204030204" pitchFamily="34" charset="0"/>
              <a:sym typeface="+mn-ea"/>
            </a:endParaRPr>
          </a:p>
          <a:p>
            <a:pPr algn="l" fontAlgn="auto">
              <a:lnSpc>
                <a:spcPct val="110000"/>
              </a:lnSpc>
              <a:spcBef>
                <a:spcPts val="600"/>
              </a:spcBef>
            </a:pPr>
            <a:endParaRPr lang="en-US" sz="1400">
              <a:solidFill>
                <a:schemeClr val="accent2"/>
              </a:solidFill>
              <a:latin typeface="Calibri Light" panose="020F0302020204030204" pitchFamily="34" charset="0"/>
              <a:cs typeface="Calibri Light" panose="020F0302020204030204" pitchFamily="34" charset="0"/>
              <a:sym typeface="+mn-ea"/>
            </a:endParaRPr>
          </a:p>
          <a:p>
            <a:pPr algn="l" fontAlgn="auto">
              <a:lnSpc>
                <a:spcPct val="110000"/>
              </a:lnSpc>
              <a:spcBef>
                <a:spcPts val="600"/>
              </a:spcBef>
            </a:pPr>
            <a:r>
              <a:rPr lang="en-US" sz="1400">
                <a:solidFill>
                  <a:schemeClr val="accent2"/>
                </a:solidFill>
                <a:latin typeface="Calibri Light" panose="020F0302020204030204" pitchFamily="34" charset="0"/>
                <a:cs typeface="Calibri Light" panose="020F0302020204030204" pitchFamily="34" charset="0"/>
                <a:sym typeface="+mn-ea"/>
              </a:rPr>
              <a:t>	- Geoprozessierung</a:t>
            </a:r>
            <a:endParaRPr lang="en-US" sz="1400">
              <a:solidFill>
                <a:schemeClr val="accent2"/>
              </a:solidFill>
              <a:latin typeface="Calibri Light" panose="020F0302020204030204" pitchFamily="34" charset="0"/>
              <a:cs typeface="Calibri Light" panose="020F0302020204030204" pitchFamily="34" charset="0"/>
              <a:sym typeface="+mn-ea"/>
            </a:endParaRPr>
          </a:p>
          <a:p>
            <a:pPr algn="l" fontAlgn="auto">
              <a:lnSpc>
                <a:spcPct val="110000"/>
              </a:lnSpc>
              <a:spcBef>
                <a:spcPts val="600"/>
              </a:spcBef>
            </a:pPr>
            <a:r>
              <a:rPr lang="en-US" sz="1400">
                <a:solidFill>
                  <a:schemeClr val="accent2"/>
                </a:solidFill>
                <a:latin typeface="Calibri Light" panose="020F0302020204030204" pitchFamily="34" charset="0"/>
                <a:cs typeface="Calibri Light" panose="020F0302020204030204" pitchFamily="34" charset="0"/>
                <a:sym typeface="+mn-ea"/>
              </a:rPr>
              <a:t>	- etc.</a:t>
            </a:r>
            <a:endParaRPr lang="en-US" sz="1400">
              <a:solidFill>
                <a:schemeClr val="accent2"/>
              </a:solidFill>
              <a:latin typeface="Calibri Light" panose="020F0302020204030204" pitchFamily="34" charset="0"/>
              <a:cs typeface="Calibri Light" panose="020F0302020204030204" pitchFamily="34" charset="0"/>
              <a:sym typeface="+mn-ea"/>
            </a:endParaRPr>
          </a:p>
          <a:p>
            <a:pPr algn="l" fontAlgn="auto">
              <a:lnSpc>
                <a:spcPct val="110000"/>
              </a:lnSpc>
              <a:spcBef>
                <a:spcPts val="600"/>
              </a:spcBef>
            </a:pPr>
            <a:endParaRPr lang="en-US" sz="1400">
              <a:solidFill>
                <a:schemeClr val="accent2"/>
              </a:solidFill>
              <a:latin typeface="Calibri Light" panose="020F0302020204030204" pitchFamily="34" charset="0"/>
              <a:cs typeface="Calibri Light" panose="020F0302020204030204" pitchFamily="34" charset="0"/>
            </a:endParaRPr>
          </a:p>
          <a:p>
            <a:pPr algn="l" fontAlgn="auto">
              <a:lnSpc>
                <a:spcPct val="110000"/>
              </a:lnSpc>
              <a:spcBef>
                <a:spcPts val="600"/>
              </a:spcBef>
            </a:pPr>
            <a:endParaRPr lang="en-US" sz="1400">
              <a:solidFill>
                <a:schemeClr val="accent2"/>
              </a:solidFill>
              <a:latin typeface="Calibri Light" panose="020F0302020204030204" pitchFamily="34" charset="0"/>
              <a:cs typeface="Calibri Light" panose="020F0302020204030204" pitchFamily="34" charset="0"/>
            </a:endParaRPr>
          </a:p>
          <a:p>
            <a:pPr algn="l" fontAlgn="auto">
              <a:lnSpc>
                <a:spcPct val="110000"/>
              </a:lnSpc>
              <a:spcBef>
                <a:spcPts val="600"/>
              </a:spcBef>
            </a:pPr>
            <a:r>
              <a:rPr lang="en-US" sz="1400">
                <a:solidFill>
                  <a:schemeClr val="accent2"/>
                </a:solidFill>
                <a:latin typeface="Calibri Light" panose="020F0302020204030204" pitchFamily="34" charset="0"/>
                <a:cs typeface="Calibri Light" panose="020F0302020204030204" pitchFamily="34" charset="0"/>
              </a:rPr>
              <a:t>	</a:t>
            </a:r>
            <a:endParaRPr lang="en-US" sz="1400">
              <a:solidFill>
                <a:schemeClr val="accent2"/>
              </a:solidFill>
              <a:latin typeface="Calibri Light" panose="020F0302020204030204" pitchFamily="34" charset="0"/>
              <a:cs typeface="Calibri Light" panose="020F0302020204030204" pitchFamily="34" charset="0"/>
            </a:endParaRPr>
          </a:p>
          <a:p>
            <a:pPr algn="l" fontAlgn="auto">
              <a:lnSpc>
                <a:spcPct val="110000"/>
              </a:lnSpc>
              <a:spcBef>
                <a:spcPts val="600"/>
              </a:spcBef>
            </a:pPr>
            <a:r>
              <a:rPr lang="en-US" sz="1400">
                <a:solidFill>
                  <a:schemeClr val="accent2"/>
                </a:solidFill>
                <a:latin typeface="Calibri Light" panose="020F0302020204030204" pitchFamily="34" charset="0"/>
                <a:cs typeface="Calibri Light" panose="020F0302020204030204" pitchFamily="34" charset="0"/>
              </a:rPr>
              <a:t>	</a:t>
            </a:r>
            <a:endParaRPr lang="en-US" sz="1400">
              <a:solidFill>
                <a:schemeClr val="accent2"/>
              </a:solidFill>
              <a:latin typeface="Calibri Light" panose="020F0302020204030204" pitchFamily="34" charset="0"/>
              <a:cs typeface="Calibri Light" panose="020F0302020204030204" pitchFamily="34" charset="0"/>
            </a:endParaRPr>
          </a:p>
        </p:txBody>
      </p:sp>
      <p:graphicFrame>
        <p:nvGraphicFramePr>
          <p:cNvPr id="15" name="Object 14"/>
          <p:cNvGraphicFramePr/>
          <p:nvPr/>
        </p:nvGraphicFramePr>
        <p:xfrm>
          <a:off x="5804535" y="662305"/>
          <a:ext cx="2337435" cy="1967865"/>
        </p:xfrm>
        <a:graphic>
          <a:graphicData uri="http://schemas.openxmlformats.org/presentationml/2006/ole">
            <mc:AlternateContent xmlns:mc="http://schemas.openxmlformats.org/markup-compatibility/2006">
              <mc:Choice xmlns:v="urn:schemas-microsoft-com:vml" Requires="v">
                <p:oleObj spid="_x0000_s16" name="" r:id="rId3" imgW="3771900" imgH="3143250" progId="Paint.Picture">
                  <p:embed/>
                </p:oleObj>
              </mc:Choice>
              <mc:Fallback>
                <p:oleObj name="" r:id="rId3" imgW="3771900" imgH="3143250" progId="Paint.Picture">
                  <p:embed/>
                  <p:pic>
                    <p:nvPicPr>
                      <p:cNvPr id="0" name="Picture 15"/>
                      <p:cNvPicPr/>
                      <p:nvPr/>
                    </p:nvPicPr>
                    <p:blipFill>
                      <a:blip r:embed="rId4"/>
                      <a:stretch>
                        <a:fillRect/>
                      </a:stretch>
                    </p:blipFill>
                    <p:spPr>
                      <a:xfrm>
                        <a:off x="5804535" y="662305"/>
                        <a:ext cx="2337435" cy="1967865"/>
                      </a:xfrm>
                      <a:prstGeom prst="rect">
                        <a:avLst/>
                      </a:prstGeom>
                    </p:spPr>
                  </p:pic>
                </p:oleObj>
              </mc:Fallback>
            </mc:AlternateContent>
          </a:graphicData>
        </a:graphic>
      </p:graphicFrame>
      <p:graphicFrame>
        <p:nvGraphicFramePr>
          <p:cNvPr id="17" name="Object 16"/>
          <p:cNvGraphicFramePr/>
          <p:nvPr/>
        </p:nvGraphicFramePr>
        <p:xfrm>
          <a:off x="3756660" y="3735070"/>
          <a:ext cx="1884680" cy="1002665"/>
        </p:xfrm>
        <a:graphic>
          <a:graphicData uri="http://schemas.openxmlformats.org/presentationml/2006/ole">
            <mc:AlternateContent xmlns:mc="http://schemas.openxmlformats.org/markup-compatibility/2006">
              <mc:Choice xmlns:v="urn:schemas-microsoft-com:vml" Requires="v">
                <p:oleObj spid="_x0000_s18" name="" r:id="rId5" imgW="3143250" imgH="1943100" progId="Paint.Picture">
                  <p:embed/>
                </p:oleObj>
              </mc:Choice>
              <mc:Fallback>
                <p:oleObj name="" r:id="rId5" imgW="3143250" imgH="1943100" progId="Paint.Picture">
                  <p:embed/>
                  <p:pic>
                    <p:nvPicPr>
                      <p:cNvPr id="0" name="Picture 17"/>
                      <p:cNvPicPr/>
                      <p:nvPr/>
                    </p:nvPicPr>
                    <p:blipFill>
                      <a:blip r:embed="rId6"/>
                      <a:stretch>
                        <a:fillRect/>
                      </a:stretch>
                    </p:blipFill>
                    <p:spPr>
                      <a:xfrm>
                        <a:off x="3756660" y="3735070"/>
                        <a:ext cx="1884680" cy="1002665"/>
                      </a:xfrm>
                      <a:prstGeom prst="rect">
                        <a:avLst/>
                      </a:prstGeom>
                    </p:spPr>
                  </p:pic>
                </p:oleObj>
              </mc:Fallback>
            </mc:AlternateContent>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500" fill="hold"/>
                                        <p:tgtEl>
                                          <p:spTgt spid="22"/>
                                        </p:tgtEl>
                                        <p:attrNameLst>
                                          <p:attrName>ppt_x</p:attrName>
                                        </p:attrNameLst>
                                      </p:cBhvr>
                                      <p:tavLst>
                                        <p:tav tm="0">
                                          <p:val>
                                            <p:strVal val="1+#ppt_w/2"/>
                                          </p:val>
                                        </p:tav>
                                        <p:tav tm="100000">
                                          <p:val>
                                            <p:strVal val="#ppt_x"/>
                                          </p:val>
                                        </p:tav>
                                      </p:tavLst>
                                    </p:anim>
                                    <p:anim calcmode="lin" valueType="num">
                                      <p:cBhvr additive="base">
                                        <p:cTn id="13" dur="500" fill="hold"/>
                                        <p:tgtEl>
                                          <p:spTgt spid="22"/>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9" presetClass="entr" presetSubtype="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xit" presetSubtype="0" fill="hold" nodeType="clickEffect">
                                  <p:stCondLst>
                                    <p:cond delay="0"/>
                                  </p:stCondLst>
                                  <p:childTnLst>
                                    <p:animEffect transition="out" filter="dissolve">
                                      <p:cBhvr>
                                        <p:cTn id="24" dur="500"/>
                                        <p:tgtEl>
                                          <p:spTgt spid="22"/>
                                        </p:tgtEl>
                                      </p:cBhvr>
                                    </p:animEffect>
                                    <p:set>
                                      <p:cBhvr>
                                        <p:cTn id="25" dur="1" fill="hold">
                                          <p:stCondLst>
                                            <p:cond delay="499"/>
                                          </p:stCondLst>
                                        </p:cTn>
                                        <p:tgtEl>
                                          <p:spTgt spid="22"/>
                                        </p:tgtEl>
                                        <p:attrNameLst>
                                          <p:attrName>style.visibility</p:attrName>
                                        </p:attrNameLst>
                                      </p:cBhvr>
                                      <p:to>
                                        <p:strVal val="hidden"/>
                                      </p:to>
                                    </p:set>
                                  </p:childTnLst>
                                </p:cTn>
                              </p:par>
                              <p:par>
                                <p:cTn id="26" presetID="9" presetClass="exit" presetSubtype="0" fill="hold" nodeType="withEffect">
                                  <p:stCondLst>
                                    <p:cond delay="0"/>
                                  </p:stCondLst>
                                  <p:childTnLst>
                                    <p:animEffect transition="out" filter="dissolve">
                                      <p:cBhvr>
                                        <p:cTn id="27" dur="500"/>
                                        <p:tgtEl>
                                          <p:spTgt spid="13"/>
                                        </p:tgtEl>
                                      </p:cBhvr>
                                    </p:animEffect>
                                    <p:set>
                                      <p:cBhvr>
                                        <p:cTn id="28" dur="1" fill="hold">
                                          <p:stCondLst>
                                            <p:cond delay="499"/>
                                          </p:stCondLst>
                                        </p:cTn>
                                        <p:tgtEl>
                                          <p:spTgt spid="13"/>
                                        </p:tgtEl>
                                        <p:attrNameLst>
                                          <p:attrName>style.visibility</p:attrName>
                                        </p:attrNameLst>
                                      </p:cBhvr>
                                      <p:to>
                                        <p:strVal val="hidden"/>
                                      </p:to>
                                    </p:se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par>
                          <p:cTn id="33" fill="hold">
                            <p:stCondLst>
                              <p:cond delay="1000"/>
                            </p:stCondLst>
                            <p:childTnLst>
                              <p:par>
                                <p:cTn id="34" presetID="2" presetClass="entr" presetSubtype="2" fill="hold" nodeType="after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1+#ppt_w/2"/>
                                          </p:val>
                                        </p:tav>
                                        <p:tav tm="100000">
                                          <p:val>
                                            <p:strVal val="#ppt_x"/>
                                          </p:val>
                                        </p:tav>
                                      </p:tavLst>
                                    </p:anim>
                                    <p:anim calcmode="lin" valueType="num">
                                      <p:cBhvr additive="base">
                                        <p:cTn id="37" dur="500" fill="hold"/>
                                        <p:tgtEl>
                                          <p:spTgt spid="15"/>
                                        </p:tgtEl>
                                        <p:attrNameLst>
                                          <p:attrName>ppt_y</p:attrName>
                                        </p:attrNameLst>
                                      </p:cBhvr>
                                      <p:tavLst>
                                        <p:tav tm="0">
                                          <p:val>
                                            <p:strVal val="#ppt_y"/>
                                          </p:val>
                                        </p:tav>
                                        <p:tav tm="100000">
                                          <p:val>
                                            <p:strVal val="#ppt_y"/>
                                          </p:val>
                                        </p:tav>
                                      </p:tavLst>
                                    </p:anim>
                                  </p:childTnLst>
                                </p:cTn>
                              </p:par>
                            </p:childTnLst>
                          </p:cTn>
                        </p:par>
                        <p:par>
                          <p:cTn id="38" fill="hold">
                            <p:stCondLst>
                              <p:cond delay="1500"/>
                            </p:stCondLst>
                            <p:childTnLst>
                              <p:par>
                                <p:cTn id="39" presetID="2" presetClass="entr" presetSubtype="4" fill="hold" nodeType="after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ppt_x"/>
                                          </p:val>
                                        </p:tav>
                                        <p:tav tm="100000">
                                          <p:val>
                                            <p:strVal val="#ppt_x"/>
                                          </p:val>
                                        </p:tav>
                                      </p:tavLst>
                                    </p:anim>
                                    <p:anim calcmode="lin" valueType="num">
                                      <p:cBhvr additive="base">
                                        <p:cTn id="4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9" presetClass="exit" presetSubtype="0" fill="hold" grpId="1" nodeType="clickEffect">
                                  <p:stCondLst>
                                    <p:cond delay="0"/>
                                  </p:stCondLst>
                                  <p:childTnLst>
                                    <p:animEffect transition="out" filter="dissolve">
                                      <p:cBhvr>
                                        <p:cTn id="46" dur="500"/>
                                        <p:tgtEl>
                                          <p:spTgt spid="8"/>
                                        </p:tgtEl>
                                      </p:cBhvr>
                                    </p:animEffect>
                                    <p:set>
                                      <p:cBhvr>
                                        <p:cTn id="47" dur="1" fill="hold">
                                          <p:stCondLst>
                                            <p:cond delay="499"/>
                                          </p:stCondLst>
                                        </p:cTn>
                                        <p:tgtEl>
                                          <p:spTgt spid="8"/>
                                        </p:tgtEl>
                                        <p:attrNameLst>
                                          <p:attrName>style.visibility</p:attrName>
                                        </p:attrNameLst>
                                      </p:cBhvr>
                                      <p:to>
                                        <p:strVal val="hidden"/>
                                      </p:to>
                                    </p:set>
                                  </p:childTnLst>
                                </p:cTn>
                              </p:par>
                              <p:par>
                                <p:cTn id="48" presetID="9" presetClass="exit" presetSubtype="0" fill="hold" nodeType="withEffect">
                                  <p:stCondLst>
                                    <p:cond delay="0"/>
                                  </p:stCondLst>
                                  <p:childTnLst>
                                    <p:animEffect transition="out" filter="dissolve">
                                      <p:cBhvr>
                                        <p:cTn id="49" dur="500"/>
                                        <p:tgtEl>
                                          <p:spTgt spid="15"/>
                                        </p:tgtEl>
                                      </p:cBhvr>
                                    </p:animEffect>
                                    <p:set>
                                      <p:cBhvr>
                                        <p:cTn id="50" dur="1" fill="hold">
                                          <p:stCondLst>
                                            <p:cond delay="499"/>
                                          </p:stCondLst>
                                        </p:cTn>
                                        <p:tgtEl>
                                          <p:spTgt spid="15"/>
                                        </p:tgtEl>
                                        <p:attrNameLst>
                                          <p:attrName>style.visibility</p:attrName>
                                        </p:attrNameLst>
                                      </p:cBhvr>
                                      <p:to>
                                        <p:strVal val="hidden"/>
                                      </p:to>
                                    </p:set>
                                  </p:childTnLst>
                                </p:cTn>
                              </p:par>
                              <p:par>
                                <p:cTn id="51" presetID="9" presetClass="exit" presetSubtype="0" fill="hold" nodeType="withEffect">
                                  <p:stCondLst>
                                    <p:cond delay="0"/>
                                  </p:stCondLst>
                                  <p:childTnLst>
                                    <p:animEffect transition="out" filter="dissolve">
                                      <p:cBhvr>
                                        <p:cTn id="52" dur="500"/>
                                        <p:tgtEl>
                                          <p:spTgt spid="17"/>
                                        </p:tgtEl>
                                      </p:cBhvr>
                                    </p:animEffect>
                                    <p:set>
                                      <p:cBhvr>
                                        <p:cTn id="53" dur="1" fill="hold">
                                          <p:stCondLst>
                                            <p:cond delay="499"/>
                                          </p:stCondLst>
                                        </p:cTn>
                                        <p:tgtEl>
                                          <p:spTgt spid="17"/>
                                        </p:tgtEl>
                                        <p:attrNameLst>
                                          <p:attrName>style.visibility</p:attrName>
                                        </p:attrNameLst>
                                      </p:cBhvr>
                                      <p:to>
                                        <p:strVal val="hidden"/>
                                      </p:to>
                                    </p:set>
                                  </p:childTnLst>
                                </p:cTn>
                              </p:par>
                            </p:childTnLst>
                          </p:cTn>
                        </p:par>
                        <p:par>
                          <p:cTn id="54" fill="hold">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left)">
                                      <p:cBhvr>
                                        <p:cTn id="5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1" grpId="0"/>
      <p:bldP spid="8" grpId="1"/>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70" y="140335"/>
            <a:ext cx="9145270" cy="460375"/>
          </a:xfrm>
          <a:prstGeom prst="rect">
            <a:avLst/>
          </a:prstGeom>
          <a:noFill/>
        </p:spPr>
        <p:txBody>
          <a:bodyPr wrap="square" rtlCol="0">
            <a:spAutoFit/>
          </a:bodyPr>
          <a:p>
            <a:pPr algn="ctr"/>
            <a:r>
              <a:rPr lang="en-US" sz="2400">
                <a:solidFill>
                  <a:srgbClr val="1D6DC2"/>
                </a:solidFill>
                <a:latin typeface="Calibri Light" panose="020F0302020204030204" pitchFamily="34" charset="0"/>
                <a:cs typeface="Calibri Light" panose="020F0302020204030204" pitchFamily="34" charset="0"/>
              </a:rPr>
              <a:t>Tools der Geoprozessierung</a:t>
            </a:r>
            <a:endParaRPr lang="en-US" sz="2400">
              <a:solidFill>
                <a:srgbClr val="1D6DC2"/>
              </a:solidFill>
              <a:latin typeface="Calibri Light" panose="020F0302020204030204" pitchFamily="34" charset="0"/>
              <a:cs typeface="Calibri Light" panose="020F0302020204030204" pitchFamily="34" charset="0"/>
            </a:endParaRPr>
          </a:p>
        </p:txBody>
      </p:sp>
      <p:sp>
        <p:nvSpPr>
          <p:cNvPr id="82" name="椭圆 81"/>
          <p:cNvSpPr/>
          <p:nvPr/>
        </p:nvSpPr>
        <p:spPr>
          <a:xfrm>
            <a:off x="8525964" y="38198"/>
            <a:ext cx="561600" cy="562630"/>
          </a:xfrm>
          <a:prstGeom prst="ellipse">
            <a:avLst/>
          </a:prstGeom>
          <a:solidFill>
            <a:schemeClr val="accent1"/>
          </a:solidFill>
        </p:spPr>
        <p:txBody>
          <a:bodyPr wrap="none">
            <a:noAutofit/>
          </a:bodyPr>
          <a:p>
            <a:pPr algn="ctr"/>
            <a:r>
              <a:rPr lang="en-US" altLang="zh-CN" sz="2000" b="1" dirty="0">
                <a:solidFill>
                  <a:schemeClr val="bg1"/>
                </a:solidFill>
                <a:ea typeface="Calibri" panose="020F0502020204030204" pitchFamily="34" charset="0"/>
                <a:cs typeface="Calibri" panose="020F0502020204030204" pitchFamily="34" charset="0"/>
                <a:sym typeface="+mn-lt"/>
              </a:rPr>
              <a:t>01</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grpSp>
        <p:nvGrpSpPr>
          <p:cNvPr id="10" name="Group 9"/>
          <p:cNvGrpSpPr/>
          <p:nvPr/>
        </p:nvGrpSpPr>
        <p:grpSpPr>
          <a:xfrm>
            <a:off x="-8255" y="4875530"/>
            <a:ext cx="9164955" cy="245110"/>
            <a:chOff x="-13" y="7678"/>
            <a:chExt cx="14433" cy="386"/>
          </a:xfrm>
        </p:grpSpPr>
        <p:sp>
          <p:nvSpPr>
            <p:cNvPr id="5" name="Text Box 4"/>
            <p:cNvSpPr txBox="1"/>
            <p:nvPr/>
          </p:nvSpPr>
          <p:spPr>
            <a:xfrm>
              <a:off x="-13" y="7678"/>
              <a:ext cx="14413" cy="386"/>
            </a:xfrm>
            <a:prstGeom prst="rect">
              <a:avLst/>
            </a:prstGeom>
            <a:noFill/>
          </p:spPr>
          <p:txBody>
            <a:bodyPr wrap="square" rtlCol="0">
              <a:spAutoFit/>
            </a:bodyPr>
            <a:p>
              <a:pPr algn="ctr"/>
              <a:r>
                <a:rPr lang="en-US" sz="1000">
                  <a:solidFill>
                    <a:schemeClr val="accent6"/>
                  </a:solidFill>
                </a:rPr>
                <a:t>Räumliche Operationen mit Turf.js</a:t>
              </a:r>
              <a:endParaRPr lang="en-US" sz="1000">
                <a:solidFill>
                  <a:schemeClr val="accent6"/>
                </a:solidFill>
              </a:endParaRPr>
            </a:p>
          </p:txBody>
        </p:sp>
        <p:sp>
          <p:nvSpPr>
            <p:cNvPr id="7" name="Text Box 6"/>
            <p:cNvSpPr txBox="1"/>
            <p:nvPr/>
          </p:nvSpPr>
          <p:spPr>
            <a:xfrm>
              <a:off x="13872" y="7678"/>
              <a:ext cx="549" cy="386"/>
            </a:xfrm>
            <a:prstGeom prst="rect">
              <a:avLst/>
            </a:prstGeom>
            <a:noFill/>
          </p:spPr>
          <p:txBody>
            <a:bodyPr wrap="square" rtlCol="0">
              <a:spAutoFit/>
            </a:bodyPr>
            <a:p>
              <a:pPr algn="ctr"/>
              <a:fld id="{9A0DB2DC-4C9A-4742-B13C-FB6460FD3503}" type="slidenum">
                <a:rPr lang="en-US" sz="1000">
                  <a:solidFill>
                    <a:schemeClr val="accent6"/>
                  </a:solidFill>
                </a:rPr>
              </a:fld>
              <a:endParaRPr lang="en-US" sz="1000">
                <a:solidFill>
                  <a:schemeClr val="accent6"/>
                </a:solidFill>
              </a:endParaRPr>
            </a:p>
          </p:txBody>
        </p:sp>
        <p:sp>
          <p:nvSpPr>
            <p:cNvPr id="6" name="Text Box 5"/>
            <p:cNvSpPr txBox="1"/>
            <p:nvPr/>
          </p:nvSpPr>
          <p:spPr>
            <a:xfrm>
              <a:off x="0" y="7678"/>
              <a:ext cx="1807" cy="386"/>
            </a:xfrm>
            <a:prstGeom prst="rect">
              <a:avLst/>
            </a:prstGeom>
            <a:noFill/>
          </p:spPr>
          <p:txBody>
            <a:bodyPr wrap="square" rtlCol="0">
              <a:spAutoFit/>
            </a:bodyPr>
            <a:p>
              <a:pPr algn="l"/>
              <a:r>
                <a:rPr lang="en-US" sz="1000">
                  <a:solidFill>
                    <a:schemeClr val="accent6"/>
                  </a:solidFill>
                </a:rPr>
                <a:t>Nikolaos Kolaxidis</a:t>
              </a:r>
              <a:endParaRPr lang="en-US" sz="1000">
                <a:solidFill>
                  <a:schemeClr val="accent6"/>
                </a:solidFill>
              </a:endParaRPr>
            </a:p>
          </p:txBody>
        </p:sp>
      </p:grpSp>
      <p:sp>
        <p:nvSpPr>
          <p:cNvPr id="4" name="Text Box 3"/>
          <p:cNvSpPr txBox="1"/>
          <p:nvPr/>
        </p:nvSpPr>
        <p:spPr>
          <a:xfrm rot="16200000">
            <a:off x="7150100" y="2379980"/>
            <a:ext cx="3773170" cy="213995"/>
          </a:xfrm>
          <a:prstGeom prst="rect">
            <a:avLst/>
          </a:prstGeom>
          <a:noFill/>
        </p:spPr>
        <p:txBody>
          <a:bodyPr wrap="square" rtlCol="0">
            <a:spAutoFit/>
          </a:bodyPr>
          <a:p>
            <a:r>
              <a:rPr lang="de-DE" altLang="en-US" sz="800">
                <a:solidFill>
                  <a:schemeClr val="accent6"/>
                </a:solidFill>
                <a:latin typeface="Calibri" panose="020F0502020204030204" pitchFamily="34" charset="0"/>
              </a:rPr>
              <a:t>Quelle: </a:t>
            </a:r>
            <a:r>
              <a:rPr lang="en-US" altLang="de-DE" sz="800">
                <a:solidFill>
                  <a:schemeClr val="accent6"/>
                </a:solidFill>
                <a:latin typeface="Calibri" panose="020F0502020204030204" pitchFamily="34" charset="0"/>
              </a:rPr>
              <a:t>verändert nach ESRI 2006</a:t>
            </a:r>
            <a:endParaRPr lang="en-US" altLang="de-DE" sz="800">
              <a:solidFill>
                <a:schemeClr val="accent6"/>
              </a:solidFill>
              <a:latin typeface="Calibri" panose="020F0502020204030204" pitchFamily="34" charset="0"/>
            </a:endParaRPr>
          </a:p>
        </p:txBody>
      </p:sp>
      <p:pic>
        <p:nvPicPr>
          <p:cNvPr id="12" name="Picture 11"/>
          <p:cNvPicPr>
            <a:picLocks noChangeAspect="1"/>
          </p:cNvPicPr>
          <p:nvPr/>
        </p:nvPicPr>
        <p:blipFill>
          <a:blip r:embed="rId1"/>
          <a:stretch>
            <a:fillRect/>
          </a:stretch>
        </p:blipFill>
        <p:spPr>
          <a:xfrm>
            <a:off x="1590040" y="748665"/>
            <a:ext cx="1906270" cy="1014095"/>
          </a:xfrm>
          <a:prstGeom prst="rect">
            <a:avLst/>
          </a:prstGeom>
        </p:spPr>
      </p:pic>
      <p:pic>
        <p:nvPicPr>
          <p:cNvPr id="14" name="Picture 13"/>
          <p:cNvPicPr>
            <a:picLocks noChangeAspect="1"/>
          </p:cNvPicPr>
          <p:nvPr/>
        </p:nvPicPr>
        <p:blipFill>
          <a:blip r:embed="rId2"/>
          <a:stretch>
            <a:fillRect/>
          </a:stretch>
        </p:blipFill>
        <p:spPr>
          <a:xfrm>
            <a:off x="1269365" y="2183130"/>
            <a:ext cx="3009265" cy="853440"/>
          </a:xfrm>
          <a:prstGeom prst="rect">
            <a:avLst/>
          </a:prstGeom>
        </p:spPr>
      </p:pic>
      <p:pic>
        <p:nvPicPr>
          <p:cNvPr id="15" name="Picture 14"/>
          <p:cNvPicPr>
            <a:picLocks noChangeAspect="1"/>
          </p:cNvPicPr>
          <p:nvPr/>
        </p:nvPicPr>
        <p:blipFill>
          <a:blip r:embed="rId3"/>
          <a:srcRect t="2426"/>
          <a:stretch>
            <a:fillRect/>
          </a:stretch>
        </p:blipFill>
        <p:spPr>
          <a:xfrm>
            <a:off x="3496310" y="3529330"/>
            <a:ext cx="2143125" cy="967740"/>
          </a:xfrm>
          <a:prstGeom prst="rect">
            <a:avLst/>
          </a:prstGeom>
        </p:spPr>
      </p:pic>
      <p:pic>
        <p:nvPicPr>
          <p:cNvPr id="16" name="Picture 15"/>
          <p:cNvPicPr>
            <a:picLocks noChangeAspect="1"/>
          </p:cNvPicPr>
          <p:nvPr/>
        </p:nvPicPr>
        <p:blipFill>
          <a:blip r:embed="rId4"/>
          <a:srcRect t="2299"/>
          <a:stretch>
            <a:fillRect/>
          </a:stretch>
        </p:blipFill>
        <p:spPr>
          <a:xfrm>
            <a:off x="549910" y="3557270"/>
            <a:ext cx="2192655" cy="926465"/>
          </a:xfrm>
          <a:prstGeom prst="rect">
            <a:avLst/>
          </a:prstGeom>
        </p:spPr>
      </p:pic>
      <p:pic>
        <p:nvPicPr>
          <p:cNvPr id="17" name="Picture 16"/>
          <p:cNvPicPr>
            <a:picLocks noChangeAspect="1"/>
          </p:cNvPicPr>
          <p:nvPr/>
        </p:nvPicPr>
        <p:blipFill>
          <a:blip r:embed="rId5"/>
          <a:stretch>
            <a:fillRect/>
          </a:stretch>
        </p:blipFill>
        <p:spPr>
          <a:xfrm>
            <a:off x="6182360" y="3580130"/>
            <a:ext cx="2343150" cy="923925"/>
          </a:xfrm>
          <a:prstGeom prst="rect">
            <a:avLst/>
          </a:prstGeom>
        </p:spPr>
      </p:pic>
      <p:grpSp>
        <p:nvGrpSpPr>
          <p:cNvPr id="8" name="Group 7"/>
          <p:cNvGrpSpPr/>
          <p:nvPr/>
        </p:nvGrpSpPr>
        <p:grpSpPr>
          <a:xfrm>
            <a:off x="5480685" y="2053590"/>
            <a:ext cx="2575560" cy="1155065"/>
            <a:chOff x="8631" y="3234"/>
            <a:chExt cx="4056" cy="1819"/>
          </a:xfrm>
        </p:grpSpPr>
        <p:pic>
          <p:nvPicPr>
            <p:cNvPr id="19" name="Picture 18"/>
            <p:cNvPicPr>
              <a:picLocks noChangeAspect="1"/>
            </p:cNvPicPr>
            <p:nvPr/>
          </p:nvPicPr>
          <p:blipFill>
            <a:blip r:embed="rId6"/>
            <a:stretch>
              <a:fillRect/>
            </a:stretch>
          </p:blipFill>
          <p:spPr>
            <a:xfrm>
              <a:off x="8631" y="3323"/>
              <a:ext cx="4056" cy="1731"/>
            </a:xfrm>
            <a:prstGeom prst="rect">
              <a:avLst/>
            </a:prstGeom>
          </p:spPr>
        </p:pic>
        <p:sp>
          <p:nvSpPr>
            <p:cNvPr id="20" name="Rectangles 19"/>
            <p:cNvSpPr/>
            <p:nvPr/>
          </p:nvSpPr>
          <p:spPr>
            <a:xfrm>
              <a:off x="9963" y="3234"/>
              <a:ext cx="1475" cy="23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grpSp>
      <p:grpSp>
        <p:nvGrpSpPr>
          <p:cNvPr id="3" name="Group 2"/>
          <p:cNvGrpSpPr/>
          <p:nvPr/>
        </p:nvGrpSpPr>
        <p:grpSpPr>
          <a:xfrm>
            <a:off x="5337175" y="748665"/>
            <a:ext cx="2719070" cy="1041400"/>
            <a:chOff x="8405" y="1179"/>
            <a:chExt cx="4282" cy="1640"/>
          </a:xfrm>
        </p:grpSpPr>
        <p:pic>
          <p:nvPicPr>
            <p:cNvPr id="13" name="Picture 12"/>
            <p:cNvPicPr>
              <a:picLocks noChangeAspect="1"/>
            </p:cNvPicPr>
            <p:nvPr/>
          </p:nvPicPr>
          <p:blipFill>
            <a:blip r:embed="rId7"/>
            <a:stretch>
              <a:fillRect/>
            </a:stretch>
          </p:blipFill>
          <p:spPr>
            <a:xfrm>
              <a:off x="8405" y="1179"/>
              <a:ext cx="4282" cy="1640"/>
            </a:xfrm>
            <a:prstGeom prst="rect">
              <a:avLst/>
            </a:prstGeom>
          </p:spPr>
        </p:pic>
        <p:sp>
          <p:nvSpPr>
            <p:cNvPr id="21" name="Rectangles 20"/>
            <p:cNvSpPr/>
            <p:nvPr/>
          </p:nvSpPr>
          <p:spPr>
            <a:xfrm>
              <a:off x="10082" y="2615"/>
              <a:ext cx="1236" cy="20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100"/>
                                  </p:stCondLst>
                                  <p:childTnLst>
                                    <p:set>
                                      <p:cBhvr>
                                        <p:cTn id="25" dur="1" fill="hold">
                                          <p:stCondLst>
                                            <p:cond delay="0"/>
                                          </p:stCondLst>
                                        </p:cTn>
                                        <p:tgtEl>
                                          <p:spTgt spid="15"/>
                                        </p:tgtEl>
                                        <p:attrNameLst>
                                          <p:attrName>style.visibility</p:attrName>
                                        </p:attrNameLst>
                                      </p:cBhvr>
                                      <p:to>
                                        <p:strVal val="visible"/>
                                      </p:to>
                                    </p:set>
                                  </p:childTnLst>
                                </p:cTn>
                              </p:par>
                            </p:childTnLst>
                          </p:cTn>
                        </p:par>
                        <p:par>
                          <p:cTn id="26" fill="hold">
                            <p:stCondLst>
                              <p:cond delay="100"/>
                            </p:stCondLst>
                            <p:childTnLst>
                              <p:par>
                                <p:cTn id="27" presetID="1" presetClass="entr" presetSubtype="0" fill="hold" nodeType="afterEffect">
                                  <p:stCondLst>
                                    <p:cond delay="100"/>
                                  </p:stCondLst>
                                  <p:childTnLst>
                                    <p:set>
                                      <p:cBhvr>
                                        <p:cTn id="28" dur="1" fill="hold">
                                          <p:stCondLst>
                                            <p:cond delay="0"/>
                                          </p:stCondLst>
                                        </p:cTn>
                                        <p:tgtEl>
                                          <p:spTgt spid="17"/>
                                        </p:tgtEl>
                                        <p:attrNameLst>
                                          <p:attrName>style.visibility</p:attrName>
                                        </p:attrNameLst>
                                      </p:cBhvr>
                                      <p:to>
                                        <p:strVal val="visible"/>
                                      </p:to>
                                    </p:set>
                                  </p:childTnLst>
                                </p:cTn>
                              </p:par>
                            </p:childTnLst>
                          </p:cTn>
                        </p:par>
                        <p:par>
                          <p:cTn id="29" fill="hold">
                            <p:stCondLst>
                              <p:cond delay="200"/>
                            </p:stCondLst>
                            <p:childTnLst>
                              <p:par>
                                <p:cTn id="30" presetID="1" presetClass="entr" presetSubtype="0"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70" y="140335"/>
            <a:ext cx="9145270" cy="460375"/>
          </a:xfrm>
          <a:prstGeom prst="rect">
            <a:avLst/>
          </a:prstGeom>
          <a:noFill/>
        </p:spPr>
        <p:txBody>
          <a:bodyPr wrap="square" rtlCol="0">
            <a:spAutoFit/>
          </a:bodyPr>
          <a:p>
            <a:pPr algn="ctr"/>
            <a:r>
              <a:rPr lang="en-US" sz="2400">
                <a:solidFill>
                  <a:srgbClr val="1D6DC2"/>
                </a:solidFill>
                <a:latin typeface="Calibri Light" panose="020F0302020204030204" pitchFamily="34" charset="0"/>
                <a:cs typeface="Calibri Light" panose="020F0302020204030204" pitchFamily="34" charset="0"/>
              </a:rPr>
              <a:t>Was haben wir bisher gemacht?</a:t>
            </a:r>
            <a:endParaRPr lang="en-US" sz="2400">
              <a:solidFill>
                <a:srgbClr val="1D6DC2"/>
              </a:solidFill>
              <a:latin typeface="Calibri Light" panose="020F0302020204030204" pitchFamily="34" charset="0"/>
              <a:cs typeface="Calibri Light" panose="020F0302020204030204" pitchFamily="34" charset="0"/>
            </a:endParaRPr>
          </a:p>
        </p:txBody>
      </p:sp>
      <p:sp>
        <p:nvSpPr>
          <p:cNvPr id="82" name="椭圆 81"/>
          <p:cNvSpPr/>
          <p:nvPr/>
        </p:nvSpPr>
        <p:spPr>
          <a:xfrm>
            <a:off x="8525964" y="38198"/>
            <a:ext cx="561600" cy="562630"/>
          </a:xfrm>
          <a:prstGeom prst="ellipse">
            <a:avLst/>
          </a:prstGeom>
          <a:solidFill>
            <a:schemeClr val="accent1"/>
          </a:solidFill>
        </p:spPr>
        <p:txBody>
          <a:bodyPr wrap="none">
            <a:noAutofit/>
          </a:bodyPr>
          <a:p>
            <a:pPr algn="ctr"/>
            <a:r>
              <a:rPr lang="en-US" altLang="zh-CN" sz="2000" b="1" dirty="0">
                <a:solidFill>
                  <a:schemeClr val="bg1"/>
                </a:solidFill>
                <a:ea typeface="Calibri" panose="020F0502020204030204" pitchFamily="34" charset="0"/>
                <a:cs typeface="Calibri" panose="020F0502020204030204" pitchFamily="34" charset="0"/>
                <a:sym typeface="+mn-lt"/>
              </a:rPr>
              <a:t>01</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grpSp>
        <p:nvGrpSpPr>
          <p:cNvPr id="10" name="Group 9"/>
          <p:cNvGrpSpPr/>
          <p:nvPr/>
        </p:nvGrpSpPr>
        <p:grpSpPr>
          <a:xfrm>
            <a:off x="-8255" y="4875530"/>
            <a:ext cx="9164955" cy="245110"/>
            <a:chOff x="-13" y="7678"/>
            <a:chExt cx="14433" cy="386"/>
          </a:xfrm>
        </p:grpSpPr>
        <p:sp>
          <p:nvSpPr>
            <p:cNvPr id="5" name="Text Box 4"/>
            <p:cNvSpPr txBox="1"/>
            <p:nvPr/>
          </p:nvSpPr>
          <p:spPr>
            <a:xfrm>
              <a:off x="-13" y="7678"/>
              <a:ext cx="14413" cy="386"/>
            </a:xfrm>
            <a:prstGeom prst="rect">
              <a:avLst/>
            </a:prstGeom>
            <a:noFill/>
          </p:spPr>
          <p:txBody>
            <a:bodyPr wrap="square" rtlCol="0">
              <a:spAutoFit/>
            </a:bodyPr>
            <a:p>
              <a:pPr algn="ctr"/>
              <a:r>
                <a:rPr lang="en-US" sz="1000">
                  <a:solidFill>
                    <a:srgbClr val="929292"/>
                  </a:solidFill>
                </a:rPr>
                <a:t>Räumliche Operationen mit Turf.js</a:t>
              </a:r>
              <a:endParaRPr lang="en-US" sz="1000">
                <a:solidFill>
                  <a:srgbClr val="929292"/>
                </a:solidFill>
              </a:endParaRPr>
            </a:p>
          </p:txBody>
        </p:sp>
        <p:sp>
          <p:nvSpPr>
            <p:cNvPr id="7" name="Text Box 6"/>
            <p:cNvSpPr txBox="1"/>
            <p:nvPr/>
          </p:nvSpPr>
          <p:spPr>
            <a:xfrm>
              <a:off x="13872" y="7678"/>
              <a:ext cx="549" cy="386"/>
            </a:xfrm>
            <a:prstGeom prst="rect">
              <a:avLst/>
            </a:prstGeom>
            <a:noFill/>
          </p:spPr>
          <p:txBody>
            <a:bodyPr wrap="square" rtlCol="0">
              <a:spAutoFit/>
            </a:bodyPr>
            <a:p>
              <a:pPr algn="ctr"/>
              <a:fld id="{9A0DB2DC-4C9A-4742-B13C-FB6460FD3503}" type="slidenum">
                <a:rPr lang="en-US" sz="1000">
                  <a:solidFill>
                    <a:srgbClr val="929292"/>
                  </a:solidFill>
                </a:rPr>
              </a:fld>
              <a:endParaRPr lang="en-US" sz="1000">
                <a:solidFill>
                  <a:srgbClr val="929292"/>
                </a:solidFill>
              </a:endParaRPr>
            </a:p>
          </p:txBody>
        </p:sp>
        <p:sp>
          <p:nvSpPr>
            <p:cNvPr id="6" name="Text Box 5"/>
            <p:cNvSpPr txBox="1"/>
            <p:nvPr/>
          </p:nvSpPr>
          <p:spPr>
            <a:xfrm>
              <a:off x="0" y="7678"/>
              <a:ext cx="1807" cy="386"/>
            </a:xfrm>
            <a:prstGeom prst="rect">
              <a:avLst/>
            </a:prstGeom>
            <a:noFill/>
          </p:spPr>
          <p:txBody>
            <a:bodyPr wrap="square" rtlCol="0">
              <a:spAutoFit/>
            </a:bodyPr>
            <a:p>
              <a:pPr algn="l"/>
              <a:r>
                <a:rPr lang="en-US" sz="1000">
                  <a:solidFill>
                    <a:srgbClr val="929292"/>
                  </a:solidFill>
                </a:rPr>
                <a:t>Nikolaos Kolaxidis</a:t>
              </a:r>
              <a:endParaRPr lang="en-US" sz="1000">
                <a:solidFill>
                  <a:srgbClr val="929292"/>
                </a:solidFill>
              </a:endParaRPr>
            </a:p>
          </p:txBody>
        </p:sp>
      </p:grpSp>
      <p:sp>
        <p:nvSpPr>
          <p:cNvPr id="4" name="Text Box 3"/>
          <p:cNvSpPr txBox="1"/>
          <p:nvPr/>
        </p:nvSpPr>
        <p:spPr>
          <a:xfrm>
            <a:off x="811530" y="793750"/>
            <a:ext cx="7520940" cy="641350"/>
          </a:xfrm>
          <a:prstGeom prst="rect">
            <a:avLst/>
          </a:prstGeom>
          <a:noFill/>
        </p:spPr>
        <p:txBody>
          <a:bodyPr wrap="square" rtlCol="0">
            <a:spAutoFit/>
          </a:bodyPr>
          <a:p>
            <a:pPr algn="l" fontAlgn="auto">
              <a:lnSpc>
                <a:spcPct val="110000"/>
              </a:lnSpc>
              <a:spcBef>
                <a:spcPts val="600"/>
              </a:spcBef>
            </a:pPr>
            <a:r>
              <a:rPr lang="en-US" sz="1400" i="1">
                <a:solidFill>
                  <a:schemeClr val="tx2"/>
                </a:solidFill>
                <a:latin typeface="Calibri Light" panose="020F0302020204030204" pitchFamily="34" charset="0"/>
                <a:cs typeface="Calibri Light" panose="020F0302020204030204" pitchFamily="34" charset="0"/>
              </a:rPr>
              <a:t>Was soll ein </a:t>
            </a:r>
            <a:r>
              <a:rPr lang="en-US" sz="1400" b="1" i="1">
                <a:solidFill>
                  <a:srgbClr val="1D6DC2"/>
                </a:solidFill>
              </a:rPr>
              <a:t>Geoinformationssystem</a:t>
            </a:r>
            <a:r>
              <a:rPr lang="en-US" sz="1400" i="1">
                <a:solidFill>
                  <a:schemeClr val="tx2"/>
                </a:solidFill>
                <a:latin typeface="Calibri Light" panose="020F0302020204030204" pitchFamily="34" charset="0"/>
                <a:cs typeface="Calibri Light" panose="020F0302020204030204" pitchFamily="34" charset="0"/>
              </a:rPr>
              <a:t> leisten können?</a:t>
            </a:r>
            <a:endParaRPr lang="en-US" sz="1400" i="1">
              <a:solidFill>
                <a:schemeClr val="tx2"/>
              </a:solidFill>
              <a:latin typeface="Calibri Light" panose="020F0302020204030204" pitchFamily="34" charset="0"/>
              <a:cs typeface="Calibri Light" panose="020F0302020204030204" pitchFamily="34" charset="0"/>
            </a:endParaRPr>
          </a:p>
          <a:p>
            <a:pPr algn="ctr" fontAlgn="auto">
              <a:lnSpc>
                <a:spcPct val="110000"/>
              </a:lnSpc>
              <a:spcBef>
                <a:spcPts val="600"/>
              </a:spcBef>
            </a:pPr>
            <a:r>
              <a:rPr lang="en-US" sz="1400">
                <a:solidFill>
                  <a:schemeClr val="tx2"/>
                </a:solidFill>
                <a:latin typeface="Arial" panose="020B0604020202020204" pitchFamily="34" charset="0"/>
                <a:cs typeface="Arial" panose="020B0604020202020204" pitchFamily="34" charset="0"/>
              </a:rPr>
              <a:t>→ </a:t>
            </a:r>
            <a:r>
              <a:rPr lang="en-US" sz="1400">
                <a:solidFill>
                  <a:schemeClr val="tx2"/>
                </a:solidFill>
                <a:latin typeface="Calibri Light" panose="020F0302020204030204" pitchFamily="34" charset="0"/>
                <a:cs typeface="Calibri Light" panose="020F0302020204030204" pitchFamily="34" charset="0"/>
              </a:rPr>
              <a:t>“</a:t>
            </a:r>
            <a:r>
              <a:rPr lang="en-US" sz="1400" b="1">
                <a:solidFill>
                  <a:schemeClr val="tx2"/>
                </a:solidFill>
                <a:latin typeface="Calibri" panose="020F0502020204030204" pitchFamily="34" charset="0"/>
                <a:cs typeface="Calibri" panose="020F0502020204030204" pitchFamily="34" charset="0"/>
              </a:rPr>
              <a:t>Erfassung, Verwaltung, Analyse </a:t>
            </a:r>
            <a:r>
              <a:rPr lang="en-US" sz="1400">
                <a:solidFill>
                  <a:schemeClr val="tx2"/>
                </a:solidFill>
                <a:latin typeface="Calibri Light" panose="020F0302020204030204" pitchFamily="34" charset="0"/>
                <a:cs typeface="Calibri Light" panose="020F0302020204030204" pitchFamily="34" charset="0"/>
              </a:rPr>
              <a:t>und </a:t>
            </a:r>
            <a:r>
              <a:rPr lang="en-US" sz="1400" b="1">
                <a:solidFill>
                  <a:schemeClr val="tx2"/>
                </a:solidFill>
                <a:latin typeface="Calibri" panose="020F0502020204030204" pitchFamily="34" charset="0"/>
                <a:cs typeface="Calibri" panose="020F0502020204030204" pitchFamily="34" charset="0"/>
              </a:rPr>
              <a:t>Präsentation</a:t>
            </a:r>
            <a:r>
              <a:rPr lang="en-US" sz="1400">
                <a:solidFill>
                  <a:schemeClr val="tx2"/>
                </a:solidFill>
                <a:latin typeface="Calibri Light" panose="020F0302020204030204" pitchFamily="34" charset="0"/>
                <a:cs typeface="Calibri Light" panose="020F0302020204030204" pitchFamily="34" charset="0"/>
              </a:rPr>
              <a:t> räumlicher Daten” </a:t>
            </a:r>
            <a:r>
              <a:rPr lang="en-US" sz="1400">
                <a:solidFill>
                  <a:schemeClr val="accent6"/>
                </a:solidFill>
                <a:latin typeface="Calibri Light" panose="020F0302020204030204" pitchFamily="34" charset="0"/>
                <a:cs typeface="Calibri Light" panose="020F0302020204030204" pitchFamily="34" charset="0"/>
              </a:rPr>
              <a:t>(DVAG 2017)</a:t>
            </a:r>
            <a:endParaRPr lang="en-US" sz="1400">
              <a:solidFill>
                <a:schemeClr val="accent6"/>
              </a:solidFill>
              <a:latin typeface="Calibri Light" panose="020F0302020204030204" pitchFamily="34" charset="0"/>
              <a:cs typeface="Calibri Light" panose="020F0302020204030204" pitchFamily="34" charset="0"/>
            </a:endParaRPr>
          </a:p>
        </p:txBody>
      </p:sp>
      <p:graphicFrame>
        <p:nvGraphicFramePr>
          <p:cNvPr id="9" name="Table 8"/>
          <p:cNvGraphicFramePr/>
          <p:nvPr/>
        </p:nvGraphicFramePr>
        <p:xfrm>
          <a:off x="1292225" y="1910715"/>
          <a:ext cx="6550025" cy="1767840"/>
        </p:xfrm>
        <a:graphic>
          <a:graphicData uri="http://schemas.openxmlformats.org/drawingml/2006/table">
            <a:tbl>
              <a:tblPr firstCol="1">
                <a:tableStyleId>{5C22544A-7EE6-4342-B048-85BDC9FD1C3A}</a:tableStyleId>
              </a:tblPr>
              <a:tblGrid>
                <a:gridCol w="829310"/>
                <a:gridCol w="2789555"/>
                <a:gridCol w="2931160"/>
              </a:tblGrid>
              <a:tr h="381000">
                <a:tc>
                  <a:txBody>
                    <a:bodyPr/>
                    <a:p>
                      <a:pPr algn="ctr">
                        <a:buNone/>
                      </a:pPr>
                      <a:r>
                        <a:rPr lang="en-US"/>
                        <a:t>Übung 1</a:t>
                      </a:r>
                      <a:endParaRPr lang="en-US"/>
                    </a:p>
                  </a:txBody>
                  <a:tcPr anchor="ctr" anchorCtr="0"/>
                </a:tc>
                <a:tc>
                  <a:txBody>
                    <a:bodyPr/>
                    <a:p>
                      <a:pPr algn="ctr">
                        <a:buNone/>
                      </a:pPr>
                      <a:r>
                        <a:rPr lang="en-US" sz="1350">
                          <a:solidFill>
                            <a:schemeClr val="tx2"/>
                          </a:solidFill>
                          <a:latin typeface="Calibri Light" panose="020F0302020204030204" pitchFamily="34" charset="0"/>
                          <a:cs typeface="Calibri Light" panose="020F0302020204030204" pitchFamily="34" charset="0"/>
                          <a:sym typeface="+mn-ea"/>
                        </a:rPr>
                        <a:t>Konzipieren einer HTML-Seite</a:t>
                      </a:r>
                      <a:endParaRPr lang="en-US"/>
                    </a:p>
                  </a:txBody>
                  <a:tcPr anchor="ctr" anchorCtr="0"/>
                </a:tc>
                <a:tc>
                  <a:txBody>
                    <a:bodyPr/>
                    <a:p>
                      <a:pPr algn="ctr">
                        <a:buNone/>
                      </a:pPr>
                      <a:r>
                        <a:rPr lang="en-US" sz="1350" b="1">
                          <a:solidFill>
                            <a:schemeClr val="tx2"/>
                          </a:solidFill>
                          <a:latin typeface="Calibri" panose="020F0502020204030204" pitchFamily="34" charset="0"/>
                          <a:cs typeface="Calibri" panose="020F0502020204030204" pitchFamily="34" charset="0"/>
                          <a:sym typeface="+mn-ea"/>
                        </a:rPr>
                        <a:t>Präsentation</a:t>
                      </a:r>
                      <a:endParaRPr lang="en-US"/>
                    </a:p>
                  </a:txBody>
                  <a:tcPr anchor="ctr" anchorCtr="0"/>
                </a:tc>
              </a:tr>
              <a:tr h="381000">
                <a:tc>
                  <a:txBody>
                    <a:bodyPr/>
                    <a:p>
                      <a:pPr algn="ctr">
                        <a:buNone/>
                      </a:pPr>
                      <a:r>
                        <a:rPr lang="en-US"/>
                        <a:t>Übung 2</a:t>
                      </a:r>
                      <a:endParaRPr lang="en-US"/>
                    </a:p>
                  </a:txBody>
                  <a:tcPr anchor="ctr" anchorCtr="0"/>
                </a:tc>
                <a:tc>
                  <a:txBody>
                    <a:bodyPr/>
                    <a:p>
                      <a:pPr algn="ctr">
                        <a:buNone/>
                      </a:pPr>
                      <a:r>
                        <a:rPr lang="en-US" sz="1350">
                          <a:solidFill>
                            <a:schemeClr val="tx2"/>
                          </a:solidFill>
                          <a:latin typeface="Calibri Light" panose="020F0302020204030204" pitchFamily="34" charset="0"/>
                          <a:cs typeface="Calibri Light" panose="020F0302020204030204" pitchFamily="34" charset="0"/>
                          <a:sym typeface="+mn-ea"/>
                        </a:rPr>
                        <a:t>Layererstellung mit OpenLayers</a:t>
                      </a:r>
                      <a:endParaRPr lang="en-US"/>
                    </a:p>
                  </a:txBody>
                  <a:tcPr anchor="ctr" anchorCtr="0"/>
                </a:tc>
                <a:tc>
                  <a:txBody>
                    <a:bodyPr/>
                    <a:p>
                      <a:pPr algn="ctr">
                        <a:buNone/>
                      </a:pPr>
                      <a:r>
                        <a:rPr lang="en-US" sz="1350" b="1">
                          <a:solidFill>
                            <a:schemeClr val="tx2"/>
                          </a:solidFill>
                          <a:latin typeface="Calibri" panose="020F0502020204030204" pitchFamily="34" charset="0"/>
                          <a:cs typeface="Calibri" panose="020F0502020204030204" pitchFamily="34" charset="0"/>
                          <a:sym typeface="+mn-ea"/>
                        </a:rPr>
                        <a:t>Präsentation</a:t>
                      </a:r>
                      <a:r>
                        <a:rPr lang="en-US" sz="1350">
                          <a:solidFill>
                            <a:schemeClr val="tx2"/>
                          </a:solidFill>
                          <a:latin typeface="Calibri Light" panose="020F0302020204030204" pitchFamily="34" charset="0"/>
                          <a:cs typeface="Calibri Light" panose="020F0302020204030204" pitchFamily="34" charset="0"/>
                          <a:sym typeface="+mn-ea"/>
                        </a:rPr>
                        <a:t>, </a:t>
                      </a:r>
                      <a:r>
                        <a:rPr lang="en-US" sz="1350" b="1">
                          <a:solidFill>
                            <a:schemeClr val="tx2"/>
                          </a:solidFill>
                          <a:latin typeface="Calibri" panose="020F0502020204030204" pitchFamily="34" charset="0"/>
                          <a:cs typeface="Calibri" panose="020F0502020204030204" pitchFamily="34" charset="0"/>
                          <a:sym typeface="+mn-ea"/>
                        </a:rPr>
                        <a:t>Verwaltung</a:t>
                      </a:r>
                      <a:r>
                        <a:rPr lang="en-US" sz="1350">
                          <a:solidFill>
                            <a:schemeClr val="tx2"/>
                          </a:solidFill>
                          <a:latin typeface="Calibri Light" panose="020F0302020204030204" pitchFamily="34" charset="0"/>
                          <a:cs typeface="Calibri Light" panose="020F0302020204030204" pitchFamily="34" charset="0"/>
                          <a:sym typeface="+mn-ea"/>
                        </a:rPr>
                        <a:t>, </a:t>
                      </a:r>
                      <a:endParaRPr lang="en-US" sz="1350">
                        <a:solidFill>
                          <a:schemeClr val="tx2"/>
                        </a:solidFill>
                        <a:latin typeface="Calibri Light" panose="020F0302020204030204" pitchFamily="34" charset="0"/>
                        <a:cs typeface="Calibri Light" panose="020F0302020204030204" pitchFamily="34" charset="0"/>
                        <a:sym typeface="+mn-ea"/>
                      </a:endParaRPr>
                    </a:p>
                    <a:p>
                      <a:pPr algn="ctr">
                        <a:buNone/>
                      </a:pPr>
                      <a:r>
                        <a:rPr lang="en-US" sz="1350">
                          <a:solidFill>
                            <a:schemeClr val="tx2"/>
                          </a:solidFill>
                          <a:latin typeface="Calibri Light" panose="020F0302020204030204" pitchFamily="34" charset="0"/>
                          <a:cs typeface="Calibri Light" panose="020F0302020204030204" pitchFamily="34" charset="0"/>
                          <a:sym typeface="+mn-ea"/>
                        </a:rPr>
                        <a:t>Nutzen von Web-Services</a:t>
                      </a:r>
                      <a:endParaRPr lang="en-US"/>
                    </a:p>
                  </a:txBody>
                  <a:tcPr anchor="ctr" anchorCtr="0"/>
                </a:tc>
              </a:tr>
              <a:tr h="381000">
                <a:tc>
                  <a:txBody>
                    <a:bodyPr/>
                    <a:p>
                      <a:pPr algn="ctr">
                        <a:buNone/>
                      </a:pPr>
                      <a:r>
                        <a:rPr lang="en-US"/>
                        <a:t>Übung 3</a:t>
                      </a:r>
                      <a:endParaRPr lang="en-US"/>
                    </a:p>
                  </a:txBody>
                  <a:tcPr anchor="ctr" anchorCtr="0"/>
                </a:tc>
                <a:tc>
                  <a:txBody>
                    <a:bodyPr/>
                    <a:p>
                      <a:pPr algn="ctr">
                        <a:buNone/>
                      </a:pPr>
                      <a:r>
                        <a:rPr lang="en-US" sz="1350">
                          <a:solidFill>
                            <a:schemeClr val="tx2"/>
                          </a:solidFill>
                          <a:latin typeface="Calibri Light" panose="020F0302020204030204" pitchFamily="34" charset="0"/>
                          <a:cs typeface="Calibri Light" panose="020F0302020204030204" pitchFamily="34" charset="0"/>
                          <a:sym typeface="+mn-ea"/>
                        </a:rPr>
                        <a:t>Geoserver-Workflow</a:t>
                      </a:r>
                      <a:endParaRPr lang="en-US"/>
                    </a:p>
                  </a:txBody>
                  <a:tcPr anchor="ctr" anchorCtr="0"/>
                </a:tc>
                <a:tc>
                  <a:txBody>
                    <a:bodyPr/>
                    <a:p>
                      <a:pPr algn="ctr">
                        <a:buNone/>
                      </a:pPr>
                      <a:r>
                        <a:rPr lang="en-US" sz="1350" b="1">
                          <a:solidFill>
                            <a:schemeClr val="tx2"/>
                          </a:solidFill>
                          <a:latin typeface="Calibri" panose="020F0502020204030204" pitchFamily="34" charset="0"/>
                          <a:cs typeface="Calibri" panose="020F0502020204030204" pitchFamily="34" charset="0"/>
                          <a:sym typeface="+mn-ea"/>
                        </a:rPr>
                        <a:t>Präsentation</a:t>
                      </a:r>
                      <a:r>
                        <a:rPr lang="en-US" sz="1350">
                          <a:solidFill>
                            <a:schemeClr val="tx2"/>
                          </a:solidFill>
                          <a:latin typeface="Calibri Light" panose="020F0302020204030204" pitchFamily="34" charset="0"/>
                          <a:cs typeface="Calibri Light" panose="020F0302020204030204" pitchFamily="34" charset="0"/>
                          <a:sym typeface="+mn-ea"/>
                        </a:rPr>
                        <a:t>, </a:t>
                      </a:r>
                      <a:r>
                        <a:rPr lang="en-US" sz="1350" b="1">
                          <a:solidFill>
                            <a:schemeClr val="tx2"/>
                          </a:solidFill>
                          <a:latin typeface="Calibri" panose="020F0502020204030204" pitchFamily="34" charset="0"/>
                          <a:cs typeface="Calibri" panose="020F0502020204030204" pitchFamily="34" charset="0"/>
                          <a:sym typeface="+mn-ea"/>
                        </a:rPr>
                        <a:t>Verwaltung</a:t>
                      </a:r>
                      <a:r>
                        <a:rPr lang="en-US" sz="1350">
                          <a:solidFill>
                            <a:schemeClr val="tx2"/>
                          </a:solidFill>
                          <a:latin typeface="Calibri Light" panose="020F0302020204030204" pitchFamily="34" charset="0"/>
                          <a:cs typeface="Calibri Light" panose="020F0302020204030204" pitchFamily="34" charset="0"/>
                          <a:sym typeface="+mn-ea"/>
                        </a:rPr>
                        <a:t>, </a:t>
                      </a:r>
                      <a:endParaRPr lang="en-US" sz="1350">
                        <a:solidFill>
                          <a:schemeClr val="tx2"/>
                        </a:solidFill>
                        <a:latin typeface="Calibri Light" panose="020F0302020204030204" pitchFamily="34" charset="0"/>
                        <a:cs typeface="Calibri Light" panose="020F0302020204030204" pitchFamily="34" charset="0"/>
                        <a:sym typeface="+mn-ea"/>
                      </a:endParaRPr>
                    </a:p>
                    <a:p>
                      <a:pPr algn="ctr">
                        <a:buNone/>
                      </a:pPr>
                      <a:r>
                        <a:rPr lang="en-US" sz="1350">
                          <a:solidFill>
                            <a:schemeClr val="tx2"/>
                          </a:solidFill>
                          <a:latin typeface="Calibri Light" panose="020F0302020204030204" pitchFamily="34" charset="0"/>
                          <a:cs typeface="Calibri Light" panose="020F0302020204030204" pitchFamily="34" charset="0"/>
                          <a:sym typeface="+mn-ea"/>
                        </a:rPr>
                        <a:t>Nutzen von Web-Services</a:t>
                      </a:r>
                      <a:endParaRPr lang="en-US"/>
                    </a:p>
                  </a:txBody>
                  <a:tcPr anchor="ctr" anchorCtr="0"/>
                </a:tc>
              </a:tr>
              <a:tr h="381000">
                <a:tc>
                  <a:txBody>
                    <a:bodyPr/>
                    <a:p>
                      <a:pPr algn="ctr">
                        <a:buNone/>
                      </a:pPr>
                      <a:r>
                        <a:rPr lang="en-US"/>
                        <a:t>Übung 4</a:t>
                      </a:r>
                      <a:endParaRPr lang="en-US"/>
                    </a:p>
                  </a:txBody>
                  <a:tcPr anchor="ctr" anchorCtr="0"/>
                </a:tc>
                <a:tc>
                  <a:txBody>
                    <a:bodyPr/>
                    <a:p>
                      <a:pPr algn="ctr">
                        <a:buNone/>
                      </a:pPr>
                      <a:r>
                        <a:rPr lang="en-US" sz="1350">
                          <a:solidFill>
                            <a:schemeClr val="tx2"/>
                          </a:solidFill>
                          <a:latin typeface="Calibri Light" panose="020F0302020204030204" pitchFamily="34" charset="0"/>
                          <a:cs typeface="Calibri Light" panose="020F0302020204030204" pitchFamily="34" charset="0"/>
                          <a:sym typeface="+mn-ea"/>
                        </a:rPr>
                        <a:t>Interaktive Karte</a:t>
                      </a:r>
                      <a:endParaRPr lang="en-US"/>
                    </a:p>
                  </a:txBody>
                  <a:tcPr anchor="ctr" anchorCtr="0"/>
                </a:tc>
                <a:tc>
                  <a:txBody>
                    <a:bodyPr/>
                    <a:p>
                      <a:pPr algn="ctr">
                        <a:buNone/>
                      </a:pPr>
                      <a:r>
                        <a:rPr lang="en-US" sz="1350" b="1">
                          <a:solidFill>
                            <a:schemeClr val="tx2"/>
                          </a:solidFill>
                          <a:latin typeface="Calibri" panose="020F0502020204030204" pitchFamily="34" charset="0"/>
                          <a:cs typeface="Calibri" panose="020F0502020204030204" pitchFamily="34" charset="0"/>
                          <a:sym typeface="+mn-ea"/>
                        </a:rPr>
                        <a:t>Präsentation</a:t>
                      </a:r>
                      <a:r>
                        <a:rPr lang="en-US" sz="1350">
                          <a:solidFill>
                            <a:schemeClr val="tx2"/>
                          </a:solidFill>
                          <a:latin typeface="Calibri Light" panose="020F0302020204030204" pitchFamily="34" charset="0"/>
                          <a:cs typeface="Calibri Light" panose="020F0302020204030204" pitchFamily="34" charset="0"/>
                          <a:sym typeface="+mn-ea"/>
                        </a:rPr>
                        <a:t>, </a:t>
                      </a:r>
                      <a:r>
                        <a:rPr lang="en-US" sz="1350" b="1">
                          <a:solidFill>
                            <a:schemeClr val="tx2"/>
                          </a:solidFill>
                          <a:latin typeface="Calibri" panose="020F0502020204030204" pitchFamily="34" charset="0"/>
                          <a:cs typeface="Calibri" panose="020F0502020204030204" pitchFamily="34" charset="0"/>
                          <a:sym typeface="+mn-ea"/>
                        </a:rPr>
                        <a:t>Verwaltung</a:t>
                      </a:r>
                      <a:r>
                        <a:rPr lang="en-US" sz="1350">
                          <a:solidFill>
                            <a:schemeClr val="tx2"/>
                          </a:solidFill>
                          <a:latin typeface="Calibri Light" panose="020F0302020204030204" pitchFamily="34" charset="0"/>
                          <a:cs typeface="Calibri Light" panose="020F0302020204030204" pitchFamily="34" charset="0"/>
                          <a:sym typeface="+mn-ea"/>
                        </a:rPr>
                        <a:t>, </a:t>
                      </a:r>
                      <a:r>
                        <a:rPr lang="en-US" sz="1350" b="1">
                          <a:solidFill>
                            <a:schemeClr val="tx2"/>
                          </a:solidFill>
                          <a:latin typeface="Calibri" panose="020F0502020204030204" pitchFamily="34" charset="0"/>
                          <a:cs typeface="Calibri" panose="020F0502020204030204" pitchFamily="34" charset="0"/>
                          <a:sym typeface="+mn-ea"/>
                        </a:rPr>
                        <a:t>Erfassung,</a:t>
                      </a:r>
                      <a:endParaRPr lang="en-US" sz="1350" b="1">
                        <a:solidFill>
                          <a:schemeClr val="tx2"/>
                        </a:solidFill>
                        <a:latin typeface="Calibri" panose="020F0502020204030204" pitchFamily="34" charset="0"/>
                        <a:cs typeface="Calibri" panose="020F0502020204030204" pitchFamily="34" charset="0"/>
                        <a:sym typeface="+mn-ea"/>
                      </a:endParaRPr>
                    </a:p>
                    <a:p>
                      <a:pPr algn="ctr">
                        <a:buNone/>
                      </a:pPr>
                      <a:r>
                        <a:rPr lang="en-US" sz="1350">
                          <a:solidFill>
                            <a:schemeClr val="tx2"/>
                          </a:solidFill>
                          <a:latin typeface="Calibri Light" panose="020F0302020204030204" pitchFamily="34" charset="0"/>
                          <a:cs typeface="Calibri Light" panose="020F0302020204030204" pitchFamily="34" charset="0"/>
                          <a:sym typeface="+mn-ea"/>
                        </a:rPr>
                        <a:t>Nutzen von Web-Services</a:t>
                      </a:r>
                      <a:endParaRPr lang="en-US"/>
                    </a:p>
                  </a:txBody>
                  <a:tcPr anchor="ctr" anchorCtr="0"/>
                </a:tc>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 name="椭圆 81"/>
          <p:cNvSpPr/>
          <p:nvPr/>
        </p:nvSpPr>
        <p:spPr>
          <a:xfrm>
            <a:off x="8525964" y="38198"/>
            <a:ext cx="561600" cy="562630"/>
          </a:xfrm>
          <a:prstGeom prst="ellipse">
            <a:avLst/>
          </a:prstGeom>
          <a:solidFill>
            <a:schemeClr val="accent1"/>
          </a:solidFill>
        </p:spPr>
        <p:txBody>
          <a:bodyPr wrap="none">
            <a:noAutofit/>
          </a:bodyPr>
          <a:p>
            <a:pPr algn="ctr"/>
            <a:r>
              <a:rPr lang="en-US" altLang="zh-CN" sz="2000" b="1" dirty="0">
                <a:solidFill>
                  <a:schemeClr val="bg1"/>
                </a:solidFill>
                <a:ea typeface="Calibri" panose="020F0502020204030204" pitchFamily="34" charset="0"/>
                <a:cs typeface="Calibri" panose="020F0502020204030204" pitchFamily="34" charset="0"/>
                <a:sym typeface="+mn-lt"/>
              </a:rPr>
              <a:t>01</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pic>
        <p:nvPicPr>
          <p:cNvPr id="11" name="Picture 10" descr="OpenLayers Network"/>
          <p:cNvPicPr>
            <a:picLocks noChangeAspect="1"/>
          </p:cNvPicPr>
          <p:nvPr/>
        </p:nvPicPr>
        <p:blipFill>
          <a:blip r:embed="rId1"/>
          <a:stretch>
            <a:fillRect/>
          </a:stretch>
        </p:blipFill>
        <p:spPr>
          <a:xfrm>
            <a:off x="1587500" y="133350"/>
            <a:ext cx="5163820" cy="4877435"/>
          </a:xfrm>
          <a:prstGeom prst="rect">
            <a:avLst/>
          </a:prstGeom>
        </p:spPr>
      </p:pic>
      <p:sp>
        <p:nvSpPr>
          <p:cNvPr id="12" name="Rounded Rectangle 11"/>
          <p:cNvSpPr/>
          <p:nvPr/>
        </p:nvSpPr>
        <p:spPr>
          <a:xfrm>
            <a:off x="1816735" y="86360"/>
            <a:ext cx="1243330" cy="929640"/>
          </a:xfrm>
          <a:prstGeom prst="roundRect">
            <a:avLst/>
          </a:prstGeom>
          <a:noFill/>
          <a:ln w="28575">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16" name="Group 15"/>
          <p:cNvGrpSpPr/>
          <p:nvPr/>
        </p:nvGrpSpPr>
        <p:grpSpPr>
          <a:xfrm>
            <a:off x="1510030" y="2157730"/>
            <a:ext cx="1739900" cy="948055"/>
            <a:chOff x="2072" y="3397"/>
            <a:chExt cx="2740" cy="1493"/>
          </a:xfrm>
        </p:grpSpPr>
        <p:sp>
          <p:nvSpPr>
            <p:cNvPr id="13" name="Rounded Rectangle 12"/>
            <p:cNvSpPr/>
            <p:nvPr/>
          </p:nvSpPr>
          <p:spPr>
            <a:xfrm>
              <a:off x="2416" y="4056"/>
              <a:ext cx="2396" cy="834"/>
            </a:xfrm>
            <a:prstGeom prst="roundRect">
              <a:avLst/>
            </a:prstGeom>
            <a:noFill/>
            <a:ln w="28575">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 name="Rounded Rectangle 13"/>
            <p:cNvSpPr/>
            <p:nvPr/>
          </p:nvSpPr>
          <p:spPr>
            <a:xfrm>
              <a:off x="2072" y="3397"/>
              <a:ext cx="1500" cy="660"/>
            </a:xfrm>
            <a:prstGeom prst="roundRect">
              <a:avLst/>
            </a:prstGeom>
            <a:noFill/>
            <a:ln w="28575">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17" name="Text Box 16"/>
          <p:cNvSpPr txBox="1"/>
          <p:nvPr/>
        </p:nvSpPr>
        <p:spPr>
          <a:xfrm>
            <a:off x="6009005" y="2354580"/>
            <a:ext cx="2695575" cy="883920"/>
          </a:xfrm>
          <a:prstGeom prst="rect">
            <a:avLst/>
          </a:prstGeom>
          <a:noFill/>
        </p:spPr>
        <p:txBody>
          <a:bodyPr wrap="square" rtlCol="0">
            <a:spAutoFit/>
          </a:bodyPr>
          <a:p>
            <a:pPr fontAlgn="auto">
              <a:spcBef>
                <a:spcPts val="600"/>
              </a:spcBef>
            </a:pPr>
            <a:r>
              <a:rPr lang="en-US" b="1" i="1">
                <a:solidFill>
                  <a:schemeClr val="accent1"/>
                </a:solidFill>
              </a:rPr>
              <a:t>Web-Services:</a:t>
            </a:r>
            <a:endParaRPr lang="en-US" b="1" i="1">
              <a:solidFill>
                <a:schemeClr val="accent1"/>
              </a:solidFill>
            </a:endParaRPr>
          </a:p>
          <a:p>
            <a:pPr fontAlgn="auto">
              <a:spcBef>
                <a:spcPts val="600"/>
              </a:spcBef>
            </a:pPr>
            <a:r>
              <a:rPr lang="en-US" sz="1400">
                <a:solidFill>
                  <a:schemeClr val="tx2"/>
                </a:solidFill>
                <a:latin typeface="Calibri Light" panose="020F0302020204030204" pitchFamily="34" charset="0"/>
                <a:cs typeface="Calibri Light" panose="020F0302020204030204" pitchFamily="34" charset="0"/>
              </a:rPr>
              <a:t>- WMS: Web Map Service (WMTS)</a:t>
            </a:r>
            <a:endParaRPr lang="en-US" sz="1400">
              <a:solidFill>
                <a:schemeClr val="tx2"/>
              </a:solidFill>
              <a:latin typeface="Calibri Light" panose="020F0302020204030204" pitchFamily="34" charset="0"/>
              <a:cs typeface="Calibri Light" panose="020F0302020204030204" pitchFamily="34" charset="0"/>
            </a:endParaRPr>
          </a:p>
          <a:p>
            <a:pPr fontAlgn="auto">
              <a:spcBef>
                <a:spcPts val="600"/>
              </a:spcBef>
            </a:pPr>
            <a:r>
              <a:rPr lang="en-US" sz="1400">
                <a:solidFill>
                  <a:schemeClr val="tx2"/>
                </a:solidFill>
                <a:latin typeface="Calibri Light" panose="020F0302020204030204" pitchFamily="34" charset="0"/>
                <a:cs typeface="Calibri Light" panose="020F0302020204030204" pitchFamily="34" charset="0"/>
              </a:rPr>
              <a:t>- WFS: Web Feature Service</a:t>
            </a:r>
            <a:endParaRPr lang="en-US" sz="1400">
              <a:solidFill>
                <a:schemeClr val="accent6"/>
              </a:solidFill>
              <a:latin typeface="Calibri Light" panose="020F0302020204030204" pitchFamily="34" charset="0"/>
              <a:cs typeface="Calibri Light" panose="020F0302020204030204" pitchFamily="34" charset="0"/>
            </a:endParaRPr>
          </a:p>
        </p:txBody>
      </p:sp>
      <p:sp>
        <p:nvSpPr>
          <p:cNvPr id="18" name="Text Box 17"/>
          <p:cNvSpPr txBox="1"/>
          <p:nvPr/>
        </p:nvSpPr>
        <p:spPr>
          <a:xfrm rot="16200000">
            <a:off x="7150100" y="2379980"/>
            <a:ext cx="3773170" cy="213995"/>
          </a:xfrm>
          <a:prstGeom prst="rect">
            <a:avLst/>
          </a:prstGeom>
          <a:noFill/>
        </p:spPr>
        <p:txBody>
          <a:bodyPr wrap="square" rtlCol="0">
            <a:spAutoFit/>
          </a:bodyPr>
          <a:p>
            <a:r>
              <a:rPr lang="de-DE" altLang="en-US" sz="800">
                <a:solidFill>
                  <a:schemeClr val="accent6"/>
                </a:solidFill>
                <a:latin typeface="Calibri" panose="020F0502020204030204" pitchFamily="34" charset="0"/>
              </a:rPr>
              <a:t>Quelle: </a:t>
            </a:r>
            <a:r>
              <a:rPr lang="en-US" altLang="de-DE" sz="800">
                <a:solidFill>
                  <a:schemeClr val="accent6"/>
                </a:solidFill>
                <a:latin typeface="Calibri" panose="020F0502020204030204" pitchFamily="34" charset="0"/>
              </a:rPr>
              <a:t>verändert nach SEWilco 2007</a:t>
            </a:r>
            <a:endParaRPr lang="en-US" altLang="de-DE" sz="800">
              <a:solidFill>
                <a:schemeClr val="accent6"/>
              </a:solidFill>
              <a:latin typeface="Calibri" panose="020F0502020204030204" pitchFamily="34" charset="0"/>
            </a:endParaRPr>
          </a:p>
        </p:txBody>
      </p:sp>
      <p:grpSp>
        <p:nvGrpSpPr>
          <p:cNvPr id="25" name="Group 24"/>
          <p:cNvGrpSpPr/>
          <p:nvPr/>
        </p:nvGrpSpPr>
        <p:grpSpPr>
          <a:xfrm>
            <a:off x="-8255" y="4875530"/>
            <a:ext cx="9164955" cy="245110"/>
            <a:chOff x="-13" y="7678"/>
            <a:chExt cx="14433" cy="386"/>
          </a:xfrm>
        </p:grpSpPr>
        <p:sp>
          <p:nvSpPr>
            <p:cNvPr id="26" name="Text Box 25"/>
            <p:cNvSpPr txBox="1"/>
            <p:nvPr/>
          </p:nvSpPr>
          <p:spPr>
            <a:xfrm>
              <a:off x="-13" y="7678"/>
              <a:ext cx="14413" cy="386"/>
            </a:xfrm>
            <a:prstGeom prst="rect">
              <a:avLst/>
            </a:prstGeom>
            <a:noFill/>
          </p:spPr>
          <p:txBody>
            <a:bodyPr wrap="square" rtlCol="0">
              <a:spAutoFit/>
            </a:bodyPr>
            <a:p>
              <a:pPr algn="ctr"/>
              <a:r>
                <a:rPr lang="en-US" sz="1000">
                  <a:solidFill>
                    <a:srgbClr val="929292"/>
                  </a:solidFill>
                </a:rPr>
                <a:t>Räumliche Operationen mit Turf.js</a:t>
              </a:r>
              <a:endParaRPr lang="en-US" sz="1000">
                <a:solidFill>
                  <a:srgbClr val="929292"/>
                </a:solidFill>
              </a:endParaRPr>
            </a:p>
          </p:txBody>
        </p:sp>
        <p:sp>
          <p:nvSpPr>
            <p:cNvPr id="27" name="Text Box 26"/>
            <p:cNvSpPr txBox="1"/>
            <p:nvPr/>
          </p:nvSpPr>
          <p:spPr>
            <a:xfrm>
              <a:off x="13872" y="7678"/>
              <a:ext cx="549" cy="386"/>
            </a:xfrm>
            <a:prstGeom prst="rect">
              <a:avLst/>
            </a:prstGeom>
            <a:noFill/>
          </p:spPr>
          <p:txBody>
            <a:bodyPr wrap="square" rtlCol="0">
              <a:spAutoFit/>
            </a:bodyPr>
            <a:p>
              <a:pPr algn="ctr"/>
              <a:fld id="{9A0DB2DC-4C9A-4742-B13C-FB6460FD3503}" type="slidenum">
                <a:rPr lang="en-US" sz="1000">
                  <a:solidFill>
                    <a:srgbClr val="929292"/>
                  </a:solidFill>
                </a:rPr>
              </a:fld>
              <a:endParaRPr lang="en-US" sz="1000">
                <a:solidFill>
                  <a:srgbClr val="929292"/>
                </a:solidFill>
              </a:endParaRPr>
            </a:p>
          </p:txBody>
        </p:sp>
        <p:sp>
          <p:nvSpPr>
            <p:cNvPr id="28" name="Text Box 27"/>
            <p:cNvSpPr txBox="1"/>
            <p:nvPr/>
          </p:nvSpPr>
          <p:spPr>
            <a:xfrm>
              <a:off x="0" y="7678"/>
              <a:ext cx="1807" cy="386"/>
            </a:xfrm>
            <a:prstGeom prst="rect">
              <a:avLst/>
            </a:prstGeom>
            <a:noFill/>
          </p:spPr>
          <p:txBody>
            <a:bodyPr wrap="square" rtlCol="0">
              <a:spAutoFit/>
            </a:bodyPr>
            <a:p>
              <a:pPr algn="l"/>
              <a:r>
                <a:rPr lang="en-US" sz="1000">
                  <a:solidFill>
                    <a:srgbClr val="929292"/>
                  </a:solidFill>
                </a:rPr>
                <a:t>Nikolaos Kolaxidis</a:t>
              </a:r>
              <a:endParaRPr lang="en-US" sz="1000">
                <a:solidFill>
                  <a:srgbClr val="929292"/>
                </a:solidFill>
              </a:endParaRPr>
            </a:p>
          </p:txBody>
        </p:sp>
      </p:grpSp>
      <p:grpSp>
        <p:nvGrpSpPr>
          <p:cNvPr id="3" name="Group 2"/>
          <p:cNvGrpSpPr/>
          <p:nvPr/>
        </p:nvGrpSpPr>
        <p:grpSpPr>
          <a:xfrm>
            <a:off x="3576955" y="4338955"/>
            <a:ext cx="1184910" cy="537210"/>
            <a:chOff x="5324" y="6669"/>
            <a:chExt cx="1866" cy="846"/>
          </a:xfrm>
        </p:grpSpPr>
        <p:grpSp>
          <p:nvGrpSpPr>
            <p:cNvPr id="4" name="Group 3"/>
            <p:cNvGrpSpPr/>
            <p:nvPr/>
          </p:nvGrpSpPr>
          <p:grpSpPr>
            <a:xfrm>
              <a:off x="5945" y="6669"/>
              <a:ext cx="1245" cy="846"/>
              <a:chOff x="5958" y="6731"/>
              <a:chExt cx="1245" cy="846"/>
            </a:xfrm>
          </p:grpSpPr>
          <p:sp>
            <p:nvSpPr>
              <p:cNvPr id="5" name="Text Box 4"/>
              <p:cNvSpPr txBox="1"/>
              <p:nvPr/>
            </p:nvSpPr>
            <p:spPr>
              <a:xfrm>
                <a:off x="5958" y="6944"/>
                <a:ext cx="1245" cy="434"/>
              </a:xfrm>
              <a:prstGeom prst="rect">
                <a:avLst/>
              </a:prstGeom>
              <a:noFill/>
              <a:ln>
                <a:noFill/>
              </a:ln>
            </p:spPr>
            <p:txBody>
              <a:bodyPr wrap="square" rtlCol="0">
                <a:spAutoFit/>
              </a:bodyPr>
              <a:p>
                <a:pPr algn="ctr"/>
                <a:r>
                  <a:rPr lang="en-US" sz="1200" b="1">
                    <a:solidFill>
                      <a:schemeClr val="tx2"/>
                    </a:solidFill>
                    <a:latin typeface="Calibri" panose="020F0502020204030204" pitchFamily="34" charset="0"/>
                    <a:cs typeface="Calibri" panose="020F0502020204030204" pitchFamily="34" charset="0"/>
                  </a:rPr>
                  <a:t>GIS</a:t>
                </a:r>
                <a:endParaRPr lang="en-US" sz="1200" b="1">
                  <a:solidFill>
                    <a:schemeClr val="tx2"/>
                  </a:solidFill>
                  <a:latin typeface="Calibri" panose="020F0502020204030204" pitchFamily="34" charset="0"/>
                  <a:cs typeface="Calibri" panose="020F0502020204030204" pitchFamily="34" charset="0"/>
                </a:endParaRPr>
              </a:p>
            </p:txBody>
          </p:sp>
          <p:sp>
            <p:nvSpPr>
              <p:cNvPr id="6" name="Rectangles 5"/>
              <p:cNvSpPr/>
              <p:nvPr/>
            </p:nvSpPr>
            <p:spPr>
              <a:xfrm>
                <a:off x="5958" y="6731"/>
                <a:ext cx="1245" cy="846"/>
              </a:xfrm>
              <a:prstGeom prst="rect">
                <a:avLst/>
              </a:prstGeom>
              <a:noFill/>
              <a:ln w="28575">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cxnSp>
          <p:nvCxnSpPr>
            <p:cNvPr id="7" name="Straight Arrow Connector 6"/>
            <p:cNvCxnSpPr/>
            <p:nvPr/>
          </p:nvCxnSpPr>
          <p:spPr>
            <a:xfrm flipH="1">
              <a:off x="5324" y="7093"/>
              <a:ext cx="621" cy="12"/>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121285" y="899160"/>
            <a:ext cx="1981835" cy="3749675"/>
            <a:chOff x="79" y="1415"/>
            <a:chExt cx="3121" cy="5905"/>
          </a:xfrm>
        </p:grpSpPr>
        <p:grpSp>
          <p:nvGrpSpPr>
            <p:cNvPr id="35" name="Group 34"/>
            <p:cNvGrpSpPr/>
            <p:nvPr/>
          </p:nvGrpSpPr>
          <p:grpSpPr>
            <a:xfrm>
              <a:off x="79" y="1415"/>
              <a:ext cx="3121" cy="4382"/>
              <a:chOff x="156" y="-1182"/>
              <a:chExt cx="3121" cy="4382"/>
            </a:xfrm>
          </p:grpSpPr>
          <p:cxnSp>
            <p:nvCxnSpPr>
              <p:cNvPr id="31" name="Elbow Connector 30"/>
              <p:cNvCxnSpPr/>
              <p:nvPr/>
            </p:nvCxnSpPr>
            <p:spPr>
              <a:xfrm rot="16200000">
                <a:off x="859" y="-500"/>
                <a:ext cx="3100" cy="1736"/>
              </a:xfrm>
              <a:prstGeom prst="bentConnector3">
                <a:avLst>
                  <a:gd name="adj1" fmla="val 79096"/>
                </a:avLst>
              </a:prstGeom>
              <a:ln w="19050"/>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56" y="1599"/>
                <a:ext cx="1889" cy="1601"/>
                <a:chOff x="156" y="1599"/>
                <a:chExt cx="1889" cy="1601"/>
              </a:xfrm>
            </p:grpSpPr>
            <p:grpSp>
              <p:nvGrpSpPr>
                <p:cNvPr id="29" name="Group 28"/>
                <p:cNvGrpSpPr/>
                <p:nvPr/>
              </p:nvGrpSpPr>
              <p:grpSpPr>
                <a:xfrm>
                  <a:off x="269" y="1690"/>
                  <a:ext cx="1776" cy="1510"/>
                  <a:chOff x="237" y="2412"/>
                  <a:chExt cx="1776" cy="1510"/>
                </a:xfrm>
              </p:grpSpPr>
              <p:grpSp>
                <p:nvGrpSpPr>
                  <p:cNvPr id="21" name="Group 20"/>
                  <p:cNvGrpSpPr/>
                  <p:nvPr/>
                </p:nvGrpSpPr>
                <p:grpSpPr>
                  <a:xfrm rot="0">
                    <a:off x="503" y="2862"/>
                    <a:ext cx="1245" cy="846"/>
                    <a:chOff x="5959" y="6731"/>
                    <a:chExt cx="1245" cy="846"/>
                  </a:xfrm>
                </p:grpSpPr>
                <p:sp>
                  <p:nvSpPr>
                    <p:cNvPr id="19" name="Text Box 18"/>
                    <p:cNvSpPr txBox="1"/>
                    <p:nvPr/>
                  </p:nvSpPr>
                  <p:spPr>
                    <a:xfrm>
                      <a:off x="5959" y="6799"/>
                      <a:ext cx="1245" cy="725"/>
                    </a:xfrm>
                    <a:prstGeom prst="rect">
                      <a:avLst/>
                    </a:prstGeom>
                    <a:noFill/>
                    <a:ln>
                      <a:noFill/>
                    </a:ln>
                  </p:spPr>
                  <p:txBody>
                    <a:bodyPr wrap="square" rtlCol="0">
                      <a:spAutoFit/>
                    </a:bodyPr>
                    <a:p>
                      <a:pPr algn="ctr"/>
                      <a:r>
                        <a:rPr lang="en-US" sz="1200" b="1">
                          <a:solidFill>
                            <a:schemeClr val="tx2"/>
                          </a:solidFill>
                          <a:latin typeface="Calibri" panose="020F0502020204030204" pitchFamily="34" charset="0"/>
                          <a:cs typeface="Calibri" panose="020F0502020204030204" pitchFamily="34" charset="0"/>
                        </a:rPr>
                        <a:t>WPS</a:t>
                      </a:r>
                      <a:endParaRPr lang="en-US" sz="1200" b="1">
                        <a:solidFill>
                          <a:schemeClr val="tx2"/>
                        </a:solidFill>
                        <a:latin typeface="Calibri" panose="020F0502020204030204" pitchFamily="34" charset="0"/>
                        <a:cs typeface="Calibri" panose="020F0502020204030204" pitchFamily="34" charset="0"/>
                      </a:endParaRPr>
                    </a:p>
                    <a:p>
                      <a:pPr algn="ctr"/>
                      <a:r>
                        <a:rPr lang="en-US" sz="1200" b="1">
                          <a:solidFill>
                            <a:schemeClr val="tx2"/>
                          </a:solidFill>
                          <a:latin typeface="Calibri" panose="020F0502020204030204" pitchFamily="34" charset="0"/>
                          <a:cs typeface="Calibri" panose="020F0502020204030204" pitchFamily="34" charset="0"/>
                        </a:rPr>
                        <a:t>(tools)</a:t>
                      </a:r>
                      <a:endParaRPr lang="en-US" sz="1200" b="1">
                        <a:solidFill>
                          <a:schemeClr val="tx2"/>
                        </a:solidFill>
                        <a:latin typeface="Calibri" panose="020F0502020204030204" pitchFamily="34" charset="0"/>
                        <a:cs typeface="Calibri" panose="020F0502020204030204" pitchFamily="34" charset="0"/>
                      </a:endParaRPr>
                    </a:p>
                  </p:txBody>
                </p:sp>
                <p:sp>
                  <p:nvSpPr>
                    <p:cNvPr id="20" name="Rectangles 19"/>
                    <p:cNvSpPr/>
                    <p:nvPr/>
                  </p:nvSpPr>
                  <p:spPr>
                    <a:xfrm>
                      <a:off x="5959" y="6731"/>
                      <a:ext cx="1245" cy="846"/>
                    </a:xfrm>
                    <a:prstGeom prst="rect">
                      <a:avLst/>
                    </a:prstGeom>
                    <a:noFill/>
                    <a:ln w="28575">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8" name="Rectangles 7"/>
                  <p:cNvSpPr/>
                  <p:nvPr/>
                </p:nvSpPr>
                <p:spPr>
                  <a:xfrm>
                    <a:off x="237" y="2664"/>
                    <a:ext cx="1776" cy="1258"/>
                  </a:xfrm>
                  <a:prstGeom prst="rect">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Rectangles 8"/>
                  <p:cNvSpPr/>
                  <p:nvPr/>
                </p:nvSpPr>
                <p:spPr>
                  <a:xfrm>
                    <a:off x="237" y="2412"/>
                    <a:ext cx="1020" cy="252"/>
                  </a:xfrm>
                  <a:prstGeom prst="rect">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33" name="Text Box 32"/>
                <p:cNvSpPr txBox="1"/>
                <p:nvPr/>
              </p:nvSpPr>
              <p:spPr>
                <a:xfrm>
                  <a:off x="156" y="1599"/>
                  <a:ext cx="1245" cy="434"/>
                </a:xfrm>
                <a:prstGeom prst="rect">
                  <a:avLst/>
                </a:prstGeom>
                <a:noFill/>
                <a:ln>
                  <a:noFill/>
                </a:ln>
              </p:spPr>
              <p:txBody>
                <a:bodyPr wrap="square" rtlCol="0">
                  <a:spAutoFit/>
                </a:bodyPr>
                <a:p>
                  <a:pPr algn="ctr"/>
                  <a:r>
                    <a:rPr lang="en-US" sz="1200" b="1">
                      <a:solidFill>
                        <a:schemeClr val="tx2"/>
                      </a:solidFill>
                      <a:latin typeface="Calibri" panose="020F0502020204030204" pitchFamily="34" charset="0"/>
                      <a:cs typeface="Calibri" panose="020F0502020204030204" pitchFamily="34" charset="0"/>
                    </a:rPr>
                    <a:t>Server</a:t>
                  </a:r>
                  <a:endParaRPr lang="en-US" sz="1200" b="1">
                    <a:solidFill>
                      <a:schemeClr val="tx2"/>
                    </a:solidFill>
                    <a:latin typeface="Calibri" panose="020F0502020204030204" pitchFamily="34" charset="0"/>
                    <a:cs typeface="Calibri" panose="020F0502020204030204" pitchFamily="34" charset="0"/>
                  </a:endParaRPr>
                </a:p>
              </p:txBody>
            </p:sp>
          </p:grpSp>
        </p:grpSp>
        <p:cxnSp>
          <p:nvCxnSpPr>
            <p:cNvPr id="36" name="Elbow Connector 35"/>
            <p:cNvCxnSpPr>
              <a:stCxn id="8" idx="2"/>
            </p:cNvCxnSpPr>
            <p:nvPr/>
          </p:nvCxnSpPr>
          <p:spPr>
            <a:xfrm rot="5400000" flipV="1">
              <a:off x="1254" y="5623"/>
              <a:ext cx="1523" cy="1870"/>
            </a:xfrm>
            <a:prstGeom prst="bentConnector2">
              <a:avLst/>
            </a:prstGeom>
            <a:ln w="19050"/>
          </p:spPr>
          <p:style>
            <a:lnRef idx="1">
              <a:schemeClr val="accent1"/>
            </a:lnRef>
            <a:fillRef idx="0">
              <a:schemeClr val="accent1"/>
            </a:fillRef>
            <a:effectRef idx="0">
              <a:schemeClr val="accent1"/>
            </a:effectRef>
            <a:fontRef idx="minor">
              <a:schemeClr val="tx1"/>
            </a:fontRef>
          </p:style>
        </p:cxnSp>
      </p:grpSp>
      <p:sp>
        <p:nvSpPr>
          <p:cNvPr id="38" name="Text Box 37"/>
          <p:cNvSpPr txBox="1"/>
          <p:nvPr/>
        </p:nvSpPr>
        <p:spPr>
          <a:xfrm>
            <a:off x="6009005" y="2354580"/>
            <a:ext cx="2785110" cy="1398905"/>
          </a:xfrm>
          <a:prstGeom prst="rect">
            <a:avLst/>
          </a:prstGeom>
          <a:noFill/>
        </p:spPr>
        <p:txBody>
          <a:bodyPr wrap="square" rtlCol="0">
            <a:spAutoFit/>
          </a:bodyPr>
          <a:p>
            <a:pPr fontAlgn="auto">
              <a:spcBef>
                <a:spcPts val="600"/>
              </a:spcBef>
            </a:pPr>
            <a:endParaRPr lang="en-US" sz="1400" b="1">
              <a:solidFill>
                <a:schemeClr val="tx2"/>
              </a:solidFill>
              <a:latin typeface="Calibri" panose="020F0502020204030204" pitchFamily="34" charset="0"/>
              <a:cs typeface="Calibri" panose="020F0502020204030204" pitchFamily="34" charset="0"/>
              <a:sym typeface="+mn-ea"/>
            </a:endParaRPr>
          </a:p>
          <a:p>
            <a:pPr fontAlgn="auto">
              <a:spcBef>
                <a:spcPts val="600"/>
              </a:spcBef>
            </a:pPr>
            <a:endParaRPr lang="en-US" sz="1400" b="1">
              <a:solidFill>
                <a:schemeClr val="tx2"/>
              </a:solidFill>
              <a:latin typeface="Calibri" panose="020F0502020204030204" pitchFamily="34" charset="0"/>
              <a:cs typeface="Calibri" panose="020F0502020204030204" pitchFamily="34" charset="0"/>
              <a:sym typeface="+mn-ea"/>
            </a:endParaRPr>
          </a:p>
          <a:p>
            <a:pPr fontAlgn="auto">
              <a:spcBef>
                <a:spcPts val="600"/>
              </a:spcBef>
            </a:pPr>
            <a:endParaRPr lang="en-US" sz="1400" b="1">
              <a:solidFill>
                <a:schemeClr val="tx2"/>
              </a:solidFill>
              <a:latin typeface="Calibri" panose="020F0502020204030204" pitchFamily="34" charset="0"/>
              <a:cs typeface="Calibri" panose="020F0502020204030204" pitchFamily="34" charset="0"/>
              <a:sym typeface="+mn-ea"/>
            </a:endParaRPr>
          </a:p>
          <a:p>
            <a:pPr fontAlgn="auto">
              <a:spcBef>
                <a:spcPts val="600"/>
              </a:spcBef>
            </a:pPr>
            <a:r>
              <a:rPr lang="en-US" sz="1400" b="1">
                <a:solidFill>
                  <a:schemeClr val="tx2"/>
                </a:solidFill>
                <a:latin typeface="Calibri" panose="020F0502020204030204" pitchFamily="34" charset="0"/>
                <a:cs typeface="Calibri" panose="020F0502020204030204" pitchFamily="34" charset="0"/>
                <a:sym typeface="+mn-ea"/>
              </a:rPr>
              <a:t>- WPS: Web Processing Service</a:t>
            </a:r>
            <a:br>
              <a:rPr lang="en-US" sz="1400" b="1">
                <a:solidFill>
                  <a:schemeClr val="tx2"/>
                </a:solidFill>
                <a:latin typeface="Calibri" panose="020F0502020204030204" pitchFamily="34" charset="0"/>
                <a:cs typeface="Calibri" panose="020F0502020204030204" pitchFamily="34" charset="0"/>
                <a:sym typeface="+mn-ea"/>
              </a:rPr>
            </a:br>
            <a:r>
              <a:rPr lang="en-US" sz="1400" i="1">
                <a:solidFill>
                  <a:schemeClr val="accent6"/>
                </a:solidFill>
                <a:latin typeface="Calibri Light" panose="020F0302020204030204" pitchFamily="34" charset="0"/>
                <a:cs typeface="Calibri Light" panose="020F0302020204030204" pitchFamily="34" charset="0"/>
                <a:sym typeface="+mn-ea"/>
              </a:rPr>
              <a:t>(nicht im Geoserver enthalten)</a:t>
            </a:r>
            <a:endParaRPr lang="en-US" sz="1400">
              <a:solidFill>
                <a:schemeClr val="accent6"/>
              </a:solidFill>
              <a:latin typeface="Calibri Light" panose="020F0302020204030204" pitchFamily="34" charset="0"/>
              <a:cs typeface="Calibri Light" panose="020F0302020204030204" pitchFamily="34" charset="0"/>
            </a:endParaRPr>
          </a:p>
        </p:txBody>
      </p:sp>
      <p:sp>
        <p:nvSpPr>
          <p:cNvPr id="2" name="Rounded Rectangle 1"/>
          <p:cNvSpPr/>
          <p:nvPr/>
        </p:nvSpPr>
        <p:spPr>
          <a:xfrm>
            <a:off x="1816735" y="4175760"/>
            <a:ext cx="1821815" cy="944880"/>
          </a:xfrm>
          <a:prstGeom prst="roundRect">
            <a:avLst/>
          </a:prstGeom>
          <a:noFill/>
          <a:ln w="28575">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dissolve">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dissolve">
                                      <p:cBhvr>
                                        <p:cTn id="16" dur="500"/>
                                        <p:tgtEl>
                                          <p:spTgt spid="16"/>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dissolve">
                                      <p:cBhvr>
                                        <p:cTn id="20" dur="500"/>
                                        <p:tgtEl>
                                          <p:spTgt spid="2"/>
                                        </p:tgtEl>
                                      </p:cBhvr>
                                    </p:animEffect>
                                  </p:childTnLst>
                                </p:cTn>
                              </p:par>
                            </p:childTnLst>
                          </p:cTn>
                        </p:par>
                        <p:par>
                          <p:cTn id="21" fill="hold">
                            <p:stCondLst>
                              <p:cond delay="1000"/>
                            </p:stCondLst>
                            <p:childTnLst>
                              <p:par>
                                <p:cTn id="22" presetID="2" presetClass="entr" presetSubtype="2"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1+#ppt_w/2"/>
                                          </p:val>
                                        </p:tav>
                                        <p:tav tm="100000">
                                          <p:val>
                                            <p:strVal val="#ppt_x"/>
                                          </p:val>
                                        </p:tav>
                                      </p:tavLst>
                                    </p:anim>
                                    <p:anim calcmode="lin" valueType="num">
                                      <p:cBhvr additive="base">
                                        <p:cTn id="25"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additive="base">
                                        <p:cTn id="30" dur="500" fill="hold"/>
                                        <p:tgtEl>
                                          <p:spTgt spid="3"/>
                                        </p:tgtEl>
                                        <p:attrNameLst>
                                          <p:attrName>ppt_x</p:attrName>
                                        </p:attrNameLst>
                                      </p:cBhvr>
                                      <p:tavLst>
                                        <p:tav tm="0">
                                          <p:val>
                                            <p:strVal val="0-#ppt_w/2"/>
                                          </p:val>
                                        </p:tav>
                                        <p:tav tm="100000">
                                          <p:val>
                                            <p:strVal val="#ppt_x"/>
                                          </p:val>
                                        </p:tav>
                                      </p:tavLst>
                                    </p:anim>
                                    <p:anim calcmode="lin" valueType="num">
                                      <p:cBhvr additive="base">
                                        <p:cTn id="31" dur="500" fill="hold"/>
                                        <p:tgtEl>
                                          <p:spTgt spid="3"/>
                                        </p:tgtEl>
                                        <p:attrNameLst>
                                          <p:attrName>ppt_y</p:attrName>
                                        </p:attrNameLst>
                                      </p:cBhvr>
                                      <p:tavLst>
                                        <p:tav tm="0">
                                          <p:val>
                                            <p:strVal val="#ppt_y"/>
                                          </p:val>
                                        </p:tav>
                                        <p:tav tm="100000">
                                          <p:val>
                                            <p:strVal val="#ppt_y"/>
                                          </p:val>
                                        </p:tav>
                                      </p:tavLst>
                                    </p:anim>
                                  </p:childTnLst>
                                </p:cTn>
                              </p:par>
                              <p:par>
                                <p:cTn id="32" presetID="9" presetClass="exit" presetSubtype="0" fill="hold" grpId="1" nodeType="withEffect">
                                  <p:stCondLst>
                                    <p:cond delay="0"/>
                                  </p:stCondLst>
                                  <p:childTnLst>
                                    <p:animEffect transition="out" filter="dissolve">
                                      <p:cBhvr>
                                        <p:cTn id="33" dur="500"/>
                                        <p:tgtEl>
                                          <p:spTgt spid="12"/>
                                        </p:tgtEl>
                                      </p:cBhvr>
                                    </p:animEffect>
                                    <p:set>
                                      <p:cBhvr>
                                        <p:cTn id="34" dur="1" fill="hold">
                                          <p:stCondLst>
                                            <p:cond delay="499"/>
                                          </p:stCondLst>
                                        </p:cTn>
                                        <p:tgtEl>
                                          <p:spTgt spid="12"/>
                                        </p:tgtEl>
                                        <p:attrNameLst>
                                          <p:attrName>style.visibility</p:attrName>
                                        </p:attrNameLst>
                                      </p:cBhvr>
                                      <p:to>
                                        <p:strVal val="hidden"/>
                                      </p:to>
                                    </p:set>
                                  </p:childTnLst>
                                </p:cTn>
                              </p:par>
                              <p:par>
                                <p:cTn id="35" presetID="9" presetClass="exit" presetSubtype="0" fill="hold" nodeType="withEffect">
                                  <p:stCondLst>
                                    <p:cond delay="0"/>
                                  </p:stCondLst>
                                  <p:childTnLst>
                                    <p:animEffect transition="out" filter="dissolve">
                                      <p:cBhvr>
                                        <p:cTn id="36" dur="500"/>
                                        <p:tgtEl>
                                          <p:spTgt spid="16"/>
                                        </p:tgtEl>
                                      </p:cBhvr>
                                    </p:animEffect>
                                    <p:set>
                                      <p:cBhvr>
                                        <p:cTn id="37" dur="1" fill="hold">
                                          <p:stCondLst>
                                            <p:cond delay="499"/>
                                          </p:stCondLst>
                                        </p:cTn>
                                        <p:tgtEl>
                                          <p:spTgt spid="16"/>
                                        </p:tgtEl>
                                        <p:attrNameLst>
                                          <p:attrName>style.visibility</p:attrName>
                                        </p:attrNameLst>
                                      </p:cBhvr>
                                      <p:to>
                                        <p:strVal val="hidden"/>
                                      </p:to>
                                    </p:set>
                                  </p:childTnLst>
                                </p:cTn>
                              </p:par>
                              <p:par>
                                <p:cTn id="38" presetID="9" presetClass="exit" presetSubtype="0" fill="hold" grpId="1" nodeType="withEffect">
                                  <p:stCondLst>
                                    <p:cond delay="0"/>
                                  </p:stCondLst>
                                  <p:childTnLst>
                                    <p:animEffect transition="out" filter="dissolve">
                                      <p:cBhvr>
                                        <p:cTn id="39" dur="500"/>
                                        <p:tgtEl>
                                          <p:spTgt spid="2"/>
                                        </p:tgtEl>
                                      </p:cBhvr>
                                    </p:animEffect>
                                    <p:set>
                                      <p:cBhvr>
                                        <p:cTn id="40" dur="1" fill="hold">
                                          <p:stCondLst>
                                            <p:cond delay="499"/>
                                          </p:stCondLst>
                                        </p:cTn>
                                        <p:tgtEl>
                                          <p:spTgt spid="2"/>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37"/>
                                        </p:tgtEl>
                                        <p:attrNameLst>
                                          <p:attrName>style.visibility</p:attrName>
                                        </p:attrNameLst>
                                      </p:cBhvr>
                                      <p:to>
                                        <p:strVal val="visible"/>
                                      </p:to>
                                    </p:set>
                                    <p:anim calcmode="lin" valueType="num">
                                      <p:cBhvr additive="base">
                                        <p:cTn id="45" dur="500" fill="hold"/>
                                        <p:tgtEl>
                                          <p:spTgt spid="37"/>
                                        </p:tgtEl>
                                        <p:attrNameLst>
                                          <p:attrName>ppt_x</p:attrName>
                                        </p:attrNameLst>
                                      </p:cBhvr>
                                      <p:tavLst>
                                        <p:tav tm="0">
                                          <p:val>
                                            <p:strVal val="0-#ppt_w/2"/>
                                          </p:val>
                                        </p:tav>
                                        <p:tav tm="100000">
                                          <p:val>
                                            <p:strVal val="#ppt_x"/>
                                          </p:val>
                                        </p:tav>
                                      </p:tavLst>
                                    </p:anim>
                                    <p:anim calcmode="lin" valueType="num">
                                      <p:cBhvr additive="base">
                                        <p:cTn id="46" dur="500" fill="hold"/>
                                        <p:tgtEl>
                                          <p:spTgt spid="37"/>
                                        </p:tgtEl>
                                        <p:attrNameLst>
                                          <p:attrName>ppt_y</p:attrName>
                                        </p:attrNameLst>
                                      </p:cBhvr>
                                      <p:tavLst>
                                        <p:tav tm="0">
                                          <p:val>
                                            <p:strVal val="#ppt_y"/>
                                          </p:val>
                                        </p:tav>
                                        <p:tav tm="100000">
                                          <p:val>
                                            <p:strVal val="#ppt_y"/>
                                          </p:val>
                                        </p:tav>
                                      </p:tavLst>
                                    </p:anim>
                                  </p:childTnLst>
                                </p:cTn>
                              </p:par>
                              <p:par>
                                <p:cTn id="47" presetID="2" presetClass="exit" presetSubtype="2" fill="hold" nodeType="withEffect">
                                  <p:stCondLst>
                                    <p:cond delay="0"/>
                                  </p:stCondLst>
                                  <p:childTnLst>
                                    <p:anim calcmode="lin" valueType="num">
                                      <p:cBhvr additive="base">
                                        <p:cTn id="48" dur="500"/>
                                        <p:tgtEl>
                                          <p:spTgt spid="3"/>
                                        </p:tgtEl>
                                        <p:attrNameLst>
                                          <p:attrName>ppt_x</p:attrName>
                                        </p:attrNameLst>
                                      </p:cBhvr>
                                      <p:tavLst>
                                        <p:tav tm="0">
                                          <p:val>
                                            <p:strVal val="ppt_x"/>
                                          </p:val>
                                        </p:tav>
                                        <p:tav tm="100000">
                                          <p:val>
                                            <p:strVal val="1+ppt_w/2"/>
                                          </p:val>
                                        </p:tav>
                                      </p:tavLst>
                                    </p:anim>
                                    <p:anim calcmode="lin" valueType="num">
                                      <p:cBhvr additive="base">
                                        <p:cTn id="49" dur="500"/>
                                        <p:tgtEl>
                                          <p:spTgt spid="3"/>
                                        </p:tgtEl>
                                        <p:attrNameLst>
                                          <p:attrName>ppt_y</p:attrName>
                                        </p:attrNameLst>
                                      </p:cBhvr>
                                      <p:tavLst>
                                        <p:tav tm="0">
                                          <p:val>
                                            <p:strVal val="ppt_y"/>
                                          </p:val>
                                        </p:tav>
                                        <p:tav tm="100000">
                                          <p:val>
                                            <p:strVal val="ppt_y"/>
                                          </p:val>
                                        </p:tav>
                                      </p:tavLst>
                                    </p:anim>
                                    <p:set>
                                      <p:cBhvr>
                                        <p:cTn id="50" dur="1" fill="hold">
                                          <p:stCondLst>
                                            <p:cond delay="499"/>
                                          </p:stCondLst>
                                        </p:cTn>
                                        <p:tgtEl>
                                          <p:spTgt spid="3"/>
                                        </p:tgtEl>
                                        <p:attrNameLst>
                                          <p:attrName>style.visibility</p:attrName>
                                        </p:attrNameLst>
                                      </p:cBhvr>
                                      <p:to>
                                        <p:strVal val="hidden"/>
                                      </p:to>
                                    </p:set>
                                  </p:childTnLst>
                                </p:cTn>
                              </p:par>
                              <p:par>
                                <p:cTn id="51" presetID="2" presetClass="entr" presetSubtype="2" fill="hold" grpId="1" nodeType="withEffect">
                                  <p:stCondLst>
                                    <p:cond delay="0"/>
                                  </p:stCondLst>
                                  <p:childTnLst>
                                    <p:set>
                                      <p:cBhvr>
                                        <p:cTn id="52" dur="1" fill="hold">
                                          <p:stCondLst>
                                            <p:cond delay="0"/>
                                          </p:stCondLst>
                                        </p:cTn>
                                        <p:tgtEl>
                                          <p:spTgt spid="38"/>
                                        </p:tgtEl>
                                        <p:attrNameLst>
                                          <p:attrName>style.visibility</p:attrName>
                                        </p:attrNameLst>
                                      </p:cBhvr>
                                      <p:to>
                                        <p:strVal val="visible"/>
                                      </p:to>
                                    </p:set>
                                    <p:anim calcmode="lin" valueType="num">
                                      <p:cBhvr additive="base">
                                        <p:cTn id="53" dur="500" fill="hold"/>
                                        <p:tgtEl>
                                          <p:spTgt spid="38"/>
                                        </p:tgtEl>
                                        <p:attrNameLst>
                                          <p:attrName>ppt_x</p:attrName>
                                        </p:attrNameLst>
                                      </p:cBhvr>
                                      <p:tavLst>
                                        <p:tav tm="0">
                                          <p:val>
                                            <p:strVal val="1+#ppt_w/2"/>
                                          </p:val>
                                        </p:tav>
                                        <p:tav tm="100000">
                                          <p:val>
                                            <p:strVal val="#ppt_x"/>
                                          </p:val>
                                        </p:tav>
                                      </p:tavLst>
                                    </p:anim>
                                    <p:anim calcmode="lin" valueType="num">
                                      <p:cBhvr additive="base">
                                        <p:cTn id="54"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8" grpId="0"/>
      <p:bldP spid="17" grpId="0"/>
      <p:bldP spid="12" grpId="1" bldLvl="0" animBg="1"/>
      <p:bldP spid="38" grpId="1"/>
      <p:bldP spid="2" grpId="0" bldLvl="0" animBg="1"/>
      <p:bldP spid="2" grpId="1"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45653" y="3199828"/>
            <a:ext cx="3052692" cy="368300"/>
          </a:xfrm>
          <a:prstGeom prst="rect">
            <a:avLst/>
          </a:prstGeom>
        </p:spPr>
        <p:txBody>
          <a:bodyPr wrap="square">
            <a:spAutoFit/>
          </a:bodyPr>
          <a:lstStyle/>
          <a:p>
            <a:pPr algn="ctr">
              <a:lnSpc>
                <a:spcPct val="150000"/>
              </a:lnSpc>
            </a:pPr>
            <a:r>
              <a:rPr lang="en-US" altLang="zh-CN" sz="1200" dirty="0">
                <a:solidFill>
                  <a:schemeClr val="accent6"/>
                </a:solidFill>
                <a:latin typeface="Calibri Light" panose="020F0302020204030204" pitchFamily="34" charset="0"/>
                <a:ea typeface="Calibri" panose="020F0502020204030204" pitchFamily="34" charset="0"/>
                <a:cs typeface="Calibri Light" panose="020F0302020204030204" pitchFamily="34" charset="0"/>
                <a:sym typeface="+mn-lt"/>
              </a:rPr>
              <a:t>Entwicklung, Hintergründe &amp; Eigenschaften</a:t>
            </a:r>
            <a:endParaRPr lang="en-US" altLang="zh-CN" sz="1200" dirty="0">
              <a:solidFill>
                <a:schemeClr val="accent6"/>
              </a:solidFill>
              <a:latin typeface="Calibri Light" panose="020F0302020204030204" pitchFamily="34" charset="0"/>
              <a:ea typeface="Calibri" panose="020F0502020204030204" pitchFamily="34" charset="0"/>
              <a:cs typeface="Calibri Light" panose="020F0302020204030204" pitchFamily="34" charset="0"/>
              <a:sym typeface="+mn-lt"/>
            </a:endParaRPr>
          </a:p>
        </p:txBody>
      </p:sp>
      <p:sp>
        <p:nvSpPr>
          <p:cNvPr id="7" name="文本框 7"/>
          <p:cNvSpPr txBox="1">
            <a:spLocks noChangeArrowheads="1"/>
          </p:cNvSpPr>
          <p:nvPr/>
        </p:nvSpPr>
        <p:spPr bwMode="auto">
          <a:xfrm>
            <a:off x="4032886" y="2483225"/>
            <a:ext cx="107823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SimSun" panose="02010600030101010101" pitchFamily="2" charset="-122"/>
              </a:defRPr>
            </a:lvl1pPr>
            <a:lvl2pPr marL="742950" indent="-285750" defTabSz="514350">
              <a:defRPr sz="1300">
                <a:solidFill>
                  <a:schemeClr val="tx1"/>
                </a:solidFill>
                <a:latin typeface="Calibri" panose="020F0502020204030204" pitchFamily="34" charset="0"/>
                <a:ea typeface="SimSun" panose="02010600030101010101" pitchFamily="2" charset="-122"/>
              </a:defRPr>
            </a:lvl2pPr>
            <a:lvl3pPr marL="1143000" indent="-228600" defTabSz="514350">
              <a:defRPr sz="1300">
                <a:solidFill>
                  <a:schemeClr val="tx1"/>
                </a:solidFill>
                <a:latin typeface="Calibri" panose="020F0502020204030204" pitchFamily="34" charset="0"/>
                <a:ea typeface="SimSun" panose="02010600030101010101" pitchFamily="2" charset="-122"/>
              </a:defRPr>
            </a:lvl3pPr>
            <a:lvl4pPr marL="1600200" indent="-228600" defTabSz="514350">
              <a:defRPr sz="1300">
                <a:solidFill>
                  <a:schemeClr val="tx1"/>
                </a:solidFill>
                <a:latin typeface="Calibri" panose="020F0502020204030204" pitchFamily="34" charset="0"/>
                <a:ea typeface="SimSun" panose="02010600030101010101" pitchFamily="2" charset="-122"/>
              </a:defRPr>
            </a:lvl4pPr>
            <a:lvl5pPr marL="2057400" indent="-228600" defTabSz="514350">
              <a:defRPr sz="1300">
                <a:solidFill>
                  <a:schemeClr val="tx1"/>
                </a:solidFill>
                <a:latin typeface="Calibri" panose="020F0502020204030204" pitchFamily="34" charset="0"/>
                <a:ea typeface="SimSun"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SimSun" panose="02010600030101010101" pitchFamily="2" charset="-122"/>
              </a:defRPr>
            </a:lvl9pPr>
          </a:lstStyle>
          <a:p>
            <a:pPr algn="ctr">
              <a:lnSpc>
                <a:spcPct val="130000"/>
              </a:lnSpc>
            </a:pPr>
            <a:r>
              <a:rPr lang="en-US" altLang="zh-CN" sz="2800" b="1" dirty="0">
                <a:solidFill>
                  <a:schemeClr val="tx2"/>
                </a:solidFill>
                <a:latin typeface="+mn-lt"/>
                <a:ea typeface="Calibri" panose="020F0502020204030204" pitchFamily="34" charset="0"/>
                <a:cs typeface="Calibri" panose="020F0502020204030204" pitchFamily="34" charset="0"/>
                <a:sym typeface="+mn-lt"/>
              </a:rPr>
              <a:t>Turf.js</a:t>
            </a:r>
            <a:endParaRPr lang="en-US" altLang="zh-CN" sz="2800" b="1" dirty="0">
              <a:solidFill>
                <a:schemeClr val="tx2"/>
              </a:solidFill>
              <a:latin typeface="+mn-lt"/>
              <a:ea typeface="Calibri" panose="020F0502020204030204" pitchFamily="34" charset="0"/>
              <a:cs typeface="Calibri" panose="020F0502020204030204" pitchFamily="34" charset="0"/>
              <a:sym typeface="+mn-lt"/>
            </a:endParaRPr>
          </a:p>
        </p:txBody>
      </p:sp>
      <p:cxnSp>
        <p:nvCxnSpPr>
          <p:cNvPr id="11" name="直接连接符 10"/>
          <p:cNvCxnSpPr/>
          <p:nvPr/>
        </p:nvCxnSpPr>
        <p:spPr>
          <a:xfrm>
            <a:off x="4333618" y="3150590"/>
            <a:ext cx="47676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3996225" y="1328366"/>
            <a:ext cx="1151549" cy="11515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ea typeface="Calibri" panose="020F0502020204030204" pitchFamily="34" charset="0"/>
                <a:cs typeface="Calibri" panose="020F0502020204030204" pitchFamily="34" charset="0"/>
                <a:sym typeface="+mn-lt"/>
              </a:rPr>
              <a:t>02</a:t>
            </a:r>
            <a:endParaRPr lang="zh-CN" altLang="en-US" sz="4400" b="1" dirty="0">
              <a:ea typeface="Calibri" panose="020F0502020204030204" pitchFamily="34" charset="0"/>
              <a:cs typeface="Calibri" panose="020F0502020204030204" pitchFamily="3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5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70" y="140335"/>
            <a:ext cx="9145270" cy="460375"/>
          </a:xfrm>
          <a:prstGeom prst="rect">
            <a:avLst/>
          </a:prstGeom>
          <a:noFill/>
        </p:spPr>
        <p:txBody>
          <a:bodyPr wrap="square" rtlCol="0">
            <a:spAutoFit/>
          </a:bodyPr>
          <a:p>
            <a:pPr algn="ctr"/>
            <a:r>
              <a:rPr lang="en-US" sz="2400">
                <a:solidFill>
                  <a:srgbClr val="1D6DC2"/>
                </a:solidFill>
                <a:latin typeface="Calibri Light" panose="020F0302020204030204" pitchFamily="34" charset="0"/>
                <a:cs typeface="Calibri Light" panose="020F0302020204030204" pitchFamily="34" charset="0"/>
              </a:rPr>
              <a:t>WPS vs. Turf.js</a:t>
            </a:r>
            <a:endParaRPr lang="en-US" sz="2400">
              <a:solidFill>
                <a:srgbClr val="1D6DC2"/>
              </a:solidFill>
              <a:latin typeface="Calibri Light" panose="020F0302020204030204" pitchFamily="34" charset="0"/>
              <a:cs typeface="Calibri Light" panose="020F0302020204030204" pitchFamily="34" charset="0"/>
            </a:endParaRPr>
          </a:p>
        </p:txBody>
      </p:sp>
      <p:sp>
        <p:nvSpPr>
          <p:cNvPr id="82" name="椭圆 81"/>
          <p:cNvSpPr/>
          <p:nvPr/>
        </p:nvSpPr>
        <p:spPr>
          <a:xfrm>
            <a:off x="8525964" y="38198"/>
            <a:ext cx="561600" cy="562630"/>
          </a:xfrm>
          <a:prstGeom prst="ellipse">
            <a:avLst/>
          </a:prstGeom>
          <a:solidFill>
            <a:schemeClr val="accent1"/>
          </a:solidFill>
        </p:spPr>
        <p:txBody>
          <a:bodyPr wrap="none">
            <a:noAutofit/>
          </a:bodyPr>
          <a:p>
            <a:pPr algn="ctr"/>
            <a:r>
              <a:rPr lang="en-US" altLang="zh-CN" sz="2000" b="1" dirty="0">
                <a:solidFill>
                  <a:schemeClr val="bg1"/>
                </a:solidFill>
                <a:ea typeface="Calibri" panose="020F0502020204030204" pitchFamily="34" charset="0"/>
                <a:cs typeface="Calibri" panose="020F0502020204030204" pitchFamily="34" charset="0"/>
                <a:sym typeface="+mn-lt"/>
              </a:rPr>
              <a:t>02</a:t>
            </a:r>
            <a:endParaRPr lang="zh-CN" altLang="en-US" sz="1600" b="1" dirty="0">
              <a:solidFill>
                <a:schemeClr val="bg1"/>
              </a:solidFill>
              <a:ea typeface="Calibri" panose="020F0502020204030204" pitchFamily="34" charset="0"/>
              <a:cs typeface="Calibri" panose="020F0502020204030204" pitchFamily="34" charset="0"/>
              <a:sym typeface="+mn-lt"/>
            </a:endParaRPr>
          </a:p>
        </p:txBody>
      </p:sp>
      <p:grpSp>
        <p:nvGrpSpPr>
          <p:cNvPr id="9" name="Group 8"/>
          <p:cNvGrpSpPr/>
          <p:nvPr/>
        </p:nvGrpSpPr>
        <p:grpSpPr>
          <a:xfrm>
            <a:off x="-8255" y="4875530"/>
            <a:ext cx="9164955" cy="245110"/>
            <a:chOff x="-13" y="7678"/>
            <a:chExt cx="14433" cy="386"/>
          </a:xfrm>
        </p:grpSpPr>
        <p:sp>
          <p:nvSpPr>
            <p:cNvPr id="5" name="Text Box 4"/>
            <p:cNvSpPr txBox="1"/>
            <p:nvPr/>
          </p:nvSpPr>
          <p:spPr>
            <a:xfrm>
              <a:off x="-13" y="7678"/>
              <a:ext cx="14413" cy="386"/>
            </a:xfrm>
            <a:prstGeom prst="rect">
              <a:avLst/>
            </a:prstGeom>
            <a:noFill/>
          </p:spPr>
          <p:txBody>
            <a:bodyPr wrap="square" rtlCol="0">
              <a:spAutoFit/>
            </a:bodyPr>
            <a:p>
              <a:pPr algn="ctr"/>
              <a:r>
                <a:rPr lang="en-US" sz="1000">
                  <a:solidFill>
                    <a:srgbClr val="929292"/>
                  </a:solidFill>
                </a:rPr>
                <a:t>Räumliche Operationen mit Turf.js</a:t>
              </a:r>
              <a:endParaRPr lang="en-US" sz="1000">
                <a:solidFill>
                  <a:srgbClr val="929292"/>
                </a:solidFill>
              </a:endParaRPr>
            </a:p>
          </p:txBody>
        </p:sp>
        <p:sp>
          <p:nvSpPr>
            <p:cNvPr id="14" name="Text Box 13"/>
            <p:cNvSpPr txBox="1"/>
            <p:nvPr/>
          </p:nvSpPr>
          <p:spPr>
            <a:xfrm>
              <a:off x="13872" y="7678"/>
              <a:ext cx="549" cy="386"/>
            </a:xfrm>
            <a:prstGeom prst="rect">
              <a:avLst/>
            </a:prstGeom>
            <a:noFill/>
          </p:spPr>
          <p:txBody>
            <a:bodyPr wrap="square" rtlCol="0">
              <a:spAutoFit/>
            </a:bodyPr>
            <a:p>
              <a:pPr algn="ctr"/>
              <a:fld id="{9A0DB2DC-4C9A-4742-B13C-FB6460FD3503}" type="slidenum">
                <a:rPr lang="en-US" sz="1000">
                  <a:solidFill>
                    <a:srgbClr val="929292"/>
                  </a:solidFill>
                </a:rPr>
              </a:fld>
              <a:endParaRPr lang="en-US" sz="1000">
                <a:solidFill>
                  <a:srgbClr val="929292"/>
                </a:solidFill>
              </a:endParaRPr>
            </a:p>
          </p:txBody>
        </p:sp>
        <p:sp>
          <p:nvSpPr>
            <p:cNvPr id="3" name="Text Box 2"/>
            <p:cNvSpPr txBox="1"/>
            <p:nvPr/>
          </p:nvSpPr>
          <p:spPr>
            <a:xfrm>
              <a:off x="0" y="7678"/>
              <a:ext cx="1807" cy="386"/>
            </a:xfrm>
            <a:prstGeom prst="rect">
              <a:avLst/>
            </a:prstGeom>
            <a:noFill/>
          </p:spPr>
          <p:txBody>
            <a:bodyPr wrap="square" rtlCol="0">
              <a:spAutoFit/>
            </a:bodyPr>
            <a:p>
              <a:pPr algn="l"/>
              <a:r>
                <a:rPr lang="en-US" sz="1000">
                  <a:solidFill>
                    <a:srgbClr val="929292"/>
                  </a:solidFill>
                </a:rPr>
                <a:t>Nikolaos Kolaxidis</a:t>
              </a:r>
              <a:endParaRPr lang="en-US" sz="1000">
                <a:solidFill>
                  <a:srgbClr val="929292"/>
                </a:solidFill>
              </a:endParaRPr>
            </a:p>
          </p:txBody>
        </p:sp>
      </p:grpSp>
      <p:grpSp>
        <p:nvGrpSpPr>
          <p:cNvPr id="12" name="Group 11"/>
          <p:cNvGrpSpPr/>
          <p:nvPr/>
        </p:nvGrpSpPr>
        <p:grpSpPr>
          <a:xfrm>
            <a:off x="10160" y="899346"/>
            <a:ext cx="4365833" cy="1149415"/>
            <a:chOff x="1539" y="1438"/>
            <a:chExt cx="8029" cy="2114"/>
          </a:xfrm>
        </p:grpSpPr>
        <p:pic>
          <p:nvPicPr>
            <p:cNvPr id="4" name="Picture 3"/>
            <p:cNvPicPr>
              <a:picLocks noChangeAspect="1"/>
            </p:cNvPicPr>
            <p:nvPr/>
          </p:nvPicPr>
          <p:blipFill>
            <a:blip r:embed="rId1"/>
            <a:stretch>
              <a:fillRect/>
            </a:stretch>
          </p:blipFill>
          <p:spPr>
            <a:xfrm>
              <a:off x="4369" y="1438"/>
              <a:ext cx="5199" cy="2114"/>
            </a:xfrm>
            <a:prstGeom prst="rect">
              <a:avLst/>
            </a:prstGeom>
          </p:spPr>
        </p:pic>
        <p:sp>
          <p:nvSpPr>
            <p:cNvPr id="6" name="Text Box 5"/>
            <p:cNvSpPr txBox="1"/>
            <p:nvPr/>
          </p:nvSpPr>
          <p:spPr>
            <a:xfrm>
              <a:off x="1539" y="2184"/>
              <a:ext cx="3109" cy="620"/>
            </a:xfrm>
            <a:prstGeom prst="rect">
              <a:avLst/>
            </a:prstGeom>
            <a:noFill/>
          </p:spPr>
          <p:txBody>
            <a:bodyPr wrap="square" rtlCol="0">
              <a:spAutoFit/>
            </a:bodyPr>
            <a:p>
              <a:pPr algn="ctr"/>
              <a:r>
                <a:rPr lang="en-US" sz="1600" b="1">
                  <a:solidFill>
                    <a:srgbClr val="1D6DC2"/>
                  </a:solidFill>
                  <a:latin typeface="Calibri" panose="020F0502020204030204" pitchFamily="34" charset="0"/>
                  <a:cs typeface="Calibri" panose="020F0502020204030204" pitchFamily="34" charset="0"/>
                </a:rPr>
                <a:t>WPS</a:t>
              </a:r>
              <a:endParaRPr lang="en-US" sz="1600" b="1">
                <a:solidFill>
                  <a:srgbClr val="1D6DC2"/>
                </a:solidFill>
                <a:latin typeface="Calibri" panose="020F0502020204030204" pitchFamily="34" charset="0"/>
                <a:cs typeface="Calibri" panose="020F0502020204030204" pitchFamily="34" charset="0"/>
              </a:endParaRPr>
            </a:p>
          </p:txBody>
        </p:sp>
      </p:grpSp>
      <p:sp>
        <p:nvSpPr>
          <p:cNvPr id="13" name="Text Box 12"/>
          <p:cNvSpPr txBox="1"/>
          <p:nvPr/>
        </p:nvSpPr>
        <p:spPr>
          <a:xfrm>
            <a:off x="864870" y="2581910"/>
            <a:ext cx="3510915" cy="2007235"/>
          </a:xfrm>
          <a:prstGeom prst="rect">
            <a:avLst/>
          </a:prstGeom>
          <a:noFill/>
        </p:spPr>
        <p:txBody>
          <a:bodyPr wrap="square" rtlCol="0">
            <a:spAutoFit/>
          </a:bodyPr>
          <a:p>
            <a:r>
              <a:rPr lang="en-US" b="1" i="1">
                <a:solidFill>
                  <a:schemeClr val="accent1"/>
                </a:solidFill>
                <a:cs typeface="+mn-lt"/>
              </a:rPr>
              <a:t>Vorteile:</a:t>
            </a:r>
            <a:endParaRPr lang="en-US" b="1" i="1">
              <a:solidFill>
                <a:schemeClr val="accent1"/>
              </a:solidFill>
              <a:cs typeface="+mn-lt"/>
            </a:endParaRPr>
          </a:p>
          <a:p>
            <a:r>
              <a:rPr lang="en-US" sz="1400">
                <a:solidFill>
                  <a:schemeClr val="accent2"/>
                </a:solidFill>
                <a:latin typeface="Calibri Light" panose="020F0302020204030204" pitchFamily="34" charset="0"/>
                <a:cs typeface="Calibri Light" panose="020F0302020204030204" pitchFamily="34" charset="0"/>
              </a:rPr>
              <a:t>- Dezentralität von Daten und Rechenleistung</a:t>
            </a:r>
            <a:endParaRPr lang="en-US" sz="1400">
              <a:solidFill>
                <a:schemeClr val="accent2"/>
              </a:solidFill>
              <a:latin typeface="Calibri Light" panose="020F0302020204030204" pitchFamily="34" charset="0"/>
              <a:cs typeface="Calibri Light" panose="020F0302020204030204" pitchFamily="34" charset="0"/>
            </a:endParaRPr>
          </a:p>
          <a:p>
            <a:r>
              <a:rPr lang="en-US" sz="1400">
                <a:solidFill>
                  <a:schemeClr val="accent2"/>
                </a:solidFill>
                <a:latin typeface="Calibri Light" panose="020F0302020204030204" pitchFamily="34" charset="0"/>
                <a:cs typeface="Calibri Light" panose="020F0302020204030204" pitchFamily="34" charset="0"/>
                <a:sym typeface="+mn-ea"/>
              </a:rPr>
              <a:t>- schneller bei komplexen Aufgaben</a:t>
            </a:r>
            <a:endParaRPr lang="en-US" sz="1400">
              <a:solidFill>
                <a:schemeClr val="accent2"/>
              </a:solidFill>
              <a:latin typeface="Calibri Light" panose="020F0302020204030204" pitchFamily="34" charset="0"/>
              <a:cs typeface="Calibri Light" panose="020F0302020204030204" pitchFamily="34" charset="0"/>
            </a:endParaRPr>
          </a:p>
          <a:p>
            <a:r>
              <a:rPr lang="en-US" sz="1400">
                <a:solidFill>
                  <a:schemeClr val="accent2"/>
                </a:solidFill>
                <a:latin typeface="Calibri Light" panose="020F0302020204030204" pitchFamily="34" charset="0"/>
                <a:cs typeface="Calibri Light" panose="020F0302020204030204" pitchFamily="34" charset="0"/>
              </a:rPr>
              <a:t>- ein Server viele Clients</a:t>
            </a:r>
            <a:endParaRPr lang="en-US" sz="1400">
              <a:solidFill>
                <a:schemeClr val="accent2"/>
              </a:solidFill>
              <a:latin typeface="Calibri Light" panose="020F0302020204030204" pitchFamily="34" charset="0"/>
              <a:cs typeface="Calibri Light" panose="020F0302020204030204" pitchFamily="34" charset="0"/>
            </a:endParaRPr>
          </a:p>
          <a:p>
            <a:endParaRPr lang="en-US"/>
          </a:p>
          <a:p>
            <a:r>
              <a:rPr lang="en-US" b="1" i="1">
                <a:solidFill>
                  <a:schemeClr val="accent1"/>
                </a:solidFill>
                <a:latin typeface="Calibri" panose="020F0502020204030204" pitchFamily="34" charset="0"/>
                <a:cs typeface="Calibri" panose="020F0502020204030204" pitchFamily="34" charset="0"/>
              </a:rPr>
              <a:t>Nachteile:</a:t>
            </a:r>
            <a:endParaRPr lang="en-US" b="1" i="1">
              <a:solidFill>
                <a:schemeClr val="accent1"/>
              </a:solidFill>
              <a:latin typeface="Calibri" panose="020F0502020204030204" pitchFamily="34" charset="0"/>
              <a:cs typeface="Calibri" panose="020F0502020204030204" pitchFamily="34" charset="0"/>
            </a:endParaRPr>
          </a:p>
          <a:p>
            <a:r>
              <a:rPr lang="en-US" sz="1400">
                <a:solidFill>
                  <a:schemeClr val="accent2"/>
                </a:solidFill>
                <a:latin typeface="Calibri Light" panose="020F0302020204030204" pitchFamily="34" charset="0"/>
                <a:cs typeface="Calibri Light" panose="020F0302020204030204" pitchFamily="34" charset="0"/>
              </a:rPr>
              <a:t>- komplexe Infrastruktur</a:t>
            </a:r>
            <a:endParaRPr lang="en-US" sz="1400">
              <a:solidFill>
                <a:schemeClr val="accent2"/>
              </a:solidFill>
              <a:latin typeface="Calibri Light" panose="020F0302020204030204" pitchFamily="34" charset="0"/>
              <a:cs typeface="Calibri Light" panose="020F0302020204030204" pitchFamily="34" charset="0"/>
            </a:endParaRPr>
          </a:p>
          <a:p>
            <a:r>
              <a:rPr lang="en-US" sz="1400">
                <a:solidFill>
                  <a:schemeClr val="accent2"/>
                </a:solidFill>
                <a:latin typeface="Calibri Light" panose="020F0302020204030204" pitchFamily="34" charset="0"/>
                <a:cs typeface="Calibri Light" panose="020F0302020204030204" pitchFamily="34" charset="0"/>
                <a:sym typeface="+mn-ea"/>
              </a:rPr>
              <a:t>- unnötiger Aufwand für kleine Aufgaben</a:t>
            </a:r>
            <a:endParaRPr lang="en-US" sz="1400">
              <a:solidFill>
                <a:schemeClr val="accent2"/>
              </a:solidFill>
              <a:latin typeface="Calibri Light" panose="020F0302020204030204" pitchFamily="34" charset="0"/>
              <a:cs typeface="Calibri Light" panose="020F0302020204030204" pitchFamily="34" charset="0"/>
            </a:endParaRPr>
          </a:p>
          <a:p>
            <a:r>
              <a:rPr lang="en-US" sz="1400">
                <a:solidFill>
                  <a:schemeClr val="accent2"/>
                </a:solidFill>
                <a:latin typeface="Calibri Light" panose="020F0302020204030204" pitchFamily="34" charset="0"/>
                <a:cs typeface="Calibri Light" panose="020F0302020204030204" pitchFamily="34" charset="0"/>
              </a:rPr>
              <a:t>- internetabhängig (kein Internet, kein WPS)</a:t>
            </a:r>
            <a:endParaRPr lang="en-US" sz="1400">
              <a:solidFill>
                <a:schemeClr val="accent2"/>
              </a:solidFill>
              <a:latin typeface="Calibri Light" panose="020F0302020204030204" pitchFamily="34" charset="0"/>
              <a:cs typeface="Calibri Light" panose="020F0302020204030204" pitchFamily="34" charset="0"/>
            </a:endParaRPr>
          </a:p>
        </p:txBody>
      </p:sp>
      <p:sp>
        <p:nvSpPr>
          <p:cNvPr id="15" name="Text Box 14"/>
          <p:cNvSpPr txBox="1"/>
          <p:nvPr/>
        </p:nvSpPr>
        <p:spPr>
          <a:xfrm>
            <a:off x="5018405" y="2581910"/>
            <a:ext cx="3510915" cy="2030095"/>
          </a:xfrm>
          <a:prstGeom prst="rect">
            <a:avLst/>
          </a:prstGeom>
          <a:noFill/>
        </p:spPr>
        <p:txBody>
          <a:bodyPr wrap="square" rtlCol="0">
            <a:spAutoFit/>
          </a:bodyPr>
          <a:p>
            <a:r>
              <a:rPr lang="en-US" sz="1400" b="1" i="1">
                <a:solidFill>
                  <a:schemeClr val="accent1"/>
                </a:solidFill>
                <a:latin typeface="Calibri" panose="020F0502020204030204" pitchFamily="34" charset="0"/>
                <a:cs typeface="Calibri" panose="020F0502020204030204" pitchFamily="34" charset="0"/>
              </a:rPr>
              <a:t>Vorteile:</a:t>
            </a:r>
            <a:endParaRPr lang="en-US" sz="1400" b="1" i="1">
              <a:solidFill>
                <a:schemeClr val="accent1"/>
              </a:solidFill>
              <a:latin typeface="Calibri" panose="020F0502020204030204" pitchFamily="34" charset="0"/>
              <a:cs typeface="Calibri" panose="020F0502020204030204" pitchFamily="34" charset="0"/>
            </a:endParaRPr>
          </a:p>
          <a:p>
            <a:r>
              <a:rPr lang="en-US" sz="1400">
                <a:solidFill>
                  <a:schemeClr val="accent2"/>
                </a:solidFill>
                <a:latin typeface="Calibri Light" panose="020F0302020204030204" pitchFamily="34" charset="0"/>
                <a:cs typeface="Calibri Light" panose="020F0302020204030204" pitchFamily="34" charset="0"/>
              </a:rPr>
              <a:t>- internet</a:t>
            </a:r>
            <a:r>
              <a:rPr lang="en-US" sz="1400" u="sng">
                <a:solidFill>
                  <a:schemeClr val="accent2"/>
                </a:solidFill>
                <a:latin typeface="Calibri Light" panose="020F0302020204030204" pitchFamily="34" charset="0"/>
                <a:cs typeface="Calibri Light" panose="020F0302020204030204" pitchFamily="34" charset="0"/>
              </a:rPr>
              <a:t>un</a:t>
            </a:r>
            <a:r>
              <a:rPr lang="en-US" sz="1400">
                <a:solidFill>
                  <a:schemeClr val="accent2"/>
                </a:solidFill>
                <a:latin typeface="Calibri Light" panose="020F0302020204030204" pitchFamily="34" charset="0"/>
                <a:cs typeface="Calibri Light" panose="020F0302020204030204" pitchFamily="34" charset="0"/>
              </a:rPr>
              <a:t>abhängig</a:t>
            </a:r>
            <a:endParaRPr lang="en-US" sz="1400">
              <a:solidFill>
                <a:schemeClr val="accent2"/>
              </a:solidFill>
              <a:latin typeface="Calibri Light" panose="020F0302020204030204" pitchFamily="34" charset="0"/>
              <a:cs typeface="Calibri Light" panose="020F0302020204030204" pitchFamily="34" charset="0"/>
            </a:endParaRPr>
          </a:p>
          <a:p>
            <a:r>
              <a:rPr lang="en-US" sz="1400">
                <a:solidFill>
                  <a:schemeClr val="accent2"/>
                </a:solidFill>
                <a:latin typeface="Calibri Light" panose="020F0302020204030204" pitchFamily="34" charset="0"/>
                <a:cs typeface="Calibri Light" panose="020F0302020204030204" pitchFamily="34" charset="0"/>
              </a:rPr>
              <a:t>- Server = Client</a:t>
            </a:r>
            <a:endParaRPr lang="en-US" sz="1400">
              <a:solidFill>
                <a:schemeClr val="accent2"/>
              </a:solidFill>
              <a:latin typeface="Calibri Light" panose="020F0302020204030204" pitchFamily="34" charset="0"/>
              <a:cs typeface="Calibri Light" panose="020F0302020204030204" pitchFamily="34" charset="0"/>
            </a:endParaRPr>
          </a:p>
          <a:p>
            <a:r>
              <a:rPr lang="en-US" sz="1400">
                <a:solidFill>
                  <a:schemeClr val="accent2"/>
                </a:solidFill>
                <a:latin typeface="Calibri Light" panose="020F0302020204030204" pitchFamily="34" charset="0"/>
                <a:cs typeface="Calibri Light" panose="020F0302020204030204" pitchFamily="34" charset="0"/>
              </a:rPr>
              <a:t>- schnell bei kleinen Aufgaben</a:t>
            </a:r>
            <a:endParaRPr lang="en-US" sz="1400">
              <a:solidFill>
                <a:schemeClr val="accent2"/>
              </a:solidFill>
              <a:latin typeface="Calibri Light" panose="020F0302020204030204" pitchFamily="34" charset="0"/>
              <a:cs typeface="Calibri Light" panose="020F0302020204030204" pitchFamily="34" charset="0"/>
            </a:endParaRPr>
          </a:p>
          <a:p>
            <a:r>
              <a:rPr lang="en-US" sz="1400">
                <a:solidFill>
                  <a:schemeClr val="accent2"/>
                </a:solidFill>
                <a:latin typeface="Calibri Light" panose="020F0302020204030204" pitchFamily="34" charset="0"/>
                <a:cs typeface="Calibri Light" panose="020F0302020204030204" pitchFamily="34" charset="0"/>
              </a:rPr>
              <a:t>- einfach integrierbar</a:t>
            </a:r>
            <a:endParaRPr lang="en-US" sz="1400">
              <a:solidFill>
                <a:schemeClr val="accent2"/>
              </a:solidFill>
              <a:latin typeface="Calibri Light" panose="020F0302020204030204" pitchFamily="34" charset="0"/>
              <a:cs typeface="Calibri Light" panose="020F0302020204030204" pitchFamily="34" charset="0"/>
            </a:endParaRPr>
          </a:p>
          <a:p>
            <a:endParaRPr lang="en-US" sz="1400">
              <a:latin typeface="Calibri Light" panose="020F0302020204030204" pitchFamily="34" charset="0"/>
              <a:cs typeface="Calibri Light" panose="020F0302020204030204" pitchFamily="34" charset="0"/>
            </a:endParaRPr>
          </a:p>
          <a:p>
            <a:r>
              <a:rPr lang="en-US" sz="1400" b="1" i="1">
                <a:solidFill>
                  <a:schemeClr val="accent1"/>
                </a:solidFill>
                <a:latin typeface="Calibri" panose="020F0502020204030204" pitchFamily="34" charset="0"/>
                <a:cs typeface="Calibri" panose="020F0502020204030204" pitchFamily="34" charset="0"/>
              </a:rPr>
              <a:t>Nachteile:</a:t>
            </a:r>
            <a:endParaRPr lang="en-US" sz="1400" b="1" i="1">
              <a:solidFill>
                <a:schemeClr val="accent1"/>
              </a:solidFill>
              <a:latin typeface="Calibri" panose="020F0502020204030204" pitchFamily="34" charset="0"/>
              <a:cs typeface="Calibri" panose="020F0502020204030204" pitchFamily="34" charset="0"/>
            </a:endParaRPr>
          </a:p>
          <a:p>
            <a:r>
              <a:rPr lang="en-US" sz="1400">
                <a:solidFill>
                  <a:schemeClr val="accent2"/>
                </a:solidFill>
                <a:latin typeface="Calibri Light" panose="020F0302020204030204" pitchFamily="34" charset="0"/>
                <a:cs typeface="Calibri Light" panose="020F0302020204030204" pitchFamily="34" charset="0"/>
              </a:rPr>
              <a:t>- alles an einem Ort (große Daten)</a:t>
            </a:r>
            <a:endParaRPr lang="en-US" sz="1400">
              <a:solidFill>
                <a:schemeClr val="accent2"/>
              </a:solidFill>
              <a:latin typeface="Calibri Light" panose="020F0302020204030204" pitchFamily="34" charset="0"/>
              <a:cs typeface="Calibri Light" panose="020F0302020204030204" pitchFamily="34" charset="0"/>
            </a:endParaRPr>
          </a:p>
          <a:p>
            <a:r>
              <a:rPr lang="en-US" sz="1400">
                <a:solidFill>
                  <a:schemeClr val="accent2"/>
                </a:solidFill>
                <a:latin typeface="Calibri Light" panose="020F0302020204030204" pitchFamily="34" charset="0"/>
                <a:cs typeface="Calibri Light" panose="020F0302020204030204" pitchFamily="34" charset="0"/>
              </a:rPr>
              <a:t>- langsamer bei sehr komplexen Aufgaben </a:t>
            </a:r>
            <a:endParaRPr lang="en-US" sz="1400">
              <a:solidFill>
                <a:schemeClr val="accent2"/>
              </a:solidFill>
              <a:latin typeface="Calibri Light" panose="020F0302020204030204" pitchFamily="34" charset="0"/>
              <a:cs typeface="Calibri Light" panose="020F0302020204030204" pitchFamily="34" charset="0"/>
            </a:endParaRPr>
          </a:p>
        </p:txBody>
      </p:sp>
      <p:cxnSp>
        <p:nvCxnSpPr>
          <p:cNvPr id="16" name="Straight Connector 15"/>
          <p:cNvCxnSpPr/>
          <p:nvPr/>
        </p:nvCxnSpPr>
        <p:spPr>
          <a:xfrm>
            <a:off x="4617720" y="770890"/>
            <a:ext cx="0" cy="4029075"/>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 Box 17"/>
          <p:cNvSpPr txBox="1"/>
          <p:nvPr/>
        </p:nvSpPr>
        <p:spPr>
          <a:xfrm rot="16200000">
            <a:off x="7150100" y="2379980"/>
            <a:ext cx="3773170" cy="213995"/>
          </a:xfrm>
          <a:prstGeom prst="rect">
            <a:avLst/>
          </a:prstGeom>
          <a:noFill/>
        </p:spPr>
        <p:txBody>
          <a:bodyPr wrap="square" rtlCol="0">
            <a:spAutoFit/>
          </a:bodyPr>
          <a:p>
            <a:r>
              <a:rPr lang="de-DE" altLang="en-US" sz="800">
                <a:solidFill>
                  <a:schemeClr val="accent6"/>
                </a:solidFill>
                <a:latin typeface="Calibri" panose="020F0502020204030204" pitchFamily="34" charset="0"/>
              </a:rPr>
              <a:t>Quelle: </a:t>
            </a:r>
            <a:r>
              <a:rPr lang="en-US" altLang="de-DE" sz="800">
                <a:solidFill>
                  <a:schemeClr val="accent6"/>
                </a:solidFill>
                <a:latin typeface="Calibri" panose="020F0502020204030204" pitchFamily="34" charset="0"/>
              </a:rPr>
              <a:t>verändert nach Gremling 2016</a:t>
            </a:r>
            <a:endParaRPr lang="en-US" altLang="de-DE" sz="800">
              <a:solidFill>
                <a:schemeClr val="accent6"/>
              </a:solidFill>
              <a:latin typeface="Calibri" panose="020F0502020204030204" pitchFamily="34" charset="0"/>
            </a:endParaRPr>
          </a:p>
        </p:txBody>
      </p:sp>
      <p:grpSp>
        <p:nvGrpSpPr>
          <p:cNvPr id="32" name="Group 31"/>
          <p:cNvGrpSpPr/>
          <p:nvPr/>
        </p:nvGrpSpPr>
        <p:grpSpPr>
          <a:xfrm>
            <a:off x="4642485" y="488315"/>
            <a:ext cx="3775075" cy="1974215"/>
            <a:chOff x="9" y="4349"/>
            <a:chExt cx="5945" cy="3109"/>
          </a:xfrm>
        </p:grpSpPr>
        <p:grpSp>
          <p:nvGrpSpPr>
            <p:cNvPr id="11" name="Group 10"/>
            <p:cNvGrpSpPr/>
            <p:nvPr/>
          </p:nvGrpSpPr>
          <p:grpSpPr>
            <a:xfrm>
              <a:off x="9" y="4631"/>
              <a:ext cx="5907" cy="2294"/>
              <a:chOff x="1539" y="4379"/>
              <a:chExt cx="7091" cy="2754"/>
            </a:xfrm>
          </p:grpSpPr>
          <p:graphicFrame>
            <p:nvGraphicFramePr>
              <p:cNvPr id="7" name="Object 6"/>
              <p:cNvGraphicFramePr/>
              <p:nvPr/>
            </p:nvGraphicFramePr>
            <p:xfrm>
              <a:off x="5314" y="4379"/>
              <a:ext cx="3316" cy="2754"/>
            </p:xfrm>
            <a:graphic>
              <a:graphicData uri="http://schemas.openxmlformats.org/presentationml/2006/ole">
                <mc:AlternateContent xmlns:mc="http://schemas.openxmlformats.org/markup-compatibility/2006">
                  <mc:Choice xmlns:v="urn:schemas-microsoft-com:vml" Requires="v">
                    <p:oleObj spid="_x0000_s8" name="" r:id="rId2" imgW="3038475" imgH="2524125" progId="Paint.Picture">
                      <p:embed/>
                    </p:oleObj>
                  </mc:Choice>
                  <mc:Fallback>
                    <p:oleObj name="" r:id="rId2" imgW="3038475" imgH="2524125" progId="Paint.Picture">
                      <p:embed/>
                      <p:pic>
                        <p:nvPicPr>
                          <p:cNvPr id="0" name="Picture 7"/>
                          <p:cNvPicPr/>
                          <p:nvPr/>
                        </p:nvPicPr>
                        <p:blipFill>
                          <a:blip r:embed="rId3"/>
                          <a:stretch>
                            <a:fillRect/>
                          </a:stretch>
                        </p:blipFill>
                        <p:spPr>
                          <a:xfrm>
                            <a:off x="5314" y="4379"/>
                            <a:ext cx="3316" cy="2754"/>
                          </a:xfrm>
                          <a:prstGeom prst="rect">
                            <a:avLst/>
                          </a:prstGeom>
                        </p:spPr>
                      </p:pic>
                    </p:oleObj>
                  </mc:Fallback>
                </mc:AlternateContent>
              </a:graphicData>
            </a:graphic>
          </p:graphicFrame>
          <p:sp>
            <p:nvSpPr>
              <p:cNvPr id="10" name="Text Box 9"/>
              <p:cNvSpPr txBox="1"/>
              <p:nvPr/>
            </p:nvSpPr>
            <p:spPr>
              <a:xfrm>
                <a:off x="1539" y="5778"/>
                <a:ext cx="3109" cy="637"/>
              </a:xfrm>
              <a:prstGeom prst="rect">
                <a:avLst/>
              </a:prstGeom>
              <a:noFill/>
            </p:spPr>
            <p:txBody>
              <a:bodyPr wrap="square" rtlCol="0">
                <a:spAutoFit/>
              </a:bodyPr>
              <a:p>
                <a:pPr algn="ctr"/>
                <a:r>
                  <a:rPr lang="en-US" sz="1600" b="1">
                    <a:solidFill>
                      <a:srgbClr val="1D6DC2"/>
                    </a:solidFill>
                    <a:latin typeface="Calibri" panose="020F0502020204030204" pitchFamily="34" charset="0"/>
                    <a:cs typeface="Calibri" panose="020F0502020204030204" pitchFamily="34" charset="0"/>
                  </a:rPr>
                  <a:t>Turf.js</a:t>
                </a:r>
                <a:endParaRPr lang="en-US" sz="1600" b="1">
                  <a:solidFill>
                    <a:srgbClr val="1D6DC2"/>
                  </a:solidFill>
                  <a:latin typeface="Calibri" panose="020F0502020204030204" pitchFamily="34" charset="0"/>
                  <a:cs typeface="Calibri" panose="020F0502020204030204" pitchFamily="34" charset="0"/>
                </a:endParaRPr>
              </a:p>
            </p:txBody>
          </p:sp>
        </p:grpSp>
        <p:grpSp>
          <p:nvGrpSpPr>
            <p:cNvPr id="25" name="Group 24"/>
            <p:cNvGrpSpPr/>
            <p:nvPr/>
          </p:nvGrpSpPr>
          <p:grpSpPr>
            <a:xfrm rot="21360000">
              <a:off x="3134" y="4349"/>
              <a:ext cx="2821" cy="2593"/>
              <a:chOff x="3221" y="4267"/>
              <a:chExt cx="2821" cy="2593"/>
            </a:xfrm>
          </p:grpSpPr>
          <p:sp>
            <p:nvSpPr>
              <p:cNvPr id="22" name="Block Arc 21"/>
              <p:cNvSpPr/>
              <p:nvPr/>
            </p:nvSpPr>
            <p:spPr>
              <a:xfrm>
                <a:off x="3221" y="4267"/>
                <a:ext cx="2759" cy="2593"/>
              </a:xfrm>
              <a:prstGeom prst="blockArc">
                <a:avLst>
                  <a:gd name="adj1" fmla="val 10800000"/>
                  <a:gd name="adj2" fmla="val 1371"/>
                  <a:gd name="adj3" fmla="val 485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24" name="Down Arrow 23"/>
              <p:cNvSpPr/>
              <p:nvPr/>
            </p:nvSpPr>
            <p:spPr>
              <a:xfrm>
                <a:off x="5790" y="5546"/>
                <a:ext cx="252" cy="37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grpSp>
          <p:nvGrpSpPr>
            <p:cNvPr id="29" name="Group 28"/>
            <p:cNvGrpSpPr/>
            <p:nvPr/>
          </p:nvGrpSpPr>
          <p:grpSpPr>
            <a:xfrm rot="10620000">
              <a:off x="3093" y="4866"/>
              <a:ext cx="2821" cy="2593"/>
              <a:chOff x="3221" y="4267"/>
              <a:chExt cx="2821" cy="2593"/>
            </a:xfrm>
          </p:grpSpPr>
          <p:sp>
            <p:nvSpPr>
              <p:cNvPr id="30" name="Block Arc 29"/>
              <p:cNvSpPr/>
              <p:nvPr/>
            </p:nvSpPr>
            <p:spPr>
              <a:xfrm>
                <a:off x="3221" y="4267"/>
                <a:ext cx="2759" cy="2593"/>
              </a:xfrm>
              <a:prstGeom prst="blockArc">
                <a:avLst>
                  <a:gd name="adj1" fmla="val 10800000"/>
                  <a:gd name="adj2" fmla="val 1371"/>
                  <a:gd name="adj3" fmla="val 485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31" name="Down Arrow 30"/>
              <p:cNvSpPr/>
              <p:nvPr/>
            </p:nvSpPr>
            <p:spPr>
              <a:xfrm>
                <a:off x="5790" y="5549"/>
                <a:ext cx="252" cy="36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par>
                                <p:cTn id="13" presetID="22" presetClass="entr" presetSubtype="1" fill="hold" nodeType="withEffect">
                                  <p:stCondLst>
                                    <p:cond delay="0"/>
                                  </p:stCondLst>
                                  <p:childTnLst>
                                    <p:set>
                                      <p:cBhvr>
                                        <p:cTn id="14" dur="1000" fill="hold">
                                          <p:stCondLst>
                                            <p:cond delay="0"/>
                                          </p:stCondLst>
                                        </p:cTn>
                                        <p:tgtEl>
                                          <p:spTgt spid="16"/>
                                        </p:tgtEl>
                                        <p:attrNameLst>
                                          <p:attrName>style.visibility</p:attrName>
                                        </p:attrNameLst>
                                      </p:cBhvr>
                                      <p:to>
                                        <p:strVal val="visible"/>
                                      </p:to>
                                    </p:set>
                                    <p:animEffect transition="in" filter="wipe(up)">
                                      <p:cBhvr>
                                        <p:cTn id="15" dur="10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down)">
                                      <p:cBhvr>
                                        <p:cTn id="20" dur="500"/>
                                        <p:tgtEl>
                                          <p:spTgt spid="15"/>
                                        </p:tgtEl>
                                      </p:cBhvr>
                                    </p:animEffect>
                                  </p:childTnLst>
                                </p:cTn>
                              </p:par>
                            </p:childTnLst>
                          </p:cTn>
                        </p:par>
                        <p:par>
                          <p:cTn id="21" fill="hold">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dissolve">
                                      <p:cBhvr>
                                        <p:cTn id="2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8" grpId="0"/>
    </p:bldLst>
  </p:timing>
</p:sld>
</file>

<file path=ppt/theme/theme1.xml><?xml version="1.0" encoding="utf-8"?>
<a:theme xmlns:a="http://schemas.openxmlformats.org/drawingml/2006/main" name="Office Theme">
  <a:themeElements>
    <a:clrScheme name="">
      <a:dk1>
        <a:srgbClr val="7F7F7F"/>
      </a:dk1>
      <a:lt1>
        <a:srgbClr val="FFFFFF"/>
      </a:lt1>
      <a:dk2>
        <a:srgbClr val="000000"/>
      </a:dk2>
      <a:lt2>
        <a:srgbClr val="FFFFFF"/>
      </a:lt2>
      <a:accent1>
        <a:srgbClr val="1D6DC2"/>
      </a:accent1>
      <a:accent2>
        <a:srgbClr val="000000"/>
      </a:accent2>
      <a:accent3>
        <a:srgbClr val="4B5050"/>
      </a:accent3>
      <a:accent4>
        <a:srgbClr val="91969B"/>
      </a:accent4>
      <a:accent5>
        <a:srgbClr val="4B5050"/>
      </a:accent5>
      <a:accent6>
        <a:srgbClr val="91969B"/>
      </a:accent6>
      <a:hlink>
        <a:srgbClr val="000000"/>
      </a:hlink>
      <a:folHlink>
        <a:srgbClr val="000000"/>
      </a:folHlink>
    </a:clrScheme>
    <a:fontScheme name="Temp">
      <a:majorFont>
        <a:latin typeface="Calibri"/>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7389</Words>
  <Application>WPS Presentation</Application>
  <PresentationFormat>全屏显示(16:9)</PresentationFormat>
  <Paragraphs>426</Paragraphs>
  <Slides>21</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vt:i4>
      </vt:variant>
      <vt:variant>
        <vt:lpstr>幻灯片标题</vt:lpstr>
      </vt:variant>
      <vt:variant>
        <vt:i4>21</vt:i4>
      </vt:variant>
    </vt:vector>
  </HeadingPairs>
  <TitlesOfParts>
    <vt:vector size="38" baseType="lpstr">
      <vt:lpstr>Arial</vt:lpstr>
      <vt:lpstr>SimSun</vt:lpstr>
      <vt:lpstr>Wingdings</vt:lpstr>
      <vt:lpstr>Calibri</vt:lpstr>
      <vt:lpstr>Calibri Light</vt:lpstr>
      <vt:lpstr>方正宋刻本秀楷简体</vt:lpstr>
      <vt:lpstr>Microsoft YaHei</vt:lpstr>
      <vt:lpstr>Arial Unicode MS</vt:lpstr>
      <vt:lpstr>Lucida Console</vt:lpstr>
      <vt:lpstr>Cambria Math</vt:lpstr>
      <vt:lpstr>MS Mincho</vt:lpstr>
      <vt:lpstr>等线</vt:lpstr>
      <vt:lpstr>Segoe Print</vt:lpstr>
      <vt:lpstr>Office Theme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Eric羊</dc:creator>
  <cp:lastModifiedBy>GrHalbgott</cp:lastModifiedBy>
  <cp:revision>651</cp:revision>
  <dcterms:created xsi:type="dcterms:W3CDTF">2017-05-02T06:39:00Z</dcterms:created>
  <dcterms:modified xsi:type="dcterms:W3CDTF">2023-01-11T23:47:13Z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1033-11.2.0.11380</vt:lpwstr>
  </property>
  <property fmtid="{D5CDD505-2E9C-101B-9397-08002B2CF9AE}" pid="3" name="ICV">
    <vt:lpwstr>797103134C104597B8D9834F4A5FFC26</vt:lpwstr>
  </property>
</Properties>
</file>