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4"/>
  </p:handoutMasterIdLst>
  <p:sldIdLst>
    <p:sldId id="308" r:id="rId3"/>
    <p:sldId id="543" r:id="rId5"/>
    <p:sldId id="290" r:id="rId6"/>
    <p:sldId id="373" r:id="rId7"/>
    <p:sldId id="541" r:id="rId8"/>
    <p:sldId id="647" r:id="rId9"/>
    <p:sldId id="640" r:id="rId10"/>
    <p:sldId id="642" r:id="rId11"/>
    <p:sldId id="665" r:id="rId12"/>
    <p:sldId id="408" r:id="rId13"/>
    <p:sldId id="544" r:id="rId14"/>
    <p:sldId id="666" r:id="rId15"/>
    <p:sldId id="483" r:id="rId16"/>
    <p:sldId id="549" r:id="rId17"/>
    <p:sldId id="477" r:id="rId18"/>
    <p:sldId id="491" r:id="rId19"/>
    <p:sldId id="494" r:id="rId20"/>
    <p:sldId id="488" r:id="rId21"/>
    <p:sldId id="369" r:id="rId22"/>
    <p:sldId id="49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8a78c30-5c18-450e-a402-eb68b84ecd5f}">
          <p14:sldIdLst>
            <p14:sldId id="308"/>
            <p14:sldId id="543"/>
            <p14:sldId id="290"/>
          </p14:sldIdLst>
        </p14:section>
        <p14:section name="Background" id="{d8b6f2c7-e447-4ee6-bffb-cef0bd3c0528}">
          <p14:sldIdLst>
            <p14:sldId id="373"/>
            <p14:sldId id="541"/>
            <p14:sldId id="647"/>
            <p14:sldId id="640"/>
            <p14:sldId id="642"/>
            <p14:sldId id="665"/>
          </p14:sldIdLst>
        </p14:section>
        <p14:section name="The Battle" id="{94ae47ae-6413-48f3-b0a9-d754039aaa43}">
          <p14:sldIdLst>
            <p14:sldId id="408"/>
            <p14:sldId id="544"/>
            <p14:sldId id="666"/>
            <p14:sldId id="483"/>
            <p14:sldId id="549"/>
          </p14:sldIdLst>
        </p14:section>
        <p14:section name="Aftermath" id="{9f2e87f6-7b0e-4a91-8639-3ba4bdbf9d62}">
          <p14:sldIdLst>
            <p14:sldId id="477"/>
            <p14:sldId id="491"/>
            <p14:sldId id="494"/>
          </p14:sldIdLst>
        </p14:section>
        <p14:section name="Final" id="{8b1e072b-96e7-4920-aeb7-535bcc49ee5d}">
          <p14:sldIdLst>
            <p14:sldId id="488"/>
            <p14:sldId id="369"/>
            <p14:sldId id="4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A6DA"/>
    <a:srgbClr val="69A676"/>
    <a:srgbClr val="694276"/>
    <a:srgbClr val="5298D4"/>
    <a:srgbClr val="4EBDD7"/>
    <a:srgbClr val="846D4A"/>
    <a:srgbClr val="E9873E"/>
    <a:srgbClr val="EB615E"/>
    <a:srgbClr val="C9B032"/>
    <a:srgbClr val="F8E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9" autoAdjust="0"/>
    <p:restoredTop sz="94660"/>
  </p:normalViewPr>
  <p:slideViewPr>
    <p:cSldViewPr snapToGrid="0">
      <p:cViewPr varScale="1">
        <p:scale>
          <a:sx n="63" d="100"/>
          <a:sy n="63" d="100"/>
        </p:scale>
        <p:origin x="78" y="18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5332FEEC-03E1-4EEE-82B1-DDD7433C9A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smtClean="0">
                <a:sym typeface="+mn-ea"/>
              </a:rPr>
              <a:t>Click to edit Master text style</a:t>
            </a:r>
            <a:endParaRPr lang="zh-CN" altLang="en-US" sz="1200" smtClean="0"/>
          </a:p>
          <a:p>
            <a:pPr lvl="1"/>
            <a:r>
              <a:rPr lang="zh-CN" altLang="en-US" sz="1200" smtClean="0">
                <a:sym typeface="+mn-ea"/>
              </a:rPr>
              <a:t>Second level</a:t>
            </a:r>
            <a:endParaRPr lang="zh-CN" altLang="en-US" sz="1200" smtClean="0"/>
          </a:p>
          <a:p>
            <a:pPr lvl="2"/>
            <a:r>
              <a:rPr lang="zh-CN" altLang="en-US" sz="1200" smtClean="0">
                <a:sym typeface="+mn-ea"/>
              </a:rPr>
              <a:t>Third level</a:t>
            </a:r>
            <a:endParaRPr lang="zh-CN" altLang="en-US" sz="1200" smtClean="0"/>
          </a:p>
          <a:p>
            <a:pPr lvl="3"/>
            <a:r>
              <a:rPr lang="zh-CN" altLang="en-US" sz="1200" smtClean="0">
                <a:sym typeface="+mn-ea"/>
              </a:rPr>
              <a:t>Fourth level</a:t>
            </a:r>
            <a:endParaRPr lang="zh-CN" altLang="en-US" sz="1200" smtClean="0"/>
          </a:p>
          <a:p>
            <a:pPr lvl="4"/>
            <a:r>
              <a:rPr lang="zh-CN" altLang="en-US" sz="1200" smtClean="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661EC091-CB42-45A2-8B6E-300123757A7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Gemälde von Ambroise Louis Garneray</a:t>
            </a:r>
            <a:endParaRPr lang="en-US"/>
          </a:p>
          <a:p>
            <a:endParaRPr lang="en-US"/>
          </a:p>
          <a:p>
            <a:r>
              <a:rPr lang="en-US"/>
              <a:t>https://ion.cesium.com/stories/viewer/?id=ae9b11c9-a287-4ad9-a931-a5e2df526979</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 Um sich mal vor Augen zu führen was da alles in der Bucht an Schiffen vor Anker lag, hier eine Übersicht</a:t>
            </a:r>
            <a:endParaRPr lang="en-US">
              <a:sym typeface="+mn-ea"/>
            </a:endParaRPr>
          </a:p>
          <a:p>
            <a:r>
              <a:rPr lang="en-US">
                <a:sym typeface="+mn-ea"/>
              </a:rPr>
              <a:t>- Über 100 Schiffe in der Bucht und rein rechnerisch klarer Vorteil für das OR</a:t>
            </a:r>
            <a:endParaRPr lang="en-US">
              <a:sym typeface="+mn-ea"/>
            </a:endParaRPr>
          </a:p>
          <a:p>
            <a:endParaRPr lang="en-US">
              <a:sym typeface="+mn-ea"/>
            </a:endParaRPr>
          </a:p>
          <a:p>
            <a:r>
              <a:rPr lang="en-US">
                <a:sym typeface="+mn-ea"/>
              </a:rPr>
              <a:t>- Als gegen 14.30 Uhr eine britische Fregatte ein türkisches Boot aufforderte, auf Distanz zu gehen, fielen Schüsse. Mehrere Engländer starben. Umgehend schlugen die Alliierten zurück und ein erbitterter Vernichtungskampf entbrannte</a:t>
            </a:r>
            <a:endParaRPr lang="en-US">
              <a:sym typeface="+mn-ea"/>
            </a:endParaRPr>
          </a:p>
          <a:p>
            <a:endParaRPr lang="en-US">
              <a:sym typeface="+mn-ea"/>
            </a:endParaRP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Hier einge Eindrücke von Malern, die versucht haben das Ganze festzuhalten</a:t>
            </a:r>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 Zu sehen, dass OR wesentlich mehr Schiffe hatten, doch waren die Schiffe kleiner, die Geschütze teilweise veraltet im Gegensatz zu der Flotte der Großmächte</a:t>
            </a:r>
            <a:endParaRPr lang="en-US"/>
          </a:p>
          <a:p>
            <a:r>
              <a:rPr lang="en-US"/>
              <a:t>- Allierte: Kein Schiff wurde versenkt, viele beschädigt und einige so schwer, dass sie direkt in Reparatur gefahren wurden</a:t>
            </a:r>
            <a:endParaRPr lang="en-US"/>
          </a:p>
          <a:p>
            <a:r>
              <a:rPr lang="en-US"/>
              <a:t>- Dreiviertel der Osmanisch-ägyptischen Flotte wurde versenkt</a:t>
            </a:r>
            <a:endParaRPr lang="en-US"/>
          </a:p>
          <a:p>
            <a:r>
              <a:rPr lang="en-US"/>
              <a:t>- Ungenau Zahlen über osmanische Verluste, da Hauptquelle Bericht von Codrington, der Berichte von anderen Kapitänen erhielt</a:t>
            </a:r>
            <a:endParaRPr lang="en-US"/>
          </a:p>
          <a:p>
            <a:r>
              <a:rPr lang="en-US"/>
              <a:t>- Viele der Wracks liegen heute noch am Boden der Bucht</a:t>
            </a:r>
            <a:endParaRPr lang="en-US"/>
          </a:p>
          <a:p>
            <a:r>
              <a:rPr lang="en-US"/>
              <a:t>- Also eine große Seeschlacht und wie gesagt die letzte große Seeschlacht, die ausschließlich mit Segelschiffen bestritten wurde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olidFill>
                  <a:schemeClr val="accent1">
                    <a:lumMod val="75000"/>
                  </a:schemeClr>
                </a:solidFill>
                <a:sym typeface="+mn-ea"/>
              </a:rPr>
              <a:t>- Londoner Protokoll 1830: Griechenland wurde autonom unabhängig</a:t>
            </a:r>
            <a:endParaRPr lang="en-US">
              <a:solidFill>
                <a:schemeClr val="accent1">
                  <a:lumMod val="75000"/>
                </a:schemeClr>
              </a:solidFill>
              <a:sym typeface="+mn-ea"/>
            </a:endParaRPr>
          </a:p>
          <a:p>
            <a:r>
              <a:rPr lang="en-US">
                <a:solidFill>
                  <a:schemeClr val="accent1">
                    <a:lumMod val="75000"/>
                  </a:schemeClr>
                </a:solidFill>
                <a:sym typeface="+mn-ea"/>
              </a:rPr>
              <a:t>- Vertrag von Konstantinopel (1832) - Zustimmung zum Vertrag von London von 1827 mit einem entscheidenen Unterschied (autonom -&gt; souverän)</a:t>
            </a:r>
            <a:endParaRPr lang="en-US">
              <a:solidFill>
                <a:schemeClr val="accent1">
                  <a:lumMod val="75000"/>
                </a:schemeClr>
              </a:solidFill>
              <a:sym typeface="+mn-ea"/>
            </a:endParaRPr>
          </a:p>
          <a:p>
            <a:r>
              <a:rPr lang="en-US">
                <a:solidFill>
                  <a:schemeClr val="accent1">
                    <a:lumMod val="75000"/>
                  </a:schemeClr>
                </a:solidFill>
                <a:sym typeface="+mn-ea"/>
              </a:rPr>
              <a:t>- Machtvakuum in Griechenland nach Ermordung des ersten Staatsoberhauptes und Unfähigkeit des Nachfolgers die Lage zu stabilisieren</a:t>
            </a:r>
            <a:endParaRPr lang="en-US">
              <a:solidFill>
                <a:schemeClr val="accent1">
                  <a:lumMod val="75000"/>
                </a:schemeClr>
              </a:solidFill>
              <a:sym typeface="+mn-ea"/>
            </a:endParaRPr>
          </a:p>
          <a:p>
            <a:r>
              <a:rPr lang="en-US">
                <a:solidFill>
                  <a:schemeClr val="accent1">
                    <a:lumMod val="75000"/>
                  </a:schemeClr>
                </a:solidFill>
                <a:sym typeface="+mn-ea"/>
              </a:rPr>
              <a:t>- Zwei Ablehnungen aus Europa, letztlich wurde Prinz Otto von Bayern König Othon I. von Griechenland</a:t>
            </a:r>
            <a:endParaRPr lang="en-US">
              <a:solidFill>
                <a:schemeClr val="accent1">
                  <a:lumMod val="75000"/>
                </a:schemeClr>
              </a:solidFill>
              <a:sym typeface="+mn-ea"/>
            </a:endParaRPr>
          </a:p>
          <a:p>
            <a:r>
              <a:rPr lang="en-US">
                <a:solidFill>
                  <a:schemeClr val="accent1">
                    <a:lumMod val="75000"/>
                  </a:schemeClr>
                </a:solidFill>
                <a:sym typeface="+mn-ea"/>
              </a:rPr>
              <a:t>- Unzufriedenheit des Volkes (keine Grundrechte, schlechte Finanzverwaltung) und andere Gründe -&gt; Exil</a:t>
            </a:r>
            <a:endParaRPr lang="en-US">
              <a:solidFill>
                <a:schemeClr val="accent1">
                  <a:lumMod val="75000"/>
                </a:schemeClr>
              </a:solidFill>
              <a:sym typeface="+mn-ea"/>
            </a:endParaRPr>
          </a:p>
          <a:p>
            <a:r>
              <a:rPr lang="en-US">
                <a:solidFill>
                  <a:schemeClr val="accent1">
                    <a:lumMod val="75000"/>
                  </a:schemeClr>
                </a:solidFill>
                <a:sym typeface="+mn-ea"/>
              </a:rPr>
              <a:t>- 1863 Prinz Wilhelm wird König Georg I. von Griechenland</a:t>
            </a:r>
            <a:endParaRPr lang="en-US">
              <a:solidFill>
                <a:schemeClr val="accent1">
                  <a:lumMod val="75000"/>
                </a:schemeClr>
              </a:solidFill>
              <a:sym typeface="+mn-ea"/>
            </a:endParaRPr>
          </a:p>
          <a:p>
            <a:r>
              <a:rPr lang="en-US"/>
              <a:t>-&gt; Fun-Fact: der vor kurzem erst gekrönte Charles III. von Großbritannien ist Urenkel von König Georg I. von Griechenland -&gt; langjährige enge Beziehung zwischen Griechenland und Großbritannien (anderer Vortrag)</a:t>
            </a:r>
            <a:endParaRPr lang="en-US"/>
          </a:p>
          <a:p>
            <a:r>
              <a:rPr lang="en-US"/>
              <a:t>- Ionische Inseln standen unter der Schutzmacht Großbritanniens, wurden dann im Zuge der Stellung der Königs an Griechenland übergeben</a:t>
            </a:r>
            <a:endParaRPr lang="en-US"/>
          </a:p>
          <a:p>
            <a:r>
              <a:rPr lang="en-US"/>
              <a:t>- Danach gab es diverse Auseinandersetzungen und sogenannte Bereinigungen auf beiden Seiten (um Geschlechter nicht zu vermischen), aber das ist alles ein eigenes undurchsichtiges Thema für sich, das sich bis heute zieht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Dreiviertel der Flotte verloren</a:t>
            </a:r>
            <a:endParaRPr lang="en-US"/>
          </a:p>
          <a:p>
            <a:r>
              <a:rPr lang="en-US"/>
              <a:t>- Verlust der Flotte = Militärischer Kern und schneller Nachschub in kriegerischen Auseinandersetzungen weg</a:t>
            </a:r>
            <a:endParaRPr lang="en-US"/>
          </a:p>
          <a:p>
            <a:r>
              <a:rPr lang="en-US"/>
              <a:t>- Zerfall: Ägypten erklärte neben Russland dem OR den Krieg</a:t>
            </a:r>
            <a:endParaRPr lang="en-US"/>
          </a:p>
          <a:p>
            <a:r>
              <a:rPr lang="en-US"/>
              <a:t>- Russlands Vormachtstellung am Schwarzen Meer und im Balkan war den europäischen Großmächten ein Dorn im Auge: Orientalische Frage wieder aufgefacht</a:t>
            </a:r>
            <a:endParaRPr lang="en-US"/>
          </a:p>
          <a:p>
            <a:r>
              <a:rPr lang="en-US"/>
              <a:t>- Es wird kein direkter Bezug genannt, aber es ist durchaus möglich, dass diese angespannte Situation zu den ganzen Bündnissen vor dem 1. Weltkrieg geführt haben, was am Ende den 1. WK befeuert und so groß hat werden lassen</a:t>
            </a:r>
            <a:endParaRPr lang="en-US"/>
          </a:p>
          <a:p>
            <a:r>
              <a:rPr lang="en-US"/>
              <a:t>- Dort erlitt das OR als Mittelmacht dann eine Niederlage </a:t>
            </a:r>
            <a:endParaRPr lang="en-US"/>
          </a:p>
          <a:p>
            <a:r>
              <a:rPr lang="en-US"/>
              <a:t>- Weitere Entwicklung der Türkei eigenes Thema</a:t>
            </a:r>
            <a:endParaRPr lang="en-US"/>
          </a:p>
          <a:p>
            <a:r>
              <a:rPr lang="en-US"/>
              <a:t>- ABER: die Schlacht von Navarino offensichtlich ein ausschlaggebendes Ereignis in der europäischen Geschichte, nicht nur Griechenlands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Die Griechisches Revolution war wie wir wissen erfolgreich und wird heute in Griechenland mit einem Nationalfeiertag gefeiert</a:t>
            </a:r>
            <a:endParaRPr lang="en-US"/>
          </a:p>
          <a:p>
            <a:r>
              <a:rPr lang="en-US"/>
              <a:t>- VORLESEN</a:t>
            </a:r>
            <a:endParaRPr lang="en-US"/>
          </a:p>
          <a:p>
            <a:r>
              <a:rPr lang="en-US"/>
              <a:t>- ein riesen, riesen Ding</a:t>
            </a:r>
            <a:endParaRPr lang="en-US"/>
          </a:p>
          <a:p>
            <a:r>
              <a:rPr lang="en-US"/>
              <a:t>-&gt; Griechen generell stolzes Volk, sind vor Allem auf Unabhängigkeit vom Osmanischen Reich und ihren Widerstand gegen Nazis im 2. Weltkrieg stolz (beides Nationalfeiertage, 28.10. ist Ochi-Tag)</a:t>
            </a:r>
            <a:endParaRPr lang="en-US"/>
          </a:p>
          <a:p>
            <a:r>
              <a:rPr lang="en-US"/>
              <a:t>-&gt; VORLESEN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Dazu möchte ich das restliche Referat in 3 wesentliche Punkte gliedern, und zwar Vorgeschichte und warum/wie es zur Revolution kam, die Schlacht selbst und ihre Nachwirkungen für Griechenland und Europa bzw den Nahen Osten</a:t>
            </a:r>
            <a:endParaRPr lang="en-US" altLang="zh-CN" dirty="0"/>
          </a:p>
        </p:txBody>
      </p:sp>
      <p:sp>
        <p:nvSpPr>
          <p:cNvPr id="4" name="灯片编号占位符 3"/>
          <p:cNvSpPr>
            <a:spLocks noGrp="1"/>
          </p:cNvSpPr>
          <p:nvPr>
            <p:ph type="sldNum" sz="quarter" idx="10"/>
          </p:nvPr>
        </p:nvSpPr>
        <p:spPr/>
        <p:txBody>
          <a:bodyPr/>
          <a:lstStyle/>
          <a:p>
            <a:fld id="{661EC091-CB42-45A2-8B6E-300123757A7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Im Grunde muss ich ganz weit ausholen und das Osmanische Reich beleuchten, welches 1299 in Sögüt (ca 150 km vom heutigen Istanbul entfernt) gegründet wurde</a:t>
            </a:r>
            <a:endParaRPr lang="en-US"/>
          </a:p>
          <a:p>
            <a:r>
              <a:rPr lang="en-US"/>
              <a:t>- Von dort fielen die Osmanen in Europa ein und eroberten den Balkan mit der vorherrschenden Macht der Serben</a:t>
            </a:r>
            <a:endParaRPr lang="en-US"/>
          </a:p>
          <a:p>
            <a:r>
              <a:rPr lang="en-US"/>
              <a:t>- 1453 eroberten sie dann Konstantinopel, welches Zentrum des Byzantinisches/Öströmisches Reiches war. Das ging, weil es durch frühere Angriffe stark geschwächt war</a:t>
            </a:r>
            <a:endParaRPr lang="en-US"/>
          </a:p>
          <a:p>
            <a:r>
              <a:rPr lang="en-US"/>
              <a:t>- 1456 wurde dann Athen als Hauptstadt Griechenlands eingenommen und im Verlauf der weiteren Jahre expandierte das OR weiter, bis es Ende des 17. Jahrhunderts die maximale Ausdehnung erreicht hatte (bis vor die Tore Wiens)</a:t>
            </a:r>
            <a:endParaRPr lang="en-US"/>
          </a:p>
          <a:p>
            <a:r>
              <a:rPr lang="en-US">
                <a:sym typeface="+mn-ea"/>
              </a:rPr>
              <a:t>- 1. trugen von dort maßgeblich zur Renaissance bei</a:t>
            </a:r>
            <a:endParaRPr lang="en-US"/>
          </a:p>
          <a:p>
            <a:r>
              <a:rPr lang="en-US">
                <a:sym typeface="+mn-ea"/>
              </a:rPr>
              <a:t>- 2. schwierig militärische oder administrative Präsenz aufzubauen</a:t>
            </a:r>
            <a:endParaRPr lang="en-US"/>
          </a:p>
          <a:p>
            <a:endParaRPr lang="en-US"/>
          </a:p>
          <a:p>
            <a:r>
              <a:rPr lang="en-US"/>
              <a:t>- Warum erzähle ich das?</a:t>
            </a:r>
            <a:endParaRPr lang="en-US"/>
          </a:p>
          <a:p>
            <a:r>
              <a:rPr lang="en-US"/>
              <a:t>- Wichtig, da hier deutlich wird wie groß das Osmanische Reich war und welchen Einfluss die natürlich hatten, auch auf europäischen Handel gerade auch im Hinblick auf die Seidenstraße, die durch die heutige Türke verlief</a:t>
            </a:r>
            <a:endParaRPr lang="en-US"/>
          </a:p>
          <a:p>
            <a:r>
              <a:rPr lang="en-US"/>
              <a:t>- Osmanisches Reich hat eine große Rolle in der europäischen Geschichte gespielt und ist die Grundlage für die griechische Revolution, die im folgenden näher erläutert wird</a:t>
            </a:r>
            <a:endParaRPr lang="en-US"/>
          </a:p>
          <a:p>
            <a:r>
              <a:rPr lang="en-US"/>
              <a:t>- Da gibt’s natürlich viel viel mehr zu erzählen, das sind mehrere Jahrhunderte europäische und nahöstliche Geschichte -&gt; nP</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System:</a:t>
            </a:r>
            <a:endParaRPr lang="en-US"/>
          </a:p>
          <a:p>
            <a:r>
              <a:rPr lang="en-US"/>
              <a:t>- </a:t>
            </a:r>
            <a:r>
              <a:rPr lang="en-US">
                <a:solidFill>
                  <a:schemeClr val="accent1">
                    <a:lumMod val="75000"/>
                  </a:schemeClr>
                </a:solidFill>
                <a:sym typeface="+mn-ea"/>
              </a:rPr>
              <a:t>Millet-System: Muslime höher gestellt als andere Religionsgemeinschaften</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sym typeface="+mn-ea"/>
              </a:rPr>
              <a:t>- Rechtsgewalt über nichtmuslimische Angelegenheiten</a:t>
            </a:r>
            <a:endParaRPr lang="en-US">
              <a:solidFill>
                <a:schemeClr val="accent1">
                  <a:lumMod val="75000"/>
                </a:schemeClr>
              </a:solidFill>
              <a:sym typeface="+mn-ea"/>
            </a:endParaRPr>
          </a:p>
          <a:p>
            <a:endParaRPr lang="en-US"/>
          </a:p>
          <a:p>
            <a:r>
              <a:rPr lang="en-US">
                <a:sym typeface="+mn-ea"/>
              </a:rPr>
              <a:t>Ökonomie:</a:t>
            </a:r>
            <a:endParaRPr lang="en-US">
              <a:sym typeface="+mn-ea"/>
            </a:endParaRPr>
          </a:p>
          <a:p>
            <a:r>
              <a:rPr lang="en-US">
                <a:sym typeface="+mn-ea"/>
              </a:rPr>
              <a:t>- Verländlichung obwohl Gebiete urban und weit entwickelt</a:t>
            </a:r>
            <a:endParaRPr lang="en-US">
              <a:sym typeface="+mn-ea"/>
            </a:endParaRPr>
          </a:p>
          <a:p>
            <a:r>
              <a:rPr lang="en-US"/>
              <a:t>- Sklavenähnliche Verhältnisse</a:t>
            </a:r>
            <a:endParaRPr lang="en-US"/>
          </a:p>
          <a:p>
            <a:endParaRPr lang="en-US"/>
          </a:p>
          <a:p>
            <a:r>
              <a:rPr lang="en-US">
                <a:solidFill>
                  <a:schemeClr val="accent1">
                    <a:lumMod val="75000"/>
                  </a:schemeClr>
                </a:solidFill>
                <a:sym typeface="+mn-ea"/>
              </a:rPr>
              <a:t>Profiteure:</a:t>
            </a:r>
            <a:endParaRPr lang="en-US">
              <a:solidFill>
                <a:schemeClr val="accent1">
                  <a:lumMod val="75000"/>
                </a:schemeClr>
              </a:solidFill>
              <a:sym typeface="+mn-ea"/>
            </a:endParaRPr>
          </a:p>
          <a:p>
            <a:pPr fontAlgn="auto">
              <a:spcAft>
                <a:spcPts val="1200"/>
              </a:spcAft>
            </a:pPr>
            <a:r>
              <a:rPr lang="en-US">
                <a:sym typeface="+mn-ea"/>
              </a:rPr>
              <a:t>- </a:t>
            </a:r>
            <a:r>
              <a:rPr lang="en-US">
                <a:solidFill>
                  <a:schemeClr val="accent1">
                    <a:lumMod val="75000"/>
                  </a:schemeClr>
                </a:solidFill>
                <a:sym typeface="+mn-ea"/>
              </a:rPr>
              <a:t>Eintreibung der Steuern &amp; </a:t>
            </a:r>
            <a:r>
              <a:rPr lang="en-US">
                <a:sym typeface="+mn-ea"/>
              </a:rPr>
              <a:t>Steuern: Selbstbereicherung, Korruption</a:t>
            </a:r>
            <a:endParaRPr lang="en-US">
              <a:sym typeface="+mn-ea"/>
            </a:endParaRPr>
          </a:p>
          <a:p>
            <a:pPr fontAlgn="auto">
              <a:spcAft>
                <a:spcPts val="1200"/>
              </a:spcAft>
            </a:pPr>
            <a:r>
              <a:rPr lang="en-US">
                <a:solidFill>
                  <a:schemeClr val="accent1">
                    <a:lumMod val="75000"/>
                  </a:schemeClr>
                </a:solidFill>
                <a:sym typeface="+mn-ea"/>
              </a:rPr>
              <a:t>- Wichtige Posten in Administration und Armee</a:t>
            </a:r>
            <a:endParaRPr lang="en-US"/>
          </a:p>
          <a:p>
            <a:pPr fontAlgn="auto">
              <a:spcAft>
                <a:spcPts val="1200"/>
              </a:spcAft>
            </a:pPr>
            <a:endParaRPr lang="en-US"/>
          </a:p>
          <a:p>
            <a:pPr fontAlgn="auto">
              <a:spcAft>
                <a:spcPts val="1200"/>
              </a:spcAft>
            </a:pPr>
            <a:r>
              <a:rPr lang="en-US"/>
              <a:t>Klephten:</a:t>
            </a:r>
            <a:endParaRPr lang="en-US"/>
          </a:p>
          <a:p>
            <a:pPr fontAlgn="auto">
              <a:spcAft>
                <a:spcPts val="1200"/>
              </a:spcAft>
            </a:pPr>
            <a:r>
              <a:rPr lang="en-US"/>
              <a:t>- Griechisch für Diebe</a:t>
            </a:r>
            <a:endParaRPr lang="en-US"/>
          </a:p>
          <a:p>
            <a:pPr fontAlgn="auto">
              <a:spcAft>
                <a:spcPts val="1200"/>
              </a:spcAft>
            </a:pPr>
            <a:r>
              <a:rPr lang="en-US"/>
              <a:t>- Waren Banditen (egal ob gegen Griechen oder Muslime)</a:t>
            </a:r>
            <a:endParaRPr lang="en-US"/>
          </a:p>
          <a:p>
            <a:pPr fontAlgn="auto">
              <a:spcAft>
                <a:spcPts val="1200"/>
              </a:spcAft>
            </a:pPr>
            <a:r>
              <a:rPr lang="en-US"/>
              <a:t>- hier wird dann auch deutlich wo die Trachten herkommen, die heute zu Paraden vorgeführt werden (eine gewisse Ähnlichkeit ist vorhanden)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 bei so Verhältnissen ist klar, dass die Bevölkerung keinen Bock mehr hat und aufständisch wird</a:t>
            </a:r>
            <a:endParaRPr lang="en-US">
              <a:sym typeface="+mn-ea"/>
            </a:endParaRPr>
          </a:p>
          <a:p>
            <a:endParaRPr lang="en-US">
              <a:sym typeface="+mn-ea"/>
            </a:endParaRPr>
          </a:p>
          <a:p>
            <a:r>
              <a:rPr lang="en-US">
                <a:sym typeface="+mn-ea"/>
              </a:rPr>
              <a:t>- Griechische Revolution war langjährig geplant durch die Filiki Eteria</a:t>
            </a:r>
            <a:endParaRPr lang="en-US">
              <a:sym typeface="+mn-ea"/>
            </a:endParaRPr>
          </a:p>
          <a:p>
            <a:r>
              <a:rPr lang="en-US">
                <a:sym typeface="+mn-ea"/>
              </a:rPr>
              <a:t>- Mitglieder nicht aus dem Klephtentum!, Haben aber eine große Rolle gespielt, da sie im Grunde den Kern der militärischen Macht der Griechen ausmachten</a:t>
            </a:r>
            <a:endParaRPr lang="en-US">
              <a:sym typeface="+mn-ea"/>
            </a:endParaRPr>
          </a:p>
          <a:p>
            <a:endParaRPr lang="en-US">
              <a:sym typeface="+mn-ea"/>
            </a:endParaRPr>
          </a:p>
          <a:p>
            <a:r>
              <a:rPr lang="en-US">
                <a:sym typeface="+mn-ea"/>
              </a:rPr>
              <a:t>- 25.03. Weil im Grunde die Revolution verkündet wurde (Metropolit Germanos von Patras segnet eine griechische Flagge)</a:t>
            </a:r>
            <a:endParaRPr lang="en-US">
              <a:sym typeface="+mn-ea"/>
            </a:endParaRPr>
          </a:p>
          <a:p>
            <a:endParaRPr lang="en-US"/>
          </a:p>
          <a:p>
            <a:r>
              <a:rPr lang="en-US">
                <a:solidFill>
                  <a:schemeClr val="accent1">
                    <a:lumMod val="75000"/>
                  </a:schemeClr>
                </a:solidFill>
                <a:sym typeface="+mn-ea"/>
              </a:rPr>
              <a:t>- nur Peloponnes erfolgreich, da aber komplett eingenommen</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 das haben die Osmanen mitbekommen und dann ging eine Reihe von Massakern los</a:t>
            </a:r>
            <a:endParaRPr lang="en-US">
              <a:sym typeface="+mn-ea"/>
            </a:endParaRPr>
          </a:p>
          <a:p>
            <a:r>
              <a:rPr lang="en-US">
                <a:sym typeface="+mn-ea"/>
              </a:rPr>
              <a:t>- einige der wichtigesten Massaker hier aufgezeigt</a:t>
            </a:r>
            <a:endParaRPr lang="en-US">
              <a:sym typeface="+mn-ea"/>
            </a:endParaRPr>
          </a:p>
          <a:p>
            <a:r>
              <a:rPr lang="en-US">
                <a:sym typeface="+mn-ea"/>
              </a:rPr>
              <a:t>- Bewusst keine bestimmte Farbwahl, Navarino GR -&gt; OR, Rest OR -&gt; GR</a:t>
            </a:r>
            <a:endParaRPr lang="en-US">
              <a:sym typeface="+mn-ea"/>
            </a:endParaRPr>
          </a:p>
          <a:p>
            <a:r>
              <a:rPr lang="en-US">
                <a:sym typeface="+mn-ea"/>
              </a:rPr>
              <a:t>- Zehntausende Menschen fielen den Massakern auf beiden Seiten zum Opfer</a:t>
            </a:r>
            <a:endParaRPr lang="en-US">
              <a:sym typeface="+mn-ea"/>
            </a:endParaRPr>
          </a:p>
          <a:p>
            <a:endParaRPr lang="en-US">
              <a:sym typeface="+mn-ea"/>
            </a:endParaRPr>
          </a:p>
          <a:p>
            <a:r>
              <a:rPr lang="en-US">
                <a:sym typeface="+mn-ea"/>
              </a:rPr>
              <a:t>- Konstantinopel: Vergeltung für Revolution an Patriarchen</a:t>
            </a:r>
            <a:endParaRPr lang="en-US">
              <a:sym typeface="+mn-ea"/>
            </a:endParaRPr>
          </a:p>
          <a:p>
            <a:r>
              <a:rPr lang="en-US">
                <a:sym typeface="+mn-ea"/>
              </a:rPr>
              <a:t>- Navarino: griechische Eroberung und Massaker</a:t>
            </a:r>
            <a:endParaRPr lang="en-US"/>
          </a:p>
          <a:p>
            <a:r>
              <a:rPr lang="en-US">
                <a:sym typeface="+mn-ea"/>
              </a:rPr>
              <a:t>- Chios: 45.000 versklavt, 10-20.000 geflüchtet, 4/5 von 100-120.000 Einwphnern weg</a:t>
            </a:r>
            <a:endParaRPr lang="en-US">
              <a:sym typeface="+mn-ea"/>
            </a:endParaRPr>
          </a:p>
          <a:p>
            <a:r>
              <a:rPr lang="en-US"/>
              <a:t>- Mesolongi: von 10.000 haben 1.000 überlebt</a:t>
            </a:r>
            <a:endParaRPr lang="en-US"/>
          </a:p>
          <a:p>
            <a:endParaRPr lang="en-US"/>
          </a:p>
          <a:p>
            <a:r>
              <a:rPr lang="en-US"/>
              <a:t>- Filiki Eteria auch philhellenistische Gruppe mit ausländischen Unterstützern</a:t>
            </a:r>
            <a:endParaRPr lang="en-US"/>
          </a:p>
          <a:p>
            <a:r>
              <a:rPr lang="en-US"/>
              <a:t>- Klephten: anaphabetisierte Banditen hatten Interesse ihr Einflussgebiet zu erweitern, Nationalistische Gedanken kaum in der Gesellschaft verbreitet</a:t>
            </a:r>
            <a:endParaRPr lang="en-US"/>
          </a:p>
          <a:p>
            <a:r>
              <a:rPr lang="en-US"/>
              <a:t>- OF: komplexes Konstrukt von Interessensmachenschaften der Großmächte, Frage wie OR kontrolliert werden kann (Handelspartner oder Krieg)</a:t>
            </a:r>
            <a:endParaRPr lang="en-US"/>
          </a:p>
          <a:p>
            <a:r>
              <a:rPr lang="en-US"/>
              <a:t>-&gt; generell durch GRevolution Gedanken “jetzt gehts los jetzt können wir Europa aktiv formen”</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n>
                  <a:noFill/>
                </a:ln>
                <a:solidFill>
                  <a:schemeClr val="accent1">
                    <a:lumMod val="75000"/>
                  </a:schemeClr>
                </a:solidFill>
                <a:sym typeface="+mn-ea"/>
              </a:rPr>
              <a:t>- Navarino wichtigster Hafen der westlichen Peloponnes </a:t>
            </a:r>
            <a:endParaRPr lang="en-US">
              <a:ln>
                <a:noFill/>
              </a:ln>
              <a:solidFill>
                <a:schemeClr val="accent1">
                  <a:lumMod val="75000"/>
                </a:schemeClr>
              </a:solidFill>
              <a:sym typeface="+mn-ea"/>
            </a:endParaRPr>
          </a:p>
          <a:p>
            <a:r>
              <a:rPr lang="en-US">
                <a:sym typeface="+mn-ea"/>
              </a:rPr>
              <a:t>- Schwächung der osmanischen Flotte bei Feldzügen und weiteren Aufständen</a:t>
            </a:r>
            <a:endParaRPr lang="en-US">
              <a:sym typeface="+mn-ea"/>
            </a:endParaRPr>
          </a:p>
          <a:p>
            <a:r>
              <a:rPr lang="en-US">
                <a:sym typeface="+mn-ea"/>
              </a:rPr>
              <a:t>- Ägypten war Teil des OR, wurde aber eigenständig regiert und war zu der Zeit dabei den kompletten Bereich um den Nil zu erobern</a:t>
            </a:r>
            <a:endParaRPr lang="en-US"/>
          </a:p>
          <a:p>
            <a:r>
              <a:rPr lang="en-US">
                <a:sym typeface="+mn-ea"/>
              </a:rPr>
              <a:t>- verfügte über eine moderne Kriegsflotte</a:t>
            </a:r>
            <a:endParaRPr lang="en-US">
              <a:sym typeface="+mn-ea"/>
            </a:endParaRPr>
          </a:p>
          <a:p>
            <a:endParaRPr lang="en-US">
              <a:ln>
                <a:noFill/>
              </a:ln>
              <a:solidFill>
                <a:schemeClr val="accent1">
                  <a:lumMod val="75000"/>
                </a:schemeClr>
              </a:solidFill>
              <a:sym typeface="+mn-ea"/>
            </a:endParaRPr>
          </a:p>
          <a:p>
            <a:r>
              <a:rPr lang="en-US">
                <a:ln>
                  <a:noFill/>
                </a:ln>
                <a:solidFill>
                  <a:schemeClr val="accent1">
                    <a:lumMod val="75000"/>
                  </a:schemeClr>
                </a:solidFill>
                <a:sym typeface="+mn-ea"/>
              </a:rPr>
              <a:t>- Londoner Vertrag 1827 zur Beilegung der Orientalischen Frage: Waffenstillstand und Anerkennung autonomes Griechenland</a:t>
            </a:r>
            <a:endParaRPr lang="en-US">
              <a:ln>
                <a:noFill/>
              </a:ln>
              <a:solidFill>
                <a:schemeClr val="accent1">
                  <a:lumMod val="75000"/>
                </a:schemeClr>
              </a:solidFill>
              <a:sym typeface="+mn-ea"/>
            </a:endParaRPr>
          </a:p>
          <a:p>
            <a:r>
              <a:rPr lang="en-US">
                <a:ln>
                  <a:noFill/>
                </a:ln>
                <a:solidFill>
                  <a:schemeClr val="accent1">
                    <a:lumMod val="75000"/>
                  </a:schemeClr>
                </a:solidFill>
                <a:sym typeface="+mn-ea"/>
              </a:rPr>
              <a:t>- Machtdemonstration und Verlangen des Waffenstillstands zwischen Griechenland und Osmanisches Reich</a:t>
            </a:r>
            <a:endParaRPr lang="en-US">
              <a:ln>
                <a:noFill/>
              </a:ln>
              <a:solidFill>
                <a:schemeClr val="accent1">
                  <a:lumMod val="75000"/>
                </a:schemeClr>
              </a:solidFill>
              <a:sym typeface="+mn-ea"/>
            </a:endParaRPr>
          </a:p>
          <a:p>
            <a:r>
              <a:rPr lang="en-US">
                <a:sym typeface="+mn-ea"/>
              </a:rPr>
              <a:t>- 3MF: Kommando hatte Sir Edward Codrington inne, Oberbefehlshaber der britischen Marine im Mittelmeer</a:t>
            </a:r>
            <a:endParaRPr lang="en-US">
              <a:sym typeface="+mn-ea"/>
            </a:endParaRPr>
          </a:p>
          <a:p>
            <a:r>
              <a:rPr lang="en-US">
                <a:sym typeface="+mn-ea"/>
              </a:rPr>
              <a:t>- OR lehnte den Waffenstillstand ab und es kam zu einer Reihe von Missverständnissen zwischen Codrington und Ibrahim Pascha (Oberkommando des Sultans)</a:t>
            </a:r>
            <a:endParaRPr lang="en-US">
              <a:sym typeface="+mn-ea"/>
            </a:endParaRPr>
          </a:p>
          <a:p>
            <a:r>
              <a:rPr lang="en-US">
                <a:sym typeface="+mn-ea"/>
              </a:rPr>
              <a:t>-&gt; Schiffe haben sich bewegt obwohl abgemacht war, dass sie sich nicht bewegen sollen, derweilen haben die Griechen noch einen Hafen angegriffen etc.</a:t>
            </a:r>
            <a:endParaRPr lang="en-US">
              <a:sym typeface="+mn-ea"/>
            </a:endParaRPr>
          </a:p>
          <a:p>
            <a:endParaRPr lang="en-US">
              <a:solidFill>
                <a:schemeClr val="accent1">
                  <a:lumMod val="75000"/>
                </a:schemeClr>
              </a:solidFill>
              <a:sym typeface="+mn-ea"/>
            </a:endParaRPr>
          </a:p>
          <a:p>
            <a:r>
              <a:rPr lang="en-US">
                <a:sym typeface="+mn-ea"/>
              </a:rPr>
              <a:t>Das Ganze resultierte dann in die Schlacht von Navarino</a:t>
            </a:r>
            <a:endParaRPr lang="en-US">
              <a:solidFill>
                <a:schemeClr val="accent1">
                  <a:lumMod val="75000"/>
                </a:schemeClr>
              </a:solidFill>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Codrington hatte den Befehl, die Schiffsbewegungen des Osmanischen Reiches zu kontrollieren und zu gewährleisten, dass keine Kampfhandlungen gegen Griechen verübt werden</a:t>
            </a:r>
            <a:endParaRPr lang="en-US"/>
          </a:p>
          <a:p>
            <a:r>
              <a:rPr lang="en-US"/>
              <a:t>- Die Osmanen lehnten den Waffenstillstand ab und Ibrahim Pascha führte den Kampf an Land fort</a:t>
            </a:r>
            <a:endParaRPr lang="en-US"/>
          </a:p>
          <a:p>
            <a:r>
              <a:rPr lang="en-US"/>
              <a:t>- Daher entschied Codrington in die Bucht zu steuern und dort zwischen den osmanisch-ägyptischen Schiffen zu ankern</a:t>
            </a:r>
            <a:endParaRPr lang="en-US"/>
          </a:p>
          <a:p>
            <a:r>
              <a:rPr lang="en-US"/>
              <a:t>- Von dort wollte er eine Demonstration starten nach dem Motto “hör mal wir sind ziemlich mächtig und du solltest tun was wir sagen sonst siehts nicht gut aus für dich”</a:t>
            </a:r>
            <a:endParaRPr lang="en-US"/>
          </a:p>
          <a:p>
            <a:r>
              <a:rPr lang="en-US"/>
              <a:t>- Seine Kapitäne hatte er instruiert, „keinen Kanonenschuss zu tun … ehe das Signal dazu gegeben wird“. Sollte aber „ein türkisches Fahrzeug sich einen Schuss erlauben, so soll es beschossen und unverzüglich vernichtet werden“. </a:t>
            </a:r>
            <a:endParaRPr lang="en-US"/>
          </a:p>
          <a:p>
            <a:r>
              <a:rPr lang="en-US"/>
              <a:t>- Man kann sich die Nervosität aller Beteiligten vorstellen, als die Alliierten unter den Geschützen der türkischen Festung gefechtsbereit in die enge Bucht einliefen und sich den Türken auf Pistolenschussentfernung näherten</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4"/>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
        <p:nvSpPr>
          <p:cNvPr id="7" name="Text Box 6"/>
          <p:cNvSpPr txBox="1"/>
          <p:nvPr userDrawn="1"/>
        </p:nvSpPr>
        <p:spPr>
          <a:xfrm>
            <a:off x="1320800" y="361950"/>
            <a:ext cx="309880" cy="368300"/>
          </a:xfrm>
          <a:prstGeom prst="rect">
            <a:avLst/>
          </a:prstGeom>
          <a:noFill/>
        </p:spPr>
        <p:txBody>
          <a:bodyPr wrap="none" rtlCol="0">
            <a:spAutoFit/>
          </a:bodyPr>
          <a:p>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microsoft.com/office/2007/relationships/hdphoto" Target="../media/image2.wdp"/><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alphaModFix amt="25000"/>
            <a:extLst>
              <a:ext uri="{BEBA8EAE-BF5A-486C-A8C5-ECC9F3942E4B}">
                <a14:imgProps xmlns:a14="http://schemas.microsoft.com/office/drawing/2010/main">
                  <a14:imgLayer r:embed="rId11">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defTabSz="913765"/>
            <a:fld id="{EED759DB-D9B5-4A72-B5A6-F0721E124BE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defTabSz="913765"/>
            <a:r>
              <a:rPr lang="zh-CN" altLang="en-US">
                <a:solidFill>
                  <a:prstClr val="black">
                    <a:tint val="75000"/>
                  </a:prstClr>
                </a:solidFill>
              </a:rPr>
              <a:t>Niko Kolaxidis - Universität Heidelberg</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pPr defTabSz="913765"/>
            <a:fld id="{72CDDDFD-2182-4B87-B6D2-75699B57D745}"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microsoft.com/office/2007/relationships/hdphoto" Target="../media/image2.wdp"/><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4" Type="http://schemas.openxmlformats.org/officeDocument/2006/relationships/notesSlide" Target="../notesSlides/notesSlide8.xml"/><Relationship Id="rId13" Type="http://schemas.openxmlformats.org/officeDocument/2006/relationships/slideLayout" Target="../slideLayouts/slideLayout1.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extLst>
              <a:ext uri="{BEBA8EAE-BF5A-486C-A8C5-ECC9F3942E4B}">
                <a14:imgProps xmlns:a14="http://schemas.microsoft.com/office/drawing/2010/main">
                  <a14:imgLayer r:embed="rId2">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6" name="文本框 5"/>
          <p:cNvSpPr txBox="1"/>
          <p:nvPr/>
        </p:nvSpPr>
        <p:spPr>
          <a:xfrm>
            <a:off x="2361565" y="3102610"/>
            <a:ext cx="7680325" cy="598805"/>
          </a:xfrm>
          <a:prstGeom prst="rect">
            <a:avLst/>
          </a:prstGeom>
          <a:noFill/>
        </p:spPr>
        <p:txBody>
          <a:bodyPr wrap="square" rtlCol="0">
            <a:spAutoFit/>
          </a:bodyPr>
          <a:lstStyle/>
          <a:p>
            <a:pPr algn="ctr" defTabSz="913765"/>
            <a:r>
              <a:rPr lang="en-US" altLang="zh-CN" sz="3300" b="1" dirty="0">
                <a:ln w="152400">
                  <a:solidFill>
                    <a:schemeClr val="bg1"/>
                  </a:solidFill>
                </a:ln>
                <a:solidFill>
                  <a:schemeClr val="bg1"/>
                </a:solidFill>
                <a:latin typeface="Calibri" panose="020F0502020204030204" pitchFamily="34" charset="0"/>
                <a:ea typeface="Arial" panose="020B0604020202020204" pitchFamily="34" charset="0"/>
                <a:cs typeface="Calibri" panose="020F0502020204030204" pitchFamily="34" charset="0"/>
              </a:rPr>
              <a:t>Griechische Revolutionsgeschichte</a:t>
            </a:r>
            <a:endParaRPr lang="en-US" altLang="zh-CN" sz="3300" b="1" dirty="0">
              <a:ln w="152400">
                <a:solidFill>
                  <a:schemeClr val="bg1"/>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27" name="文本框 26"/>
          <p:cNvSpPr txBox="1"/>
          <p:nvPr/>
        </p:nvSpPr>
        <p:spPr>
          <a:xfrm>
            <a:off x="4352086" y="5126155"/>
            <a:ext cx="3487828" cy="1076325"/>
          </a:xfrm>
          <a:prstGeom prst="rect">
            <a:avLst/>
          </a:prstGeom>
          <a:noFill/>
        </p:spPr>
        <p:txBody>
          <a:bodyPr wrap="square" rtlCol="0">
            <a:spAutoFit/>
          </a:bodyPr>
          <a:lstStyle/>
          <a:p>
            <a:pPr algn="ctr">
              <a:lnSpc>
                <a:spcPct val="100000"/>
              </a:lnSpc>
            </a:pP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Niko Kolaxidis</a:t>
            </a:r>
            <a:b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Griechenlandexkursion 2023</a:t>
            </a:r>
            <a:endPar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ctr">
              <a:lnSpc>
                <a:spcPct val="100000"/>
              </a:lnSpc>
            </a:pP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geführt von Prof. Dr. Ingmar Unkel</a:t>
            </a:r>
            <a:endPar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ctr">
              <a:lnSpc>
                <a:spcPct val="100000"/>
              </a:lnSpc>
            </a:pP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21.07.2023</a:t>
            </a:r>
            <a:endPar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7" name="文本框 6"/>
          <p:cNvSpPr txBox="1"/>
          <p:nvPr/>
        </p:nvSpPr>
        <p:spPr>
          <a:xfrm>
            <a:off x="2361284" y="3102297"/>
            <a:ext cx="7680224" cy="598805"/>
          </a:xfrm>
          <a:prstGeom prst="rect">
            <a:avLst/>
          </a:prstGeom>
          <a:noFill/>
        </p:spPr>
        <p:txBody>
          <a:bodyPr wrap="square" rtlCol="0">
            <a:spAutoFit/>
          </a:bodyPr>
          <a:lstStyle/>
          <a:p>
            <a:pPr algn="ctr" defTabSz="913765"/>
            <a:r>
              <a:rPr lang="en-US" altLang="zh-CN" sz="3300" b="1"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Griechische Revolutionsgeschichte</a:t>
            </a:r>
            <a:endParaRPr lang="en-US" altLang="zh-CN" sz="3300" b="1"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sp>
        <p:nvSpPr>
          <p:cNvPr id="3" name="文本框 5"/>
          <p:cNvSpPr txBox="1"/>
          <p:nvPr/>
        </p:nvSpPr>
        <p:spPr>
          <a:xfrm>
            <a:off x="-3175" y="1824355"/>
            <a:ext cx="12183110" cy="1014730"/>
          </a:xfrm>
          <a:prstGeom prst="rect">
            <a:avLst/>
          </a:prstGeom>
          <a:noFill/>
        </p:spPr>
        <p:txBody>
          <a:bodyPr wrap="square" rtlCol="0">
            <a:spAutoFit/>
          </a:bodyPr>
          <a:p>
            <a:pPr algn="ctr" defTabSz="913765"/>
            <a:r>
              <a:rPr lang="en-US" altLang="zh-CN" sz="60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Die Schlacht von Navarino</a:t>
            </a:r>
            <a:endParaRPr lang="en-US" altLang="zh-CN" sz="60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4" name="文本框 6"/>
          <p:cNvSpPr txBox="1"/>
          <p:nvPr/>
        </p:nvSpPr>
        <p:spPr>
          <a:xfrm>
            <a:off x="-3175" y="1824355"/>
            <a:ext cx="12183110" cy="1014730"/>
          </a:xfrm>
          <a:prstGeom prst="rect">
            <a:avLst/>
          </a:prstGeom>
          <a:noFill/>
        </p:spPr>
        <p:txBody>
          <a:bodyPr wrap="square" rtlCol="0">
            <a:spAutoFit/>
          </a:bodyPr>
          <a:p>
            <a:pPr algn="ctr" defTabSz="913765"/>
            <a:r>
              <a:rPr lang="en-US" altLang="zh-CN" sz="6000" b="1" dirty="0">
                <a:solidFill>
                  <a:schemeClr val="bg1"/>
                </a:solidFill>
                <a:latin typeface="Calibri" panose="020F0502020204030204" pitchFamily="34" charset="0"/>
                <a:ea typeface="Arial" panose="020B0604020202020204" pitchFamily="34" charset="0"/>
                <a:cs typeface="Calibri" panose="020F0502020204030204" pitchFamily="34" charset="0"/>
              </a:rPr>
              <a:t>Die Schlacht von Navarino</a:t>
            </a:r>
            <a:endParaRPr lang="en-US" altLang="zh-CN" sz="60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dissolv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P spid="7"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a:extLst>
              <a:ext uri="{BEBA8EAE-BF5A-486C-A8C5-ECC9F3942E4B}">
                <a14:imgProps xmlns:a14="http://schemas.microsoft.com/office/drawing/2010/main">
                  <a14:imgLayer r:embed="rId2">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67" name="矩形 66"/>
          <p:cNvSpPr/>
          <p:nvPr/>
        </p:nvSpPr>
        <p:spPr>
          <a:xfrm>
            <a:off x="0" y="4321673"/>
            <a:ext cx="12188825" cy="1735089"/>
          </a:xfrm>
          <a:prstGeom prst="rect">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1" name="Group 4"/>
          <p:cNvGrpSpPr>
            <a:grpSpLocks noChangeAspect="1"/>
          </p:cNvGrpSpPr>
          <p:nvPr/>
        </p:nvGrpSpPr>
        <p:grpSpPr bwMode="auto">
          <a:xfrm>
            <a:off x="1266499" y="2204879"/>
            <a:ext cx="2539491" cy="4059963"/>
            <a:chOff x="1634" y="-1476"/>
            <a:chExt cx="4730" cy="7562"/>
          </a:xfrm>
        </p:grpSpPr>
        <p:sp>
          <p:nvSpPr>
            <p:cNvPr id="52" name="AutoShape 3"/>
            <p:cNvSpPr>
              <a:spLocks noChangeAspect="1" noChangeArrowheads="1" noTextEdit="1"/>
            </p:cNvSpPr>
            <p:nvPr/>
          </p:nvSpPr>
          <p:spPr bwMode="auto">
            <a:xfrm>
              <a:off x="1721" y="-1426"/>
              <a:ext cx="4238" cy="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5"/>
            <p:cNvSpPr/>
            <p:nvPr/>
          </p:nvSpPr>
          <p:spPr bwMode="auto">
            <a:xfrm>
              <a:off x="2071" y="-1104"/>
              <a:ext cx="4293" cy="6517"/>
            </a:xfrm>
            <a:custGeom>
              <a:avLst/>
              <a:gdLst>
                <a:gd name="T0" fmla="*/ 0 w 1814"/>
                <a:gd name="T1" fmla="*/ 0 h 2756"/>
                <a:gd name="T2" fmla="*/ 514 w 1814"/>
                <a:gd name="T3" fmla="*/ 2756 h 2756"/>
                <a:gd name="T4" fmla="*/ 1585 w 1814"/>
                <a:gd name="T5" fmla="*/ 2301 h 2756"/>
                <a:gd name="T6" fmla="*/ 1640 w 1814"/>
                <a:gd name="T7" fmla="*/ 2171 h 2756"/>
                <a:gd name="T8" fmla="*/ 0 w 1814"/>
                <a:gd name="T9" fmla="*/ 0 h 2756"/>
              </a:gdLst>
              <a:ahLst/>
              <a:cxnLst>
                <a:cxn ang="0">
                  <a:pos x="T0" y="T1"/>
                </a:cxn>
                <a:cxn ang="0">
                  <a:pos x="T2" y="T3"/>
                </a:cxn>
                <a:cxn ang="0">
                  <a:pos x="T4" y="T5"/>
                </a:cxn>
                <a:cxn ang="0">
                  <a:pos x="T6" y="T7"/>
                </a:cxn>
                <a:cxn ang="0">
                  <a:pos x="T8" y="T9"/>
                </a:cxn>
              </a:cxnLst>
              <a:rect l="0" t="0" r="r" b="b"/>
              <a:pathLst>
                <a:path w="1814" h="2756">
                  <a:moveTo>
                    <a:pt x="0" y="0"/>
                  </a:moveTo>
                  <a:cubicBezTo>
                    <a:pt x="0" y="0"/>
                    <a:pt x="774" y="1556"/>
                    <a:pt x="514" y="2756"/>
                  </a:cubicBezTo>
                  <a:cubicBezTo>
                    <a:pt x="514" y="2756"/>
                    <a:pt x="1362" y="2726"/>
                    <a:pt x="1585" y="2301"/>
                  </a:cubicBezTo>
                  <a:cubicBezTo>
                    <a:pt x="1585" y="2301"/>
                    <a:pt x="1616" y="2254"/>
                    <a:pt x="1640" y="2171"/>
                  </a:cubicBezTo>
                  <a:cubicBezTo>
                    <a:pt x="1640" y="2171"/>
                    <a:pt x="1814" y="136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
            <p:cNvSpPr/>
            <p:nvPr/>
          </p:nvSpPr>
          <p:spPr bwMode="auto">
            <a:xfrm>
              <a:off x="1634" y="-1164"/>
              <a:ext cx="1864" cy="5761"/>
            </a:xfrm>
            <a:custGeom>
              <a:avLst/>
              <a:gdLst>
                <a:gd name="T0" fmla="*/ 72 w 788"/>
                <a:gd name="T1" fmla="*/ 0 h 2436"/>
                <a:gd name="T2" fmla="*/ 63 w 788"/>
                <a:gd name="T3" fmla="*/ 418 h 2436"/>
                <a:gd name="T4" fmla="*/ 47 w 788"/>
                <a:gd name="T5" fmla="*/ 620 h 2436"/>
                <a:gd name="T6" fmla="*/ 110 w 788"/>
                <a:gd name="T7" fmla="*/ 920 h 2436"/>
                <a:gd name="T8" fmla="*/ 117 w 788"/>
                <a:gd name="T9" fmla="*/ 1108 h 2436"/>
                <a:gd name="T10" fmla="*/ 156 w 788"/>
                <a:gd name="T11" fmla="*/ 1393 h 2436"/>
                <a:gd name="T12" fmla="*/ 188 w 788"/>
                <a:gd name="T13" fmla="*/ 1686 h 2436"/>
                <a:gd name="T14" fmla="*/ 242 w 788"/>
                <a:gd name="T15" fmla="*/ 2008 h 2436"/>
                <a:gd name="T16" fmla="*/ 297 w 788"/>
                <a:gd name="T17" fmla="*/ 2271 h 2436"/>
                <a:gd name="T18" fmla="*/ 351 w 788"/>
                <a:gd name="T19" fmla="*/ 2436 h 2436"/>
                <a:gd name="T20" fmla="*/ 757 w 788"/>
                <a:gd name="T21" fmla="*/ 2391 h 2436"/>
                <a:gd name="T22" fmla="*/ 696 w 788"/>
                <a:gd name="T23" fmla="*/ 1688 h 2436"/>
                <a:gd name="T24" fmla="*/ 72 w 788"/>
                <a:gd name="T25" fmla="*/ 0 h 2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2436">
                  <a:moveTo>
                    <a:pt x="72" y="0"/>
                  </a:moveTo>
                  <a:cubicBezTo>
                    <a:pt x="72" y="0"/>
                    <a:pt x="0" y="162"/>
                    <a:pt x="63" y="418"/>
                  </a:cubicBezTo>
                  <a:cubicBezTo>
                    <a:pt x="63" y="418"/>
                    <a:pt x="78" y="523"/>
                    <a:pt x="47" y="620"/>
                  </a:cubicBezTo>
                  <a:cubicBezTo>
                    <a:pt x="47" y="620"/>
                    <a:pt x="8" y="725"/>
                    <a:pt x="110" y="920"/>
                  </a:cubicBezTo>
                  <a:cubicBezTo>
                    <a:pt x="110" y="920"/>
                    <a:pt x="156" y="965"/>
                    <a:pt x="117" y="1108"/>
                  </a:cubicBezTo>
                  <a:cubicBezTo>
                    <a:pt x="117" y="1108"/>
                    <a:pt x="94" y="1251"/>
                    <a:pt x="156" y="1393"/>
                  </a:cubicBezTo>
                  <a:cubicBezTo>
                    <a:pt x="156" y="1393"/>
                    <a:pt x="203" y="1558"/>
                    <a:pt x="188" y="1686"/>
                  </a:cubicBezTo>
                  <a:cubicBezTo>
                    <a:pt x="188" y="1686"/>
                    <a:pt x="188" y="1873"/>
                    <a:pt x="242" y="2008"/>
                  </a:cubicBezTo>
                  <a:cubicBezTo>
                    <a:pt x="242" y="2008"/>
                    <a:pt x="312" y="2151"/>
                    <a:pt x="297" y="2271"/>
                  </a:cubicBezTo>
                  <a:cubicBezTo>
                    <a:pt x="297" y="2271"/>
                    <a:pt x="304" y="2421"/>
                    <a:pt x="351" y="2436"/>
                  </a:cubicBezTo>
                  <a:cubicBezTo>
                    <a:pt x="757" y="2391"/>
                    <a:pt x="757" y="2391"/>
                    <a:pt x="757" y="2391"/>
                  </a:cubicBezTo>
                  <a:cubicBezTo>
                    <a:pt x="757" y="2391"/>
                    <a:pt x="788" y="2046"/>
                    <a:pt x="696" y="1688"/>
                  </a:cubicBezTo>
                  <a:lnTo>
                    <a:pt x="72" y="0"/>
                  </a:lnTo>
                  <a:close/>
                </a:path>
              </a:pathLst>
            </a:custGeom>
            <a:solidFill>
              <a:srgbClr val="FDFAF9"/>
            </a:solidFill>
            <a:ln w="1270" cmpd="sng">
              <a:solidFill>
                <a:schemeClr val="accent1">
                  <a:shade val="50000"/>
                </a:schemeClr>
              </a:solidFill>
              <a:prstDash val="solid"/>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7"/>
            <p:cNvSpPr/>
            <p:nvPr/>
          </p:nvSpPr>
          <p:spPr bwMode="auto">
            <a:xfrm>
              <a:off x="1726" y="-1476"/>
              <a:ext cx="1588" cy="4370"/>
            </a:xfrm>
            <a:custGeom>
              <a:avLst/>
              <a:gdLst>
                <a:gd name="T0" fmla="*/ 0 w 671"/>
                <a:gd name="T1" fmla="*/ 47 h 1848"/>
                <a:gd name="T2" fmla="*/ 671 w 671"/>
                <a:gd name="T3" fmla="*/ 1848 h 1848"/>
                <a:gd name="T4" fmla="*/ 647 w 671"/>
                <a:gd name="T5" fmla="*/ 1623 h 1848"/>
                <a:gd name="T6" fmla="*/ 32 w 671"/>
                <a:gd name="T7" fmla="*/ 32 h 1848"/>
                <a:gd name="T8" fmla="*/ 0 w 671"/>
                <a:gd name="T9" fmla="*/ 47 h 1848"/>
              </a:gdLst>
              <a:ahLst/>
              <a:cxnLst>
                <a:cxn ang="0">
                  <a:pos x="T0" y="T1"/>
                </a:cxn>
                <a:cxn ang="0">
                  <a:pos x="T2" y="T3"/>
                </a:cxn>
                <a:cxn ang="0">
                  <a:pos x="T4" y="T5"/>
                </a:cxn>
                <a:cxn ang="0">
                  <a:pos x="T6" y="T7"/>
                </a:cxn>
                <a:cxn ang="0">
                  <a:pos x="T8" y="T9"/>
                </a:cxn>
              </a:cxnLst>
              <a:rect l="0" t="0" r="r" b="b"/>
              <a:pathLst>
                <a:path w="671" h="1848">
                  <a:moveTo>
                    <a:pt x="0" y="47"/>
                  </a:moveTo>
                  <a:cubicBezTo>
                    <a:pt x="671" y="1848"/>
                    <a:pt x="671" y="1848"/>
                    <a:pt x="671" y="1848"/>
                  </a:cubicBezTo>
                  <a:cubicBezTo>
                    <a:pt x="671" y="1848"/>
                    <a:pt x="647" y="1645"/>
                    <a:pt x="647" y="1623"/>
                  </a:cubicBezTo>
                  <a:cubicBezTo>
                    <a:pt x="647" y="1600"/>
                    <a:pt x="32" y="32"/>
                    <a:pt x="32" y="32"/>
                  </a:cubicBezTo>
                  <a:cubicBezTo>
                    <a:pt x="32" y="32"/>
                    <a:pt x="8" y="0"/>
                    <a:pt x="0" y="4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
            <p:cNvSpPr/>
            <p:nvPr/>
          </p:nvSpPr>
          <p:spPr bwMode="auto">
            <a:xfrm>
              <a:off x="1785" y="-1414"/>
              <a:ext cx="305" cy="333"/>
            </a:xfrm>
            <a:custGeom>
              <a:avLst/>
              <a:gdLst>
                <a:gd name="T0" fmla="*/ 126 w 129"/>
                <a:gd name="T1" fmla="*/ 133 h 141"/>
                <a:gd name="T2" fmla="*/ 10 w 129"/>
                <a:gd name="T3" fmla="*/ 3 h 141"/>
                <a:gd name="T4" fmla="*/ 4 w 129"/>
                <a:gd name="T5" fmla="*/ 8 h 141"/>
                <a:gd name="T6" fmla="*/ 120 w 129"/>
                <a:gd name="T7" fmla="*/ 137 h 141"/>
                <a:gd name="T8" fmla="*/ 126 w 129"/>
                <a:gd name="T9" fmla="*/ 133 h 141"/>
              </a:gdLst>
              <a:ahLst/>
              <a:cxnLst>
                <a:cxn ang="0">
                  <a:pos x="T0" y="T1"/>
                </a:cxn>
                <a:cxn ang="0">
                  <a:pos x="T2" y="T3"/>
                </a:cxn>
                <a:cxn ang="0">
                  <a:pos x="T4" y="T5"/>
                </a:cxn>
                <a:cxn ang="0">
                  <a:pos x="T6" y="T7"/>
                </a:cxn>
                <a:cxn ang="0">
                  <a:pos x="T8" y="T9"/>
                </a:cxn>
              </a:cxnLst>
              <a:rect l="0" t="0" r="r" b="b"/>
              <a:pathLst>
                <a:path w="129" h="141">
                  <a:moveTo>
                    <a:pt x="126" y="133"/>
                  </a:moveTo>
                  <a:cubicBezTo>
                    <a:pt x="87" y="89"/>
                    <a:pt x="48" y="46"/>
                    <a:pt x="10" y="3"/>
                  </a:cubicBezTo>
                  <a:cubicBezTo>
                    <a:pt x="6" y="0"/>
                    <a:pt x="0" y="5"/>
                    <a:pt x="4" y="8"/>
                  </a:cubicBezTo>
                  <a:cubicBezTo>
                    <a:pt x="42" y="51"/>
                    <a:pt x="81" y="94"/>
                    <a:pt x="120" y="137"/>
                  </a:cubicBezTo>
                  <a:cubicBezTo>
                    <a:pt x="123" y="141"/>
                    <a:pt x="129" y="136"/>
                    <a:pt x="126" y="13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9"/>
            <p:cNvSpPr/>
            <p:nvPr/>
          </p:nvSpPr>
          <p:spPr bwMode="auto">
            <a:xfrm>
              <a:off x="1910" y="1291"/>
              <a:ext cx="850" cy="307"/>
            </a:xfrm>
            <a:custGeom>
              <a:avLst/>
              <a:gdLst>
                <a:gd name="T0" fmla="*/ 17 w 359"/>
                <a:gd name="T1" fmla="*/ 0 h 130"/>
                <a:gd name="T2" fmla="*/ 359 w 359"/>
                <a:gd name="T3" fmla="*/ 92 h 130"/>
                <a:gd name="T4" fmla="*/ 0 w 359"/>
                <a:gd name="T5" fmla="*/ 70 h 130"/>
                <a:gd name="T6" fmla="*/ 17 w 359"/>
                <a:gd name="T7" fmla="*/ 0 h 130"/>
              </a:gdLst>
              <a:ahLst/>
              <a:cxnLst>
                <a:cxn ang="0">
                  <a:pos x="T0" y="T1"/>
                </a:cxn>
                <a:cxn ang="0">
                  <a:pos x="T2" y="T3"/>
                </a:cxn>
                <a:cxn ang="0">
                  <a:pos x="T4" y="T5"/>
                </a:cxn>
                <a:cxn ang="0">
                  <a:pos x="T6" y="T7"/>
                </a:cxn>
              </a:cxnLst>
              <a:rect l="0" t="0" r="r" b="b"/>
              <a:pathLst>
                <a:path w="359" h="130">
                  <a:moveTo>
                    <a:pt x="17" y="0"/>
                  </a:moveTo>
                  <a:cubicBezTo>
                    <a:pt x="17" y="0"/>
                    <a:pt x="125" y="92"/>
                    <a:pt x="359" y="92"/>
                  </a:cubicBezTo>
                  <a:cubicBezTo>
                    <a:pt x="359" y="92"/>
                    <a:pt x="289" y="130"/>
                    <a:pt x="0" y="70"/>
                  </a:cubicBezTo>
                  <a:cubicBezTo>
                    <a:pt x="0" y="70"/>
                    <a:pt x="8" y="19"/>
                    <a:pt x="17"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
            <p:cNvSpPr/>
            <p:nvPr/>
          </p:nvSpPr>
          <p:spPr bwMode="auto">
            <a:xfrm>
              <a:off x="2059" y="2362"/>
              <a:ext cx="1143" cy="355"/>
            </a:xfrm>
            <a:custGeom>
              <a:avLst/>
              <a:gdLst>
                <a:gd name="T0" fmla="*/ 483 w 483"/>
                <a:gd name="T1" fmla="*/ 105 h 150"/>
                <a:gd name="T2" fmla="*/ 9 w 483"/>
                <a:gd name="T3" fmla="*/ 67 h 150"/>
                <a:gd name="T4" fmla="*/ 0 w 483"/>
                <a:gd name="T5" fmla="*/ 0 h 150"/>
                <a:gd name="T6" fmla="*/ 483 w 483"/>
                <a:gd name="T7" fmla="*/ 105 h 150"/>
              </a:gdLst>
              <a:ahLst/>
              <a:cxnLst>
                <a:cxn ang="0">
                  <a:pos x="T0" y="T1"/>
                </a:cxn>
                <a:cxn ang="0">
                  <a:pos x="T2" y="T3"/>
                </a:cxn>
                <a:cxn ang="0">
                  <a:pos x="T4" y="T5"/>
                </a:cxn>
                <a:cxn ang="0">
                  <a:pos x="T6" y="T7"/>
                </a:cxn>
              </a:cxnLst>
              <a:rect l="0" t="0" r="r" b="b"/>
              <a:pathLst>
                <a:path w="483" h="150">
                  <a:moveTo>
                    <a:pt x="483" y="105"/>
                  </a:moveTo>
                  <a:cubicBezTo>
                    <a:pt x="483" y="105"/>
                    <a:pt x="172" y="150"/>
                    <a:pt x="9" y="67"/>
                  </a:cubicBezTo>
                  <a:cubicBezTo>
                    <a:pt x="0" y="0"/>
                    <a:pt x="0" y="0"/>
                    <a:pt x="0" y="0"/>
                  </a:cubicBezTo>
                  <a:cubicBezTo>
                    <a:pt x="0" y="0"/>
                    <a:pt x="47" y="88"/>
                    <a:pt x="483" y="10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
            <p:cNvSpPr/>
            <p:nvPr/>
          </p:nvSpPr>
          <p:spPr bwMode="auto">
            <a:xfrm>
              <a:off x="2104" y="3192"/>
              <a:ext cx="1283" cy="617"/>
            </a:xfrm>
            <a:custGeom>
              <a:avLst/>
              <a:gdLst>
                <a:gd name="T0" fmla="*/ 0 w 542"/>
                <a:gd name="T1" fmla="*/ 0 h 261"/>
                <a:gd name="T2" fmla="*/ 542 w 542"/>
                <a:gd name="T3" fmla="*/ 196 h 261"/>
                <a:gd name="T4" fmla="*/ 21 w 542"/>
                <a:gd name="T5" fmla="*/ 88 h 261"/>
                <a:gd name="T6" fmla="*/ 0 w 542"/>
                <a:gd name="T7" fmla="*/ 0 h 261"/>
              </a:gdLst>
              <a:ahLst/>
              <a:cxnLst>
                <a:cxn ang="0">
                  <a:pos x="T0" y="T1"/>
                </a:cxn>
                <a:cxn ang="0">
                  <a:pos x="T2" y="T3"/>
                </a:cxn>
                <a:cxn ang="0">
                  <a:pos x="T4" y="T5"/>
                </a:cxn>
                <a:cxn ang="0">
                  <a:pos x="T6" y="T7"/>
                </a:cxn>
              </a:cxnLst>
              <a:rect l="0" t="0" r="r" b="b"/>
              <a:pathLst>
                <a:path w="542" h="261">
                  <a:moveTo>
                    <a:pt x="0" y="0"/>
                  </a:moveTo>
                  <a:cubicBezTo>
                    <a:pt x="0" y="0"/>
                    <a:pt x="246" y="256"/>
                    <a:pt x="542" y="196"/>
                  </a:cubicBezTo>
                  <a:cubicBezTo>
                    <a:pt x="542" y="196"/>
                    <a:pt x="286" y="261"/>
                    <a:pt x="21" y="88"/>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
            <p:cNvSpPr/>
            <p:nvPr/>
          </p:nvSpPr>
          <p:spPr bwMode="auto">
            <a:xfrm>
              <a:off x="1764" y="73"/>
              <a:ext cx="534" cy="213"/>
            </a:xfrm>
            <a:custGeom>
              <a:avLst/>
              <a:gdLst>
                <a:gd name="T0" fmla="*/ 8 w 226"/>
                <a:gd name="T1" fmla="*/ 0 h 90"/>
                <a:gd name="T2" fmla="*/ 226 w 226"/>
                <a:gd name="T3" fmla="*/ 45 h 90"/>
                <a:gd name="T4" fmla="*/ 0 w 226"/>
                <a:gd name="T5" fmla="*/ 37 h 90"/>
                <a:gd name="T6" fmla="*/ 8 w 226"/>
                <a:gd name="T7" fmla="*/ 0 h 90"/>
              </a:gdLst>
              <a:ahLst/>
              <a:cxnLst>
                <a:cxn ang="0">
                  <a:pos x="T0" y="T1"/>
                </a:cxn>
                <a:cxn ang="0">
                  <a:pos x="T2" y="T3"/>
                </a:cxn>
                <a:cxn ang="0">
                  <a:pos x="T4" y="T5"/>
                </a:cxn>
                <a:cxn ang="0">
                  <a:pos x="T6" y="T7"/>
                </a:cxn>
              </a:cxnLst>
              <a:rect l="0" t="0" r="r" b="b"/>
              <a:pathLst>
                <a:path w="226" h="90">
                  <a:moveTo>
                    <a:pt x="8" y="0"/>
                  </a:moveTo>
                  <a:cubicBezTo>
                    <a:pt x="8" y="0"/>
                    <a:pt x="148" y="52"/>
                    <a:pt x="226" y="45"/>
                  </a:cubicBezTo>
                  <a:cubicBezTo>
                    <a:pt x="226" y="45"/>
                    <a:pt x="117" y="90"/>
                    <a:pt x="0" y="37"/>
                  </a:cubicBezTo>
                  <a:lnTo>
                    <a:pt x="8"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3"/>
            <p:cNvSpPr/>
            <p:nvPr/>
          </p:nvSpPr>
          <p:spPr bwMode="auto">
            <a:xfrm>
              <a:off x="2298" y="4793"/>
              <a:ext cx="3505" cy="1293"/>
            </a:xfrm>
            <a:custGeom>
              <a:avLst/>
              <a:gdLst>
                <a:gd name="T0" fmla="*/ 1481 w 1481"/>
                <a:gd name="T1" fmla="*/ 0 h 547"/>
                <a:gd name="T2" fmla="*/ 1084 w 1481"/>
                <a:gd name="T3" fmla="*/ 135 h 547"/>
                <a:gd name="T4" fmla="*/ 436 w 1481"/>
                <a:gd name="T5" fmla="*/ 242 h 547"/>
                <a:gd name="T6" fmla="*/ 436 w 1481"/>
                <a:gd name="T7" fmla="*/ 196 h 547"/>
                <a:gd name="T8" fmla="*/ 16 w 1481"/>
                <a:gd name="T9" fmla="*/ 112 h 547"/>
                <a:gd name="T10" fmla="*/ 94 w 1481"/>
                <a:gd name="T11" fmla="*/ 277 h 547"/>
                <a:gd name="T12" fmla="*/ 1388 w 1481"/>
                <a:gd name="T13" fmla="*/ 300 h 547"/>
                <a:gd name="T14" fmla="*/ 1481 w 1481"/>
                <a:gd name="T15" fmla="*/ 0 h 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547">
                  <a:moveTo>
                    <a:pt x="1481" y="0"/>
                  </a:moveTo>
                  <a:cubicBezTo>
                    <a:pt x="1481" y="0"/>
                    <a:pt x="1325" y="90"/>
                    <a:pt x="1084" y="135"/>
                  </a:cubicBezTo>
                  <a:cubicBezTo>
                    <a:pt x="1084" y="135"/>
                    <a:pt x="585" y="255"/>
                    <a:pt x="436" y="242"/>
                  </a:cubicBezTo>
                  <a:cubicBezTo>
                    <a:pt x="436" y="196"/>
                    <a:pt x="436" y="196"/>
                    <a:pt x="436" y="196"/>
                  </a:cubicBezTo>
                  <a:cubicBezTo>
                    <a:pt x="436" y="196"/>
                    <a:pt x="179" y="262"/>
                    <a:pt x="16" y="112"/>
                  </a:cubicBezTo>
                  <a:cubicBezTo>
                    <a:pt x="16" y="112"/>
                    <a:pt x="0" y="142"/>
                    <a:pt x="94" y="277"/>
                  </a:cubicBezTo>
                  <a:cubicBezTo>
                    <a:pt x="94" y="277"/>
                    <a:pt x="413" y="547"/>
                    <a:pt x="1388" y="300"/>
                  </a:cubicBezTo>
                  <a:cubicBezTo>
                    <a:pt x="1388" y="300"/>
                    <a:pt x="1481" y="37"/>
                    <a:pt x="1481" y="0"/>
                  </a:cubicBezTo>
                  <a:close/>
                </a:path>
              </a:pathLst>
            </a:custGeom>
            <a:solidFill>
              <a:srgbClr val="FDFA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4"/>
            <p:cNvSpPr/>
            <p:nvPr/>
          </p:nvSpPr>
          <p:spPr bwMode="auto">
            <a:xfrm>
              <a:off x="2336" y="4791"/>
              <a:ext cx="1049" cy="636"/>
            </a:xfrm>
            <a:custGeom>
              <a:avLst/>
              <a:gdLst>
                <a:gd name="T0" fmla="*/ 0 w 443"/>
                <a:gd name="T1" fmla="*/ 113 h 269"/>
                <a:gd name="T2" fmla="*/ 184 w 443"/>
                <a:gd name="T3" fmla="*/ 0 h 269"/>
                <a:gd name="T4" fmla="*/ 443 w 443"/>
                <a:gd name="T5" fmla="*/ 16 h 269"/>
                <a:gd name="T6" fmla="*/ 419 w 443"/>
                <a:gd name="T7" fmla="*/ 196 h 269"/>
                <a:gd name="T8" fmla="*/ 0 w 443"/>
                <a:gd name="T9" fmla="*/ 113 h 269"/>
              </a:gdLst>
              <a:ahLst/>
              <a:cxnLst>
                <a:cxn ang="0">
                  <a:pos x="T0" y="T1"/>
                </a:cxn>
                <a:cxn ang="0">
                  <a:pos x="T2" y="T3"/>
                </a:cxn>
                <a:cxn ang="0">
                  <a:pos x="T4" y="T5"/>
                </a:cxn>
                <a:cxn ang="0">
                  <a:pos x="T6" y="T7"/>
                </a:cxn>
                <a:cxn ang="0">
                  <a:pos x="T8" y="T9"/>
                </a:cxn>
              </a:cxnLst>
              <a:rect l="0" t="0" r="r" b="b"/>
              <a:pathLst>
                <a:path w="443" h="269">
                  <a:moveTo>
                    <a:pt x="0" y="113"/>
                  </a:moveTo>
                  <a:cubicBezTo>
                    <a:pt x="0" y="113"/>
                    <a:pt x="28" y="12"/>
                    <a:pt x="184" y="0"/>
                  </a:cubicBezTo>
                  <a:cubicBezTo>
                    <a:pt x="184" y="0"/>
                    <a:pt x="295" y="1"/>
                    <a:pt x="443" y="16"/>
                  </a:cubicBezTo>
                  <a:cubicBezTo>
                    <a:pt x="419" y="196"/>
                    <a:pt x="419" y="196"/>
                    <a:pt x="419" y="196"/>
                  </a:cubicBezTo>
                  <a:cubicBezTo>
                    <a:pt x="419" y="196"/>
                    <a:pt x="159" y="269"/>
                    <a:pt x="0" y="113"/>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
            <p:cNvSpPr/>
            <p:nvPr/>
          </p:nvSpPr>
          <p:spPr bwMode="auto">
            <a:xfrm>
              <a:off x="4724" y="4722"/>
              <a:ext cx="1079" cy="421"/>
            </a:xfrm>
            <a:custGeom>
              <a:avLst/>
              <a:gdLst>
                <a:gd name="T0" fmla="*/ 332 w 456"/>
                <a:gd name="T1" fmla="*/ 0 h 178"/>
                <a:gd name="T2" fmla="*/ 456 w 456"/>
                <a:gd name="T3" fmla="*/ 30 h 178"/>
                <a:gd name="T4" fmla="*/ 0 w 456"/>
                <a:gd name="T5" fmla="*/ 178 h 178"/>
                <a:gd name="T6" fmla="*/ 332 w 456"/>
                <a:gd name="T7" fmla="*/ 0 h 178"/>
              </a:gdLst>
              <a:ahLst/>
              <a:cxnLst>
                <a:cxn ang="0">
                  <a:pos x="T0" y="T1"/>
                </a:cxn>
                <a:cxn ang="0">
                  <a:pos x="T2" y="T3"/>
                </a:cxn>
                <a:cxn ang="0">
                  <a:pos x="T4" y="T5"/>
                </a:cxn>
                <a:cxn ang="0">
                  <a:pos x="T6" y="T7"/>
                </a:cxn>
              </a:cxnLst>
              <a:rect l="0" t="0" r="r" b="b"/>
              <a:pathLst>
                <a:path w="456" h="178">
                  <a:moveTo>
                    <a:pt x="332" y="0"/>
                  </a:moveTo>
                  <a:cubicBezTo>
                    <a:pt x="332" y="0"/>
                    <a:pt x="425" y="15"/>
                    <a:pt x="456" y="30"/>
                  </a:cubicBezTo>
                  <a:cubicBezTo>
                    <a:pt x="456" y="30"/>
                    <a:pt x="295" y="126"/>
                    <a:pt x="0" y="178"/>
                  </a:cubicBezTo>
                  <a:cubicBezTo>
                    <a:pt x="0" y="178"/>
                    <a:pt x="285" y="37"/>
                    <a:pt x="332"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5"/>
          <p:cNvSpPr txBox="1"/>
          <p:nvPr/>
        </p:nvSpPr>
        <p:spPr>
          <a:xfrm>
            <a:off x="1282065" y="4802505"/>
            <a:ext cx="10901045" cy="768350"/>
          </a:xfrm>
          <a:prstGeom prst="rect">
            <a:avLst/>
          </a:prstGeom>
          <a:noFill/>
        </p:spPr>
        <p:txBody>
          <a:bodyPr wrap="square" rtlCol="0">
            <a:spAutoFit/>
          </a:bodyPr>
          <a:p>
            <a:pPr algn="ctr" defTabSz="913765"/>
            <a:r>
              <a:rPr lang="en-US" altLang="zh-CN" sz="44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Die Schlacht</a:t>
            </a:r>
            <a:endParaRPr lang="en-US" altLang="zh-CN" sz="44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5" name="文本框 6"/>
          <p:cNvSpPr txBox="1"/>
          <p:nvPr/>
        </p:nvSpPr>
        <p:spPr>
          <a:xfrm>
            <a:off x="1282700" y="4805045"/>
            <a:ext cx="10900410" cy="768350"/>
          </a:xfrm>
          <a:prstGeom prst="rect">
            <a:avLst/>
          </a:prstGeom>
          <a:noFill/>
        </p:spPr>
        <p:txBody>
          <a:bodyPr wrap="square" rtlCol="0">
            <a:spAutoFit/>
          </a:bodyPr>
          <a:p>
            <a:pPr algn="ctr" defTabSz="913765"/>
            <a:r>
              <a:rPr lang="en-US" altLang="zh-CN" sz="4400" b="1" dirty="0">
                <a:solidFill>
                  <a:schemeClr val="bg1"/>
                </a:solidFill>
                <a:latin typeface="Calibri" panose="020F0502020204030204" pitchFamily="34" charset="0"/>
                <a:ea typeface="Arial" panose="020B0604020202020204" pitchFamily="34" charset="0"/>
                <a:cs typeface="Calibri" panose="020F0502020204030204" pitchFamily="34" charset="0"/>
              </a:rPr>
              <a:t>Die Schlacht</a:t>
            </a:r>
            <a:endParaRPr lang="en-US" altLang="zh-CN" sz="44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wipe(left)">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3" name="Group 2"/>
          <p:cNvGrpSpPr/>
          <p:nvPr/>
        </p:nvGrpSpPr>
        <p:grpSpPr>
          <a:xfrm>
            <a:off x="587375" y="307340"/>
            <a:ext cx="4095750" cy="841375"/>
            <a:chOff x="925" y="484"/>
            <a:chExt cx="6450" cy="1325"/>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Die Schlacht</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Verlauf</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sp>
        <p:nvSpPr>
          <p:cNvPr id="2" name="Text Box 1"/>
          <p:cNvSpPr txBox="1"/>
          <p:nvPr/>
        </p:nvSpPr>
        <p:spPr>
          <a:xfrm>
            <a:off x="588010" y="1316355"/>
            <a:ext cx="11019790" cy="1506855"/>
          </a:xfrm>
          <a:prstGeom prst="rect">
            <a:avLst/>
          </a:prstGeom>
          <a:noFill/>
        </p:spPr>
        <p:txBody>
          <a:bodyPr wrap="square" rtlCol="0">
            <a:spAutoFit/>
          </a:bodyPr>
          <a:p>
            <a:pPr algn="ctr" fontAlgn="auto">
              <a:spcAft>
                <a:spcPts val="1200"/>
              </a:spcAft>
            </a:pPr>
            <a:br>
              <a:rPr lang="en-US" b="1">
                <a:ln>
                  <a:noFill/>
                </a:ln>
                <a:solidFill>
                  <a:schemeClr val="accent1">
                    <a:lumMod val="75000"/>
                  </a:schemeClr>
                </a:solidFill>
                <a:sym typeface="+mn-ea"/>
              </a:rPr>
            </a:br>
            <a:r>
              <a:rPr lang="en-US" b="1">
                <a:ln>
                  <a:noFill/>
                </a:ln>
                <a:solidFill>
                  <a:schemeClr val="accent1">
                    <a:lumMod val="75000"/>
                  </a:schemeClr>
                </a:solidFill>
                <a:sym typeface="+mn-ea"/>
              </a:rPr>
              <a:t>Schlacht von Navarino: 20. Oktober 1827 in der Bucht von Navarino (heute Pylos)</a:t>
            </a:r>
            <a:endParaRPr lang="en-US" b="1">
              <a:solidFill>
                <a:schemeClr val="accent1">
                  <a:lumMod val="75000"/>
                </a:schemeClr>
              </a:solidFill>
            </a:endParaRPr>
          </a:p>
          <a:p>
            <a:pPr algn="ctr" fontAlgn="auto">
              <a:spcAft>
                <a:spcPts val="1200"/>
              </a:spcAft>
            </a:pPr>
            <a:r>
              <a:rPr lang="en-US">
                <a:solidFill>
                  <a:schemeClr val="accent1">
                    <a:lumMod val="75000"/>
                  </a:schemeClr>
                </a:solidFill>
              </a:rPr>
              <a:t>Großbritannien, Frankreich + Russland vs. Osmanisches Reich + Ägypten</a:t>
            </a:r>
            <a:endParaRPr lang="en-US">
              <a:solidFill>
                <a:schemeClr val="accent1">
                  <a:lumMod val="75000"/>
                </a:schemeClr>
              </a:solidFill>
            </a:endParaRPr>
          </a:p>
          <a:p>
            <a:pPr algn="ctr" fontAlgn="auto">
              <a:spcAft>
                <a:spcPts val="1200"/>
              </a:spcAft>
            </a:pPr>
            <a:r>
              <a:rPr lang="en-US">
                <a:solidFill>
                  <a:schemeClr val="accent1">
                    <a:lumMod val="75000"/>
                  </a:schemeClr>
                </a:solidFill>
              </a:rPr>
              <a:t>letzte große Seeschlacht mit Segelschiffen</a:t>
            </a:r>
            <a:endParaRPr lang="en-US">
              <a:solidFill>
                <a:schemeClr val="accent1">
                  <a:lumMod val="75000"/>
                </a:schemeClr>
              </a:solidFill>
            </a:endParaRPr>
          </a:p>
        </p:txBody>
      </p:sp>
      <p:pic>
        <p:nvPicPr>
          <p:cNvPr id="12" name="Picture 11" descr="6"/>
          <p:cNvPicPr>
            <a:picLocks noChangeAspect="1"/>
          </p:cNvPicPr>
          <p:nvPr/>
        </p:nvPicPr>
        <p:blipFill>
          <a:blip r:embed="rId1"/>
          <a:stretch>
            <a:fillRect/>
          </a:stretch>
        </p:blipFill>
        <p:spPr>
          <a:xfrm>
            <a:off x="2672080" y="2915920"/>
            <a:ext cx="6847840" cy="3852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3" name="Group 2"/>
          <p:cNvGrpSpPr/>
          <p:nvPr/>
        </p:nvGrpSpPr>
        <p:grpSpPr>
          <a:xfrm>
            <a:off x="587375" y="307340"/>
            <a:ext cx="4095750" cy="841375"/>
            <a:chOff x="925" y="484"/>
            <a:chExt cx="6450" cy="1325"/>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Die Schlacht</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Zahlen &amp; Fakten</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graphicFrame>
        <p:nvGraphicFramePr>
          <p:cNvPr id="7" name="Table 6"/>
          <p:cNvGraphicFramePr/>
          <p:nvPr/>
        </p:nvGraphicFramePr>
        <p:xfrm>
          <a:off x="2080260" y="1919605"/>
          <a:ext cx="8031480" cy="3019425"/>
        </p:xfrm>
        <a:graphic>
          <a:graphicData uri="http://schemas.openxmlformats.org/drawingml/2006/table">
            <a:tbl>
              <a:tblPr firstRow="1" bandRow="1">
                <a:tableStyleId>{5C22544A-7EE6-4342-B048-85BDC9FD1C3A}</a:tableStyleId>
              </a:tblPr>
              <a:tblGrid>
                <a:gridCol w="2196465"/>
                <a:gridCol w="2315845"/>
                <a:gridCol w="3519170"/>
              </a:tblGrid>
              <a:tr h="414020">
                <a:tc gridSpan="3">
                  <a:txBody>
                    <a:bodyPr/>
                    <a:p>
                      <a:pPr algn="ctr">
                        <a:buNone/>
                      </a:pPr>
                      <a:r>
                        <a:rPr lang="en-US" b="1">
                          <a:solidFill>
                            <a:schemeClr val="tx1"/>
                          </a:solidFill>
                        </a:rPr>
                        <a:t>Anzahl der an der Schlacht beteiligten Schiffe und deren Kanonen</a:t>
                      </a:r>
                      <a:endParaRPr lang="en-US" b="1">
                        <a:solidFill>
                          <a:schemeClr val="tx1"/>
                        </a:solidFill>
                      </a:endParaRPr>
                    </a:p>
                  </a:txBody>
                  <a:tcPr>
                    <a:solidFill>
                      <a:schemeClr val="accent1">
                        <a:lumMod val="60000"/>
                        <a:lumOff val="40000"/>
                      </a:schemeClr>
                    </a:solidFill>
                  </a:tcPr>
                </a:tc>
                <a:tc hMerge="1">
                  <a:tcPr>
                    <a:solidFill>
                      <a:schemeClr val="accent1">
                        <a:lumMod val="75000"/>
                      </a:schemeClr>
                    </a:solidFill>
                  </a:tcPr>
                </a:tc>
                <a:tc hMerge="1">
                  <a:tcPr>
                    <a:solidFill>
                      <a:schemeClr val="accent1">
                        <a:lumMod val="75000"/>
                      </a:schemeClr>
                    </a:solidFill>
                  </a:tcPr>
                </a:tc>
              </a:tr>
              <a:tr h="414020">
                <a:tc>
                  <a:txBody>
                    <a:bodyPr/>
                    <a:p>
                      <a:pPr algn="ctr">
                        <a:buNone/>
                      </a:pPr>
                      <a:r>
                        <a:rPr lang="en-US" b="1">
                          <a:solidFill>
                            <a:schemeClr val="bg1"/>
                          </a:solidFill>
                        </a:rPr>
                        <a:t>Art</a:t>
                      </a:r>
                      <a:endParaRPr lang="en-US" b="1">
                        <a:solidFill>
                          <a:schemeClr val="bg1"/>
                        </a:solidFill>
                      </a:endParaRPr>
                    </a:p>
                  </a:txBody>
                  <a:tcPr>
                    <a:solidFill>
                      <a:schemeClr val="accent1">
                        <a:lumMod val="75000"/>
                      </a:schemeClr>
                    </a:solidFill>
                  </a:tcPr>
                </a:tc>
                <a:tc>
                  <a:txBody>
                    <a:bodyPr/>
                    <a:p>
                      <a:pPr algn="ctr">
                        <a:buNone/>
                      </a:pPr>
                      <a:r>
                        <a:rPr lang="en-US" b="1">
                          <a:solidFill>
                            <a:schemeClr val="bg1"/>
                          </a:solidFill>
                        </a:rPr>
                        <a:t>Allierte</a:t>
                      </a:r>
                      <a:endParaRPr lang="en-US" b="1">
                        <a:solidFill>
                          <a:schemeClr val="bg1"/>
                        </a:solidFill>
                      </a:endParaRPr>
                    </a:p>
                  </a:txBody>
                  <a:tcPr>
                    <a:solidFill>
                      <a:schemeClr val="accent1">
                        <a:lumMod val="75000"/>
                      </a:schemeClr>
                    </a:solidFill>
                  </a:tcPr>
                </a:tc>
                <a:tc>
                  <a:txBody>
                    <a:bodyPr/>
                    <a:p>
                      <a:pPr algn="ctr">
                        <a:buNone/>
                      </a:pPr>
                      <a:r>
                        <a:rPr lang="en-US" b="1">
                          <a:solidFill>
                            <a:schemeClr val="bg1"/>
                          </a:solidFill>
                        </a:rPr>
                        <a:t>Osmanisches Reich mit Ägypten</a:t>
                      </a:r>
                      <a:endParaRPr lang="en-US" b="1">
                        <a:solidFill>
                          <a:schemeClr val="bg1"/>
                        </a:solidFill>
                      </a:endParaRPr>
                    </a:p>
                  </a:txBody>
                  <a:tcPr>
                    <a:solidFill>
                      <a:schemeClr val="accent1">
                        <a:lumMod val="75000"/>
                      </a:schemeClr>
                    </a:solidFill>
                  </a:tcPr>
                </a:tc>
              </a:tr>
              <a:tr h="469900">
                <a:tc>
                  <a:txBody>
                    <a:bodyPr/>
                    <a:p>
                      <a:pPr algn="ctr">
                        <a:buNone/>
                      </a:pPr>
                      <a:r>
                        <a:rPr lang="en-US"/>
                        <a:t>Linienschiffe</a:t>
                      </a:r>
                      <a:endParaRPr lang="en-US"/>
                    </a:p>
                  </a:txBody>
                  <a:tcPr>
                    <a:solidFill>
                      <a:schemeClr val="accent1">
                        <a:lumMod val="20000"/>
                        <a:lumOff val="80000"/>
                      </a:schemeClr>
                    </a:solidFill>
                  </a:tcPr>
                </a:tc>
                <a:tc>
                  <a:txBody>
                    <a:bodyPr/>
                    <a:p>
                      <a:pPr algn="ctr">
                        <a:buNone/>
                      </a:pPr>
                      <a:r>
                        <a:rPr lang="en-US"/>
                        <a:t>10 (796)</a:t>
                      </a:r>
                      <a:endParaRPr lang="en-US"/>
                    </a:p>
                  </a:txBody>
                  <a:tcPr>
                    <a:solidFill>
                      <a:schemeClr val="accent1">
                        <a:lumMod val="20000"/>
                        <a:lumOff val="80000"/>
                      </a:schemeClr>
                    </a:solidFill>
                  </a:tcPr>
                </a:tc>
                <a:tc>
                  <a:txBody>
                    <a:bodyPr/>
                    <a:p>
                      <a:pPr algn="ctr">
                        <a:buNone/>
                      </a:pPr>
                      <a:r>
                        <a:rPr lang="en-US"/>
                        <a:t>3 (228)</a:t>
                      </a:r>
                      <a:endParaRPr lang="en-US"/>
                    </a:p>
                  </a:txBody>
                  <a:tcPr>
                    <a:solidFill>
                      <a:schemeClr val="accent1">
                        <a:lumMod val="20000"/>
                        <a:lumOff val="80000"/>
                      </a:schemeClr>
                    </a:solidFill>
                  </a:tcPr>
                </a:tc>
              </a:tr>
              <a:tr h="469900">
                <a:tc>
                  <a:txBody>
                    <a:bodyPr/>
                    <a:p>
                      <a:pPr algn="ctr">
                        <a:buNone/>
                      </a:pPr>
                      <a:r>
                        <a:rPr lang="en-US"/>
                        <a:t>Fregatten</a:t>
                      </a:r>
                      <a:endParaRPr lang="en-US"/>
                    </a:p>
                  </a:txBody>
                  <a:tcPr>
                    <a:solidFill>
                      <a:schemeClr val="accent1">
                        <a:lumMod val="40000"/>
                        <a:lumOff val="60000"/>
                      </a:schemeClr>
                    </a:solidFill>
                  </a:tcPr>
                </a:tc>
                <a:tc>
                  <a:txBody>
                    <a:bodyPr/>
                    <a:p>
                      <a:pPr algn="ctr">
                        <a:buNone/>
                      </a:pPr>
                      <a:r>
                        <a:rPr lang="en-US"/>
                        <a:t>10 (438)</a:t>
                      </a:r>
                      <a:endParaRPr lang="en-US"/>
                    </a:p>
                  </a:txBody>
                  <a:tcPr>
                    <a:solidFill>
                      <a:schemeClr val="accent1">
                        <a:lumMod val="40000"/>
                        <a:lumOff val="60000"/>
                      </a:schemeClr>
                    </a:solidFill>
                  </a:tcPr>
                </a:tc>
                <a:tc>
                  <a:txBody>
                    <a:bodyPr/>
                    <a:p>
                      <a:pPr algn="ctr">
                        <a:buNone/>
                      </a:pPr>
                      <a:r>
                        <a:rPr lang="en-US"/>
                        <a:t>17 (818)</a:t>
                      </a:r>
                      <a:endParaRPr lang="en-US"/>
                    </a:p>
                  </a:txBody>
                  <a:tcPr>
                    <a:solidFill>
                      <a:schemeClr val="accent1">
                        <a:lumMod val="40000"/>
                        <a:lumOff val="60000"/>
                      </a:schemeClr>
                    </a:solidFill>
                  </a:tcPr>
                </a:tc>
              </a:tr>
              <a:tr h="461010">
                <a:tc>
                  <a:txBody>
                    <a:bodyPr/>
                    <a:p>
                      <a:pPr algn="ctr">
                        <a:buNone/>
                      </a:pPr>
                      <a:r>
                        <a:rPr lang="en-US"/>
                        <a:t>Andere Schiffe</a:t>
                      </a:r>
                      <a:endParaRPr lang="en-US"/>
                    </a:p>
                  </a:txBody>
                  <a:tcPr>
                    <a:lnB w="28575">
                      <a:solidFill>
                        <a:schemeClr val="bg1"/>
                      </a:solidFill>
                      <a:prstDash val="solid"/>
                    </a:lnB>
                    <a:solidFill>
                      <a:schemeClr val="accent1">
                        <a:lumMod val="20000"/>
                        <a:lumOff val="80000"/>
                      </a:schemeClr>
                    </a:solidFill>
                  </a:tcPr>
                </a:tc>
                <a:tc>
                  <a:txBody>
                    <a:bodyPr/>
                    <a:p>
                      <a:pPr algn="ctr">
                        <a:buNone/>
                      </a:pPr>
                      <a:r>
                        <a:rPr lang="en-US"/>
                        <a:t>7 (74)</a:t>
                      </a:r>
                      <a:endParaRPr lang="en-US"/>
                    </a:p>
                  </a:txBody>
                  <a:tcPr>
                    <a:lnB w="28575">
                      <a:solidFill>
                        <a:schemeClr val="bg1"/>
                      </a:solidFill>
                      <a:prstDash val="solid"/>
                    </a:lnB>
                    <a:solidFill>
                      <a:schemeClr val="accent1">
                        <a:lumMod val="20000"/>
                        <a:lumOff val="80000"/>
                      </a:schemeClr>
                    </a:solidFill>
                  </a:tcPr>
                </a:tc>
                <a:tc>
                  <a:txBody>
                    <a:bodyPr/>
                    <a:p>
                      <a:pPr algn="ctr">
                        <a:buNone/>
                      </a:pPr>
                      <a:r>
                        <a:rPr lang="en-US"/>
                        <a:t>58 (1134)</a:t>
                      </a:r>
                      <a:endParaRPr lang="en-US"/>
                    </a:p>
                  </a:txBody>
                  <a:tcPr>
                    <a:lnB w="28575">
                      <a:solidFill>
                        <a:schemeClr val="bg1"/>
                      </a:solidFill>
                      <a:prstDash val="solid"/>
                    </a:lnB>
                    <a:solidFill>
                      <a:schemeClr val="accent1">
                        <a:lumMod val="20000"/>
                        <a:lumOff val="80000"/>
                      </a:schemeClr>
                    </a:solidFill>
                  </a:tcPr>
                </a:tc>
              </a:tr>
              <a:tr h="470535">
                <a:tc>
                  <a:txBody>
                    <a:bodyPr/>
                    <a:p>
                      <a:pPr algn="ctr">
                        <a:buNone/>
                      </a:pPr>
                      <a:r>
                        <a:rPr lang="en-US"/>
                        <a:t>Total</a:t>
                      </a:r>
                      <a:endParaRPr lang="en-US"/>
                    </a:p>
                  </a:txBody>
                  <a:tcPr>
                    <a:lnT w="28575">
                      <a:solidFill>
                        <a:schemeClr val="bg1"/>
                      </a:solidFill>
                      <a:prstDash val="solid"/>
                    </a:lnT>
                    <a:lnB w="28575" cmpd="sng">
                      <a:solidFill>
                        <a:schemeClr val="bg1"/>
                      </a:solidFill>
                      <a:prstDash val="solid"/>
                    </a:lnB>
                    <a:solidFill>
                      <a:schemeClr val="accent1">
                        <a:lumMod val="60000"/>
                        <a:lumOff val="40000"/>
                      </a:schemeClr>
                    </a:solidFill>
                  </a:tcPr>
                </a:tc>
                <a:tc>
                  <a:txBody>
                    <a:bodyPr/>
                    <a:p>
                      <a:pPr algn="ctr">
                        <a:buNone/>
                      </a:pPr>
                      <a:r>
                        <a:rPr lang="en-US"/>
                        <a:t>29 (1308)</a:t>
                      </a:r>
                      <a:endParaRPr lang="en-US"/>
                    </a:p>
                  </a:txBody>
                  <a:tcPr>
                    <a:lnT w="28575">
                      <a:solidFill>
                        <a:schemeClr val="bg1"/>
                      </a:solidFill>
                      <a:prstDash val="solid"/>
                    </a:lnT>
                    <a:lnB w="28575" cmpd="sng">
                      <a:solidFill>
                        <a:schemeClr val="bg1"/>
                      </a:solidFill>
                      <a:prstDash val="solid"/>
                    </a:lnB>
                    <a:solidFill>
                      <a:schemeClr val="accent1">
                        <a:lumMod val="60000"/>
                        <a:lumOff val="40000"/>
                      </a:schemeClr>
                    </a:solidFill>
                  </a:tcPr>
                </a:tc>
                <a:tc>
                  <a:txBody>
                    <a:bodyPr/>
                    <a:p>
                      <a:pPr algn="ctr">
                        <a:buNone/>
                      </a:pPr>
                      <a:r>
                        <a:rPr lang="en-US"/>
                        <a:t>78 (2180)</a:t>
                      </a:r>
                      <a:endParaRPr lang="en-US"/>
                    </a:p>
                  </a:txBody>
                  <a:tcPr>
                    <a:lnT w="28575">
                      <a:solidFill>
                        <a:schemeClr val="bg1"/>
                      </a:solidFill>
                      <a:prstDash val="solid"/>
                    </a:lnT>
                    <a:lnB w="28575" cmpd="sng">
                      <a:solidFill>
                        <a:schemeClr val="bg1"/>
                      </a:solidFill>
                      <a:prstDash val="solid"/>
                    </a:lnB>
                    <a:solidFill>
                      <a:schemeClr val="accent1">
                        <a:lumMod val="60000"/>
                        <a:lumOff val="40000"/>
                      </a:schemeClr>
                    </a:solidFill>
                  </a:tcPr>
                </a:tc>
              </a:tr>
              <a:tr h="320040">
                <a:tc gridSpan="3">
                  <a:txBody>
                    <a:bodyPr/>
                    <a:p>
                      <a:pPr algn="ctr">
                        <a:buNone/>
                      </a:pPr>
                      <a:r>
                        <a:rPr lang="en-US" sz="1200" i="1"/>
                        <a:t>Erklärung: Anzahl Schiffe (Anzahl Kanonen)</a:t>
                      </a:r>
                      <a:endParaRPr lang="en-US" sz="1200" i="1"/>
                    </a:p>
                  </a:txBody>
                  <a:tcPr>
                    <a:lnT w="28575">
                      <a:solidFill>
                        <a:schemeClr val="bg1"/>
                      </a:solidFill>
                      <a:prstDash val="solid"/>
                    </a:lnT>
                    <a:solidFill>
                      <a:schemeClr val="accent1">
                        <a:lumMod val="20000"/>
                        <a:lumOff val="80000"/>
                      </a:schemeClr>
                    </a:solidFill>
                  </a:tcPr>
                </a:tc>
                <a:tc hMerge="1">
                  <a:tcPr>
                    <a:lnT w="28575">
                      <a:solidFill>
                        <a:schemeClr val="bg1"/>
                      </a:solidFill>
                      <a:prstDash val="solid"/>
                    </a:lnT>
                    <a:solidFill>
                      <a:schemeClr val="accent1">
                        <a:lumMod val="60000"/>
                        <a:lumOff val="40000"/>
                      </a:schemeClr>
                    </a:solidFill>
                  </a:tcPr>
                </a:tc>
                <a:tc hMerge="1">
                  <a:tcPr>
                    <a:lnT w="28575">
                      <a:solidFill>
                        <a:schemeClr val="bg1"/>
                      </a:solidFill>
                      <a:prstDash val="solid"/>
                    </a:lnT>
                    <a:solidFill>
                      <a:schemeClr val="accent1">
                        <a:lumMod val="60000"/>
                        <a:lumOff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extLst>
              <a:ext uri="{BEBA8EAE-BF5A-486C-A8C5-ECC9F3942E4B}">
                <a14:imgProps xmlns:a14="http://schemas.microsoft.com/office/drawing/2010/main">
                  <a14:imgLayer r:embed="rId2">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sp>
        <p:nvSpPr>
          <p:cNvPr id="6" name="Rectangles 5"/>
          <p:cNvSpPr/>
          <p:nvPr/>
        </p:nvSpPr>
        <p:spPr>
          <a:xfrm>
            <a:off x="-635" y="0"/>
            <a:ext cx="12192635" cy="6858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3" name="Picture 2" descr="Navarino_Auguste Mayer"/>
          <p:cNvPicPr>
            <a:picLocks noChangeAspect="1"/>
          </p:cNvPicPr>
          <p:nvPr/>
        </p:nvPicPr>
        <p:blipFill>
          <a:blip r:embed="rId3"/>
          <a:stretch>
            <a:fillRect/>
          </a:stretch>
        </p:blipFill>
        <p:spPr>
          <a:xfrm>
            <a:off x="151130" y="0"/>
            <a:ext cx="11889740" cy="6858000"/>
          </a:xfrm>
          <a:prstGeom prst="rect">
            <a:avLst/>
          </a:prstGeom>
        </p:spPr>
      </p:pic>
      <p:pic>
        <p:nvPicPr>
          <p:cNvPr id="2" name="Picture 1" descr="D:\UniHeidelberg\Kurse\FS4\Exkursion Greece\Referat\pics\Navarino_Ivan Aivazovsky.jpgNavarino_Ivan Aivazovsky"/>
          <p:cNvPicPr>
            <a:picLocks noChangeAspect="1"/>
          </p:cNvPicPr>
          <p:nvPr/>
        </p:nvPicPr>
        <p:blipFill>
          <a:blip r:embed="rId4"/>
          <a:srcRect/>
          <a:stretch>
            <a:fillRect/>
          </a:stretch>
        </p:blipFill>
        <p:spPr>
          <a:xfrm>
            <a:off x="1129348" y="0"/>
            <a:ext cx="9933305" cy="6858000"/>
          </a:xfrm>
          <a:prstGeom prst="rect">
            <a:avLst/>
          </a:prstGeom>
        </p:spPr>
      </p:pic>
      <p:pic>
        <p:nvPicPr>
          <p:cNvPr id="4" name="Picture 3" descr="D:\UniHeidelberg\Kurse\FS4\Exkursion Greece\Referat\pics\Navarino_John Theophilus Lee_Museum Athens.jpgNavarino_John Theophilus Lee_Museum Athens"/>
          <p:cNvPicPr>
            <a:picLocks noChangeAspect="1"/>
          </p:cNvPicPr>
          <p:nvPr/>
        </p:nvPicPr>
        <p:blipFill>
          <a:blip r:embed="rId5"/>
          <a:srcRect/>
          <a:stretch>
            <a:fillRect/>
          </a:stretch>
        </p:blipFill>
        <p:spPr>
          <a:xfrm>
            <a:off x="2209166" y="0"/>
            <a:ext cx="7773670" cy="6858000"/>
          </a:xfrm>
          <a:prstGeom prst="rect">
            <a:avLst/>
          </a:prstGeom>
        </p:spPr>
      </p:pic>
      <p:pic>
        <p:nvPicPr>
          <p:cNvPr id="5" name="Picture 4" descr="D:\UniHeidelberg\Kurse\FS4\Exkursion Greece\Referat\pics\Navarino_Vladimir_Kosov.jpgNavarino_Vladimir_Kosov"/>
          <p:cNvPicPr>
            <a:picLocks noChangeAspect="1"/>
          </p:cNvPicPr>
          <p:nvPr/>
        </p:nvPicPr>
        <p:blipFill>
          <a:blip r:embed="rId6"/>
          <a:srcRect/>
          <a:stretch>
            <a:fillRect/>
          </a:stretch>
        </p:blipFill>
        <p:spPr>
          <a:xfrm>
            <a:off x="3419793" y="0"/>
            <a:ext cx="535241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nodeType="clickEffect">
                                  <p:stCondLst>
                                    <p:cond delay="0"/>
                                  </p:stCondLst>
                                  <p:childTnLst>
                                    <p:animEffect transition="out" filter="dissolv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9"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9"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2" name="Group 1"/>
          <p:cNvGrpSpPr/>
          <p:nvPr/>
        </p:nvGrpSpPr>
        <p:grpSpPr>
          <a:xfrm>
            <a:off x="587375" y="307340"/>
            <a:ext cx="4095750" cy="840740"/>
            <a:chOff x="925" y="484"/>
            <a:chExt cx="6450" cy="1324"/>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Die Schlacht</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Zahlen &amp; Fakten</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graphicFrame>
        <p:nvGraphicFramePr>
          <p:cNvPr id="3" name="Table 2"/>
          <p:cNvGraphicFramePr/>
          <p:nvPr/>
        </p:nvGraphicFramePr>
        <p:xfrm>
          <a:off x="2080260" y="1710690"/>
          <a:ext cx="8031480" cy="3886200"/>
        </p:xfrm>
        <a:graphic>
          <a:graphicData uri="http://schemas.openxmlformats.org/drawingml/2006/table">
            <a:tbl>
              <a:tblPr firstRow="1" bandRow="1">
                <a:tableStyleId>{5C22544A-7EE6-4342-B048-85BDC9FD1C3A}</a:tableStyleId>
              </a:tblPr>
              <a:tblGrid>
                <a:gridCol w="2196465"/>
                <a:gridCol w="2315845"/>
                <a:gridCol w="3519170"/>
              </a:tblGrid>
              <a:tr h="414020">
                <a:tc gridSpan="3">
                  <a:txBody>
                    <a:bodyPr/>
                    <a:p>
                      <a:pPr algn="ctr">
                        <a:buNone/>
                      </a:pPr>
                      <a:r>
                        <a:rPr lang="en-US" b="1">
                          <a:solidFill>
                            <a:schemeClr val="tx1"/>
                          </a:solidFill>
                        </a:rPr>
                        <a:t>Verluste</a:t>
                      </a:r>
                      <a:endParaRPr lang="en-US" b="1">
                        <a:solidFill>
                          <a:schemeClr val="tx1"/>
                        </a:solidFill>
                      </a:endParaRPr>
                    </a:p>
                  </a:txBody>
                  <a:tcPr>
                    <a:solidFill>
                      <a:schemeClr val="accent1">
                        <a:lumMod val="60000"/>
                        <a:lumOff val="40000"/>
                      </a:schemeClr>
                    </a:solidFill>
                  </a:tcPr>
                </a:tc>
                <a:tc hMerge="1">
                  <a:tcPr>
                    <a:solidFill>
                      <a:schemeClr val="accent1">
                        <a:lumMod val="75000"/>
                      </a:schemeClr>
                    </a:solidFill>
                  </a:tcPr>
                </a:tc>
                <a:tc hMerge="1">
                  <a:tcPr>
                    <a:solidFill>
                      <a:schemeClr val="accent1">
                        <a:lumMod val="75000"/>
                      </a:schemeClr>
                    </a:solidFill>
                  </a:tcPr>
                </a:tc>
              </a:tr>
              <a:tr h="414020">
                <a:tc>
                  <a:txBody>
                    <a:bodyPr/>
                    <a:p>
                      <a:pPr algn="ctr">
                        <a:buNone/>
                      </a:pPr>
                      <a:r>
                        <a:rPr lang="en-US" b="1">
                          <a:solidFill>
                            <a:schemeClr val="bg1"/>
                          </a:solidFill>
                        </a:rPr>
                        <a:t>Art</a:t>
                      </a:r>
                      <a:endParaRPr lang="en-US" b="1">
                        <a:solidFill>
                          <a:schemeClr val="bg1"/>
                        </a:solidFill>
                      </a:endParaRPr>
                    </a:p>
                  </a:txBody>
                  <a:tcPr>
                    <a:solidFill>
                      <a:schemeClr val="accent1">
                        <a:lumMod val="75000"/>
                      </a:schemeClr>
                    </a:solidFill>
                  </a:tcPr>
                </a:tc>
                <a:tc>
                  <a:txBody>
                    <a:bodyPr/>
                    <a:p>
                      <a:pPr algn="ctr">
                        <a:buNone/>
                      </a:pPr>
                      <a:r>
                        <a:rPr lang="en-US" b="1">
                          <a:solidFill>
                            <a:schemeClr val="bg1"/>
                          </a:solidFill>
                        </a:rPr>
                        <a:t>Allierte</a:t>
                      </a:r>
                      <a:endParaRPr lang="en-US" b="1">
                        <a:solidFill>
                          <a:schemeClr val="bg1"/>
                        </a:solidFill>
                      </a:endParaRPr>
                    </a:p>
                  </a:txBody>
                  <a:tcPr>
                    <a:solidFill>
                      <a:schemeClr val="accent1">
                        <a:lumMod val="75000"/>
                      </a:schemeClr>
                    </a:solidFill>
                  </a:tcPr>
                </a:tc>
                <a:tc>
                  <a:txBody>
                    <a:bodyPr/>
                    <a:p>
                      <a:pPr algn="ctr">
                        <a:buNone/>
                      </a:pPr>
                      <a:r>
                        <a:rPr lang="en-US" b="1">
                          <a:solidFill>
                            <a:schemeClr val="bg1"/>
                          </a:solidFill>
                        </a:rPr>
                        <a:t>Osmanisches Reich mit Ägypten</a:t>
                      </a:r>
                      <a:endParaRPr lang="en-US" b="1">
                        <a:solidFill>
                          <a:schemeClr val="bg1"/>
                        </a:solidFill>
                      </a:endParaRPr>
                    </a:p>
                  </a:txBody>
                  <a:tcPr>
                    <a:solidFill>
                      <a:schemeClr val="accent1">
                        <a:lumMod val="75000"/>
                      </a:schemeClr>
                    </a:solidFill>
                  </a:tcPr>
                </a:tc>
              </a:tr>
              <a:tr h="469900">
                <a:tc>
                  <a:txBody>
                    <a:bodyPr/>
                    <a:p>
                      <a:pPr algn="ctr">
                        <a:buNone/>
                      </a:pPr>
                      <a:r>
                        <a:rPr lang="en-US"/>
                        <a:t>Linienschiffe</a:t>
                      </a:r>
                      <a:endParaRPr lang="en-US"/>
                    </a:p>
                  </a:txBody>
                  <a:tcPr>
                    <a:solidFill>
                      <a:schemeClr val="accent1">
                        <a:lumMod val="20000"/>
                        <a:lumOff val="80000"/>
                      </a:schemeClr>
                    </a:solidFill>
                  </a:tcPr>
                </a:tc>
                <a:tc>
                  <a:txBody>
                    <a:bodyPr/>
                    <a:p>
                      <a:pPr algn="ctr">
                        <a:buNone/>
                      </a:pPr>
                      <a:r>
                        <a:rPr lang="en-US"/>
                        <a:t>10 (0)</a:t>
                      </a:r>
                      <a:endParaRPr lang="en-US"/>
                    </a:p>
                  </a:txBody>
                  <a:tcPr>
                    <a:solidFill>
                      <a:schemeClr val="accent1">
                        <a:lumMod val="20000"/>
                        <a:lumOff val="80000"/>
                      </a:schemeClr>
                    </a:solidFill>
                  </a:tcPr>
                </a:tc>
                <a:tc>
                  <a:txBody>
                    <a:bodyPr/>
                    <a:p>
                      <a:pPr algn="ctr">
                        <a:buNone/>
                      </a:pPr>
                      <a:r>
                        <a:rPr lang="en-US"/>
                        <a:t>3 </a:t>
                      </a:r>
                      <a:r>
                        <a:rPr lang="en-US">
                          <a:latin typeface="Arial" panose="020B0604020202020204" pitchFamily="34" charset="0"/>
                          <a:cs typeface="Arial" panose="020B0604020202020204" pitchFamily="34" charset="0"/>
                        </a:rPr>
                        <a:t>→</a:t>
                      </a:r>
                      <a:r>
                        <a:rPr lang="en-US"/>
                        <a:t> 2 (-1)</a:t>
                      </a:r>
                      <a:endParaRPr lang="en-US"/>
                    </a:p>
                  </a:txBody>
                  <a:tcPr>
                    <a:solidFill>
                      <a:schemeClr val="accent1">
                        <a:lumMod val="20000"/>
                        <a:lumOff val="80000"/>
                      </a:schemeClr>
                    </a:solidFill>
                  </a:tcPr>
                </a:tc>
              </a:tr>
              <a:tr h="469900">
                <a:tc>
                  <a:txBody>
                    <a:bodyPr/>
                    <a:p>
                      <a:pPr algn="ctr">
                        <a:buNone/>
                      </a:pPr>
                      <a:r>
                        <a:rPr lang="en-US"/>
                        <a:t>Fregatten</a:t>
                      </a:r>
                      <a:endParaRPr lang="en-US"/>
                    </a:p>
                  </a:txBody>
                  <a:tcPr>
                    <a:solidFill>
                      <a:schemeClr val="accent1">
                        <a:lumMod val="40000"/>
                        <a:lumOff val="60000"/>
                      </a:schemeClr>
                    </a:solidFill>
                  </a:tcPr>
                </a:tc>
                <a:tc>
                  <a:txBody>
                    <a:bodyPr/>
                    <a:p>
                      <a:pPr algn="ctr">
                        <a:buNone/>
                      </a:pPr>
                      <a:r>
                        <a:rPr lang="en-US"/>
                        <a:t>10 (0)</a:t>
                      </a:r>
                      <a:endParaRPr lang="en-US"/>
                    </a:p>
                  </a:txBody>
                  <a:tcPr>
                    <a:solidFill>
                      <a:schemeClr val="accent1">
                        <a:lumMod val="40000"/>
                        <a:lumOff val="60000"/>
                      </a:schemeClr>
                    </a:solidFill>
                  </a:tcPr>
                </a:tc>
                <a:tc>
                  <a:txBody>
                    <a:bodyPr/>
                    <a:p>
                      <a:pPr algn="ctr">
                        <a:buNone/>
                      </a:pPr>
                      <a:r>
                        <a:rPr lang="en-US"/>
                        <a:t>17 </a:t>
                      </a:r>
                      <a:r>
                        <a:rPr lang="en-US" sz="1800">
                          <a:latin typeface="Arial" panose="020B0604020202020204" pitchFamily="34" charset="0"/>
                          <a:cs typeface="Arial" panose="020B0604020202020204" pitchFamily="34" charset="0"/>
                          <a:sym typeface="+mn-ea"/>
                        </a:rPr>
                        <a:t>→</a:t>
                      </a:r>
                      <a:r>
                        <a:rPr lang="en-US"/>
                        <a:t> 5 (-12)</a:t>
                      </a:r>
                      <a:endParaRPr lang="en-US"/>
                    </a:p>
                  </a:txBody>
                  <a:tcPr>
                    <a:solidFill>
                      <a:schemeClr val="accent1">
                        <a:lumMod val="40000"/>
                        <a:lumOff val="60000"/>
                      </a:schemeClr>
                    </a:solidFill>
                  </a:tcPr>
                </a:tc>
              </a:tr>
              <a:tr h="461010">
                <a:tc>
                  <a:txBody>
                    <a:bodyPr/>
                    <a:p>
                      <a:pPr algn="ctr">
                        <a:buNone/>
                      </a:pPr>
                      <a:r>
                        <a:rPr lang="en-US"/>
                        <a:t>Andere Schiffe</a:t>
                      </a:r>
                      <a:endParaRPr lang="en-US"/>
                    </a:p>
                  </a:txBody>
                  <a:tcPr>
                    <a:lnB w="12700">
                      <a:solidFill>
                        <a:schemeClr val="bg1"/>
                      </a:solidFill>
                      <a:prstDash val="solid"/>
                    </a:lnB>
                    <a:solidFill>
                      <a:schemeClr val="accent1">
                        <a:lumMod val="20000"/>
                        <a:lumOff val="80000"/>
                      </a:schemeClr>
                    </a:solidFill>
                  </a:tcPr>
                </a:tc>
                <a:tc>
                  <a:txBody>
                    <a:bodyPr/>
                    <a:p>
                      <a:pPr algn="ctr">
                        <a:buNone/>
                      </a:pPr>
                      <a:r>
                        <a:rPr lang="en-US"/>
                        <a:t>7 (0)</a:t>
                      </a:r>
                      <a:endParaRPr lang="en-US"/>
                    </a:p>
                  </a:txBody>
                  <a:tcPr>
                    <a:lnB w="12700">
                      <a:solidFill>
                        <a:schemeClr val="bg1"/>
                      </a:solidFill>
                      <a:prstDash val="solid"/>
                    </a:lnB>
                    <a:solidFill>
                      <a:schemeClr val="accent1">
                        <a:lumMod val="20000"/>
                        <a:lumOff val="80000"/>
                      </a:schemeClr>
                    </a:solidFill>
                  </a:tcPr>
                </a:tc>
                <a:tc>
                  <a:txBody>
                    <a:bodyPr/>
                    <a:p>
                      <a:pPr algn="ctr">
                        <a:buNone/>
                      </a:pPr>
                      <a:r>
                        <a:rPr lang="en-US"/>
                        <a:t>58 </a:t>
                      </a:r>
                      <a:r>
                        <a:rPr lang="en-US" sz="1800">
                          <a:latin typeface="Arial" panose="020B0604020202020204" pitchFamily="34" charset="0"/>
                          <a:cs typeface="Arial" panose="020B0604020202020204" pitchFamily="34" charset="0"/>
                          <a:sym typeface="+mn-ea"/>
                        </a:rPr>
                        <a:t>→</a:t>
                      </a:r>
                      <a:r>
                        <a:rPr lang="en-US"/>
                        <a:t> 11 (-47)</a:t>
                      </a:r>
                      <a:endParaRPr lang="en-US"/>
                    </a:p>
                  </a:txBody>
                  <a:tcPr>
                    <a:lnB w="12700">
                      <a:solidFill>
                        <a:schemeClr val="bg1"/>
                      </a:solidFill>
                      <a:prstDash val="solid"/>
                    </a:lnB>
                    <a:solidFill>
                      <a:schemeClr val="accent1">
                        <a:lumMod val="20000"/>
                        <a:lumOff val="80000"/>
                      </a:schemeClr>
                    </a:solidFill>
                  </a:tcPr>
                </a:tc>
              </a:tr>
              <a:tr h="461010">
                <a:tc>
                  <a:txBody>
                    <a:bodyPr/>
                    <a:p>
                      <a:pPr algn="ctr">
                        <a:buNone/>
                      </a:pPr>
                      <a:r>
                        <a:rPr lang="en-US"/>
                        <a:t>Total</a:t>
                      </a:r>
                      <a:endParaRPr lang="en-US"/>
                    </a:p>
                  </a:txBody>
                  <a:tcPr>
                    <a:lnB w="28575">
                      <a:solidFill>
                        <a:schemeClr val="bg1"/>
                      </a:solidFill>
                      <a:prstDash val="solid"/>
                    </a:lnB>
                    <a:solidFill>
                      <a:schemeClr val="accent1">
                        <a:lumMod val="60000"/>
                        <a:lumOff val="40000"/>
                      </a:schemeClr>
                    </a:solidFill>
                  </a:tcPr>
                </a:tc>
                <a:tc>
                  <a:txBody>
                    <a:bodyPr/>
                    <a:p>
                      <a:pPr algn="ctr">
                        <a:buNone/>
                      </a:pPr>
                      <a:r>
                        <a:rPr lang="en-US"/>
                        <a:t>29 (keine)</a:t>
                      </a:r>
                      <a:endParaRPr lang="en-US"/>
                    </a:p>
                  </a:txBody>
                  <a:tcPr>
                    <a:lnB w="28575">
                      <a:solidFill>
                        <a:schemeClr val="bg1"/>
                      </a:solidFill>
                      <a:prstDash val="solid"/>
                    </a:lnB>
                    <a:solidFill>
                      <a:schemeClr val="accent1">
                        <a:lumMod val="60000"/>
                        <a:lumOff val="40000"/>
                      </a:schemeClr>
                    </a:solidFill>
                  </a:tcPr>
                </a:tc>
                <a:tc>
                  <a:txBody>
                    <a:bodyPr/>
                    <a:p>
                      <a:pPr algn="ctr">
                        <a:buNone/>
                      </a:pPr>
                      <a:r>
                        <a:rPr lang="en-US"/>
                        <a:t>78 </a:t>
                      </a:r>
                      <a:r>
                        <a:rPr lang="en-US" sz="1800">
                          <a:latin typeface="Arial" panose="020B0604020202020204" pitchFamily="34" charset="0"/>
                          <a:cs typeface="Arial" panose="020B0604020202020204" pitchFamily="34" charset="0"/>
                          <a:sym typeface="+mn-ea"/>
                        </a:rPr>
                        <a:t>→ </a:t>
                      </a:r>
                      <a:r>
                        <a:rPr lang="en-US"/>
                        <a:t>18 (-60)</a:t>
                      </a:r>
                      <a:endParaRPr lang="en-US"/>
                    </a:p>
                  </a:txBody>
                  <a:tcPr>
                    <a:lnB w="28575">
                      <a:solidFill>
                        <a:schemeClr val="bg1"/>
                      </a:solidFill>
                      <a:prstDash val="solid"/>
                    </a:lnB>
                    <a:solidFill>
                      <a:schemeClr val="accent1">
                        <a:lumMod val="60000"/>
                        <a:lumOff val="40000"/>
                      </a:schemeClr>
                    </a:solidFill>
                  </a:tcPr>
                </a:tc>
              </a:tr>
              <a:tr h="461010">
                <a:tc>
                  <a:txBody>
                    <a:bodyPr/>
                    <a:p>
                      <a:pPr algn="ctr">
                        <a:buNone/>
                      </a:pPr>
                      <a:r>
                        <a:rPr lang="en-US"/>
                        <a:t>Tote</a:t>
                      </a:r>
                      <a:endParaRPr lang="en-US"/>
                    </a:p>
                  </a:txBody>
                  <a:tcPr>
                    <a:lnT w="28575">
                      <a:solidFill>
                        <a:schemeClr val="bg1"/>
                      </a:solidFill>
                      <a:prstDash val="solid"/>
                    </a:lnT>
                    <a:lnB w="12700">
                      <a:solidFill>
                        <a:schemeClr val="bg1"/>
                      </a:solidFill>
                      <a:prstDash val="solid"/>
                    </a:lnB>
                    <a:solidFill>
                      <a:schemeClr val="accent1">
                        <a:lumMod val="20000"/>
                        <a:lumOff val="80000"/>
                      </a:schemeClr>
                    </a:solidFill>
                  </a:tcPr>
                </a:tc>
                <a:tc>
                  <a:txBody>
                    <a:bodyPr/>
                    <a:p>
                      <a:pPr algn="ctr">
                        <a:buNone/>
                      </a:pPr>
                      <a:r>
                        <a:rPr lang="en-US"/>
                        <a:t>172</a:t>
                      </a:r>
                      <a:endParaRPr lang="en-US"/>
                    </a:p>
                  </a:txBody>
                  <a:tcPr>
                    <a:lnT w="28575">
                      <a:solidFill>
                        <a:schemeClr val="bg1"/>
                      </a:solidFill>
                      <a:prstDash val="solid"/>
                    </a:lnT>
                    <a:lnB w="12700">
                      <a:solidFill>
                        <a:schemeClr val="bg1"/>
                      </a:solidFill>
                      <a:prstDash val="solid"/>
                    </a:lnB>
                    <a:solidFill>
                      <a:schemeClr val="accent1">
                        <a:lumMod val="20000"/>
                        <a:lumOff val="80000"/>
                      </a:schemeClr>
                    </a:solidFill>
                  </a:tcPr>
                </a:tc>
                <a:tc>
                  <a:txBody>
                    <a:bodyPr/>
                    <a:p>
                      <a:pPr algn="ctr">
                        <a:buNone/>
                      </a:pPr>
                      <a:r>
                        <a:rPr lang="en-US"/>
                        <a:t>ca. 3.000-6.000</a:t>
                      </a:r>
                      <a:endParaRPr lang="en-US"/>
                    </a:p>
                  </a:txBody>
                  <a:tcPr>
                    <a:lnT w="28575">
                      <a:solidFill>
                        <a:schemeClr val="bg1"/>
                      </a:solidFill>
                      <a:prstDash val="solid"/>
                    </a:lnT>
                    <a:lnB w="12700">
                      <a:solidFill>
                        <a:schemeClr val="bg1"/>
                      </a:solidFill>
                      <a:prstDash val="solid"/>
                    </a:lnB>
                    <a:solidFill>
                      <a:schemeClr val="accent1">
                        <a:lumMod val="20000"/>
                        <a:lumOff val="80000"/>
                      </a:schemeClr>
                    </a:solidFill>
                  </a:tcPr>
                </a:tc>
              </a:tr>
              <a:tr h="461010">
                <a:tc>
                  <a:txBody>
                    <a:bodyPr/>
                    <a:p>
                      <a:pPr algn="ctr">
                        <a:buNone/>
                      </a:pPr>
                      <a:r>
                        <a:rPr lang="en-US"/>
                        <a:t>Verwundete</a:t>
                      </a:r>
                      <a:endParaRPr lang="en-US"/>
                    </a:p>
                  </a:txBody>
                  <a:tcPr>
                    <a:lnT w="12700" cmpd="sng">
                      <a:solidFill>
                        <a:schemeClr val="bg1"/>
                      </a:solidFill>
                      <a:prstDash val="solid"/>
                    </a:lnT>
                    <a:lnB w="28575">
                      <a:solidFill>
                        <a:schemeClr val="bg1"/>
                      </a:solidFill>
                      <a:prstDash val="solid"/>
                    </a:lnB>
                    <a:solidFill>
                      <a:schemeClr val="accent1">
                        <a:lumMod val="40000"/>
                        <a:lumOff val="60000"/>
                      </a:schemeClr>
                    </a:solidFill>
                  </a:tcPr>
                </a:tc>
                <a:tc>
                  <a:txBody>
                    <a:bodyPr/>
                    <a:p>
                      <a:pPr algn="ctr">
                        <a:buNone/>
                      </a:pPr>
                      <a:r>
                        <a:rPr lang="en-US"/>
                        <a:t>470</a:t>
                      </a:r>
                      <a:endParaRPr lang="en-US"/>
                    </a:p>
                  </a:txBody>
                  <a:tcPr>
                    <a:lnT w="12700" cmpd="sng">
                      <a:solidFill>
                        <a:schemeClr val="bg1"/>
                      </a:solidFill>
                      <a:prstDash val="solid"/>
                    </a:lnT>
                    <a:lnB w="28575">
                      <a:solidFill>
                        <a:schemeClr val="bg1"/>
                      </a:solidFill>
                      <a:prstDash val="solid"/>
                    </a:lnB>
                    <a:solidFill>
                      <a:schemeClr val="accent1">
                        <a:lumMod val="40000"/>
                        <a:lumOff val="60000"/>
                      </a:schemeClr>
                    </a:solidFill>
                  </a:tcPr>
                </a:tc>
                <a:tc>
                  <a:txBody>
                    <a:bodyPr/>
                    <a:p>
                      <a:pPr algn="ctr">
                        <a:buNone/>
                      </a:pPr>
                      <a:r>
                        <a:rPr lang="en-US"/>
                        <a:t>ca. 1100</a:t>
                      </a:r>
                      <a:endParaRPr lang="en-US"/>
                    </a:p>
                  </a:txBody>
                  <a:tcPr>
                    <a:lnT w="12700" cmpd="sng">
                      <a:solidFill>
                        <a:schemeClr val="bg1"/>
                      </a:solidFill>
                      <a:prstDash val="solid"/>
                    </a:lnT>
                    <a:lnB w="28575">
                      <a:solidFill>
                        <a:schemeClr val="bg1"/>
                      </a:solidFill>
                      <a:prstDash val="solid"/>
                    </a:lnB>
                    <a:solidFill>
                      <a:schemeClr val="accent1">
                        <a:lumMod val="40000"/>
                        <a:lumOff val="60000"/>
                      </a:schemeClr>
                    </a:solidFill>
                  </a:tcPr>
                </a:tc>
              </a:tr>
              <a:tr h="250825">
                <a:tc gridSpan="3">
                  <a:txBody>
                    <a:bodyPr/>
                    <a:p>
                      <a:pPr algn="ctr">
                        <a:buNone/>
                      </a:pPr>
                      <a:r>
                        <a:rPr lang="en-US" sz="1200" i="1"/>
                        <a:t>Erklärung: Vorher </a:t>
                      </a:r>
                      <a:r>
                        <a:rPr lang="en-US" sz="1200" i="1">
                          <a:latin typeface="Arial" panose="020B0604020202020204" pitchFamily="34" charset="0"/>
                          <a:cs typeface="Arial" panose="020B0604020202020204" pitchFamily="34" charset="0"/>
                          <a:sym typeface="+mn-ea"/>
                        </a:rPr>
                        <a:t>→ </a:t>
                      </a:r>
                      <a:r>
                        <a:rPr lang="en-US" sz="1200" i="1"/>
                        <a:t>Nachher (Bilanz)</a:t>
                      </a:r>
                      <a:endParaRPr lang="en-US" sz="1200" i="1"/>
                    </a:p>
                  </a:txBody>
                  <a:tcPr>
                    <a:lnT w="28575">
                      <a:solidFill>
                        <a:schemeClr val="bg1"/>
                      </a:solidFill>
                      <a:prstDash val="solid"/>
                    </a:lnT>
                    <a:lnB w="12700">
                      <a:solidFill>
                        <a:schemeClr val="bg1"/>
                      </a:solidFill>
                      <a:prstDash val="solid"/>
                    </a:lnB>
                    <a:solidFill>
                      <a:schemeClr val="accent1">
                        <a:lumMod val="20000"/>
                        <a:lumOff val="80000"/>
                      </a:schemeClr>
                    </a:solidFill>
                  </a:tcPr>
                </a:tc>
                <a:tc hMerge="1">
                  <a:tcPr>
                    <a:lnT w="28575">
                      <a:solidFill>
                        <a:schemeClr val="bg1"/>
                      </a:solidFill>
                      <a:prstDash val="solid"/>
                    </a:lnT>
                    <a:lnB w="12700">
                      <a:solidFill>
                        <a:schemeClr val="bg1"/>
                      </a:solidFill>
                      <a:prstDash val="solid"/>
                    </a:lnB>
                    <a:solidFill>
                      <a:schemeClr val="accent1">
                        <a:lumMod val="20000"/>
                        <a:lumOff val="80000"/>
                      </a:schemeClr>
                    </a:solidFill>
                  </a:tcPr>
                </a:tc>
                <a:tc hMerge="1">
                  <a:tcPr>
                    <a:lnT w="28575">
                      <a:solidFill>
                        <a:schemeClr val="bg1"/>
                      </a:solidFill>
                      <a:prstDash val="solid"/>
                    </a:lnT>
                    <a:lnB w="12700">
                      <a:solidFill>
                        <a:schemeClr val="bg1"/>
                      </a:solidFill>
                      <a:prstDash val="solid"/>
                    </a:lnB>
                    <a:solidFill>
                      <a:schemeClr val="accent1">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a:extLst>
              <a:ext uri="{BEBA8EAE-BF5A-486C-A8C5-ECC9F3942E4B}">
                <a14:imgProps xmlns:a14="http://schemas.microsoft.com/office/drawing/2010/main">
                  <a14:imgLayer r:embed="rId2">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67" name="矩形 66"/>
          <p:cNvSpPr/>
          <p:nvPr/>
        </p:nvSpPr>
        <p:spPr>
          <a:xfrm>
            <a:off x="0" y="4321673"/>
            <a:ext cx="12188825" cy="1735089"/>
          </a:xfrm>
          <a:prstGeom prst="rect">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1" name="Group 4"/>
          <p:cNvGrpSpPr>
            <a:grpSpLocks noChangeAspect="1"/>
          </p:cNvGrpSpPr>
          <p:nvPr/>
        </p:nvGrpSpPr>
        <p:grpSpPr bwMode="auto">
          <a:xfrm>
            <a:off x="1266499" y="2204879"/>
            <a:ext cx="2539491" cy="4059963"/>
            <a:chOff x="1634" y="-1476"/>
            <a:chExt cx="4730" cy="7562"/>
          </a:xfrm>
        </p:grpSpPr>
        <p:sp>
          <p:nvSpPr>
            <p:cNvPr id="52" name="AutoShape 3"/>
            <p:cNvSpPr>
              <a:spLocks noChangeAspect="1" noChangeArrowheads="1" noTextEdit="1"/>
            </p:cNvSpPr>
            <p:nvPr/>
          </p:nvSpPr>
          <p:spPr bwMode="auto">
            <a:xfrm>
              <a:off x="1721" y="-1426"/>
              <a:ext cx="4238" cy="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5"/>
            <p:cNvSpPr/>
            <p:nvPr/>
          </p:nvSpPr>
          <p:spPr bwMode="auto">
            <a:xfrm>
              <a:off x="2071" y="-1104"/>
              <a:ext cx="4293" cy="6517"/>
            </a:xfrm>
            <a:custGeom>
              <a:avLst/>
              <a:gdLst>
                <a:gd name="T0" fmla="*/ 0 w 1814"/>
                <a:gd name="T1" fmla="*/ 0 h 2756"/>
                <a:gd name="T2" fmla="*/ 514 w 1814"/>
                <a:gd name="T3" fmla="*/ 2756 h 2756"/>
                <a:gd name="T4" fmla="*/ 1585 w 1814"/>
                <a:gd name="T5" fmla="*/ 2301 h 2756"/>
                <a:gd name="T6" fmla="*/ 1640 w 1814"/>
                <a:gd name="T7" fmla="*/ 2171 h 2756"/>
                <a:gd name="T8" fmla="*/ 0 w 1814"/>
                <a:gd name="T9" fmla="*/ 0 h 2756"/>
              </a:gdLst>
              <a:ahLst/>
              <a:cxnLst>
                <a:cxn ang="0">
                  <a:pos x="T0" y="T1"/>
                </a:cxn>
                <a:cxn ang="0">
                  <a:pos x="T2" y="T3"/>
                </a:cxn>
                <a:cxn ang="0">
                  <a:pos x="T4" y="T5"/>
                </a:cxn>
                <a:cxn ang="0">
                  <a:pos x="T6" y="T7"/>
                </a:cxn>
                <a:cxn ang="0">
                  <a:pos x="T8" y="T9"/>
                </a:cxn>
              </a:cxnLst>
              <a:rect l="0" t="0" r="r" b="b"/>
              <a:pathLst>
                <a:path w="1814" h="2756">
                  <a:moveTo>
                    <a:pt x="0" y="0"/>
                  </a:moveTo>
                  <a:cubicBezTo>
                    <a:pt x="0" y="0"/>
                    <a:pt x="774" y="1556"/>
                    <a:pt x="514" y="2756"/>
                  </a:cubicBezTo>
                  <a:cubicBezTo>
                    <a:pt x="514" y="2756"/>
                    <a:pt x="1362" y="2726"/>
                    <a:pt x="1585" y="2301"/>
                  </a:cubicBezTo>
                  <a:cubicBezTo>
                    <a:pt x="1585" y="2301"/>
                    <a:pt x="1616" y="2254"/>
                    <a:pt x="1640" y="2171"/>
                  </a:cubicBezTo>
                  <a:cubicBezTo>
                    <a:pt x="1640" y="2171"/>
                    <a:pt x="1814" y="136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
            <p:cNvSpPr/>
            <p:nvPr/>
          </p:nvSpPr>
          <p:spPr bwMode="auto">
            <a:xfrm>
              <a:off x="1634" y="-1164"/>
              <a:ext cx="1864" cy="5761"/>
            </a:xfrm>
            <a:custGeom>
              <a:avLst/>
              <a:gdLst>
                <a:gd name="T0" fmla="*/ 72 w 788"/>
                <a:gd name="T1" fmla="*/ 0 h 2436"/>
                <a:gd name="T2" fmla="*/ 63 w 788"/>
                <a:gd name="T3" fmla="*/ 418 h 2436"/>
                <a:gd name="T4" fmla="*/ 47 w 788"/>
                <a:gd name="T5" fmla="*/ 620 h 2436"/>
                <a:gd name="T6" fmla="*/ 110 w 788"/>
                <a:gd name="T7" fmla="*/ 920 h 2436"/>
                <a:gd name="T8" fmla="*/ 117 w 788"/>
                <a:gd name="T9" fmla="*/ 1108 h 2436"/>
                <a:gd name="T10" fmla="*/ 156 w 788"/>
                <a:gd name="T11" fmla="*/ 1393 h 2436"/>
                <a:gd name="T12" fmla="*/ 188 w 788"/>
                <a:gd name="T13" fmla="*/ 1686 h 2436"/>
                <a:gd name="T14" fmla="*/ 242 w 788"/>
                <a:gd name="T15" fmla="*/ 2008 h 2436"/>
                <a:gd name="T16" fmla="*/ 297 w 788"/>
                <a:gd name="T17" fmla="*/ 2271 h 2436"/>
                <a:gd name="T18" fmla="*/ 351 w 788"/>
                <a:gd name="T19" fmla="*/ 2436 h 2436"/>
                <a:gd name="T20" fmla="*/ 757 w 788"/>
                <a:gd name="T21" fmla="*/ 2391 h 2436"/>
                <a:gd name="T22" fmla="*/ 696 w 788"/>
                <a:gd name="T23" fmla="*/ 1688 h 2436"/>
                <a:gd name="T24" fmla="*/ 72 w 788"/>
                <a:gd name="T25" fmla="*/ 0 h 2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2436">
                  <a:moveTo>
                    <a:pt x="72" y="0"/>
                  </a:moveTo>
                  <a:cubicBezTo>
                    <a:pt x="72" y="0"/>
                    <a:pt x="0" y="162"/>
                    <a:pt x="63" y="418"/>
                  </a:cubicBezTo>
                  <a:cubicBezTo>
                    <a:pt x="63" y="418"/>
                    <a:pt x="78" y="523"/>
                    <a:pt x="47" y="620"/>
                  </a:cubicBezTo>
                  <a:cubicBezTo>
                    <a:pt x="47" y="620"/>
                    <a:pt x="8" y="725"/>
                    <a:pt x="110" y="920"/>
                  </a:cubicBezTo>
                  <a:cubicBezTo>
                    <a:pt x="110" y="920"/>
                    <a:pt x="156" y="965"/>
                    <a:pt x="117" y="1108"/>
                  </a:cubicBezTo>
                  <a:cubicBezTo>
                    <a:pt x="117" y="1108"/>
                    <a:pt x="94" y="1251"/>
                    <a:pt x="156" y="1393"/>
                  </a:cubicBezTo>
                  <a:cubicBezTo>
                    <a:pt x="156" y="1393"/>
                    <a:pt x="203" y="1558"/>
                    <a:pt x="188" y="1686"/>
                  </a:cubicBezTo>
                  <a:cubicBezTo>
                    <a:pt x="188" y="1686"/>
                    <a:pt x="188" y="1873"/>
                    <a:pt x="242" y="2008"/>
                  </a:cubicBezTo>
                  <a:cubicBezTo>
                    <a:pt x="242" y="2008"/>
                    <a:pt x="312" y="2151"/>
                    <a:pt x="297" y="2271"/>
                  </a:cubicBezTo>
                  <a:cubicBezTo>
                    <a:pt x="297" y="2271"/>
                    <a:pt x="304" y="2421"/>
                    <a:pt x="351" y="2436"/>
                  </a:cubicBezTo>
                  <a:cubicBezTo>
                    <a:pt x="757" y="2391"/>
                    <a:pt x="757" y="2391"/>
                    <a:pt x="757" y="2391"/>
                  </a:cubicBezTo>
                  <a:cubicBezTo>
                    <a:pt x="757" y="2391"/>
                    <a:pt x="788" y="2046"/>
                    <a:pt x="696" y="1688"/>
                  </a:cubicBezTo>
                  <a:lnTo>
                    <a:pt x="72" y="0"/>
                  </a:lnTo>
                  <a:close/>
                </a:path>
              </a:pathLst>
            </a:custGeom>
            <a:solidFill>
              <a:srgbClr val="FDFAF9"/>
            </a:solidFill>
            <a:ln w="1270" cmpd="sng">
              <a:solidFill>
                <a:schemeClr val="accent1">
                  <a:shade val="50000"/>
                </a:schemeClr>
              </a:solidFill>
              <a:prstDash val="solid"/>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7"/>
            <p:cNvSpPr/>
            <p:nvPr/>
          </p:nvSpPr>
          <p:spPr bwMode="auto">
            <a:xfrm>
              <a:off x="1726" y="-1476"/>
              <a:ext cx="1588" cy="4370"/>
            </a:xfrm>
            <a:custGeom>
              <a:avLst/>
              <a:gdLst>
                <a:gd name="T0" fmla="*/ 0 w 671"/>
                <a:gd name="T1" fmla="*/ 47 h 1848"/>
                <a:gd name="T2" fmla="*/ 671 w 671"/>
                <a:gd name="T3" fmla="*/ 1848 h 1848"/>
                <a:gd name="T4" fmla="*/ 647 w 671"/>
                <a:gd name="T5" fmla="*/ 1623 h 1848"/>
                <a:gd name="T6" fmla="*/ 32 w 671"/>
                <a:gd name="T7" fmla="*/ 32 h 1848"/>
                <a:gd name="T8" fmla="*/ 0 w 671"/>
                <a:gd name="T9" fmla="*/ 47 h 1848"/>
              </a:gdLst>
              <a:ahLst/>
              <a:cxnLst>
                <a:cxn ang="0">
                  <a:pos x="T0" y="T1"/>
                </a:cxn>
                <a:cxn ang="0">
                  <a:pos x="T2" y="T3"/>
                </a:cxn>
                <a:cxn ang="0">
                  <a:pos x="T4" y="T5"/>
                </a:cxn>
                <a:cxn ang="0">
                  <a:pos x="T6" y="T7"/>
                </a:cxn>
                <a:cxn ang="0">
                  <a:pos x="T8" y="T9"/>
                </a:cxn>
              </a:cxnLst>
              <a:rect l="0" t="0" r="r" b="b"/>
              <a:pathLst>
                <a:path w="671" h="1848">
                  <a:moveTo>
                    <a:pt x="0" y="47"/>
                  </a:moveTo>
                  <a:cubicBezTo>
                    <a:pt x="671" y="1848"/>
                    <a:pt x="671" y="1848"/>
                    <a:pt x="671" y="1848"/>
                  </a:cubicBezTo>
                  <a:cubicBezTo>
                    <a:pt x="671" y="1848"/>
                    <a:pt x="647" y="1645"/>
                    <a:pt x="647" y="1623"/>
                  </a:cubicBezTo>
                  <a:cubicBezTo>
                    <a:pt x="647" y="1600"/>
                    <a:pt x="32" y="32"/>
                    <a:pt x="32" y="32"/>
                  </a:cubicBezTo>
                  <a:cubicBezTo>
                    <a:pt x="32" y="32"/>
                    <a:pt x="8" y="0"/>
                    <a:pt x="0" y="4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
            <p:cNvSpPr/>
            <p:nvPr/>
          </p:nvSpPr>
          <p:spPr bwMode="auto">
            <a:xfrm>
              <a:off x="1785" y="-1414"/>
              <a:ext cx="305" cy="333"/>
            </a:xfrm>
            <a:custGeom>
              <a:avLst/>
              <a:gdLst>
                <a:gd name="T0" fmla="*/ 126 w 129"/>
                <a:gd name="T1" fmla="*/ 133 h 141"/>
                <a:gd name="T2" fmla="*/ 10 w 129"/>
                <a:gd name="T3" fmla="*/ 3 h 141"/>
                <a:gd name="T4" fmla="*/ 4 w 129"/>
                <a:gd name="T5" fmla="*/ 8 h 141"/>
                <a:gd name="T6" fmla="*/ 120 w 129"/>
                <a:gd name="T7" fmla="*/ 137 h 141"/>
                <a:gd name="T8" fmla="*/ 126 w 129"/>
                <a:gd name="T9" fmla="*/ 133 h 141"/>
              </a:gdLst>
              <a:ahLst/>
              <a:cxnLst>
                <a:cxn ang="0">
                  <a:pos x="T0" y="T1"/>
                </a:cxn>
                <a:cxn ang="0">
                  <a:pos x="T2" y="T3"/>
                </a:cxn>
                <a:cxn ang="0">
                  <a:pos x="T4" y="T5"/>
                </a:cxn>
                <a:cxn ang="0">
                  <a:pos x="T6" y="T7"/>
                </a:cxn>
                <a:cxn ang="0">
                  <a:pos x="T8" y="T9"/>
                </a:cxn>
              </a:cxnLst>
              <a:rect l="0" t="0" r="r" b="b"/>
              <a:pathLst>
                <a:path w="129" h="141">
                  <a:moveTo>
                    <a:pt x="126" y="133"/>
                  </a:moveTo>
                  <a:cubicBezTo>
                    <a:pt x="87" y="89"/>
                    <a:pt x="48" y="46"/>
                    <a:pt x="10" y="3"/>
                  </a:cubicBezTo>
                  <a:cubicBezTo>
                    <a:pt x="6" y="0"/>
                    <a:pt x="0" y="5"/>
                    <a:pt x="4" y="8"/>
                  </a:cubicBezTo>
                  <a:cubicBezTo>
                    <a:pt x="42" y="51"/>
                    <a:pt x="81" y="94"/>
                    <a:pt x="120" y="137"/>
                  </a:cubicBezTo>
                  <a:cubicBezTo>
                    <a:pt x="123" y="141"/>
                    <a:pt x="129" y="136"/>
                    <a:pt x="126" y="13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9"/>
            <p:cNvSpPr/>
            <p:nvPr/>
          </p:nvSpPr>
          <p:spPr bwMode="auto">
            <a:xfrm>
              <a:off x="1910" y="1291"/>
              <a:ext cx="850" cy="307"/>
            </a:xfrm>
            <a:custGeom>
              <a:avLst/>
              <a:gdLst>
                <a:gd name="T0" fmla="*/ 17 w 359"/>
                <a:gd name="T1" fmla="*/ 0 h 130"/>
                <a:gd name="T2" fmla="*/ 359 w 359"/>
                <a:gd name="T3" fmla="*/ 92 h 130"/>
                <a:gd name="T4" fmla="*/ 0 w 359"/>
                <a:gd name="T5" fmla="*/ 70 h 130"/>
                <a:gd name="T6" fmla="*/ 17 w 359"/>
                <a:gd name="T7" fmla="*/ 0 h 130"/>
              </a:gdLst>
              <a:ahLst/>
              <a:cxnLst>
                <a:cxn ang="0">
                  <a:pos x="T0" y="T1"/>
                </a:cxn>
                <a:cxn ang="0">
                  <a:pos x="T2" y="T3"/>
                </a:cxn>
                <a:cxn ang="0">
                  <a:pos x="T4" y="T5"/>
                </a:cxn>
                <a:cxn ang="0">
                  <a:pos x="T6" y="T7"/>
                </a:cxn>
              </a:cxnLst>
              <a:rect l="0" t="0" r="r" b="b"/>
              <a:pathLst>
                <a:path w="359" h="130">
                  <a:moveTo>
                    <a:pt x="17" y="0"/>
                  </a:moveTo>
                  <a:cubicBezTo>
                    <a:pt x="17" y="0"/>
                    <a:pt x="125" y="92"/>
                    <a:pt x="359" y="92"/>
                  </a:cubicBezTo>
                  <a:cubicBezTo>
                    <a:pt x="359" y="92"/>
                    <a:pt x="289" y="130"/>
                    <a:pt x="0" y="70"/>
                  </a:cubicBezTo>
                  <a:cubicBezTo>
                    <a:pt x="0" y="70"/>
                    <a:pt x="8" y="19"/>
                    <a:pt x="17"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
            <p:cNvSpPr/>
            <p:nvPr/>
          </p:nvSpPr>
          <p:spPr bwMode="auto">
            <a:xfrm>
              <a:off x="2059" y="2362"/>
              <a:ext cx="1143" cy="355"/>
            </a:xfrm>
            <a:custGeom>
              <a:avLst/>
              <a:gdLst>
                <a:gd name="T0" fmla="*/ 483 w 483"/>
                <a:gd name="T1" fmla="*/ 105 h 150"/>
                <a:gd name="T2" fmla="*/ 9 w 483"/>
                <a:gd name="T3" fmla="*/ 67 h 150"/>
                <a:gd name="T4" fmla="*/ 0 w 483"/>
                <a:gd name="T5" fmla="*/ 0 h 150"/>
                <a:gd name="T6" fmla="*/ 483 w 483"/>
                <a:gd name="T7" fmla="*/ 105 h 150"/>
              </a:gdLst>
              <a:ahLst/>
              <a:cxnLst>
                <a:cxn ang="0">
                  <a:pos x="T0" y="T1"/>
                </a:cxn>
                <a:cxn ang="0">
                  <a:pos x="T2" y="T3"/>
                </a:cxn>
                <a:cxn ang="0">
                  <a:pos x="T4" y="T5"/>
                </a:cxn>
                <a:cxn ang="0">
                  <a:pos x="T6" y="T7"/>
                </a:cxn>
              </a:cxnLst>
              <a:rect l="0" t="0" r="r" b="b"/>
              <a:pathLst>
                <a:path w="483" h="150">
                  <a:moveTo>
                    <a:pt x="483" y="105"/>
                  </a:moveTo>
                  <a:cubicBezTo>
                    <a:pt x="483" y="105"/>
                    <a:pt x="172" y="150"/>
                    <a:pt x="9" y="67"/>
                  </a:cubicBezTo>
                  <a:cubicBezTo>
                    <a:pt x="0" y="0"/>
                    <a:pt x="0" y="0"/>
                    <a:pt x="0" y="0"/>
                  </a:cubicBezTo>
                  <a:cubicBezTo>
                    <a:pt x="0" y="0"/>
                    <a:pt x="47" y="88"/>
                    <a:pt x="483" y="10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
            <p:cNvSpPr/>
            <p:nvPr/>
          </p:nvSpPr>
          <p:spPr bwMode="auto">
            <a:xfrm>
              <a:off x="2104" y="3192"/>
              <a:ext cx="1283" cy="617"/>
            </a:xfrm>
            <a:custGeom>
              <a:avLst/>
              <a:gdLst>
                <a:gd name="T0" fmla="*/ 0 w 542"/>
                <a:gd name="T1" fmla="*/ 0 h 261"/>
                <a:gd name="T2" fmla="*/ 542 w 542"/>
                <a:gd name="T3" fmla="*/ 196 h 261"/>
                <a:gd name="T4" fmla="*/ 21 w 542"/>
                <a:gd name="T5" fmla="*/ 88 h 261"/>
                <a:gd name="T6" fmla="*/ 0 w 542"/>
                <a:gd name="T7" fmla="*/ 0 h 261"/>
              </a:gdLst>
              <a:ahLst/>
              <a:cxnLst>
                <a:cxn ang="0">
                  <a:pos x="T0" y="T1"/>
                </a:cxn>
                <a:cxn ang="0">
                  <a:pos x="T2" y="T3"/>
                </a:cxn>
                <a:cxn ang="0">
                  <a:pos x="T4" y="T5"/>
                </a:cxn>
                <a:cxn ang="0">
                  <a:pos x="T6" y="T7"/>
                </a:cxn>
              </a:cxnLst>
              <a:rect l="0" t="0" r="r" b="b"/>
              <a:pathLst>
                <a:path w="542" h="261">
                  <a:moveTo>
                    <a:pt x="0" y="0"/>
                  </a:moveTo>
                  <a:cubicBezTo>
                    <a:pt x="0" y="0"/>
                    <a:pt x="246" y="256"/>
                    <a:pt x="542" y="196"/>
                  </a:cubicBezTo>
                  <a:cubicBezTo>
                    <a:pt x="542" y="196"/>
                    <a:pt x="286" y="261"/>
                    <a:pt x="21" y="88"/>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
            <p:cNvSpPr/>
            <p:nvPr/>
          </p:nvSpPr>
          <p:spPr bwMode="auto">
            <a:xfrm>
              <a:off x="1764" y="73"/>
              <a:ext cx="534" cy="213"/>
            </a:xfrm>
            <a:custGeom>
              <a:avLst/>
              <a:gdLst>
                <a:gd name="T0" fmla="*/ 8 w 226"/>
                <a:gd name="T1" fmla="*/ 0 h 90"/>
                <a:gd name="T2" fmla="*/ 226 w 226"/>
                <a:gd name="T3" fmla="*/ 45 h 90"/>
                <a:gd name="T4" fmla="*/ 0 w 226"/>
                <a:gd name="T5" fmla="*/ 37 h 90"/>
                <a:gd name="T6" fmla="*/ 8 w 226"/>
                <a:gd name="T7" fmla="*/ 0 h 90"/>
              </a:gdLst>
              <a:ahLst/>
              <a:cxnLst>
                <a:cxn ang="0">
                  <a:pos x="T0" y="T1"/>
                </a:cxn>
                <a:cxn ang="0">
                  <a:pos x="T2" y="T3"/>
                </a:cxn>
                <a:cxn ang="0">
                  <a:pos x="T4" y="T5"/>
                </a:cxn>
                <a:cxn ang="0">
                  <a:pos x="T6" y="T7"/>
                </a:cxn>
              </a:cxnLst>
              <a:rect l="0" t="0" r="r" b="b"/>
              <a:pathLst>
                <a:path w="226" h="90">
                  <a:moveTo>
                    <a:pt x="8" y="0"/>
                  </a:moveTo>
                  <a:cubicBezTo>
                    <a:pt x="8" y="0"/>
                    <a:pt x="148" y="52"/>
                    <a:pt x="226" y="45"/>
                  </a:cubicBezTo>
                  <a:cubicBezTo>
                    <a:pt x="226" y="45"/>
                    <a:pt x="117" y="90"/>
                    <a:pt x="0" y="37"/>
                  </a:cubicBezTo>
                  <a:lnTo>
                    <a:pt x="8"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3"/>
            <p:cNvSpPr/>
            <p:nvPr/>
          </p:nvSpPr>
          <p:spPr bwMode="auto">
            <a:xfrm>
              <a:off x="2298" y="4793"/>
              <a:ext cx="3505" cy="1293"/>
            </a:xfrm>
            <a:custGeom>
              <a:avLst/>
              <a:gdLst>
                <a:gd name="T0" fmla="*/ 1481 w 1481"/>
                <a:gd name="T1" fmla="*/ 0 h 547"/>
                <a:gd name="T2" fmla="*/ 1084 w 1481"/>
                <a:gd name="T3" fmla="*/ 135 h 547"/>
                <a:gd name="T4" fmla="*/ 436 w 1481"/>
                <a:gd name="T5" fmla="*/ 242 h 547"/>
                <a:gd name="T6" fmla="*/ 436 w 1481"/>
                <a:gd name="T7" fmla="*/ 196 h 547"/>
                <a:gd name="T8" fmla="*/ 16 w 1481"/>
                <a:gd name="T9" fmla="*/ 112 h 547"/>
                <a:gd name="T10" fmla="*/ 94 w 1481"/>
                <a:gd name="T11" fmla="*/ 277 h 547"/>
                <a:gd name="T12" fmla="*/ 1388 w 1481"/>
                <a:gd name="T13" fmla="*/ 300 h 547"/>
                <a:gd name="T14" fmla="*/ 1481 w 1481"/>
                <a:gd name="T15" fmla="*/ 0 h 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547">
                  <a:moveTo>
                    <a:pt x="1481" y="0"/>
                  </a:moveTo>
                  <a:cubicBezTo>
                    <a:pt x="1481" y="0"/>
                    <a:pt x="1325" y="90"/>
                    <a:pt x="1084" y="135"/>
                  </a:cubicBezTo>
                  <a:cubicBezTo>
                    <a:pt x="1084" y="135"/>
                    <a:pt x="585" y="255"/>
                    <a:pt x="436" y="242"/>
                  </a:cubicBezTo>
                  <a:cubicBezTo>
                    <a:pt x="436" y="196"/>
                    <a:pt x="436" y="196"/>
                    <a:pt x="436" y="196"/>
                  </a:cubicBezTo>
                  <a:cubicBezTo>
                    <a:pt x="436" y="196"/>
                    <a:pt x="179" y="262"/>
                    <a:pt x="16" y="112"/>
                  </a:cubicBezTo>
                  <a:cubicBezTo>
                    <a:pt x="16" y="112"/>
                    <a:pt x="0" y="142"/>
                    <a:pt x="94" y="277"/>
                  </a:cubicBezTo>
                  <a:cubicBezTo>
                    <a:pt x="94" y="277"/>
                    <a:pt x="413" y="547"/>
                    <a:pt x="1388" y="300"/>
                  </a:cubicBezTo>
                  <a:cubicBezTo>
                    <a:pt x="1388" y="300"/>
                    <a:pt x="1481" y="37"/>
                    <a:pt x="1481" y="0"/>
                  </a:cubicBezTo>
                  <a:close/>
                </a:path>
              </a:pathLst>
            </a:custGeom>
            <a:solidFill>
              <a:srgbClr val="FDFA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4"/>
            <p:cNvSpPr/>
            <p:nvPr/>
          </p:nvSpPr>
          <p:spPr bwMode="auto">
            <a:xfrm>
              <a:off x="2336" y="4791"/>
              <a:ext cx="1049" cy="636"/>
            </a:xfrm>
            <a:custGeom>
              <a:avLst/>
              <a:gdLst>
                <a:gd name="T0" fmla="*/ 0 w 443"/>
                <a:gd name="T1" fmla="*/ 113 h 269"/>
                <a:gd name="T2" fmla="*/ 184 w 443"/>
                <a:gd name="T3" fmla="*/ 0 h 269"/>
                <a:gd name="T4" fmla="*/ 443 w 443"/>
                <a:gd name="T5" fmla="*/ 16 h 269"/>
                <a:gd name="T6" fmla="*/ 419 w 443"/>
                <a:gd name="T7" fmla="*/ 196 h 269"/>
                <a:gd name="T8" fmla="*/ 0 w 443"/>
                <a:gd name="T9" fmla="*/ 113 h 269"/>
              </a:gdLst>
              <a:ahLst/>
              <a:cxnLst>
                <a:cxn ang="0">
                  <a:pos x="T0" y="T1"/>
                </a:cxn>
                <a:cxn ang="0">
                  <a:pos x="T2" y="T3"/>
                </a:cxn>
                <a:cxn ang="0">
                  <a:pos x="T4" y="T5"/>
                </a:cxn>
                <a:cxn ang="0">
                  <a:pos x="T6" y="T7"/>
                </a:cxn>
                <a:cxn ang="0">
                  <a:pos x="T8" y="T9"/>
                </a:cxn>
              </a:cxnLst>
              <a:rect l="0" t="0" r="r" b="b"/>
              <a:pathLst>
                <a:path w="443" h="269">
                  <a:moveTo>
                    <a:pt x="0" y="113"/>
                  </a:moveTo>
                  <a:cubicBezTo>
                    <a:pt x="0" y="113"/>
                    <a:pt x="28" y="12"/>
                    <a:pt x="184" y="0"/>
                  </a:cubicBezTo>
                  <a:cubicBezTo>
                    <a:pt x="184" y="0"/>
                    <a:pt x="295" y="1"/>
                    <a:pt x="443" y="16"/>
                  </a:cubicBezTo>
                  <a:cubicBezTo>
                    <a:pt x="419" y="196"/>
                    <a:pt x="419" y="196"/>
                    <a:pt x="419" y="196"/>
                  </a:cubicBezTo>
                  <a:cubicBezTo>
                    <a:pt x="419" y="196"/>
                    <a:pt x="159" y="269"/>
                    <a:pt x="0" y="113"/>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
            <p:cNvSpPr/>
            <p:nvPr/>
          </p:nvSpPr>
          <p:spPr bwMode="auto">
            <a:xfrm>
              <a:off x="4724" y="4722"/>
              <a:ext cx="1079" cy="421"/>
            </a:xfrm>
            <a:custGeom>
              <a:avLst/>
              <a:gdLst>
                <a:gd name="T0" fmla="*/ 332 w 456"/>
                <a:gd name="T1" fmla="*/ 0 h 178"/>
                <a:gd name="T2" fmla="*/ 456 w 456"/>
                <a:gd name="T3" fmla="*/ 30 h 178"/>
                <a:gd name="T4" fmla="*/ 0 w 456"/>
                <a:gd name="T5" fmla="*/ 178 h 178"/>
                <a:gd name="T6" fmla="*/ 332 w 456"/>
                <a:gd name="T7" fmla="*/ 0 h 178"/>
              </a:gdLst>
              <a:ahLst/>
              <a:cxnLst>
                <a:cxn ang="0">
                  <a:pos x="T0" y="T1"/>
                </a:cxn>
                <a:cxn ang="0">
                  <a:pos x="T2" y="T3"/>
                </a:cxn>
                <a:cxn ang="0">
                  <a:pos x="T4" y="T5"/>
                </a:cxn>
                <a:cxn ang="0">
                  <a:pos x="T6" y="T7"/>
                </a:cxn>
              </a:cxnLst>
              <a:rect l="0" t="0" r="r" b="b"/>
              <a:pathLst>
                <a:path w="456" h="178">
                  <a:moveTo>
                    <a:pt x="332" y="0"/>
                  </a:moveTo>
                  <a:cubicBezTo>
                    <a:pt x="332" y="0"/>
                    <a:pt x="425" y="15"/>
                    <a:pt x="456" y="30"/>
                  </a:cubicBezTo>
                  <a:cubicBezTo>
                    <a:pt x="456" y="30"/>
                    <a:pt x="295" y="126"/>
                    <a:pt x="0" y="178"/>
                  </a:cubicBezTo>
                  <a:cubicBezTo>
                    <a:pt x="0" y="178"/>
                    <a:pt x="285" y="37"/>
                    <a:pt x="332"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5"/>
          <p:cNvSpPr txBox="1"/>
          <p:nvPr/>
        </p:nvSpPr>
        <p:spPr>
          <a:xfrm>
            <a:off x="1282065" y="4802505"/>
            <a:ext cx="10901045" cy="768350"/>
          </a:xfrm>
          <a:prstGeom prst="rect">
            <a:avLst/>
          </a:prstGeom>
          <a:noFill/>
        </p:spPr>
        <p:txBody>
          <a:bodyPr wrap="square" rtlCol="0">
            <a:spAutoFit/>
          </a:bodyPr>
          <a:p>
            <a:pPr algn="ctr" defTabSz="913765"/>
            <a:r>
              <a:rPr lang="en-US" altLang="zh-CN" sz="44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Nachwirkungen</a:t>
            </a:r>
            <a:endParaRPr lang="en-US" altLang="zh-CN" sz="44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5" name="文本框 6"/>
          <p:cNvSpPr txBox="1"/>
          <p:nvPr/>
        </p:nvSpPr>
        <p:spPr>
          <a:xfrm>
            <a:off x="1282700" y="4805045"/>
            <a:ext cx="10900410" cy="768350"/>
          </a:xfrm>
          <a:prstGeom prst="rect">
            <a:avLst/>
          </a:prstGeom>
          <a:noFill/>
        </p:spPr>
        <p:txBody>
          <a:bodyPr wrap="square" rtlCol="0">
            <a:spAutoFit/>
          </a:bodyPr>
          <a:p>
            <a:pPr algn="ctr" defTabSz="913765"/>
            <a:r>
              <a:rPr lang="en-US" altLang="zh-CN" sz="4400" b="1" dirty="0">
                <a:solidFill>
                  <a:schemeClr val="bg1"/>
                </a:solidFill>
                <a:latin typeface="Calibri" panose="020F0502020204030204" pitchFamily="34" charset="0"/>
                <a:ea typeface="Arial" panose="020B0604020202020204" pitchFamily="34" charset="0"/>
                <a:cs typeface="Calibri" panose="020F0502020204030204" pitchFamily="34" charset="0"/>
              </a:rPr>
              <a:t>Nachwirkungen</a:t>
            </a:r>
            <a:endParaRPr lang="en-US" altLang="zh-CN" sz="44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wipe(left)">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27" name="Group 26"/>
          <p:cNvGrpSpPr/>
          <p:nvPr/>
        </p:nvGrpSpPr>
        <p:grpSpPr>
          <a:xfrm>
            <a:off x="587375" y="307340"/>
            <a:ext cx="4095750" cy="841375"/>
            <a:chOff x="925" y="484"/>
            <a:chExt cx="6450" cy="1325"/>
          </a:xfrm>
        </p:grpSpPr>
        <p:sp>
          <p:nvSpPr>
            <p:cNvPr id="42" name="Freeform 15"/>
            <p:cNvSpPr/>
            <p:nvPr/>
          </p:nvSpPr>
          <p:spPr bwMode="auto">
            <a:xfrm>
              <a:off x="1641" y="1284"/>
              <a:ext cx="5367" cy="3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nvGrpSpPr>
            <p:cNvPr id="26" name="Group 25"/>
            <p:cNvGrpSpPr/>
            <p:nvPr/>
          </p:nvGrpSpPr>
          <p:grpSpPr>
            <a:xfrm>
              <a:off x="925" y="484"/>
              <a:ext cx="6450" cy="1325"/>
              <a:chOff x="925" y="484"/>
              <a:chExt cx="6450" cy="1325"/>
            </a:xfrm>
          </p:grpSpPr>
          <p:sp>
            <p:nvSpPr>
              <p:cNvPr id="39" name="文本框 38"/>
              <p:cNvSpPr txBox="1"/>
              <p:nvPr/>
            </p:nvSpPr>
            <p:spPr>
              <a:xfrm>
                <a:off x="1274" y="484"/>
                <a:ext cx="6101" cy="822"/>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Nachwirkungen</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rot="0">
                <a:off x="925" y="625"/>
                <a:ext cx="781" cy="680"/>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Für Griechenland</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grpSp>
      <p:sp>
        <p:nvSpPr>
          <p:cNvPr id="20" name="任意多边形 16"/>
          <p:cNvSpPr/>
          <p:nvPr/>
        </p:nvSpPr>
        <p:spPr>
          <a:xfrm flipH="1">
            <a:off x="1941830" y="2978150"/>
            <a:ext cx="1650365" cy="1694180"/>
          </a:xfrm>
          <a:custGeom>
            <a:avLst/>
            <a:gdLst>
              <a:gd name="connsiteX0" fmla="*/ 0 w 510363"/>
              <a:gd name="connsiteY0" fmla="*/ 637954 h 637954"/>
              <a:gd name="connsiteX1" fmla="*/ 510363 w 510363"/>
              <a:gd name="connsiteY1" fmla="*/ 0 h 637954"/>
              <a:gd name="connsiteX0-1" fmla="*/ 0 w 515261"/>
              <a:gd name="connsiteY0-2" fmla="*/ 637954 h 637954"/>
              <a:gd name="connsiteX1-3" fmla="*/ 510363 w 515261"/>
              <a:gd name="connsiteY1-4" fmla="*/ 0 h 637954"/>
              <a:gd name="connsiteX0-5" fmla="*/ 0 w 513901"/>
              <a:gd name="connsiteY0-6" fmla="*/ 637954 h 637954"/>
              <a:gd name="connsiteX1-7" fmla="*/ 510363 w 513901"/>
              <a:gd name="connsiteY1-8" fmla="*/ 0 h 637954"/>
            </a:gdLst>
            <a:ahLst/>
            <a:cxnLst>
              <a:cxn ang="0">
                <a:pos x="connsiteX0-1" y="connsiteY0-2"/>
              </a:cxn>
              <a:cxn ang="0">
                <a:pos x="connsiteX1-3" y="connsiteY1-4"/>
              </a:cxn>
            </a:cxnLst>
            <a:rect l="l" t="t" r="r" b="b"/>
            <a:pathLst>
              <a:path w="513901" h="637954">
                <a:moveTo>
                  <a:pt x="0" y="637954"/>
                </a:moveTo>
                <a:cubicBezTo>
                  <a:pt x="0" y="138224"/>
                  <a:pt x="563525" y="520995"/>
                  <a:pt x="510363" y="0"/>
                </a:cubicBezTo>
              </a:path>
            </a:pathLst>
          </a:cu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21" name="任意多边形 17"/>
          <p:cNvSpPr/>
          <p:nvPr/>
        </p:nvSpPr>
        <p:spPr>
          <a:xfrm flipH="1">
            <a:off x="5991860" y="2812415"/>
            <a:ext cx="2299335" cy="1864995"/>
          </a:xfrm>
          <a:custGeom>
            <a:avLst/>
            <a:gdLst>
              <a:gd name="connsiteX0" fmla="*/ 0 w 510363"/>
              <a:gd name="connsiteY0" fmla="*/ 637954 h 637954"/>
              <a:gd name="connsiteX1" fmla="*/ 510363 w 510363"/>
              <a:gd name="connsiteY1" fmla="*/ 0 h 637954"/>
              <a:gd name="connsiteX0-1" fmla="*/ 0 w 515261"/>
              <a:gd name="connsiteY0-2" fmla="*/ 637954 h 637954"/>
              <a:gd name="connsiteX1-3" fmla="*/ 510363 w 515261"/>
              <a:gd name="connsiteY1-4" fmla="*/ 0 h 637954"/>
              <a:gd name="connsiteX0-5" fmla="*/ 0 w 513901"/>
              <a:gd name="connsiteY0-6" fmla="*/ 637954 h 637954"/>
              <a:gd name="connsiteX1-7" fmla="*/ 510363 w 513901"/>
              <a:gd name="connsiteY1-8" fmla="*/ 0 h 637954"/>
            </a:gdLst>
            <a:ahLst/>
            <a:cxnLst>
              <a:cxn ang="0">
                <a:pos x="connsiteX0-1" y="connsiteY0-2"/>
              </a:cxn>
              <a:cxn ang="0">
                <a:pos x="connsiteX1-3" y="connsiteY1-4"/>
              </a:cxn>
            </a:cxnLst>
            <a:rect l="l" t="t" r="r" b="b"/>
            <a:pathLst>
              <a:path w="513901" h="637954">
                <a:moveTo>
                  <a:pt x="0" y="637954"/>
                </a:moveTo>
                <a:cubicBezTo>
                  <a:pt x="0" y="138224"/>
                  <a:pt x="563525" y="520995"/>
                  <a:pt x="510363" y="0"/>
                </a:cubicBezTo>
              </a:path>
            </a:pathLst>
          </a:cu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22" name="任意多边形 18"/>
          <p:cNvSpPr/>
          <p:nvPr/>
        </p:nvSpPr>
        <p:spPr>
          <a:xfrm rot="5400000" flipH="1">
            <a:off x="3589655" y="2962275"/>
            <a:ext cx="2193925" cy="1705610"/>
          </a:xfrm>
          <a:custGeom>
            <a:avLst/>
            <a:gdLst>
              <a:gd name="connsiteX0" fmla="*/ 0 w 510363"/>
              <a:gd name="connsiteY0" fmla="*/ 637954 h 637954"/>
              <a:gd name="connsiteX1" fmla="*/ 510363 w 510363"/>
              <a:gd name="connsiteY1" fmla="*/ 0 h 637954"/>
              <a:gd name="connsiteX0-1" fmla="*/ 0 w 515261"/>
              <a:gd name="connsiteY0-2" fmla="*/ 637954 h 637954"/>
              <a:gd name="connsiteX1-3" fmla="*/ 510363 w 515261"/>
              <a:gd name="connsiteY1-4" fmla="*/ 0 h 637954"/>
              <a:gd name="connsiteX0-5" fmla="*/ 0 w 513901"/>
              <a:gd name="connsiteY0-6" fmla="*/ 637954 h 637954"/>
              <a:gd name="connsiteX1-7" fmla="*/ 510363 w 513901"/>
              <a:gd name="connsiteY1-8" fmla="*/ 0 h 637954"/>
            </a:gdLst>
            <a:ahLst/>
            <a:cxnLst>
              <a:cxn ang="0">
                <a:pos x="connsiteX0-1" y="connsiteY0-2"/>
              </a:cxn>
              <a:cxn ang="0">
                <a:pos x="connsiteX1-3" y="connsiteY1-4"/>
              </a:cxn>
            </a:cxnLst>
            <a:rect l="l" t="t" r="r" b="b"/>
            <a:pathLst>
              <a:path w="513901" h="637954">
                <a:moveTo>
                  <a:pt x="0" y="637954"/>
                </a:moveTo>
                <a:cubicBezTo>
                  <a:pt x="0" y="138224"/>
                  <a:pt x="563525" y="520995"/>
                  <a:pt x="510363" y="0"/>
                </a:cubicBezTo>
              </a:path>
            </a:pathLst>
          </a:cu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23" name="任意多边形 19"/>
          <p:cNvSpPr/>
          <p:nvPr/>
        </p:nvSpPr>
        <p:spPr>
          <a:xfrm rot="5400000" flipH="1">
            <a:off x="8304530" y="2982595"/>
            <a:ext cx="2263140" cy="1596390"/>
          </a:xfrm>
          <a:custGeom>
            <a:avLst/>
            <a:gdLst>
              <a:gd name="connsiteX0" fmla="*/ 0 w 510363"/>
              <a:gd name="connsiteY0" fmla="*/ 637954 h 637954"/>
              <a:gd name="connsiteX1" fmla="*/ 510363 w 510363"/>
              <a:gd name="connsiteY1" fmla="*/ 0 h 637954"/>
              <a:gd name="connsiteX0-1" fmla="*/ 0 w 515261"/>
              <a:gd name="connsiteY0-2" fmla="*/ 637954 h 637954"/>
              <a:gd name="connsiteX1-3" fmla="*/ 510363 w 515261"/>
              <a:gd name="connsiteY1-4" fmla="*/ 0 h 637954"/>
              <a:gd name="connsiteX0-5" fmla="*/ 0 w 513901"/>
              <a:gd name="connsiteY0-6" fmla="*/ 637954 h 637954"/>
              <a:gd name="connsiteX1-7" fmla="*/ 510363 w 513901"/>
              <a:gd name="connsiteY1-8" fmla="*/ 0 h 637954"/>
            </a:gdLst>
            <a:ahLst/>
            <a:cxnLst>
              <a:cxn ang="0">
                <a:pos x="connsiteX0-1" y="connsiteY0-2"/>
              </a:cxn>
              <a:cxn ang="0">
                <a:pos x="connsiteX1-3" y="connsiteY1-4"/>
              </a:cxn>
            </a:cxnLst>
            <a:rect l="l" t="t" r="r" b="b"/>
            <a:pathLst>
              <a:path w="513901" h="637954">
                <a:moveTo>
                  <a:pt x="0" y="637954"/>
                </a:moveTo>
                <a:cubicBezTo>
                  <a:pt x="0" y="138224"/>
                  <a:pt x="563525" y="520995"/>
                  <a:pt x="510363" y="0"/>
                </a:cubicBezTo>
              </a:path>
            </a:pathLst>
          </a:cu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52" name="任意多边形 16"/>
          <p:cNvSpPr/>
          <p:nvPr/>
        </p:nvSpPr>
        <p:spPr>
          <a:xfrm flipH="1">
            <a:off x="10465435" y="2901950"/>
            <a:ext cx="1868170" cy="1359535"/>
          </a:xfrm>
          <a:custGeom>
            <a:avLst/>
            <a:gdLst>
              <a:gd name="connsiteX0" fmla="*/ 0 w 510363"/>
              <a:gd name="connsiteY0" fmla="*/ 637954 h 637954"/>
              <a:gd name="connsiteX1" fmla="*/ 510363 w 510363"/>
              <a:gd name="connsiteY1" fmla="*/ 0 h 637954"/>
              <a:gd name="connsiteX0-1" fmla="*/ 0 w 515261"/>
              <a:gd name="connsiteY0-2" fmla="*/ 637954 h 637954"/>
              <a:gd name="connsiteX1-3" fmla="*/ 510363 w 515261"/>
              <a:gd name="connsiteY1-4" fmla="*/ 0 h 637954"/>
              <a:gd name="connsiteX0-5" fmla="*/ 0 w 513901"/>
              <a:gd name="connsiteY0-6" fmla="*/ 637954 h 637954"/>
              <a:gd name="connsiteX1-7" fmla="*/ 510363 w 513901"/>
              <a:gd name="connsiteY1-8" fmla="*/ 0 h 637954"/>
            </a:gdLst>
            <a:ahLst/>
            <a:cxnLst>
              <a:cxn ang="0">
                <a:pos x="connsiteX0-1" y="connsiteY0-2"/>
              </a:cxn>
              <a:cxn ang="0">
                <a:pos x="connsiteX1-3" y="connsiteY1-4"/>
              </a:cxn>
            </a:cxnLst>
            <a:rect l="l" t="t" r="r" b="b"/>
            <a:pathLst>
              <a:path w="513901" h="637954">
                <a:moveTo>
                  <a:pt x="0" y="637954"/>
                </a:moveTo>
                <a:cubicBezTo>
                  <a:pt x="0" y="138224"/>
                  <a:pt x="563525" y="520995"/>
                  <a:pt x="510363" y="0"/>
                </a:cubicBezTo>
              </a:path>
            </a:pathLst>
          </a:cu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grpSp>
        <p:nvGrpSpPr>
          <p:cNvPr id="54" name="Group 53"/>
          <p:cNvGrpSpPr/>
          <p:nvPr/>
        </p:nvGrpSpPr>
        <p:grpSpPr>
          <a:xfrm>
            <a:off x="117475" y="1586865"/>
            <a:ext cx="3677285" cy="1623060"/>
            <a:chOff x="-100" y="2499"/>
            <a:chExt cx="5791" cy="2556"/>
          </a:xfrm>
        </p:grpSpPr>
        <p:grpSp>
          <p:nvGrpSpPr>
            <p:cNvPr id="4" name="组合 1"/>
            <p:cNvGrpSpPr/>
            <p:nvPr/>
          </p:nvGrpSpPr>
          <p:grpSpPr>
            <a:xfrm>
              <a:off x="2109" y="3665"/>
              <a:ext cx="1351" cy="1390"/>
              <a:chOff x="1268047" y="1694923"/>
              <a:chExt cx="681847" cy="681847"/>
            </a:xfrm>
            <a:solidFill>
              <a:srgbClr val="584141"/>
            </a:solidFill>
          </p:grpSpPr>
          <p:sp>
            <p:nvSpPr>
              <p:cNvPr id="6" name="椭圆 2"/>
              <p:cNvSpPr/>
              <p:nvPr/>
            </p:nvSpPr>
            <p:spPr>
              <a:xfrm>
                <a:off x="1268047" y="1694923"/>
                <a:ext cx="681847" cy="681847"/>
              </a:xfrm>
              <a:prstGeom prst="ellipse">
                <a:avLst/>
              </a:prstGeom>
              <a:solidFill>
                <a:schemeClr val="accent1">
                  <a:lumMod val="75000"/>
                </a:schemeClr>
              </a:solidFill>
              <a:ln w="12700">
                <a:solidFill>
                  <a:srgbClr val="584141"/>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7" name="椭圆 3"/>
              <p:cNvSpPr/>
              <p:nvPr/>
            </p:nvSpPr>
            <p:spPr>
              <a:xfrm>
                <a:off x="1358393" y="1771938"/>
                <a:ext cx="511286" cy="518996"/>
              </a:xfrm>
              <a:prstGeom prst="ellipse">
                <a:avLst/>
              </a:prstGeom>
              <a:solidFill>
                <a:schemeClr val="bg1">
                  <a:alpha val="67000"/>
                </a:schemeClr>
              </a:solidFill>
              <a:ln>
                <a:solidFill>
                  <a:srgbClr val="58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grpSp>
        <p:sp>
          <p:nvSpPr>
            <p:cNvPr id="24" name="TextBox 119"/>
            <p:cNvSpPr txBox="1"/>
            <p:nvPr/>
          </p:nvSpPr>
          <p:spPr>
            <a:xfrm>
              <a:off x="-100" y="2499"/>
              <a:ext cx="5791" cy="1016"/>
            </a:xfrm>
            <a:prstGeom prst="rect">
              <a:avLst/>
            </a:prstGeom>
            <a:noFill/>
          </p:spPr>
          <p:txBody>
            <a:bodyPr wrap="square" rtlCol="0">
              <a:spAutoFit/>
            </a:bodyPr>
            <a:p>
              <a:pPr algn="ctr"/>
              <a: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Russisch-Osmanischer Krieg &amp; Morea-Expedition (1828-1829/1833)</a:t>
              </a:r>
              <a:endPar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pic>
          <p:nvPicPr>
            <p:cNvPr id="34" name="Picture 33" descr="C:\Users\GrHalbgott\Downloads\swords (1).pngswords (1)"/>
            <p:cNvPicPr>
              <a:picLocks noChangeAspect="1"/>
            </p:cNvPicPr>
            <p:nvPr/>
          </p:nvPicPr>
          <p:blipFill>
            <a:blip r:embed="rId1"/>
            <a:srcRect/>
            <a:stretch>
              <a:fillRect/>
            </a:stretch>
          </p:blipFill>
          <p:spPr>
            <a:xfrm>
              <a:off x="2456" y="4007"/>
              <a:ext cx="678" cy="679"/>
            </a:xfrm>
            <a:prstGeom prst="rect">
              <a:avLst/>
            </a:prstGeom>
            <a:ln>
              <a:noFill/>
            </a:ln>
          </p:spPr>
        </p:pic>
      </p:grpSp>
      <p:grpSp>
        <p:nvGrpSpPr>
          <p:cNvPr id="56" name="Group 55"/>
          <p:cNvGrpSpPr/>
          <p:nvPr/>
        </p:nvGrpSpPr>
        <p:grpSpPr>
          <a:xfrm>
            <a:off x="1535430" y="4448810"/>
            <a:ext cx="4154805" cy="1878330"/>
            <a:chOff x="2385" y="7012"/>
            <a:chExt cx="6543" cy="2958"/>
          </a:xfrm>
        </p:grpSpPr>
        <p:grpSp>
          <p:nvGrpSpPr>
            <p:cNvPr id="8" name="组合 4"/>
            <p:cNvGrpSpPr/>
            <p:nvPr/>
          </p:nvGrpSpPr>
          <p:grpSpPr>
            <a:xfrm>
              <a:off x="4955" y="7012"/>
              <a:ext cx="1351" cy="1390"/>
              <a:chOff x="2116065" y="3452963"/>
              <a:chExt cx="681847" cy="681847"/>
            </a:xfrm>
          </p:grpSpPr>
          <p:sp>
            <p:nvSpPr>
              <p:cNvPr id="9" name="椭圆 5"/>
              <p:cNvSpPr/>
              <p:nvPr/>
            </p:nvSpPr>
            <p:spPr>
              <a:xfrm>
                <a:off x="2116065" y="3452963"/>
                <a:ext cx="681847" cy="681847"/>
              </a:xfrm>
              <a:prstGeom prst="ellipse">
                <a:avLst/>
              </a:prstGeom>
              <a:solidFill>
                <a:schemeClr val="accent1">
                  <a:lumMod val="75000"/>
                </a:schemeClr>
              </a:solidFill>
              <a:ln w="12700">
                <a:solidFill>
                  <a:srgbClr val="584141"/>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10" name="椭圆 6"/>
              <p:cNvSpPr/>
              <p:nvPr/>
            </p:nvSpPr>
            <p:spPr>
              <a:xfrm flipV="1">
                <a:off x="2204309" y="3540746"/>
                <a:ext cx="505360" cy="505360"/>
              </a:xfrm>
              <a:prstGeom prst="ellips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grpSp>
        <p:sp>
          <p:nvSpPr>
            <p:cNvPr id="33" name="TextBox 119"/>
            <p:cNvSpPr txBox="1"/>
            <p:nvPr/>
          </p:nvSpPr>
          <p:spPr>
            <a:xfrm>
              <a:off x="2385" y="8518"/>
              <a:ext cx="6543" cy="1452"/>
            </a:xfrm>
            <a:prstGeom prst="rect">
              <a:avLst/>
            </a:prstGeom>
            <a:noFill/>
          </p:spPr>
          <p:txBody>
            <a:bodyPr wrap="square" rtlCol="0">
              <a:spAutoFit/>
            </a:bodyPr>
            <a:p>
              <a:pPr algn="ctr"/>
              <a: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Kapitulation des Sultans &amp; </a:t>
              </a:r>
              <a:b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br>
              <a: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Souveräne Unabhängigkeit Griechenlands</a:t>
              </a:r>
              <a:endPar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a:p>
              <a:pPr algn="ctr"/>
              <a: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(1832) </a:t>
              </a:r>
              <a:endPar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pic>
          <p:nvPicPr>
            <p:cNvPr id="35" name="Picture 34" descr="D:\UniHeidelberg\Kurse\FS4\Exkursion Greece\Referat\pics\icons\white-flag.pngwhite-flag"/>
            <p:cNvPicPr>
              <a:picLocks noChangeAspect="1"/>
            </p:cNvPicPr>
            <p:nvPr/>
          </p:nvPicPr>
          <p:blipFill>
            <a:blip r:embed="rId2"/>
            <a:srcRect/>
            <a:stretch>
              <a:fillRect/>
            </a:stretch>
          </p:blipFill>
          <p:spPr>
            <a:xfrm>
              <a:off x="5302" y="7366"/>
              <a:ext cx="709" cy="709"/>
            </a:xfrm>
            <a:prstGeom prst="rect">
              <a:avLst/>
            </a:prstGeom>
          </p:spPr>
        </p:pic>
      </p:grpSp>
      <p:grpSp>
        <p:nvGrpSpPr>
          <p:cNvPr id="55" name="Group 54"/>
          <p:cNvGrpSpPr/>
          <p:nvPr/>
        </p:nvGrpSpPr>
        <p:grpSpPr>
          <a:xfrm>
            <a:off x="4445000" y="1580515"/>
            <a:ext cx="3110230" cy="1591945"/>
            <a:chOff x="7000" y="2489"/>
            <a:chExt cx="4898" cy="2507"/>
          </a:xfrm>
        </p:grpSpPr>
        <p:grpSp>
          <p:nvGrpSpPr>
            <p:cNvPr id="14" name="组合 10"/>
            <p:cNvGrpSpPr/>
            <p:nvPr/>
          </p:nvGrpSpPr>
          <p:grpSpPr>
            <a:xfrm>
              <a:off x="8786" y="3606"/>
              <a:ext cx="1351" cy="1390"/>
              <a:chOff x="5476025" y="3452963"/>
              <a:chExt cx="681847" cy="681847"/>
            </a:xfrm>
          </p:grpSpPr>
          <p:sp>
            <p:nvSpPr>
              <p:cNvPr id="15" name="椭圆 11"/>
              <p:cNvSpPr/>
              <p:nvPr/>
            </p:nvSpPr>
            <p:spPr>
              <a:xfrm>
                <a:off x="5476025" y="3452963"/>
                <a:ext cx="681847" cy="681847"/>
              </a:xfrm>
              <a:prstGeom prst="ellipse">
                <a:avLst/>
              </a:prstGeom>
              <a:solidFill>
                <a:schemeClr val="accent1">
                  <a:lumMod val="75000"/>
                </a:schemeClr>
              </a:solidFill>
              <a:ln w="12700">
                <a:solidFill>
                  <a:srgbClr val="584141"/>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16" name="椭圆 12"/>
              <p:cNvSpPr/>
              <p:nvPr/>
            </p:nvSpPr>
            <p:spPr>
              <a:xfrm flipV="1">
                <a:off x="5564269" y="3540746"/>
                <a:ext cx="505360" cy="505360"/>
              </a:xfrm>
              <a:prstGeom prst="ellips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grpSp>
        <p:sp>
          <p:nvSpPr>
            <p:cNvPr id="25" name="TextBox 119"/>
            <p:cNvSpPr txBox="1"/>
            <p:nvPr/>
          </p:nvSpPr>
          <p:spPr>
            <a:xfrm>
              <a:off x="7000" y="2489"/>
              <a:ext cx="4898" cy="1016"/>
            </a:xfrm>
            <a:prstGeom prst="rect">
              <a:avLst/>
            </a:prstGeom>
            <a:noFill/>
          </p:spPr>
          <p:txBody>
            <a:bodyPr wrap="square" rtlCol="0">
              <a:spAutoFit/>
            </a:bodyPr>
            <a:p>
              <a:pPr algn="ctr"/>
              <a:r>
                <a:rPr lang="en-US" altLang="zh-CN"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1. König Othon (1832-1862) </a:t>
              </a:r>
              <a:endParaRPr lang="en-US" altLang="zh-CN"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a:p>
              <a:pPr algn="ctr"/>
              <a:r>
                <a:rPr lang="en-US" altLang="zh-CN"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2. König Georg I. (ab 1863) </a:t>
              </a:r>
              <a:endParaRPr lang="en-US" altLang="zh-CN"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pic>
          <p:nvPicPr>
            <p:cNvPr id="36" name="Picture 35" descr="crown"/>
            <p:cNvPicPr>
              <a:picLocks noChangeAspect="1"/>
            </p:cNvPicPr>
            <p:nvPr/>
          </p:nvPicPr>
          <p:blipFill>
            <a:blip r:embed="rId3"/>
            <a:stretch>
              <a:fillRect/>
            </a:stretch>
          </p:blipFill>
          <p:spPr>
            <a:xfrm>
              <a:off x="9105" y="3955"/>
              <a:ext cx="690" cy="690"/>
            </a:xfrm>
            <a:prstGeom prst="rect">
              <a:avLst/>
            </a:prstGeom>
          </p:spPr>
        </p:pic>
      </p:grpSp>
      <p:grpSp>
        <p:nvGrpSpPr>
          <p:cNvPr id="57" name="Group 56"/>
          <p:cNvGrpSpPr/>
          <p:nvPr/>
        </p:nvGrpSpPr>
        <p:grpSpPr>
          <a:xfrm>
            <a:off x="6567805" y="4448822"/>
            <a:ext cx="3491865" cy="1840218"/>
            <a:chOff x="10343" y="7006"/>
            <a:chExt cx="5499" cy="2898"/>
          </a:xfrm>
        </p:grpSpPr>
        <p:grpSp>
          <p:nvGrpSpPr>
            <p:cNvPr id="11" name="组合 7"/>
            <p:cNvGrpSpPr/>
            <p:nvPr/>
          </p:nvGrpSpPr>
          <p:grpSpPr>
            <a:xfrm>
              <a:off x="12417" y="7006"/>
              <a:ext cx="1351" cy="1390"/>
              <a:chOff x="3788017" y="3452963"/>
              <a:chExt cx="681847" cy="681847"/>
            </a:xfrm>
          </p:grpSpPr>
          <p:sp>
            <p:nvSpPr>
              <p:cNvPr id="12" name="椭圆 8"/>
              <p:cNvSpPr/>
              <p:nvPr/>
            </p:nvSpPr>
            <p:spPr>
              <a:xfrm>
                <a:off x="3788017" y="3452963"/>
                <a:ext cx="681847" cy="681847"/>
              </a:xfrm>
              <a:prstGeom prst="ellipse">
                <a:avLst/>
              </a:prstGeom>
              <a:solidFill>
                <a:schemeClr val="accent1">
                  <a:lumMod val="75000"/>
                </a:schemeClr>
              </a:solidFill>
              <a:ln w="12700">
                <a:solidFill>
                  <a:srgbClr val="584141"/>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13" name="椭圆 9"/>
              <p:cNvSpPr/>
              <p:nvPr/>
            </p:nvSpPr>
            <p:spPr>
              <a:xfrm flipV="1">
                <a:off x="3868268" y="3530960"/>
                <a:ext cx="517847" cy="530769"/>
              </a:xfrm>
              <a:prstGeom prst="ellips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grpSp>
        <p:sp>
          <p:nvSpPr>
            <p:cNvPr id="41" name="TextBox 119"/>
            <p:cNvSpPr txBox="1"/>
            <p:nvPr/>
          </p:nvSpPr>
          <p:spPr>
            <a:xfrm>
              <a:off x="10343" y="8452"/>
              <a:ext cx="5499" cy="1452"/>
            </a:xfrm>
            <a:prstGeom prst="rect">
              <a:avLst/>
            </a:prstGeom>
            <a:noFill/>
          </p:spPr>
          <p:txBody>
            <a:bodyPr wrap="square" rtlCol="0">
              <a:spAutoFit/>
            </a:bodyPr>
            <a:p>
              <a:pPr algn="ctr"/>
              <a: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Beitritt Ionische Inseln zu Königreich Griechenland</a:t>
              </a:r>
              <a:b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br>
              <a:r>
                <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(1863)</a:t>
              </a:r>
              <a:endParaRPr lang="en-US" altLang="zh-CN"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pic>
          <p:nvPicPr>
            <p:cNvPr id="37" name="Picture 36" descr="handshake"/>
            <p:cNvPicPr>
              <a:picLocks noChangeAspect="1"/>
            </p:cNvPicPr>
            <p:nvPr/>
          </p:nvPicPr>
          <p:blipFill>
            <a:blip r:embed="rId4"/>
            <a:stretch>
              <a:fillRect/>
            </a:stretch>
          </p:blipFill>
          <p:spPr>
            <a:xfrm>
              <a:off x="12710" y="7366"/>
              <a:ext cx="732" cy="732"/>
            </a:xfrm>
            <a:prstGeom prst="rect">
              <a:avLst/>
            </a:prstGeom>
          </p:spPr>
        </p:pic>
      </p:grpSp>
      <p:grpSp>
        <p:nvGrpSpPr>
          <p:cNvPr id="58" name="Group 57"/>
          <p:cNvGrpSpPr/>
          <p:nvPr/>
        </p:nvGrpSpPr>
        <p:grpSpPr>
          <a:xfrm>
            <a:off x="8291195" y="1586865"/>
            <a:ext cx="3900170" cy="1604834"/>
            <a:chOff x="13057" y="2499"/>
            <a:chExt cx="6142" cy="2527"/>
          </a:xfrm>
        </p:grpSpPr>
        <p:grpSp>
          <p:nvGrpSpPr>
            <p:cNvPr id="17" name="组合 13"/>
            <p:cNvGrpSpPr/>
            <p:nvPr/>
          </p:nvGrpSpPr>
          <p:grpSpPr>
            <a:xfrm>
              <a:off x="15790" y="3636"/>
              <a:ext cx="1351" cy="1390"/>
              <a:chOff x="7156004" y="3452963"/>
              <a:chExt cx="681847" cy="681847"/>
            </a:xfrm>
          </p:grpSpPr>
          <p:sp>
            <p:nvSpPr>
              <p:cNvPr id="18" name="椭圆 14"/>
              <p:cNvSpPr/>
              <p:nvPr/>
            </p:nvSpPr>
            <p:spPr>
              <a:xfrm>
                <a:off x="7156004" y="3452963"/>
                <a:ext cx="681847" cy="681847"/>
              </a:xfrm>
              <a:prstGeom prst="ellipse">
                <a:avLst/>
              </a:prstGeom>
              <a:solidFill>
                <a:schemeClr val="accent1">
                  <a:lumMod val="75000"/>
                </a:schemeClr>
              </a:solidFill>
              <a:ln w="12700">
                <a:solidFill>
                  <a:srgbClr val="584141"/>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sp>
            <p:nvSpPr>
              <p:cNvPr id="19" name="椭圆 15"/>
              <p:cNvSpPr/>
              <p:nvPr/>
            </p:nvSpPr>
            <p:spPr>
              <a:xfrm flipV="1">
                <a:off x="7236255" y="3540770"/>
                <a:ext cx="520371" cy="505260"/>
              </a:xfrm>
              <a:prstGeom prst="ellips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Arial" panose="020B0604020202020204" pitchFamily="34" charset="0"/>
                  <a:ea typeface="Arial" panose="020B0604020202020204" pitchFamily="34" charset="0"/>
                </a:endParaRPr>
              </a:p>
            </p:txBody>
          </p:sp>
        </p:grpSp>
        <p:sp>
          <p:nvSpPr>
            <p:cNvPr id="50" name="TextBox 119"/>
            <p:cNvSpPr txBox="1"/>
            <p:nvPr/>
          </p:nvSpPr>
          <p:spPr>
            <a:xfrm>
              <a:off x="13057" y="2499"/>
              <a:ext cx="6142" cy="1016"/>
            </a:xfrm>
            <a:prstGeom prst="rect">
              <a:avLst/>
            </a:prstGeom>
            <a:noFill/>
          </p:spPr>
          <p:txBody>
            <a:bodyPr wrap="square" rtlCol="0">
              <a:spAutoFit/>
            </a:bodyPr>
            <a:p>
              <a:pPr algn="ctr"/>
              <a:r>
                <a:rPr lang="en-US" altLang="zh-CN" dirty="0">
                  <a:solidFill>
                    <a:schemeClr val="accent1">
                      <a:lumMod val="75000"/>
                    </a:schemeClr>
                  </a:solidFill>
                  <a:ea typeface="Arial" panose="020B0604020202020204" pitchFamily="34" charset="0"/>
                  <a:cs typeface="+mn-lt"/>
                </a:rPr>
                <a:t>Weitere Gebietserweiterungen</a:t>
              </a:r>
              <a:br>
                <a:rPr lang="en-US" altLang="zh-CN" dirty="0">
                  <a:solidFill>
                    <a:schemeClr val="accent1">
                      <a:lumMod val="75000"/>
                    </a:schemeClr>
                  </a:solidFill>
                  <a:ea typeface="Arial" panose="020B0604020202020204" pitchFamily="34" charset="0"/>
                  <a:cs typeface="+mn-lt"/>
                </a:rPr>
              </a:br>
              <a:r>
                <a:rPr lang="en-US">
                  <a:solidFill>
                    <a:schemeClr val="accent1">
                      <a:lumMod val="75000"/>
                    </a:schemeClr>
                  </a:solidFill>
                  <a:cs typeface="+mn-lt"/>
                  <a:sym typeface="+mn-ea"/>
                </a:rPr>
                <a:t>(bis 1923)</a:t>
              </a:r>
              <a:endParaRPr lang="en-US" altLang="zh-CN" dirty="0">
                <a:solidFill>
                  <a:schemeClr val="accent1">
                    <a:lumMod val="75000"/>
                  </a:schemeClr>
                </a:solidFill>
                <a:ea typeface="Arial" panose="020B0604020202020204" pitchFamily="34" charset="0"/>
                <a:cs typeface="+mn-lt"/>
              </a:endParaRPr>
            </a:p>
          </p:txBody>
        </p:sp>
        <p:pic>
          <p:nvPicPr>
            <p:cNvPr id="51" name="Picture 50" descr="D:\UniHeidelberg\Kurse\FS4\Exkursion Greece\Referat\pics\icons\army-holding-flag.pngarmy-holding-flag"/>
            <p:cNvPicPr>
              <a:picLocks noChangeAspect="1"/>
            </p:cNvPicPr>
            <p:nvPr/>
          </p:nvPicPr>
          <p:blipFill>
            <a:blip r:embed="rId5"/>
            <a:srcRect/>
            <a:stretch>
              <a:fillRect/>
            </a:stretch>
          </p:blipFill>
          <p:spPr>
            <a:xfrm>
              <a:off x="16118" y="3956"/>
              <a:ext cx="690" cy="690"/>
            </a:xfrm>
            <a:prstGeom prst="rect">
              <a:avLst/>
            </a:prstGeom>
          </p:spPr>
        </p:pic>
      </p:grpSp>
      <p:pic>
        <p:nvPicPr>
          <p:cNvPr id="53" name="Picture 52" descr="D:\UniHeidelberg\Kurse\FS4\Exkursion Greece\Referat\pics\icons\war.pngwar"/>
          <p:cNvPicPr>
            <a:picLocks noChangeAspect="1"/>
          </p:cNvPicPr>
          <p:nvPr/>
        </p:nvPicPr>
        <p:blipFill>
          <a:blip r:embed="rId6"/>
          <a:srcRect/>
          <a:stretch>
            <a:fillRect/>
          </a:stretch>
        </p:blipFill>
        <p:spPr>
          <a:xfrm>
            <a:off x="11445240" y="3823335"/>
            <a:ext cx="438150" cy="438150"/>
          </a:xfrm>
          <a:prstGeom prst="rect">
            <a:avLst/>
          </a:prstGeom>
        </p:spPr>
      </p:pic>
      <p:pic>
        <p:nvPicPr>
          <p:cNvPr id="59" name="Picture 58" descr="Greece_Expansion"/>
          <p:cNvPicPr>
            <a:picLocks noChangeAspect="1"/>
          </p:cNvPicPr>
          <p:nvPr/>
        </p:nvPicPr>
        <p:blipFill>
          <a:blip r:embed="rId7"/>
          <a:stretch>
            <a:fillRect/>
          </a:stretch>
        </p:blipFill>
        <p:spPr>
          <a:xfrm>
            <a:off x="287655" y="635"/>
            <a:ext cx="5220970" cy="6857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9"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dissolv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9"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9"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ssolve">
                                      <p:cBhvr>
                                        <p:cTn id="31" dur="500"/>
                                        <p:tgtEl>
                                          <p:spTgt spid="57"/>
                                        </p:tgtEl>
                                      </p:cBhvr>
                                    </p:animEffect>
                                  </p:childTnLst>
                                </p:cTn>
                              </p:par>
                            </p:childTnLst>
                          </p:cTn>
                        </p:par>
                        <p:par>
                          <p:cTn id="32" fill="hold">
                            <p:stCondLst>
                              <p:cond delay="500"/>
                            </p:stCondLst>
                            <p:childTnLst>
                              <p:par>
                                <p:cTn id="33" presetID="9" presetClass="entr" presetSubtype="0" fill="hold" nodeType="afterEffect">
                                  <p:stCondLst>
                                    <p:cond delay="1000"/>
                                  </p:stCondLst>
                                  <p:childTnLst>
                                    <p:set>
                                      <p:cBhvr>
                                        <p:cTn id="34" dur="1" fill="hold">
                                          <p:stCondLst>
                                            <p:cond delay="0"/>
                                          </p:stCondLst>
                                        </p:cTn>
                                        <p:tgtEl>
                                          <p:spTgt spid="59"/>
                                        </p:tgtEl>
                                        <p:attrNameLst>
                                          <p:attrName>style.visibility</p:attrName>
                                        </p:attrNameLst>
                                      </p:cBhvr>
                                      <p:to>
                                        <p:strVal val="visible"/>
                                      </p:to>
                                    </p:set>
                                    <p:animEffect transition="in" filter="dissolve">
                                      <p:cBhvr>
                                        <p:cTn id="35" dur="500"/>
                                        <p:tgtEl>
                                          <p:spTgt spid="59"/>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3000" fill="hold">
                                          <p:stCondLst>
                                            <p:cond delay="0"/>
                                          </p:stCondLst>
                                        </p:cTn>
                                        <p:tgtEl>
                                          <p:spTgt spid="23"/>
                                        </p:tgtEl>
                                        <p:attrNameLst>
                                          <p:attrName>style.visibility</p:attrName>
                                        </p:attrNameLst>
                                      </p:cBhvr>
                                      <p:to>
                                        <p:strVal val="visible"/>
                                      </p:to>
                                    </p:set>
                                    <p:animEffect transition="in" filter="wipe(left)">
                                      <p:cBhvr>
                                        <p:cTn id="39" dur="3000"/>
                                        <p:tgtEl>
                                          <p:spTgt spid="23"/>
                                        </p:tgtEl>
                                      </p:cBhvr>
                                    </p:animEffect>
                                  </p:childTnLst>
                                </p:cTn>
                              </p:par>
                            </p:childTnLst>
                          </p:cTn>
                        </p:par>
                        <p:par>
                          <p:cTn id="40" fill="hold">
                            <p:stCondLst>
                              <p:cond delay="5000"/>
                            </p:stCondLst>
                            <p:childTnLst>
                              <p:par>
                                <p:cTn id="41" presetID="9" presetClass="entr" presetSubtype="0"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dissolve">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wipe(left)">
                                      <p:cBhvr>
                                        <p:cTn id="48" dur="500"/>
                                        <p:tgtEl>
                                          <p:spTgt spid="52"/>
                                        </p:tgtEl>
                                      </p:cBhvr>
                                    </p:animEffect>
                                  </p:childTnLst>
                                </p:cTn>
                              </p:par>
                              <p:par>
                                <p:cTn id="49" presetID="9"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dissolve">
                                      <p:cBhvr>
                                        <p:cTn id="51" dur="500"/>
                                        <p:tgtEl>
                                          <p:spTgt spid="53"/>
                                        </p:tgtEl>
                                      </p:cBhvr>
                                    </p:animEffect>
                                  </p:childTnLst>
                                </p:cTn>
                              </p:par>
                              <p:par>
                                <p:cTn id="52" presetID="7" presetClass="exit" presetSubtype="2" fill="hold" nodeType="withEffect">
                                  <p:stCondLst>
                                    <p:cond delay="500"/>
                                  </p:stCondLst>
                                  <p:childTnLst>
                                    <p:anim calcmode="lin" valueType="num">
                                      <p:cBhvr additive="base">
                                        <p:cTn id="53" dur="2000"/>
                                        <p:tgtEl>
                                          <p:spTgt spid="53"/>
                                        </p:tgtEl>
                                        <p:attrNameLst>
                                          <p:attrName>ppt_x</p:attrName>
                                        </p:attrNameLst>
                                      </p:cBhvr>
                                      <p:tavLst>
                                        <p:tav tm="0" fmla="">
                                          <p:val>
                                            <p:strVal val="ppt_x"/>
                                          </p:val>
                                        </p:tav>
                                        <p:tav tm="100000" fmla="">
                                          <p:val>
                                            <p:strVal val="1+ppt_w/2"/>
                                          </p:val>
                                        </p:tav>
                                      </p:tavLst>
                                    </p:anim>
                                    <p:anim calcmode="lin" valueType="num">
                                      <p:cBhvr additive="base">
                                        <p:cTn id="54" dur="2000"/>
                                        <p:tgtEl>
                                          <p:spTgt spid="53"/>
                                        </p:tgtEl>
                                        <p:attrNameLst>
                                          <p:attrName>ppt_y</p:attrName>
                                        </p:attrNameLst>
                                      </p:cBhvr>
                                      <p:tavLst>
                                        <p:tav tm="0" fmla="">
                                          <p:val>
                                            <p:strVal val="ppt_y"/>
                                          </p:val>
                                        </p:tav>
                                        <p:tav tm="100000" fmla="">
                                          <p:val>
                                            <p:strVal val="ppt_y"/>
                                          </p:val>
                                        </p:tav>
                                      </p:tavLst>
                                    </p:anim>
                                    <p:set>
                                      <p:cBhvr>
                                        <p:cTn id="55" dur="1" fill="hold">
                                          <p:stCondLst>
                                            <p:cond delay="2000"/>
                                          </p:stCondLst>
                                        </p:cTn>
                                        <p:tgtEl>
                                          <p:spTgt spid="53"/>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59"/>
                                        </p:tgtEl>
                                      </p:cBhvr>
                                    </p:animEffect>
                                    <p:set>
                                      <p:cBhvr>
                                        <p:cTn id="58"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2" grpId="0" animBg="1"/>
      <p:bldP spid="21" grpId="0" animBg="1"/>
      <p:bldP spid="23"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4" name="Group 3"/>
          <p:cNvGrpSpPr/>
          <p:nvPr/>
        </p:nvGrpSpPr>
        <p:grpSpPr>
          <a:xfrm>
            <a:off x="587588" y="307566"/>
            <a:ext cx="4095769" cy="841149"/>
            <a:chOff x="925" y="484"/>
            <a:chExt cx="6450" cy="1325"/>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Nachwirkungen</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Für Europa &amp; Nahen Osten</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sp>
        <p:nvSpPr>
          <p:cNvPr id="5" name="Text Box 4"/>
          <p:cNvSpPr txBox="1"/>
          <p:nvPr/>
        </p:nvSpPr>
        <p:spPr>
          <a:xfrm>
            <a:off x="227330" y="1316355"/>
            <a:ext cx="4826635" cy="2214880"/>
          </a:xfrm>
          <a:prstGeom prst="rect">
            <a:avLst/>
          </a:prstGeom>
          <a:noFill/>
        </p:spPr>
        <p:txBody>
          <a:bodyPr wrap="square" rtlCol="0">
            <a:spAutoFit/>
          </a:bodyPr>
          <a:p>
            <a:pPr fontAlgn="auto">
              <a:spcAft>
                <a:spcPts val="1200"/>
              </a:spcAft>
            </a:pPr>
            <a:br>
              <a:rPr lang="en-US">
                <a:solidFill>
                  <a:schemeClr val="accent1">
                    <a:lumMod val="75000"/>
                  </a:schemeClr>
                </a:solidFill>
              </a:rPr>
            </a:br>
            <a:r>
              <a:rPr lang="en-US">
                <a:solidFill>
                  <a:schemeClr val="accent1">
                    <a:lumMod val="75000"/>
                  </a:schemeClr>
                </a:solidFill>
              </a:rPr>
              <a:t>- Flottenverlust bei Schlacht von Navarino</a:t>
            </a:r>
            <a:endParaRPr lang="en-US">
              <a:solidFill>
                <a:schemeClr val="accent1">
                  <a:lumMod val="75000"/>
                </a:schemeClr>
              </a:solidFill>
            </a:endParaRPr>
          </a:p>
          <a:p>
            <a:pPr fontAlgn="auto">
              <a:spcAft>
                <a:spcPts val="1200"/>
              </a:spcAft>
            </a:pPr>
            <a:r>
              <a:rPr lang="en-US">
                <a:solidFill>
                  <a:schemeClr val="accent1">
                    <a:lumMod val="75000"/>
                  </a:schemeClr>
                </a:solidFill>
              </a:rPr>
              <a:t>- Nach und nach Zerfall des Osmanischen Reiches</a:t>
            </a:r>
            <a:endParaRPr lang="en-US">
              <a:solidFill>
                <a:schemeClr val="accent1">
                  <a:lumMod val="75000"/>
                </a:schemeClr>
              </a:solidFill>
            </a:endParaRPr>
          </a:p>
          <a:p>
            <a:pPr fontAlgn="auto">
              <a:spcAft>
                <a:spcPts val="1200"/>
              </a:spcAft>
            </a:pPr>
            <a:r>
              <a:rPr lang="en-US">
                <a:solidFill>
                  <a:schemeClr val="accent1">
                    <a:lumMod val="75000"/>
                  </a:schemeClr>
                </a:solidFill>
              </a:rPr>
              <a:t>- Stärkung Russlands am Schwarzen Meer</a:t>
            </a:r>
            <a:endParaRPr lang="en-US">
              <a:solidFill>
                <a:schemeClr val="accent1">
                  <a:lumMod val="75000"/>
                </a:schemeClr>
              </a:solidFill>
            </a:endParaRPr>
          </a:p>
          <a:p>
            <a:pPr fontAlgn="auto">
              <a:spcAft>
                <a:spcPts val="1200"/>
              </a:spcAft>
            </a:pPr>
            <a:r>
              <a:rPr lang="en-US">
                <a:solidFill>
                  <a:schemeClr val="accent1">
                    <a:lumMod val="75000"/>
                  </a:schemeClr>
                </a:solidFill>
                <a:latin typeface="Calibri" panose="020F0502020204030204" pitchFamily="34" charset="0"/>
                <a:cs typeface="Calibri" panose="020F0502020204030204" pitchFamily="34" charset="0"/>
                <a:sym typeface="+mn-ea"/>
              </a:rPr>
              <a:t>    → </a:t>
            </a:r>
            <a:r>
              <a:rPr lang="en-US">
                <a:solidFill>
                  <a:schemeClr val="accent1">
                    <a:lumMod val="75000"/>
                  </a:schemeClr>
                </a:solidFill>
              </a:rPr>
              <a:t>Angespannte Situation zwischen den </a:t>
            </a:r>
            <a:br>
              <a:rPr lang="en-US">
                <a:solidFill>
                  <a:schemeClr val="accent1">
                    <a:lumMod val="75000"/>
                  </a:schemeClr>
                </a:solidFill>
              </a:rPr>
            </a:br>
            <a:r>
              <a:rPr lang="en-US">
                <a:solidFill>
                  <a:schemeClr val="accent1">
                    <a:lumMod val="75000"/>
                  </a:schemeClr>
                </a:solidFill>
              </a:rPr>
              <a:t>    europäischen Großmächten</a:t>
            </a:r>
            <a:endParaRPr lang="en-US">
              <a:solidFill>
                <a:schemeClr val="accent1">
                  <a:lumMod val="75000"/>
                </a:schemeClr>
              </a:solidFill>
              <a:latin typeface="Calibri" panose="020F0502020204030204" pitchFamily="34" charset="0"/>
              <a:cs typeface="Calibri" panose="020F0502020204030204" pitchFamily="34" charset="0"/>
            </a:endParaRPr>
          </a:p>
        </p:txBody>
      </p:sp>
      <p:sp>
        <p:nvSpPr>
          <p:cNvPr id="2" name="Text Box 1"/>
          <p:cNvSpPr txBox="1"/>
          <p:nvPr/>
        </p:nvSpPr>
        <p:spPr>
          <a:xfrm>
            <a:off x="226695" y="3594100"/>
            <a:ext cx="4826635" cy="2768600"/>
          </a:xfrm>
          <a:prstGeom prst="rect">
            <a:avLst/>
          </a:prstGeom>
          <a:noFill/>
        </p:spPr>
        <p:txBody>
          <a:bodyPr wrap="square" rtlCol="0">
            <a:spAutoFit/>
          </a:bodyPr>
          <a:p>
            <a:pPr fontAlgn="auto">
              <a:spcAft>
                <a:spcPts val="1200"/>
              </a:spcAft>
            </a:pPr>
            <a:r>
              <a:rPr lang="en-US">
                <a:solidFill>
                  <a:schemeClr val="accent1">
                    <a:lumMod val="75000"/>
                  </a:schemeClr>
                </a:solidFill>
              </a:rPr>
              <a:t>- Niederlage im 1. Weltkrieg:</a:t>
            </a:r>
            <a:endParaRPr lang="en-US">
              <a:solidFill>
                <a:schemeClr val="accent1">
                  <a:lumMod val="75000"/>
                </a:schemeClr>
              </a:solidFill>
            </a:endParaRPr>
          </a:p>
          <a:p>
            <a:pPr fontAlgn="auto">
              <a:spcAft>
                <a:spcPts val="1200"/>
              </a:spcAft>
            </a:pPr>
            <a:r>
              <a:rPr lang="en-US">
                <a:solidFill>
                  <a:schemeClr val="accent1">
                    <a:lumMod val="75000"/>
                  </a:schemeClr>
                </a:solidFill>
                <a:latin typeface="Calibri" panose="020F0502020204030204" pitchFamily="34" charset="0"/>
                <a:cs typeface="Calibri" panose="020F0502020204030204" pitchFamily="34" charset="0"/>
              </a:rPr>
              <a:t>    → Aufteilung des Osmanischen Reiches in </a:t>
            </a:r>
            <a:br>
              <a:rPr lang="en-US">
                <a:solidFill>
                  <a:schemeClr val="accent1">
                    <a:lumMod val="75000"/>
                  </a:schemeClr>
                </a:solidFill>
                <a:latin typeface="Calibri" panose="020F0502020204030204" pitchFamily="34" charset="0"/>
                <a:cs typeface="Calibri" panose="020F0502020204030204" pitchFamily="34" charset="0"/>
              </a:rPr>
            </a:br>
            <a:r>
              <a:rPr lang="en-US">
                <a:solidFill>
                  <a:schemeClr val="accent1">
                    <a:lumMod val="75000"/>
                  </a:schemeClr>
                </a:solidFill>
                <a:latin typeface="Calibri" panose="020F0502020204030204" pitchFamily="34" charset="0"/>
                <a:cs typeface="Calibri" panose="020F0502020204030204" pitchFamily="34" charset="0"/>
              </a:rPr>
              <a:t>    Interessensgebiete der Großmächte ungeachtet </a:t>
            </a:r>
            <a:br>
              <a:rPr lang="en-US">
                <a:solidFill>
                  <a:schemeClr val="accent1">
                    <a:lumMod val="75000"/>
                  </a:schemeClr>
                </a:solidFill>
                <a:latin typeface="Calibri" panose="020F0502020204030204" pitchFamily="34" charset="0"/>
                <a:cs typeface="Calibri" panose="020F0502020204030204" pitchFamily="34" charset="0"/>
              </a:rPr>
            </a:br>
            <a:r>
              <a:rPr lang="en-US">
                <a:solidFill>
                  <a:schemeClr val="accent1">
                    <a:lumMod val="75000"/>
                  </a:schemeClr>
                </a:solidFill>
                <a:latin typeface="Calibri" panose="020F0502020204030204" pitchFamily="34" charset="0"/>
                <a:cs typeface="Calibri" panose="020F0502020204030204" pitchFamily="34" charset="0"/>
              </a:rPr>
              <a:t>    regionaler/kultureller Zusammenhänge</a:t>
            </a:r>
            <a:endParaRPr lang="en-US">
              <a:solidFill>
                <a:schemeClr val="accent1">
                  <a:lumMod val="75000"/>
                </a:schemeClr>
              </a:solidFill>
              <a:latin typeface="Calibri" panose="020F0502020204030204" pitchFamily="34" charset="0"/>
              <a:cs typeface="Calibri" panose="020F0502020204030204" pitchFamily="34" charset="0"/>
            </a:endParaRPr>
          </a:p>
          <a:p>
            <a:pPr fontAlgn="auto">
              <a:spcAft>
                <a:spcPts val="1200"/>
              </a:spcAft>
            </a:pPr>
            <a:r>
              <a:rPr lang="en-US">
                <a:solidFill>
                  <a:schemeClr val="accent1">
                    <a:lumMod val="75000"/>
                  </a:schemeClr>
                </a:solidFill>
                <a:latin typeface="Calibri" panose="020F0502020204030204" pitchFamily="34" charset="0"/>
                <a:cs typeface="Calibri" panose="020F0502020204030204" pitchFamily="34" charset="0"/>
                <a:sym typeface="+mn-ea"/>
              </a:rPr>
              <a:t>    →</a:t>
            </a:r>
            <a:r>
              <a:rPr lang="en-US">
                <a:solidFill>
                  <a:schemeClr val="accent1">
                    <a:lumMod val="75000"/>
                  </a:schemeClr>
                </a:solidFill>
                <a:latin typeface="Calibri" panose="020F0502020204030204" pitchFamily="34" charset="0"/>
                <a:cs typeface="Calibri" panose="020F0502020204030204" pitchFamily="34" charset="0"/>
              </a:rPr>
              <a:t> Konflikte deshalb heute noch im Nahen </a:t>
            </a:r>
            <a:br>
              <a:rPr lang="en-US">
                <a:solidFill>
                  <a:schemeClr val="accent1">
                    <a:lumMod val="75000"/>
                  </a:schemeClr>
                </a:solidFill>
                <a:latin typeface="Calibri" panose="020F0502020204030204" pitchFamily="34" charset="0"/>
                <a:cs typeface="Calibri" panose="020F0502020204030204" pitchFamily="34" charset="0"/>
              </a:rPr>
            </a:br>
            <a:r>
              <a:rPr lang="en-US">
                <a:solidFill>
                  <a:schemeClr val="accent1">
                    <a:lumMod val="75000"/>
                  </a:schemeClr>
                </a:solidFill>
                <a:latin typeface="Calibri" panose="020F0502020204030204" pitchFamily="34" charset="0"/>
                <a:cs typeface="Calibri" panose="020F0502020204030204" pitchFamily="34" charset="0"/>
              </a:rPr>
              <a:t>    Osten vorhanden</a:t>
            </a:r>
            <a:endParaRPr lang="en-US">
              <a:solidFill>
                <a:schemeClr val="accent1">
                  <a:lumMod val="75000"/>
                </a:schemeClr>
              </a:solidFill>
              <a:latin typeface="Calibri" panose="020F0502020204030204" pitchFamily="34" charset="0"/>
              <a:cs typeface="Calibri" panose="020F0502020204030204" pitchFamily="34" charset="0"/>
            </a:endParaRPr>
          </a:p>
          <a:p>
            <a:pPr fontAlgn="auto">
              <a:spcAft>
                <a:spcPts val="1200"/>
              </a:spcAft>
            </a:pPr>
            <a:r>
              <a:rPr lang="en-US">
                <a:solidFill>
                  <a:schemeClr val="accent1">
                    <a:lumMod val="75000"/>
                  </a:schemeClr>
                </a:solidFill>
                <a:latin typeface="Calibri" panose="020F0502020204030204" pitchFamily="34" charset="0"/>
                <a:cs typeface="Calibri" panose="020F0502020204030204" pitchFamily="34" charset="0"/>
              </a:rPr>
              <a:t>- Nach weiteren Auseinandersetzungen:</a:t>
            </a:r>
            <a:br>
              <a:rPr lang="en-US">
                <a:solidFill>
                  <a:schemeClr val="accent1">
                    <a:lumMod val="75000"/>
                  </a:schemeClr>
                </a:solidFill>
                <a:latin typeface="Calibri" panose="020F0502020204030204" pitchFamily="34" charset="0"/>
                <a:cs typeface="Calibri" panose="020F0502020204030204" pitchFamily="34" charset="0"/>
              </a:rPr>
            </a:br>
            <a:r>
              <a:rPr lang="en-US">
                <a:solidFill>
                  <a:schemeClr val="accent1">
                    <a:lumMod val="75000"/>
                  </a:schemeClr>
                </a:solidFill>
                <a:latin typeface="Calibri" panose="020F0502020204030204" pitchFamily="34" charset="0"/>
                <a:cs typeface="Calibri" panose="020F0502020204030204" pitchFamily="34" charset="0"/>
              </a:rPr>
              <a:t>Gründung Republik Türkei (1923)</a:t>
            </a:r>
            <a:endParaRPr lang="en-US">
              <a:solidFill>
                <a:schemeClr val="accent1">
                  <a:lumMod val="75000"/>
                </a:schemeClr>
              </a:solidFill>
              <a:latin typeface="Calibri" panose="020F0502020204030204" pitchFamily="34" charset="0"/>
              <a:cs typeface="Calibri" panose="020F0502020204030204" pitchFamily="34" charset="0"/>
            </a:endParaRPr>
          </a:p>
        </p:txBody>
      </p:sp>
      <p:pic>
        <p:nvPicPr>
          <p:cNvPr id="3" name="Picture 2" descr="decline Ottoman Empirejpg"/>
          <p:cNvPicPr>
            <a:picLocks noChangeAspect="1"/>
          </p:cNvPicPr>
          <p:nvPr/>
        </p:nvPicPr>
        <p:blipFill>
          <a:blip r:embed="rId1"/>
          <a:stretch>
            <a:fillRect/>
          </a:stretch>
        </p:blipFill>
        <p:spPr>
          <a:xfrm>
            <a:off x="5053330" y="396875"/>
            <a:ext cx="7048500" cy="5894705"/>
          </a:xfrm>
          <a:prstGeom prst="rect">
            <a:avLst/>
          </a:prstGeom>
        </p:spPr>
      </p:pic>
      <p:pic>
        <p:nvPicPr>
          <p:cNvPr id="6" name="Picture 5" descr="Ottoman1920"/>
          <p:cNvPicPr>
            <a:picLocks noChangeAspect="1"/>
          </p:cNvPicPr>
          <p:nvPr/>
        </p:nvPicPr>
        <p:blipFill>
          <a:blip r:embed="rId2"/>
          <a:stretch>
            <a:fillRect/>
          </a:stretch>
        </p:blipFill>
        <p:spPr>
          <a:xfrm>
            <a:off x="5464175" y="988695"/>
            <a:ext cx="6226810" cy="4710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mph" presetSubtype="0" grpId="0" nodeType="withEffect">
                                  <p:stCondLst>
                                    <p:cond delay="0"/>
                                  </p:stCondLst>
                                  <p:childTnLst>
                                    <p:set>
                                      <p:cBhvr rctx="PPT">
                                        <p:cTn id="14" dur="indefinite"/>
                                        <p:tgtEl>
                                          <p:spTgt spid="5"/>
                                        </p:tgtEl>
                                        <p:attrNameLst>
                                          <p:attrName>style.opacity</p:attrName>
                                        </p:attrNameLst>
                                      </p:cBhvr>
                                      <p:to>
                                        <p:strVal val="0.25"/>
                                      </p:to>
                                    </p:set>
                                    <p:animEffect filter="image" prLst="opacity: 0.5">
                                      <p:cBhvr rctx="IE">
                                        <p:cTn id="15" dur="indefinite"/>
                                        <p:tgtEl>
                                          <p:spTgt spid="5"/>
                                        </p:tgtEl>
                                      </p:cBhvr>
                                    </p:animEffect>
                                  </p:childTnLst>
                                </p:cTn>
                              </p:par>
                            </p:childTnLst>
                          </p:cTn>
                        </p:par>
                        <p:par>
                          <p:cTn id="16" fill="hold">
                            <p:stCondLst>
                              <p:cond delay="500"/>
                            </p:stCondLst>
                            <p:childTnLst>
                              <p:par>
                                <p:cTn id="17" presetID="9" presetClass="entr" presetSubtype="0" fill="hold" nodeType="after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1">
            <a:extLst>
              <a:ext uri="{BEBA8EAE-BF5A-486C-A8C5-ECC9F3942E4B}">
                <a14:imgProps xmlns:a14="http://schemas.microsoft.com/office/drawing/2010/main">
                  <a14:imgLayer r:embed="rId2">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6" name="文本框 5"/>
          <p:cNvSpPr txBox="1"/>
          <p:nvPr/>
        </p:nvSpPr>
        <p:spPr>
          <a:xfrm>
            <a:off x="-12700" y="254635"/>
            <a:ext cx="12204700" cy="706755"/>
          </a:xfrm>
          <a:prstGeom prst="rect">
            <a:avLst/>
          </a:prstGeom>
          <a:noFill/>
        </p:spPr>
        <p:txBody>
          <a:bodyPr wrap="square" rtlCol="0">
            <a:spAutoFit/>
          </a:bodyPr>
          <a:lstStyle/>
          <a:p>
            <a:pPr algn="ctr" defTabSz="913765"/>
            <a:r>
              <a:rPr lang="en-US" altLang="zh-CN" sz="4000" b="1" dirty="0">
                <a:ln w="152400">
                  <a:solidFill>
                    <a:schemeClr val="bg1"/>
                  </a:solidFill>
                </a:ln>
                <a:solidFill>
                  <a:schemeClr val="bg1"/>
                </a:solidFill>
                <a:latin typeface="Calibri" panose="020F0502020204030204" pitchFamily="34" charset="0"/>
                <a:ea typeface="Arial" panose="020B0604020202020204" pitchFamily="34" charset="0"/>
                <a:cs typeface="Calibri" panose="020F0502020204030204" pitchFamily="34" charset="0"/>
              </a:rPr>
              <a:t>Take-Home messages</a:t>
            </a:r>
            <a:endParaRPr lang="en-US" altLang="zh-CN" sz="4000" b="1" dirty="0">
              <a:ln w="152400">
                <a:solidFill>
                  <a:schemeClr val="bg1"/>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7" name="文本框 6"/>
          <p:cNvSpPr txBox="1"/>
          <p:nvPr/>
        </p:nvSpPr>
        <p:spPr>
          <a:xfrm>
            <a:off x="0" y="254635"/>
            <a:ext cx="12204700" cy="706755"/>
          </a:xfrm>
          <a:prstGeom prst="rect">
            <a:avLst/>
          </a:prstGeom>
          <a:noFill/>
        </p:spPr>
        <p:txBody>
          <a:bodyPr wrap="square" rtlCol="0">
            <a:spAutoFit/>
          </a:bodyPr>
          <a:lstStyle/>
          <a:p>
            <a:pPr algn="ctr" defTabSz="913765"/>
            <a:r>
              <a:rPr lang="en-US" altLang="zh-CN" sz="4000" b="1"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Take-Home messages</a:t>
            </a:r>
            <a:endParaRPr lang="en-US" altLang="zh-CN" sz="4000" b="1"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sp>
        <p:nvSpPr>
          <p:cNvPr id="3" name="文本框 5"/>
          <p:cNvSpPr txBox="1"/>
          <p:nvPr/>
        </p:nvSpPr>
        <p:spPr>
          <a:xfrm>
            <a:off x="638810" y="1374775"/>
            <a:ext cx="10901045" cy="460375"/>
          </a:xfrm>
          <a:prstGeom prst="rect">
            <a:avLst/>
          </a:prstGeom>
          <a:noFill/>
        </p:spPr>
        <p:txBody>
          <a:bodyPr wrap="square" rtlCol="0">
            <a:spAutoFit/>
          </a:bodyPr>
          <a:p>
            <a:pPr algn="ctr" defTabSz="913765"/>
            <a: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Griechenland war lange (ca. 400 Jahre) von Osmanischem Reich besetzt</a:t>
            </a:r>
            <a:endPar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5" name="文本框 6"/>
          <p:cNvSpPr txBox="1"/>
          <p:nvPr/>
        </p:nvSpPr>
        <p:spPr>
          <a:xfrm>
            <a:off x="639445" y="1377315"/>
            <a:ext cx="10900410" cy="460375"/>
          </a:xfrm>
          <a:prstGeom prst="rect">
            <a:avLst/>
          </a:prstGeom>
          <a:noFill/>
        </p:spPr>
        <p:txBody>
          <a:bodyPr wrap="square" rtlCol="0">
            <a:spAutoFit/>
          </a:bodyPr>
          <a:p>
            <a:pPr algn="ctr" defTabSz="913765"/>
            <a: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t>Griechenland war lange (ca. 400 Jahre) von Osmanischem Reich besetzt</a:t>
            </a:r>
            <a:endPar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2" name="文本框 5"/>
          <p:cNvSpPr txBox="1"/>
          <p:nvPr/>
        </p:nvSpPr>
        <p:spPr>
          <a:xfrm>
            <a:off x="645160" y="2253615"/>
            <a:ext cx="10901045" cy="829945"/>
          </a:xfrm>
          <a:prstGeom prst="rect">
            <a:avLst/>
          </a:prstGeom>
          <a:noFill/>
        </p:spPr>
        <p:txBody>
          <a:bodyPr wrap="square" rtlCol="0">
            <a:spAutoFit/>
          </a:bodyPr>
          <a:p>
            <a:pPr algn="ctr" defTabSz="913765"/>
            <a: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Schlacht von Navarino entscheidender Wendepunkt </a:t>
            </a:r>
            <a:b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br>
            <a: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zugunsten Unabhängigkeit Griechenlands</a:t>
            </a:r>
            <a:endPar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4" name="文本框 6"/>
          <p:cNvSpPr txBox="1"/>
          <p:nvPr/>
        </p:nvSpPr>
        <p:spPr>
          <a:xfrm>
            <a:off x="645795" y="2256155"/>
            <a:ext cx="10900410" cy="829945"/>
          </a:xfrm>
          <a:prstGeom prst="rect">
            <a:avLst/>
          </a:prstGeom>
          <a:noFill/>
        </p:spPr>
        <p:txBody>
          <a:bodyPr wrap="square" rtlCol="0">
            <a:spAutoFit/>
          </a:bodyPr>
          <a:p>
            <a:pPr algn="ctr" defTabSz="913765"/>
            <a: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t>Schlacht von Navarino entscheidender Wendepunkt </a:t>
            </a:r>
            <a:b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br>
            <a: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t>zugunsten Unabhängigkeit Griechenlands</a:t>
            </a:r>
            <a:endPar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8" name="文本框 5"/>
          <p:cNvSpPr txBox="1"/>
          <p:nvPr/>
        </p:nvSpPr>
        <p:spPr>
          <a:xfrm>
            <a:off x="638175" y="3502025"/>
            <a:ext cx="10901045" cy="829945"/>
          </a:xfrm>
          <a:prstGeom prst="rect">
            <a:avLst/>
          </a:prstGeom>
          <a:noFill/>
        </p:spPr>
        <p:txBody>
          <a:bodyPr wrap="square" rtlCol="0">
            <a:spAutoFit/>
          </a:bodyPr>
          <a:p>
            <a:pPr algn="ctr" defTabSz="913765"/>
            <a: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Schlacht von Navarino letzte große Segelschiff-Seeschlacht </a:t>
            </a:r>
            <a:b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br>
            <a: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und maßgeblicher Teil der Geschichte Europas und des Nahen Ostens</a:t>
            </a:r>
            <a:endPar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9" name="文本框 6"/>
          <p:cNvSpPr txBox="1"/>
          <p:nvPr/>
        </p:nvSpPr>
        <p:spPr>
          <a:xfrm>
            <a:off x="638810" y="3504565"/>
            <a:ext cx="10900410" cy="829945"/>
          </a:xfrm>
          <a:prstGeom prst="rect">
            <a:avLst/>
          </a:prstGeom>
          <a:noFill/>
        </p:spPr>
        <p:txBody>
          <a:bodyPr wrap="square" rtlCol="0">
            <a:spAutoFit/>
          </a:bodyPr>
          <a:p>
            <a:pPr algn="ctr" defTabSz="913765"/>
            <a: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t>Schlacht von Navarino letzte große Segelschiff-Seeschlacht</a:t>
            </a:r>
            <a:b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br>
            <a: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t>und maßgeblicher Teil der Geschichte Europas und des Nahen Ostens</a:t>
            </a:r>
            <a:endPar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10" name="文本框 5"/>
          <p:cNvSpPr txBox="1"/>
          <p:nvPr/>
        </p:nvSpPr>
        <p:spPr>
          <a:xfrm>
            <a:off x="652145" y="4752975"/>
            <a:ext cx="10901045" cy="829945"/>
          </a:xfrm>
          <a:prstGeom prst="rect">
            <a:avLst/>
          </a:prstGeom>
          <a:noFill/>
        </p:spPr>
        <p:txBody>
          <a:bodyPr wrap="square" rtlCol="0">
            <a:spAutoFit/>
          </a:bodyPr>
          <a:p>
            <a:pPr algn="ctr" defTabSz="913765"/>
            <a: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Bucht von Navarino ist geschichtsträchtig und wunderschön -</a:t>
            </a:r>
            <a:b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br>
            <a:r>
              <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ich freu mich drauf!</a:t>
            </a:r>
            <a:endParaRPr lang="en-US" altLang="zh-CN" sz="2400" b="1" dirty="0">
              <a:ln w="1016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11" name="文本框 6"/>
          <p:cNvSpPr txBox="1"/>
          <p:nvPr/>
        </p:nvSpPr>
        <p:spPr>
          <a:xfrm>
            <a:off x="652780" y="4755515"/>
            <a:ext cx="10900410" cy="829945"/>
          </a:xfrm>
          <a:prstGeom prst="rect">
            <a:avLst/>
          </a:prstGeom>
          <a:noFill/>
        </p:spPr>
        <p:txBody>
          <a:bodyPr wrap="square" rtlCol="0">
            <a:spAutoFit/>
          </a:bodyPr>
          <a:p>
            <a:pPr algn="ctr" defTabSz="913765"/>
            <a: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t>Bucht von Navarino ist geschichtsträchtig und wunderschön - </a:t>
            </a:r>
            <a:b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br>
            <a:r>
              <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rPr>
              <a:t>ich freu mich drauf!</a:t>
            </a:r>
            <a:endParaRPr lang="en-US" altLang="zh-CN" sz="24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2" fill="hold" grpId="1" nodeType="clickEffect">
                                  <p:stCondLst>
                                    <p:cond delay="0"/>
                                  </p:stCondLst>
                                  <p:childTnLst>
                                    <p:anim calcmode="lin" valueType="num">
                                      <p:cBhvr additive="base">
                                        <p:cTn id="26" dur="500"/>
                                        <p:tgtEl>
                                          <p:spTgt spid="5"/>
                                        </p:tgtEl>
                                        <p:attrNameLst>
                                          <p:attrName>ppt_x</p:attrName>
                                        </p:attrNameLst>
                                      </p:cBhvr>
                                      <p:tavLst>
                                        <p:tav tm="0">
                                          <p:val>
                                            <p:strVal val="ppt_x"/>
                                          </p:val>
                                        </p:tav>
                                        <p:tav tm="100000">
                                          <p:val>
                                            <p:strVal val="1+ppt_w/2"/>
                                          </p:val>
                                        </p:tav>
                                      </p:tavLst>
                                    </p:anim>
                                    <p:anim calcmode="lin" valueType="num">
                                      <p:cBhvr additive="base">
                                        <p:cTn id="27" dur="500"/>
                                        <p:tgtEl>
                                          <p:spTgt spid="5"/>
                                        </p:tgtEl>
                                        <p:attrNameLst>
                                          <p:attrName>ppt_y</p:attrName>
                                        </p:attrNameLst>
                                      </p:cBhvr>
                                      <p:tavLst>
                                        <p:tav tm="0">
                                          <p:val>
                                            <p:strVal val="ppt_y"/>
                                          </p:val>
                                        </p:tav>
                                        <p:tav tm="100000">
                                          <p:val>
                                            <p:strVal val="ppt_y"/>
                                          </p:val>
                                        </p:tav>
                                      </p:tavLst>
                                    </p:anim>
                                    <p:set>
                                      <p:cBhvr>
                                        <p:cTn id="28" dur="1" fill="hold">
                                          <p:stCondLst>
                                            <p:cond delay="499"/>
                                          </p:stCondLst>
                                        </p:cTn>
                                        <p:tgtEl>
                                          <p:spTgt spid="5"/>
                                        </p:tgtEl>
                                        <p:attrNameLst>
                                          <p:attrName>style.visibility</p:attrName>
                                        </p:attrNameLst>
                                      </p:cBhvr>
                                      <p:to>
                                        <p:strVal val="hidden"/>
                                      </p:to>
                                    </p:set>
                                  </p:childTnLst>
                                </p:cTn>
                              </p:par>
                              <p:par>
                                <p:cTn id="29" presetID="2" presetClass="exit" presetSubtype="2" fill="hold" grpId="1" nodeType="with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1+ppt_w/2"/>
                                          </p:val>
                                        </p:tav>
                                      </p:tavLst>
                                    </p:anim>
                                    <p:anim calcmode="lin" valueType="num">
                                      <p:cBhvr additive="base">
                                        <p:cTn id="31" dur="500"/>
                                        <p:tgtEl>
                                          <p:spTgt spid="3"/>
                                        </p:tgtEl>
                                        <p:attrNameLst>
                                          <p:attrName>ppt_y</p:attrName>
                                        </p:attrNameLst>
                                      </p:cBhvr>
                                      <p:tavLst>
                                        <p:tav tm="0">
                                          <p:val>
                                            <p:strVal val="ppt_y"/>
                                          </p:val>
                                        </p:tav>
                                        <p:tav tm="100000">
                                          <p:val>
                                            <p:strVal val="ppt_y"/>
                                          </p:val>
                                        </p:tav>
                                      </p:tavLst>
                                    </p:anim>
                                    <p:set>
                                      <p:cBhvr>
                                        <p:cTn id="32" dur="1" fill="hold">
                                          <p:stCondLst>
                                            <p:cond delay="499"/>
                                          </p:stCondLst>
                                        </p:cTn>
                                        <p:tgtEl>
                                          <p:spTgt spid="3"/>
                                        </p:tgtEl>
                                        <p:attrNameLst>
                                          <p:attrName>style.visibility</p:attrName>
                                        </p:attrNameLst>
                                      </p:cBhvr>
                                      <p:to>
                                        <p:strVal val="hidden"/>
                                      </p:to>
                                    </p:set>
                                  </p:childTnLst>
                                </p:cTn>
                              </p:par>
                              <p:par>
                                <p:cTn id="33" presetID="2" presetClass="entr" presetSubtype="8"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0-#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2" fill="hold" grpId="1" nodeType="clickEffect">
                                  <p:stCondLst>
                                    <p:cond delay="0"/>
                                  </p:stCondLst>
                                  <p:childTnLst>
                                    <p:anim calcmode="lin" valueType="num">
                                      <p:cBhvr additive="base">
                                        <p:cTn id="44" dur="500"/>
                                        <p:tgtEl>
                                          <p:spTgt spid="4"/>
                                        </p:tgtEl>
                                        <p:attrNameLst>
                                          <p:attrName>ppt_x</p:attrName>
                                        </p:attrNameLst>
                                      </p:cBhvr>
                                      <p:tavLst>
                                        <p:tav tm="0">
                                          <p:val>
                                            <p:strVal val="ppt_x"/>
                                          </p:val>
                                        </p:tav>
                                        <p:tav tm="100000">
                                          <p:val>
                                            <p:strVal val="1+ppt_w/2"/>
                                          </p:val>
                                        </p:tav>
                                      </p:tavLst>
                                    </p:anim>
                                    <p:anim calcmode="lin" valueType="num">
                                      <p:cBhvr additive="base">
                                        <p:cTn id="45" dur="500"/>
                                        <p:tgtEl>
                                          <p:spTgt spid="4"/>
                                        </p:tgtEl>
                                        <p:attrNameLst>
                                          <p:attrName>ppt_y</p:attrName>
                                        </p:attrNameLst>
                                      </p:cBhvr>
                                      <p:tavLst>
                                        <p:tav tm="0">
                                          <p:val>
                                            <p:strVal val="ppt_y"/>
                                          </p:val>
                                        </p:tav>
                                        <p:tav tm="100000">
                                          <p:val>
                                            <p:strVal val="ppt_y"/>
                                          </p:val>
                                        </p:tav>
                                      </p:tavLst>
                                    </p:anim>
                                    <p:set>
                                      <p:cBhvr>
                                        <p:cTn id="46" dur="1" fill="hold">
                                          <p:stCondLst>
                                            <p:cond delay="499"/>
                                          </p:stCondLst>
                                        </p:cTn>
                                        <p:tgtEl>
                                          <p:spTgt spid="4"/>
                                        </p:tgtEl>
                                        <p:attrNameLst>
                                          <p:attrName>style.visibility</p:attrName>
                                        </p:attrNameLst>
                                      </p:cBhvr>
                                      <p:to>
                                        <p:strVal val="hidden"/>
                                      </p:to>
                                    </p:set>
                                  </p:childTnLst>
                                </p:cTn>
                              </p:par>
                              <p:par>
                                <p:cTn id="47" presetID="2" presetClass="exit" presetSubtype="2" fill="hold" grpId="1" nodeType="withEffect">
                                  <p:stCondLst>
                                    <p:cond delay="0"/>
                                  </p:stCondLst>
                                  <p:childTnLst>
                                    <p:anim calcmode="lin" valueType="num">
                                      <p:cBhvr additive="base">
                                        <p:cTn id="48" dur="500"/>
                                        <p:tgtEl>
                                          <p:spTgt spid="2"/>
                                        </p:tgtEl>
                                        <p:attrNameLst>
                                          <p:attrName>ppt_x</p:attrName>
                                        </p:attrNameLst>
                                      </p:cBhvr>
                                      <p:tavLst>
                                        <p:tav tm="0">
                                          <p:val>
                                            <p:strVal val="ppt_x"/>
                                          </p:val>
                                        </p:tav>
                                        <p:tav tm="100000">
                                          <p:val>
                                            <p:strVal val="1+ppt_w/2"/>
                                          </p:val>
                                        </p:tav>
                                      </p:tavLst>
                                    </p:anim>
                                    <p:anim calcmode="lin" valueType="num">
                                      <p:cBhvr additive="base">
                                        <p:cTn id="49" dur="500"/>
                                        <p:tgtEl>
                                          <p:spTgt spid="2"/>
                                        </p:tgtEl>
                                        <p:attrNameLst>
                                          <p:attrName>ppt_y</p:attrName>
                                        </p:attrNameLst>
                                      </p:cBhvr>
                                      <p:tavLst>
                                        <p:tav tm="0">
                                          <p:val>
                                            <p:strVal val="ppt_y"/>
                                          </p:val>
                                        </p:tav>
                                        <p:tav tm="100000">
                                          <p:val>
                                            <p:strVal val="ppt_y"/>
                                          </p:val>
                                        </p:tav>
                                      </p:tavLst>
                                    </p:anim>
                                    <p:set>
                                      <p:cBhvr>
                                        <p:cTn id="50" dur="1" fill="hold">
                                          <p:stCondLst>
                                            <p:cond delay="499"/>
                                          </p:stCondLst>
                                        </p:cTn>
                                        <p:tgtEl>
                                          <p:spTgt spid="2"/>
                                        </p:tgtEl>
                                        <p:attrNameLst>
                                          <p:attrName>style.visibility</p:attrName>
                                        </p:attrNameLst>
                                      </p:cBhvr>
                                      <p:to>
                                        <p:strVal val="hidden"/>
                                      </p:to>
                                    </p:set>
                                  </p:childTnLst>
                                </p:cTn>
                              </p:par>
                              <p:par>
                                <p:cTn id="51" presetID="2" presetClass="entr" presetSubtype="8"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0-#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2" fill="hold" grpId="1"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1+ppt_w/2"/>
                                          </p:val>
                                        </p:tav>
                                      </p:tavLst>
                                    </p:anim>
                                    <p:anim calcmode="lin" valueType="num">
                                      <p:cBhvr additive="base">
                                        <p:cTn id="63" dur="500"/>
                                        <p:tgtEl>
                                          <p:spTgt spid="9"/>
                                        </p:tgtEl>
                                        <p:attrNameLst>
                                          <p:attrName>ppt_y</p:attrName>
                                        </p:attrNameLst>
                                      </p:cBhvr>
                                      <p:tavLst>
                                        <p:tav tm="0">
                                          <p:val>
                                            <p:strVal val="ppt_y"/>
                                          </p:val>
                                        </p:tav>
                                        <p:tav tm="100000">
                                          <p:val>
                                            <p:strVal val="ppt_y"/>
                                          </p:val>
                                        </p:tav>
                                      </p:tavLst>
                                    </p:anim>
                                    <p:set>
                                      <p:cBhvr>
                                        <p:cTn id="64" dur="1" fill="hold">
                                          <p:stCondLst>
                                            <p:cond delay="499"/>
                                          </p:stCondLst>
                                        </p:cTn>
                                        <p:tgtEl>
                                          <p:spTgt spid="9"/>
                                        </p:tgtEl>
                                        <p:attrNameLst>
                                          <p:attrName>style.visibility</p:attrName>
                                        </p:attrNameLst>
                                      </p:cBhvr>
                                      <p:to>
                                        <p:strVal val="hidden"/>
                                      </p:to>
                                    </p:set>
                                  </p:childTnLst>
                                </p:cTn>
                              </p:par>
                              <p:par>
                                <p:cTn id="65" presetID="2" presetClass="exit" presetSubtype="2" fill="hold" grpId="1" nodeType="withEffect">
                                  <p:stCondLst>
                                    <p:cond delay="0"/>
                                  </p:stCondLst>
                                  <p:childTnLst>
                                    <p:anim calcmode="lin" valueType="num">
                                      <p:cBhvr additive="base">
                                        <p:cTn id="66" dur="500"/>
                                        <p:tgtEl>
                                          <p:spTgt spid="8"/>
                                        </p:tgtEl>
                                        <p:attrNameLst>
                                          <p:attrName>ppt_x</p:attrName>
                                        </p:attrNameLst>
                                      </p:cBhvr>
                                      <p:tavLst>
                                        <p:tav tm="0">
                                          <p:val>
                                            <p:strVal val="ppt_x"/>
                                          </p:val>
                                        </p:tav>
                                        <p:tav tm="100000">
                                          <p:val>
                                            <p:strVal val="1+ppt_w/2"/>
                                          </p:val>
                                        </p:tav>
                                      </p:tavLst>
                                    </p:anim>
                                    <p:anim calcmode="lin" valueType="num">
                                      <p:cBhvr additive="base">
                                        <p:cTn id="67" dur="500"/>
                                        <p:tgtEl>
                                          <p:spTgt spid="8"/>
                                        </p:tgtEl>
                                        <p:attrNameLst>
                                          <p:attrName>ppt_y</p:attrName>
                                        </p:attrNameLst>
                                      </p:cBhvr>
                                      <p:tavLst>
                                        <p:tav tm="0">
                                          <p:val>
                                            <p:strVal val="ppt_y"/>
                                          </p:val>
                                        </p:tav>
                                        <p:tav tm="100000">
                                          <p:val>
                                            <p:strVal val="ppt_y"/>
                                          </p:val>
                                        </p:tav>
                                      </p:tavLst>
                                    </p:anim>
                                    <p:set>
                                      <p:cBhvr>
                                        <p:cTn id="68" dur="1" fill="hold">
                                          <p:stCondLst>
                                            <p:cond delay="499"/>
                                          </p:stCondLst>
                                        </p:cTn>
                                        <p:tgtEl>
                                          <p:spTgt spid="8"/>
                                        </p:tgtEl>
                                        <p:attrNameLst>
                                          <p:attrName>style.visibility</p:attrName>
                                        </p:attrNameLst>
                                      </p:cBhvr>
                                      <p:to>
                                        <p:strVal val="hidden"/>
                                      </p:to>
                                    </p:set>
                                  </p:childTnLst>
                                </p:cTn>
                              </p:par>
                              <p:par>
                                <p:cTn id="69" presetID="2" presetClass="entr" presetSubtype="8"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fill="hold"/>
                                        <p:tgtEl>
                                          <p:spTgt spid="10"/>
                                        </p:tgtEl>
                                        <p:attrNameLst>
                                          <p:attrName>ppt_x</p:attrName>
                                        </p:attrNameLst>
                                      </p:cBhvr>
                                      <p:tavLst>
                                        <p:tav tm="0">
                                          <p:val>
                                            <p:strVal val="0-#ppt_w/2"/>
                                          </p:val>
                                        </p:tav>
                                        <p:tav tm="100000">
                                          <p:val>
                                            <p:strVal val="#ppt_x"/>
                                          </p:val>
                                        </p:tav>
                                      </p:tavLst>
                                    </p:anim>
                                    <p:anim calcmode="lin" valueType="num">
                                      <p:cBhvr additive="base">
                                        <p:cTn id="72" dur="500" fill="hold"/>
                                        <p:tgtEl>
                                          <p:spTgt spid="1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0-#ppt_w/2"/>
                                          </p:val>
                                        </p:tav>
                                        <p:tav tm="100000">
                                          <p:val>
                                            <p:strVal val="#ppt_x"/>
                                          </p:val>
                                        </p:tav>
                                      </p:tavLst>
                                    </p:anim>
                                    <p:anim calcmode="lin" valueType="num">
                                      <p:cBhvr additive="base">
                                        <p:cTn id="76" dur="500" fill="hold"/>
                                        <p:tgtEl>
                                          <p:spTgt spid="11"/>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9" presetClass="entr" presetSubtype="0" fill="hold" grpId="2" nodeType="afterEffect">
                                  <p:stCondLst>
                                    <p:cond delay="3000"/>
                                  </p:stCondLst>
                                  <p:childTnLst>
                                    <p:set>
                                      <p:cBhvr>
                                        <p:cTn id="79" dur="1" fill="hold">
                                          <p:stCondLst>
                                            <p:cond delay="0"/>
                                          </p:stCondLst>
                                        </p:cTn>
                                        <p:tgtEl>
                                          <p:spTgt spid="5"/>
                                        </p:tgtEl>
                                        <p:attrNameLst>
                                          <p:attrName>style.visibility</p:attrName>
                                        </p:attrNameLst>
                                      </p:cBhvr>
                                      <p:to>
                                        <p:strVal val="visible"/>
                                      </p:to>
                                    </p:set>
                                    <p:animEffect transition="in" filter="dissolve">
                                      <p:cBhvr>
                                        <p:cTn id="80" dur="500"/>
                                        <p:tgtEl>
                                          <p:spTgt spid="5"/>
                                        </p:tgtEl>
                                      </p:cBhvr>
                                    </p:animEffect>
                                  </p:childTnLst>
                                </p:cTn>
                              </p:par>
                              <p:par>
                                <p:cTn id="81" presetID="9" presetClass="entr" presetSubtype="0" fill="hold" grpId="2" nodeType="withEffect">
                                  <p:stCondLst>
                                    <p:cond delay="3000"/>
                                  </p:stCondLst>
                                  <p:childTnLst>
                                    <p:set>
                                      <p:cBhvr>
                                        <p:cTn id="82" dur="1" fill="hold">
                                          <p:stCondLst>
                                            <p:cond delay="0"/>
                                          </p:stCondLst>
                                        </p:cTn>
                                        <p:tgtEl>
                                          <p:spTgt spid="3"/>
                                        </p:tgtEl>
                                        <p:attrNameLst>
                                          <p:attrName>style.visibility</p:attrName>
                                        </p:attrNameLst>
                                      </p:cBhvr>
                                      <p:to>
                                        <p:strVal val="visible"/>
                                      </p:to>
                                    </p:set>
                                    <p:animEffect transition="in" filter="dissolve">
                                      <p:cBhvr>
                                        <p:cTn id="83" dur="500"/>
                                        <p:tgtEl>
                                          <p:spTgt spid="3"/>
                                        </p:tgtEl>
                                      </p:cBhvr>
                                    </p:animEffect>
                                  </p:childTnLst>
                                </p:cTn>
                              </p:par>
                              <p:par>
                                <p:cTn id="84" presetID="9" presetClass="entr" presetSubtype="0" fill="hold" grpId="2" nodeType="withEffect">
                                  <p:stCondLst>
                                    <p:cond delay="3000"/>
                                  </p:stCondLst>
                                  <p:childTnLst>
                                    <p:set>
                                      <p:cBhvr>
                                        <p:cTn id="85" dur="1" fill="hold">
                                          <p:stCondLst>
                                            <p:cond delay="0"/>
                                          </p:stCondLst>
                                        </p:cTn>
                                        <p:tgtEl>
                                          <p:spTgt spid="4"/>
                                        </p:tgtEl>
                                        <p:attrNameLst>
                                          <p:attrName>style.visibility</p:attrName>
                                        </p:attrNameLst>
                                      </p:cBhvr>
                                      <p:to>
                                        <p:strVal val="visible"/>
                                      </p:to>
                                    </p:set>
                                    <p:animEffect transition="in" filter="dissolve">
                                      <p:cBhvr>
                                        <p:cTn id="86" dur="500"/>
                                        <p:tgtEl>
                                          <p:spTgt spid="4"/>
                                        </p:tgtEl>
                                      </p:cBhvr>
                                    </p:animEffect>
                                  </p:childTnLst>
                                </p:cTn>
                              </p:par>
                              <p:par>
                                <p:cTn id="87" presetID="9" presetClass="entr" presetSubtype="0" fill="hold" grpId="2" nodeType="withEffect">
                                  <p:stCondLst>
                                    <p:cond delay="3000"/>
                                  </p:stCondLst>
                                  <p:childTnLst>
                                    <p:set>
                                      <p:cBhvr>
                                        <p:cTn id="88" dur="1" fill="hold">
                                          <p:stCondLst>
                                            <p:cond delay="0"/>
                                          </p:stCondLst>
                                        </p:cTn>
                                        <p:tgtEl>
                                          <p:spTgt spid="2"/>
                                        </p:tgtEl>
                                        <p:attrNameLst>
                                          <p:attrName>style.visibility</p:attrName>
                                        </p:attrNameLst>
                                      </p:cBhvr>
                                      <p:to>
                                        <p:strVal val="visible"/>
                                      </p:to>
                                    </p:set>
                                    <p:animEffect transition="in" filter="dissolve">
                                      <p:cBhvr>
                                        <p:cTn id="89" dur="500"/>
                                        <p:tgtEl>
                                          <p:spTgt spid="2"/>
                                        </p:tgtEl>
                                      </p:cBhvr>
                                    </p:animEffect>
                                  </p:childTnLst>
                                </p:cTn>
                              </p:par>
                              <p:par>
                                <p:cTn id="90" presetID="9" presetClass="entr" presetSubtype="0" fill="hold" grpId="2" nodeType="withEffect">
                                  <p:stCondLst>
                                    <p:cond delay="3000"/>
                                  </p:stCondLst>
                                  <p:childTnLst>
                                    <p:set>
                                      <p:cBhvr>
                                        <p:cTn id="91" dur="1" fill="hold">
                                          <p:stCondLst>
                                            <p:cond delay="0"/>
                                          </p:stCondLst>
                                        </p:cTn>
                                        <p:tgtEl>
                                          <p:spTgt spid="8"/>
                                        </p:tgtEl>
                                        <p:attrNameLst>
                                          <p:attrName>style.visibility</p:attrName>
                                        </p:attrNameLst>
                                      </p:cBhvr>
                                      <p:to>
                                        <p:strVal val="visible"/>
                                      </p:to>
                                    </p:set>
                                    <p:animEffect transition="in" filter="dissolve">
                                      <p:cBhvr>
                                        <p:cTn id="92" dur="500"/>
                                        <p:tgtEl>
                                          <p:spTgt spid="8"/>
                                        </p:tgtEl>
                                      </p:cBhvr>
                                    </p:animEffect>
                                  </p:childTnLst>
                                </p:cTn>
                              </p:par>
                              <p:par>
                                <p:cTn id="93" presetID="9" presetClass="entr" presetSubtype="0" fill="hold" grpId="2" nodeType="withEffect">
                                  <p:stCondLst>
                                    <p:cond delay="3000"/>
                                  </p:stCondLst>
                                  <p:childTnLst>
                                    <p:set>
                                      <p:cBhvr>
                                        <p:cTn id="94" dur="1" fill="hold">
                                          <p:stCondLst>
                                            <p:cond delay="0"/>
                                          </p:stCondLst>
                                        </p:cTn>
                                        <p:tgtEl>
                                          <p:spTgt spid="9"/>
                                        </p:tgtEl>
                                        <p:attrNameLst>
                                          <p:attrName>style.visibility</p:attrName>
                                        </p:attrNameLst>
                                      </p:cBhvr>
                                      <p:to>
                                        <p:strVal val="visible"/>
                                      </p:to>
                                    </p:set>
                                    <p:animEffect transition="in" filter="dissolve">
                                      <p:cBhvr>
                                        <p:cTn id="9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5" grpId="0"/>
      <p:bldP spid="3" grpId="0"/>
      <p:bldP spid="5" grpId="1"/>
      <p:bldP spid="3" grpId="1"/>
      <p:bldP spid="4" grpId="0"/>
      <p:bldP spid="2" grpId="0"/>
      <p:bldP spid="4" grpId="1"/>
      <p:bldP spid="2" grpId="1"/>
      <p:bldP spid="9" grpId="0"/>
      <p:bldP spid="8" grpId="0"/>
      <p:bldP spid="5" grpId="2"/>
      <p:bldP spid="2" grpId="2"/>
      <p:bldP spid="3" grpId="2"/>
      <p:bldP spid="4" grpId="2"/>
      <p:bldP spid="11" grpId="0"/>
      <p:bldP spid="10" grpId="0"/>
      <p:bldP spid="9" grpId="1"/>
      <p:bldP spid="8" grpId="1"/>
      <p:bldP spid="9" grpId="2"/>
      <p:bldP spid="8" grpId="2"/>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1">
            <a:extLst>
              <a:ext uri="{BEBA8EAE-BF5A-486C-A8C5-ECC9F3942E4B}">
                <a14:imgProps xmlns:a14="http://schemas.microsoft.com/office/drawing/2010/main">
                  <a14:imgLayer r:embed="rId2">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6" name="文本框 5"/>
          <p:cNvSpPr txBox="1"/>
          <p:nvPr/>
        </p:nvSpPr>
        <p:spPr>
          <a:xfrm>
            <a:off x="-5715" y="1554480"/>
            <a:ext cx="12204700" cy="706755"/>
          </a:xfrm>
          <a:prstGeom prst="rect">
            <a:avLst/>
          </a:prstGeom>
          <a:noFill/>
        </p:spPr>
        <p:txBody>
          <a:bodyPr wrap="square" rtlCol="0">
            <a:spAutoFit/>
          </a:bodyPr>
          <a:lstStyle/>
          <a:p>
            <a:pPr algn="ctr" defTabSz="913765"/>
            <a:r>
              <a:rPr lang="en-US" altLang="zh-CN" sz="4000" b="1" dirty="0">
                <a:ln w="152400">
                  <a:solidFill>
                    <a:schemeClr val="bg1"/>
                  </a:solidFill>
                </a:ln>
                <a:solidFill>
                  <a:schemeClr val="bg1"/>
                </a:solidFill>
                <a:latin typeface="Calibri" panose="020F0502020204030204" pitchFamily="34" charset="0"/>
                <a:ea typeface="Arial" panose="020B0604020202020204" pitchFamily="34" charset="0"/>
                <a:cs typeface="Calibri" panose="020F0502020204030204" pitchFamily="34" charset="0"/>
              </a:rPr>
              <a:t>Vielen Dank für die Aufmerksamkeit!</a:t>
            </a:r>
            <a:endParaRPr lang="en-US" altLang="zh-CN" sz="4000" b="1" dirty="0">
              <a:ln w="152400">
                <a:solidFill>
                  <a:schemeClr val="bg1"/>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27" name="文本框 26"/>
          <p:cNvSpPr txBox="1"/>
          <p:nvPr/>
        </p:nvSpPr>
        <p:spPr>
          <a:xfrm>
            <a:off x="4352086" y="5126155"/>
            <a:ext cx="3487828" cy="1076325"/>
          </a:xfrm>
          <a:prstGeom prst="rect">
            <a:avLst/>
          </a:prstGeom>
          <a:noFill/>
        </p:spPr>
        <p:txBody>
          <a:bodyPr wrap="square" rtlCol="0">
            <a:spAutoFit/>
          </a:bodyPr>
          <a:lstStyle/>
          <a:p>
            <a:pPr algn="ctr">
              <a:lnSpc>
                <a:spcPct val="100000"/>
              </a:lnSpc>
            </a:pP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Niko Kolaxidis</a:t>
            </a:r>
            <a:b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Griechenlandexkursion 2023</a:t>
            </a:r>
            <a:endPar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ctr">
              <a:lnSpc>
                <a:spcPct val="100000"/>
              </a:lnSpc>
            </a:pP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geführt von Prof. Dr. Ingmar Unkel</a:t>
            </a:r>
            <a:endPar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ctr">
              <a:lnSpc>
                <a:spcPct val="100000"/>
              </a:lnSpc>
            </a:pPr>
            <a:r>
              <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rPr>
              <a:t>21.07.2023</a:t>
            </a:r>
            <a:endParaRPr lang="en-US" sz="1600"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7" name="文本框 6"/>
          <p:cNvSpPr txBox="1"/>
          <p:nvPr/>
        </p:nvSpPr>
        <p:spPr>
          <a:xfrm>
            <a:off x="-5715" y="1554480"/>
            <a:ext cx="12204700" cy="706755"/>
          </a:xfrm>
          <a:prstGeom prst="rect">
            <a:avLst/>
          </a:prstGeom>
          <a:noFill/>
        </p:spPr>
        <p:txBody>
          <a:bodyPr wrap="square" rtlCol="0">
            <a:spAutoFit/>
          </a:bodyPr>
          <a:lstStyle/>
          <a:p>
            <a:pPr algn="ctr" defTabSz="913765"/>
            <a:r>
              <a:rPr lang="en-US" altLang="zh-CN" sz="4000" b="1"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Vielen Dank für die Aufmerksamkeit!</a:t>
            </a:r>
            <a:endParaRPr lang="en-US" altLang="zh-CN" sz="4000" b="1"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dissolv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8" name="Group 7"/>
          <p:cNvGrpSpPr/>
          <p:nvPr/>
        </p:nvGrpSpPr>
        <p:grpSpPr>
          <a:xfrm>
            <a:off x="587375" y="307340"/>
            <a:ext cx="4095750" cy="841375"/>
            <a:chOff x="925" y="484"/>
            <a:chExt cx="6450" cy="1325"/>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Heutige Bedeutung</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Nationalfeiertag</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sp>
        <p:nvSpPr>
          <p:cNvPr id="2" name="Text Box 1"/>
          <p:cNvSpPr txBox="1"/>
          <p:nvPr/>
        </p:nvSpPr>
        <p:spPr>
          <a:xfrm>
            <a:off x="586105" y="1316355"/>
            <a:ext cx="11019790" cy="1198880"/>
          </a:xfrm>
          <a:prstGeom prst="rect">
            <a:avLst/>
          </a:prstGeom>
          <a:noFill/>
        </p:spPr>
        <p:txBody>
          <a:bodyPr wrap="square" rtlCol="0">
            <a:spAutoFit/>
          </a:bodyPr>
          <a:p>
            <a:pPr fontAlgn="auto">
              <a:spcAft>
                <a:spcPts val="1200"/>
              </a:spcAft>
            </a:pPr>
            <a:br>
              <a:rPr lang="en-US">
                <a:solidFill>
                  <a:schemeClr val="accent1">
                    <a:lumMod val="75000"/>
                  </a:schemeClr>
                </a:solidFill>
                <a:sym typeface="+mn-ea"/>
              </a:rPr>
            </a:br>
            <a:r>
              <a:rPr lang="en-US">
                <a:solidFill>
                  <a:schemeClr val="accent1">
                    <a:lumMod val="75000"/>
                  </a:schemeClr>
                </a:solidFill>
                <a:sym typeface="+mn-ea"/>
              </a:rPr>
              <a:t>- Nationalfeiertag am 25. März (Unabhängigkeitstag)</a:t>
            </a:r>
            <a:br>
              <a:rPr lang="en-US">
                <a:solidFill>
                  <a:schemeClr val="accent1">
                    <a:lumMod val="75000"/>
                  </a:schemeClr>
                </a:solidFill>
                <a:sym typeface="+mn-ea"/>
              </a:rPr>
            </a:br>
            <a:r>
              <a:rPr lang="en-US">
                <a:solidFill>
                  <a:schemeClr val="accent1">
                    <a:lumMod val="75000"/>
                  </a:schemeClr>
                </a:solidFill>
                <a:sym typeface="+mn-ea"/>
              </a:rPr>
              <a:t>- Werktag davor: schulische Vorführungen, Paraden</a:t>
            </a:r>
            <a:br>
              <a:rPr lang="en-US">
                <a:solidFill>
                  <a:schemeClr val="accent1">
                    <a:lumMod val="75000"/>
                  </a:schemeClr>
                </a:solidFill>
                <a:sym typeface="+mn-ea"/>
              </a:rPr>
            </a:br>
            <a:r>
              <a:rPr lang="en-US">
                <a:solidFill>
                  <a:schemeClr val="accent1">
                    <a:lumMod val="75000"/>
                  </a:schemeClr>
                </a:solidFill>
              </a:rPr>
              <a:t>- Tag selbst: (Militär-)Paraden, große Feste, Gottesdienste</a:t>
            </a:r>
            <a:endParaRPr lang="en-US">
              <a:solidFill>
                <a:schemeClr val="accent1">
                  <a:lumMod val="75000"/>
                </a:schemeClr>
              </a:solidFill>
            </a:endParaRPr>
          </a:p>
        </p:txBody>
      </p:sp>
      <p:sp>
        <p:nvSpPr>
          <p:cNvPr id="7" name="Text Box 6"/>
          <p:cNvSpPr txBox="1"/>
          <p:nvPr/>
        </p:nvSpPr>
        <p:spPr>
          <a:xfrm>
            <a:off x="586105" y="2618740"/>
            <a:ext cx="11019790" cy="368300"/>
          </a:xfrm>
          <a:prstGeom prst="rect">
            <a:avLst/>
          </a:prstGeom>
          <a:noFill/>
        </p:spPr>
        <p:txBody>
          <a:bodyPr wrap="square" rtlCol="0">
            <a:spAutoFit/>
          </a:bodyPr>
          <a:p>
            <a:r>
              <a:rPr lang="en-US">
                <a:solidFill>
                  <a:schemeClr val="accent1">
                    <a:lumMod val="75000"/>
                  </a:schemeClr>
                </a:solidFill>
              </a:rPr>
              <a:t>- Stolz auf Kriegsgeschichte &amp; Errungenschaften</a:t>
            </a:r>
            <a:endParaRPr lang="en-US">
              <a:solidFill>
                <a:schemeClr val="accent1">
                  <a:lumMod val="75000"/>
                </a:schemeClr>
              </a:solidFill>
            </a:endParaRPr>
          </a:p>
        </p:txBody>
      </p:sp>
      <p:sp>
        <p:nvSpPr>
          <p:cNvPr id="6" name="Text Box 5"/>
          <p:cNvSpPr txBox="1"/>
          <p:nvPr/>
        </p:nvSpPr>
        <p:spPr>
          <a:xfrm>
            <a:off x="588010" y="3090545"/>
            <a:ext cx="11019790" cy="1198880"/>
          </a:xfrm>
          <a:prstGeom prst="rect">
            <a:avLst/>
          </a:prstGeom>
          <a:noFill/>
        </p:spPr>
        <p:txBody>
          <a:bodyPr wrap="square" rtlCol="0">
            <a:spAutoFit/>
          </a:bodyPr>
          <a:p>
            <a:r>
              <a:rPr lang="en-US" b="1">
                <a:solidFill>
                  <a:schemeClr val="accent1">
                    <a:lumMod val="75000"/>
                  </a:schemeClr>
                </a:solidFill>
              </a:rPr>
              <a:t>Fragestellungen: </a:t>
            </a:r>
            <a:endParaRPr lang="en-US" b="1">
              <a:solidFill>
                <a:schemeClr val="accent1">
                  <a:lumMod val="75000"/>
                </a:schemeClr>
              </a:solidFill>
            </a:endParaRPr>
          </a:p>
          <a:p>
            <a:pPr fontAlgn="auto">
              <a:spcAft>
                <a:spcPts val="1200"/>
              </a:spcAft>
            </a:pPr>
            <a:r>
              <a:rPr lang="en-US">
                <a:solidFill>
                  <a:schemeClr val="accent1">
                    <a:lumMod val="75000"/>
                  </a:schemeClr>
                </a:solidFill>
              </a:rPr>
              <a:t>- Warum wird der Tag gefeiert? </a:t>
            </a:r>
            <a:br>
              <a:rPr lang="en-US">
                <a:solidFill>
                  <a:schemeClr val="accent1">
                    <a:lumMod val="75000"/>
                  </a:schemeClr>
                </a:solidFill>
              </a:rPr>
            </a:br>
            <a:r>
              <a:rPr lang="en-US">
                <a:solidFill>
                  <a:schemeClr val="accent1">
                    <a:lumMod val="75000"/>
                  </a:schemeClr>
                </a:solidFill>
              </a:rPr>
              <a:t>- Was ist passiert?</a:t>
            </a:r>
            <a:br>
              <a:rPr lang="en-US">
                <a:solidFill>
                  <a:schemeClr val="accent1">
                    <a:lumMod val="75000"/>
                  </a:schemeClr>
                </a:solidFill>
              </a:rPr>
            </a:br>
            <a:r>
              <a:rPr lang="en-US">
                <a:solidFill>
                  <a:schemeClr val="accent1">
                    <a:lumMod val="75000"/>
                  </a:schemeClr>
                </a:solidFill>
              </a:rPr>
              <a:t>- Welche Rolle spielt die Schlacht von Navarino?</a:t>
            </a:r>
            <a:endParaRPr lang="en-US">
              <a:solidFill>
                <a:schemeClr val="accent1">
                  <a:lumMod val="75000"/>
                </a:schemeClr>
              </a:solidFill>
            </a:endParaRPr>
          </a:p>
        </p:txBody>
      </p:sp>
      <p:pic>
        <p:nvPicPr>
          <p:cNvPr id="3" name="Picture 2" descr="dreamstime-parade1"/>
          <p:cNvPicPr>
            <a:picLocks noChangeAspect="1"/>
          </p:cNvPicPr>
          <p:nvPr/>
        </p:nvPicPr>
        <p:blipFill>
          <a:blip r:embed="rId1"/>
          <a:stretch>
            <a:fillRect/>
          </a:stretch>
        </p:blipFill>
        <p:spPr>
          <a:xfrm>
            <a:off x="7196455" y="0"/>
            <a:ext cx="4569460" cy="6854825"/>
          </a:xfrm>
          <a:prstGeom prst="rect">
            <a:avLst/>
          </a:prstGeom>
        </p:spPr>
      </p:pic>
      <p:pic>
        <p:nvPicPr>
          <p:cNvPr id="4" name="Picture 3" descr="dreamstime-parade2"/>
          <p:cNvPicPr>
            <a:picLocks noChangeAspect="1"/>
          </p:cNvPicPr>
          <p:nvPr/>
        </p:nvPicPr>
        <p:blipFill>
          <a:blip r:embed="rId2"/>
          <a:stretch>
            <a:fillRect/>
          </a:stretch>
        </p:blipFill>
        <p:spPr>
          <a:xfrm>
            <a:off x="243840" y="2635885"/>
            <a:ext cx="4665980" cy="3115310"/>
          </a:xfrm>
          <a:prstGeom prst="rect">
            <a:avLst/>
          </a:prstGeom>
        </p:spPr>
      </p:pic>
      <p:pic>
        <p:nvPicPr>
          <p:cNvPr id="5" name="Picture 4" descr="ekathimerini-parade3"/>
          <p:cNvPicPr>
            <a:picLocks noChangeAspect="1"/>
          </p:cNvPicPr>
          <p:nvPr/>
        </p:nvPicPr>
        <p:blipFill>
          <a:blip r:embed="rId3"/>
          <a:stretch>
            <a:fillRect/>
          </a:stretch>
        </p:blipFill>
        <p:spPr>
          <a:xfrm>
            <a:off x="2451735" y="3444240"/>
            <a:ext cx="4361815" cy="2995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38" name="组合 37"/>
          <p:cNvGrpSpPr/>
          <p:nvPr/>
        </p:nvGrpSpPr>
        <p:grpSpPr>
          <a:xfrm>
            <a:off x="587588" y="307566"/>
            <a:ext cx="4095769" cy="810761"/>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Literaturverzeichnis</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2" name="Text Box 1"/>
          <p:cNvSpPr txBox="1"/>
          <p:nvPr/>
        </p:nvSpPr>
        <p:spPr>
          <a:xfrm>
            <a:off x="586105" y="1316355"/>
            <a:ext cx="11019790" cy="922020"/>
          </a:xfrm>
          <a:prstGeom prst="rect">
            <a:avLst/>
          </a:prstGeom>
          <a:noFill/>
        </p:spPr>
        <p:txBody>
          <a:bodyPr wrap="square" rtlCol="0">
            <a:spAutoFit/>
          </a:bodyPr>
          <a:p>
            <a:r>
              <a:rPr lang="en-US">
                <a:solidFill>
                  <a:schemeClr val="accent1">
                    <a:lumMod val="75000"/>
                  </a:schemeClr>
                </a:solidFill>
              </a:rPr>
              <a:t>Flaticon.com</a:t>
            </a:r>
            <a:endParaRPr lang="en-US">
              <a:solidFill>
                <a:schemeClr val="accent1">
                  <a:lumMod val="75000"/>
                </a:schemeClr>
              </a:solidFill>
            </a:endParaRPr>
          </a:p>
          <a:p>
            <a:r>
              <a:rPr lang="en-US">
                <a:solidFill>
                  <a:schemeClr val="accent1">
                    <a:lumMod val="75000"/>
                  </a:schemeClr>
                </a:solidFill>
              </a:rPr>
              <a:t>W. James Naval History of Great Britain (London, 1837) Vol.VI, pp. 476–89 and the French Revue maritime et coloniale de 1883.</a:t>
            </a:r>
            <a:endParaRPr lang="en-US">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15"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39" name="组合 38"/>
          <p:cNvGrpSpPr/>
          <p:nvPr/>
        </p:nvGrpSpPr>
        <p:grpSpPr>
          <a:xfrm rot="20185956">
            <a:off x="1676309" y="2139641"/>
            <a:ext cx="1427011" cy="2027069"/>
            <a:chOff x="4883141" y="418420"/>
            <a:chExt cx="512520" cy="728035"/>
          </a:xfrm>
        </p:grpSpPr>
        <p:sp>
          <p:nvSpPr>
            <p:cNvPr id="30" name="AutoShape 12"/>
            <p:cNvSpPr>
              <a:spLocks noChangeAspect="1" noChangeArrowheads="1" noTextEdit="1"/>
            </p:cNvSpPr>
            <p:nvPr/>
          </p:nvSpPr>
          <p:spPr bwMode="auto">
            <a:xfrm rot="2995889">
              <a:off x="4865317" y="518257"/>
              <a:ext cx="548168" cy="5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lstStyle/>
            <a:p>
              <a:pPr defTabSz="913765"/>
              <a:endParaRPr lang="zh-CN" altLang="en-US">
                <a:solidFill>
                  <a:schemeClr val="bg1"/>
                </a:solidFill>
              </a:endParaRPr>
            </a:p>
          </p:txBody>
        </p:sp>
        <p:sp>
          <p:nvSpPr>
            <p:cNvPr id="32" name="Freeform 15"/>
            <p:cNvSpPr/>
            <p:nvPr/>
          </p:nvSpPr>
          <p:spPr bwMode="auto">
            <a:xfrm rot="2995889">
              <a:off x="5081118" y="417243"/>
              <a:ext cx="141246" cy="143600"/>
            </a:xfrm>
            <a:custGeom>
              <a:avLst/>
              <a:gdLst>
                <a:gd name="T0" fmla="*/ 29 w 177"/>
                <a:gd name="T1" fmla="*/ 38 h 180"/>
                <a:gd name="T2" fmla="*/ 142 w 177"/>
                <a:gd name="T3" fmla="*/ 29 h 180"/>
                <a:gd name="T4" fmla="*/ 147 w 177"/>
                <a:gd name="T5" fmla="*/ 143 h 180"/>
                <a:gd name="T6" fmla="*/ 34 w 177"/>
                <a:gd name="T7" fmla="*/ 151 h 180"/>
                <a:gd name="T8" fmla="*/ 29 w 177"/>
                <a:gd name="T9" fmla="*/ 38 h 180"/>
              </a:gdLst>
              <a:ahLst/>
              <a:cxnLst>
                <a:cxn ang="0">
                  <a:pos x="T0" y="T1"/>
                </a:cxn>
                <a:cxn ang="0">
                  <a:pos x="T2" y="T3"/>
                </a:cxn>
                <a:cxn ang="0">
                  <a:pos x="T4" y="T5"/>
                </a:cxn>
                <a:cxn ang="0">
                  <a:pos x="T6" y="T7"/>
                </a:cxn>
                <a:cxn ang="0">
                  <a:pos x="T8" y="T9"/>
                </a:cxn>
              </a:cxnLst>
              <a:rect l="0" t="0" r="r" b="b"/>
              <a:pathLst>
                <a:path w="177" h="180">
                  <a:moveTo>
                    <a:pt x="29" y="38"/>
                  </a:moveTo>
                  <a:cubicBezTo>
                    <a:pt x="59" y="4"/>
                    <a:pt x="110" y="0"/>
                    <a:pt x="142" y="29"/>
                  </a:cubicBezTo>
                  <a:cubicBezTo>
                    <a:pt x="175" y="58"/>
                    <a:pt x="177" y="109"/>
                    <a:pt x="147" y="143"/>
                  </a:cubicBezTo>
                  <a:cubicBezTo>
                    <a:pt x="117" y="176"/>
                    <a:pt x="67" y="180"/>
                    <a:pt x="34" y="151"/>
                  </a:cubicBezTo>
                  <a:cubicBezTo>
                    <a:pt x="2" y="122"/>
                    <a:pt x="0" y="71"/>
                    <a:pt x="29" y="38"/>
                  </a:cubicBezTo>
                  <a:close/>
                </a:path>
              </a:pathLst>
            </a:custGeom>
            <a:solidFill>
              <a:schemeClr val="accent1">
                <a:lumMod val="75000"/>
              </a:schemeClr>
            </a:solidFill>
            <a:ln>
              <a:noFill/>
            </a:ln>
          </p:spPr>
          <p:txBody>
            <a:bodyPr vert="horz" wrap="square" lIns="91407" tIns="45703" rIns="91407" bIns="45703" numCol="1" anchor="t" anchorCtr="0" compatLnSpc="1"/>
            <a:lstStyle/>
            <a:p>
              <a:pPr defTabSz="913765"/>
              <a:endParaRPr lang="zh-CN" altLang="en-US">
                <a:solidFill>
                  <a:schemeClr val="bg1"/>
                </a:solidFill>
              </a:endParaRPr>
            </a:p>
          </p:txBody>
        </p:sp>
        <p:sp>
          <p:nvSpPr>
            <p:cNvPr id="33" name="Freeform 16"/>
            <p:cNvSpPr/>
            <p:nvPr/>
          </p:nvSpPr>
          <p:spPr bwMode="auto">
            <a:xfrm rot="2995889">
              <a:off x="5109210" y="445442"/>
              <a:ext cx="84411" cy="86429"/>
            </a:xfrm>
            <a:custGeom>
              <a:avLst/>
              <a:gdLst>
                <a:gd name="T0" fmla="*/ 19 w 106"/>
                <a:gd name="T1" fmla="*/ 23 h 108"/>
                <a:gd name="T2" fmla="*/ 86 w 106"/>
                <a:gd name="T3" fmla="*/ 17 h 108"/>
                <a:gd name="T4" fmla="*/ 88 w 106"/>
                <a:gd name="T5" fmla="*/ 85 h 108"/>
                <a:gd name="T6" fmla="*/ 21 w 106"/>
                <a:gd name="T7" fmla="*/ 91 h 108"/>
                <a:gd name="T8" fmla="*/ 19 w 106"/>
                <a:gd name="T9" fmla="*/ 23 h 108"/>
              </a:gdLst>
              <a:ahLst/>
              <a:cxnLst>
                <a:cxn ang="0">
                  <a:pos x="T0" y="T1"/>
                </a:cxn>
                <a:cxn ang="0">
                  <a:pos x="T2" y="T3"/>
                </a:cxn>
                <a:cxn ang="0">
                  <a:pos x="T4" y="T5"/>
                </a:cxn>
                <a:cxn ang="0">
                  <a:pos x="T6" y="T7"/>
                </a:cxn>
                <a:cxn ang="0">
                  <a:pos x="T8" y="T9"/>
                </a:cxn>
              </a:cxnLst>
              <a:rect l="0" t="0" r="r" b="b"/>
              <a:pathLst>
                <a:path w="106" h="108">
                  <a:moveTo>
                    <a:pt x="19" y="23"/>
                  </a:moveTo>
                  <a:cubicBezTo>
                    <a:pt x="37" y="3"/>
                    <a:pt x="67" y="0"/>
                    <a:pt x="86" y="17"/>
                  </a:cubicBezTo>
                  <a:cubicBezTo>
                    <a:pt x="106" y="34"/>
                    <a:pt x="106" y="65"/>
                    <a:pt x="88" y="85"/>
                  </a:cubicBezTo>
                  <a:cubicBezTo>
                    <a:pt x="70" y="105"/>
                    <a:pt x="40" y="108"/>
                    <a:pt x="21" y="91"/>
                  </a:cubicBezTo>
                  <a:cubicBezTo>
                    <a:pt x="1" y="74"/>
                    <a:pt x="0" y="43"/>
                    <a:pt x="19" y="23"/>
                  </a:cubicBezTo>
                  <a:close/>
                </a:path>
              </a:pathLst>
            </a:custGeom>
            <a:solidFill>
              <a:schemeClr val="bg1">
                <a:alpha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pPr defTabSz="913765"/>
              <a:endParaRPr lang="zh-CN" altLang="en-US">
                <a:solidFill>
                  <a:schemeClr val="bg1"/>
                </a:solidFill>
              </a:endParaRPr>
            </a:p>
          </p:txBody>
        </p:sp>
        <p:grpSp>
          <p:nvGrpSpPr>
            <p:cNvPr id="38" name="组合 37"/>
            <p:cNvGrpSpPr/>
            <p:nvPr/>
          </p:nvGrpSpPr>
          <p:grpSpPr>
            <a:xfrm>
              <a:off x="4894041" y="563670"/>
              <a:ext cx="486636" cy="582785"/>
              <a:chOff x="4894041" y="563670"/>
              <a:chExt cx="486636" cy="582785"/>
            </a:xfrm>
            <a:solidFill>
              <a:srgbClr val="FFC000"/>
            </a:solidFill>
          </p:grpSpPr>
          <p:sp>
            <p:nvSpPr>
              <p:cNvPr id="31" name="Freeform 14"/>
              <p:cNvSpPr/>
              <p:nvPr/>
            </p:nvSpPr>
            <p:spPr bwMode="auto">
              <a:xfrm rot="2995889">
                <a:off x="4999041" y="579729"/>
                <a:ext cx="299306" cy="273748"/>
              </a:xfrm>
              <a:custGeom>
                <a:avLst/>
                <a:gdLst>
                  <a:gd name="T0" fmla="*/ 0 w 890"/>
                  <a:gd name="T1" fmla="*/ 107 h 814"/>
                  <a:gd name="T2" fmla="*/ 93 w 890"/>
                  <a:gd name="T3" fmla="*/ 0 h 814"/>
                  <a:gd name="T4" fmla="*/ 890 w 890"/>
                  <a:gd name="T5" fmla="*/ 710 h 814"/>
                  <a:gd name="T6" fmla="*/ 795 w 890"/>
                  <a:gd name="T7" fmla="*/ 814 h 814"/>
                  <a:gd name="T8" fmla="*/ 0 w 890"/>
                  <a:gd name="T9" fmla="*/ 107 h 814"/>
                </a:gdLst>
                <a:ahLst/>
                <a:cxnLst>
                  <a:cxn ang="0">
                    <a:pos x="T0" y="T1"/>
                  </a:cxn>
                  <a:cxn ang="0">
                    <a:pos x="T2" y="T3"/>
                  </a:cxn>
                  <a:cxn ang="0">
                    <a:pos x="T4" y="T5"/>
                  </a:cxn>
                  <a:cxn ang="0">
                    <a:pos x="T6" y="T7"/>
                  </a:cxn>
                  <a:cxn ang="0">
                    <a:pos x="T8" y="T9"/>
                  </a:cxn>
                </a:cxnLst>
                <a:rect l="0" t="0" r="r" b="b"/>
                <a:pathLst>
                  <a:path w="890" h="814">
                    <a:moveTo>
                      <a:pt x="0" y="107"/>
                    </a:moveTo>
                    <a:lnTo>
                      <a:pt x="93" y="0"/>
                    </a:lnTo>
                    <a:lnTo>
                      <a:pt x="890" y="710"/>
                    </a:lnTo>
                    <a:lnTo>
                      <a:pt x="795" y="814"/>
                    </a:lnTo>
                    <a:lnTo>
                      <a:pt x="0"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pPr defTabSz="913765"/>
                <a:endParaRPr lang="zh-CN" altLang="en-US">
                  <a:solidFill>
                    <a:schemeClr val="bg1"/>
                  </a:solidFill>
                </a:endParaRPr>
              </a:p>
            </p:txBody>
          </p:sp>
          <p:sp>
            <p:nvSpPr>
              <p:cNvPr id="34" name="Freeform 17"/>
              <p:cNvSpPr/>
              <p:nvPr/>
            </p:nvSpPr>
            <p:spPr bwMode="auto">
              <a:xfrm rot="2995889">
                <a:off x="5076177" y="556103"/>
                <a:ext cx="150998" cy="166132"/>
              </a:xfrm>
              <a:custGeom>
                <a:avLst/>
                <a:gdLst>
                  <a:gd name="T0" fmla="*/ 0 w 449"/>
                  <a:gd name="T1" fmla="*/ 446 h 494"/>
                  <a:gd name="T2" fmla="*/ 394 w 449"/>
                  <a:gd name="T3" fmla="*/ 0 h 494"/>
                  <a:gd name="T4" fmla="*/ 449 w 449"/>
                  <a:gd name="T5" fmla="*/ 50 h 494"/>
                  <a:gd name="T6" fmla="*/ 55 w 449"/>
                  <a:gd name="T7" fmla="*/ 494 h 494"/>
                  <a:gd name="T8" fmla="*/ 0 w 449"/>
                  <a:gd name="T9" fmla="*/ 446 h 494"/>
                </a:gdLst>
                <a:ahLst/>
                <a:cxnLst>
                  <a:cxn ang="0">
                    <a:pos x="T0" y="T1"/>
                  </a:cxn>
                  <a:cxn ang="0">
                    <a:pos x="T2" y="T3"/>
                  </a:cxn>
                  <a:cxn ang="0">
                    <a:pos x="T4" y="T5"/>
                  </a:cxn>
                  <a:cxn ang="0">
                    <a:pos x="T6" y="T7"/>
                  </a:cxn>
                  <a:cxn ang="0">
                    <a:pos x="T8" y="T9"/>
                  </a:cxn>
                </a:cxnLst>
                <a:rect l="0" t="0" r="r" b="b"/>
                <a:pathLst>
                  <a:path w="449" h="494">
                    <a:moveTo>
                      <a:pt x="0" y="446"/>
                    </a:moveTo>
                    <a:lnTo>
                      <a:pt x="394" y="0"/>
                    </a:lnTo>
                    <a:lnTo>
                      <a:pt x="449" y="50"/>
                    </a:lnTo>
                    <a:lnTo>
                      <a:pt x="55" y="494"/>
                    </a:lnTo>
                    <a:lnTo>
                      <a:pt x="0" y="44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pPr defTabSz="913765"/>
                <a:endParaRPr lang="zh-CN" altLang="en-US">
                  <a:solidFill>
                    <a:schemeClr val="bg1"/>
                  </a:solidFill>
                </a:endParaRPr>
              </a:p>
            </p:txBody>
          </p:sp>
          <p:sp>
            <p:nvSpPr>
              <p:cNvPr id="35" name="Freeform 18"/>
              <p:cNvSpPr/>
              <p:nvPr/>
            </p:nvSpPr>
            <p:spPr bwMode="auto">
              <a:xfrm rot="2995889">
                <a:off x="4956952" y="764924"/>
                <a:ext cx="374301" cy="388762"/>
              </a:xfrm>
              <a:custGeom>
                <a:avLst/>
                <a:gdLst>
                  <a:gd name="T0" fmla="*/ 347 w 469"/>
                  <a:gd name="T1" fmla="*/ 346 h 487"/>
                  <a:gd name="T2" fmla="*/ 0 w 469"/>
                  <a:gd name="T3" fmla="*/ 380 h 487"/>
                  <a:gd name="T4" fmla="*/ 35 w 469"/>
                  <a:gd name="T5" fmla="*/ 340 h 487"/>
                  <a:gd name="T6" fmla="*/ 149 w 469"/>
                  <a:gd name="T7" fmla="*/ 212 h 487"/>
                  <a:gd name="T8" fmla="*/ 189 w 469"/>
                  <a:gd name="T9" fmla="*/ 168 h 487"/>
                  <a:gd name="T10" fmla="*/ 303 w 469"/>
                  <a:gd name="T11" fmla="*/ 40 h 487"/>
                  <a:gd name="T12" fmla="*/ 338 w 469"/>
                  <a:gd name="T13" fmla="*/ 0 h 487"/>
                  <a:gd name="T14" fmla="*/ 345 w 469"/>
                  <a:gd name="T15" fmla="*/ 348 h 4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9" h="487">
                    <a:moveTo>
                      <a:pt x="347" y="346"/>
                    </a:moveTo>
                    <a:cubicBezTo>
                      <a:pt x="207" y="487"/>
                      <a:pt x="0" y="380"/>
                      <a:pt x="0" y="380"/>
                    </a:cubicBezTo>
                    <a:cubicBezTo>
                      <a:pt x="35" y="340"/>
                      <a:pt x="35" y="340"/>
                      <a:pt x="35" y="340"/>
                    </a:cubicBezTo>
                    <a:cubicBezTo>
                      <a:pt x="315" y="345"/>
                      <a:pt x="149" y="212"/>
                      <a:pt x="149" y="212"/>
                    </a:cubicBezTo>
                    <a:cubicBezTo>
                      <a:pt x="189" y="168"/>
                      <a:pt x="189" y="168"/>
                      <a:pt x="189" y="168"/>
                    </a:cubicBezTo>
                    <a:cubicBezTo>
                      <a:pt x="189" y="168"/>
                      <a:pt x="340" y="317"/>
                      <a:pt x="303" y="40"/>
                    </a:cubicBezTo>
                    <a:cubicBezTo>
                      <a:pt x="338" y="0"/>
                      <a:pt x="338" y="0"/>
                      <a:pt x="338" y="0"/>
                    </a:cubicBezTo>
                    <a:cubicBezTo>
                      <a:pt x="338" y="0"/>
                      <a:pt x="469" y="193"/>
                      <a:pt x="345" y="348"/>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pPr defTabSz="913765"/>
                <a:endParaRPr lang="zh-CN" altLang="en-US">
                  <a:solidFill>
                    <a:schemeClr val="bg1"/>
                  </a:solidFill>
                </a:endParaRPr>
              </a:p>
            </p:txBody>
          </p:sp>
          <p:sp>
            <p:nvSpPr>
              <p:cNvPr id="36" name="Freeform 19"/>
              <p:cNvSpPr/>
              <p:nvPr/>
            </p:nvSpPr>
            <p:spPr bwMode="auto">
              <a:xfrm rot="2995889">
                <a:off x="4904802" y="778074"/>
                <a:ext cx="109297" cy="130820"/>
              </a:xfrm>
              <a:custGeom>
                <a:avLst/>
                <a:gdLst>
                  <a:gd name="T0" fmla="*/ 68 w 137"/>
                  <a:gd name="T1" fmla="*/ 164 h 164"/>
                  <a:gd name="T2" fmla="*/ 12 w 137"/>
                  <a:gd name="T3" fmla="*/ 0 h 164"/>
                  <a:gd name="T4" fmla="*/ 137 w 137"/>
                  <a:gd name="T5" fmla="*/ 64 h 164"/>
                  <a:gd name="T6" fmla="*/ 68 w 137"/>
                  <a:gd name="T7" fmla="*/ 164 h 164"/>
                </a:gdLst>
                <a:ahLst/>
                <a:cxnLst>
                  <a:cxn ang="0">
                    <a:pos x="T0" y="T1"/>
                  </a:cxn>
                  <a:cxn ang="0">
                    <a:pos x="T2" y="T3"/>
                  </a:cxn>
                  <a:cxn ang="0">
                    <a:pos x="T4" y="T5"/>
                  </a:cxn>
                  <a:cxn ang="0">
                    <a:pos x="T6" y="T7"/>
                  </a:cxn>
                </a:cxnLst>
                <a:rect l="0" t="0" r="r" b="b"/>
                <a:pathLst>
                  <a:path w="137" h="164">
                    <a:moveTo>
                      <a:pt x="68" y="164"/>
                    </a:moveTo>
                    <a:cubicBezTo>
                      <a:pt x="68" y="164"/>
                      <a:pt x="0" y="107"/>
                      <a:pt x="12" y="0"/>
                    </a:cubicBezTo>
                    <a:cubicBezTo>
                      <a:pt x="12" y="0"/>
                      <a:pt x="70" y="93"/>
                      <a:pt x="137" y="64"/>
                    </a:cubicBezTo>
                    <a:cubicBezTo>
                      <a:pt x="137" y="64"/>
                      <a:pt x="125" y="138"/>
                      <a:pt x="68" y="164"/>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pPr defTabSz="913765"/>
                <a:endParaRPr lang="zh-CN" altLang="en-US">
                  <a:solidFill>
                    <a:schemeClr val="bg1"/>
                  </a:solidFill>
                </a:endParaRPr>
              </a:p>
            </p:txBody>
          </p:sp>
          <p:sp>
            <p:nvSpPr>
              <p:cNvPr id="37" name="Freeform 20"/>
              <p:cNvSpPr/>
              <p:nvPr/>
            </p:nvSpPr>
            <p:spPr bwMode="auto">
              <a:xfrm rot="2995889">
                <a:off x="5256414" y="794651"/>
                <a:ext cx="135865" cy="112660"/>
              </a:xfrm>
              <a:custGeom>
                <a:avLst/>
                <a:gdLst>
                  <a:gd name="T0" fmla="*/ 170 w 170"/>
                  <a:gd name="T1" fmla="*/ 61 h 141"/>
                  <a:gd name="T2" fmla="*/ 0 w 170"/>
                  <a:gd name="T3" fmla="*/ 24 h 141"/>
                  <a:gd name="T4" fmla="*/ 79 w 170"/>
                  <a:gd name="T5" fmla="*/ 141 h 141"/>
                  <a:gd name="T6" fmla="*/ 170 w 170"/>
                  <a:gd name="T7" fmla="*/ 61 h 141"/>
                </a:gdLst>
                <a:ahLst/>
                <a:cxnLst>
                  <a:cxn ang="0">
                    <a:pos x="T0" y="T1"/>
                  </a:cxn>
                  <a:cxn ang="0">
                    <a:pos x="T2" y="T3"/>
                  </a:cxn>
                  <a:cxn ang="0">
                    <a:pos x="T4" y="T5"/>
                  </a:cxn>
                  <a:cxn ang="0">
                    <a:pos x="T6" y="T7"/>
                  </a:cxn>
                </a:cxnLst>
                <a:rect l="0" t="0" r="r" b="b"/>
                <a:pathLst>
                  <a:path w="170" h="141">
                    <a:moveTo>
                      <a:pt x="170" y="61"/>
                    </a:moveTo>
                    <a:cubicBezTo>
                      <a:pt x="170" y="61"/>
                      <a:pt x="105" y="0"/>
                      <a:pt x="0" y="24"/>
                    </a:cubicBezTo>
                    <a:cubicBezTo>
                      <a:pt x="0" y="24"/>
                      <a:pt x="100" y="71"/>
                      <a:pt x="79" y="141"/>
                    </a:cubicBezTo>
                    <a:cubicBezTo>
                      <a:pt x="79" y="141"/>
                      <a:pt x="151" y="120"/>
                      <a:pt x="170" y="6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pPr defTabSz="913765"/>
                <a:endParaRPr lang="zh-CN" altLang="en-US">
                  <a:solidFill>
                    <a:schemeClr val="bg1"/>
                  </a:solidFill>
                </a:endParaRPr>
              </a:p>
            </p:txBody>
          </p:sp>
        </p:grpSp>
      </p:grpSp>
      <p:sp>
        <p:nvSpPr>
          <p:cNvPr id="27" name="文本框 26"/>
          <p:cNvSpPr txBox="1"/>
          <p:nvPr>
            <p:custDataLst>
              <p:tags r:id="rId1"/>
            </p:custDataLst>
          </p:nvPr>
        </p:nvSpPr>
        <p:spPr>
          <a:xfrm>
            <a:off x="1380482" y="4274820"/>
            <a:ext cx="2262505" cy="521970"/>
          </a:xfrm>
          <a:prstGeom prst="rect">
            <a:avLst/>
          </a:prstGeom>
          <a:noFill/>
        </p:spPr>
        <p:txBody>
          <a:bodyPr wrap="square">
            <a:spAutoFit/>
          </a:bodyPr>
          <a:lstStyle/>
          <a:p>
            <a:pPr algn="ctr" defTabSz="913765">
              <a:defRPr/>
            </a:pPr>
            <a:r>
              <a:rPr lang="en-US" altLang="zh-CN" sz="2800" spc="4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Inhalt</a:t>
            </a:r>
            <a:endParaRPr lang="en-US" altLang="zh-CN" sz="2800" spc="4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sp>
        <p:nvSpPr>
          <p:cNvPr id="3" name="圆角矩形 2"/>
          <p:cNvSpPr/>
          <p:nvPr>
            <p:custDataLst>
              <p:tags r:id="rId2"/>
            </p:custDataLst>
          </p:nvPr>
        </p:nvSpPr>
        <p:spPr>
          <a:xfrm flipH="1">
            <a:off x="5502910" y="1642110"/>
            <a:ext cx="4163695" cy="540385"/>
          </a:xfrm>
          <a:custGeom>
            <a:avLst/>
            <a:gdLst>
              <a:gd name="connsiteX0" fmla="*/ 6557 w 6557"/>
              <a:gd name="connsiteY0" fmla="*/ 851 h 851"/>
              <a:gd name="connsiteX1" fmla="*/ 0 w 6557"/>
              <a:gd name="connsiteY1" fmla="*/ 850 h 851"/>
              <a:gd name="connsiteX2" fmla="*/ 0 w 6557"/>
              <a:gd name="connsiteY2" fmla="*/ 0 h 851"/>
              <a:gd name="connsiteX3" fmla="*/ 6556 w 6557"/>
              <a:gd name="connsiteY3" fmla="*/ 0 h 851"/>
              <a:gd name="connsiteX4" fmla="*/ 6557 w 6557"/>
              <a:gd name="connsiteY4" fmla="*/ 851 h 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7" h="851">
                <a:moveTo>
                  <a:pt x="6557" y="851"/>
                </a:moveTo>
                <a:lnTo>
                  <a:pt x="0" y="850"/>
                </a:lnTo>
                <a:lnTo>
                  <a:pt x="0" y="0"/>
                </a:lnTo>
                <a:lnTo>
                  <a:pt x="6556" y="0"/>
                </a:lnTo>
                <a:lnTo>
                  <a:pt x="6557" y="851"/>
                </a:lnTo>
                <a:close/>
              </a:path>
            </a:pathLst>
          </a:custGeom>
          <a:solidFill>
            <a:schemeClr val="accent1">
              <a:lumMod val="75000"/>
            </a:schemeClr>
          </a:solidFill>
          <a:ln w="25400" cap="flat" cmpd="sng" algn="ctr">
            <a:noFill/>
            <a:prstDash val="solid"/>
          </a:ln>
          <a:effectLst/>
        </p:spPr>
        <p:txBody>
          <a:bodyPr anchor="ctr"/>
          <a:lstStyle/>
          <a:p>
            <a:pPr algn="ctr" defTabSz="913765">
              <a:defRPr/>
            </a:pPr>
            <a:endParaRPr lang="en-US" kern="0">
              <a:latin typeface="Arial" panose="020B0604020202020204" pitchFamily="34" charset="0"/>
              <a:ea typeface="Arial" panose="020B0604020202020204" pitchFamily="34" charset="0"/>
            </a:endParaRPr>
          </a:p>
        </p:txBody>
      </p:sp>
      <p:sp>
        <p:nvSpPr>
          <p:cNvPr id="48" name="Text Box 47"/>
          <p:cNvSpPr txBox="1"/>
          <p:nvPr/>
        </p:nvSpPr>
        <p:spPr>
          <a:xfrm>
            <a:off x="5568950" y="1694815"/>
            <a:ext cx="4045585" cy="429895"/>
          </a:xfrm>
          <a:prstGeom prst="rect">
            <a:avLst/>
          </a:prstGeom>
          <a:solidFill>
            <a:schemeClr val="accent1">
              <a:lumMod val="40000"/>
              <a:lumOff val="60000"/>
            </a:schemeClr>
          </a:solidFill>
        </p:spPr>
        <p:txBody>
          <a:bodyPr wrap="square" rtlCol="0">
            <a:spAutoFit/>
          </a:bodyPr>
          <a:p>
            <a:pPr algn="ctr"/>
            <a:r>
              <a:rPr lang="en-US" sz="2200"/>
              <a:t>Geograph</a:t>
            </a:r>
            <a:r>
              <a:rPr lang="en-US" sz="2200"/>
              <a:t>ische Einordnung</a:t>
            </a:r>
            <a:endParaRPr lang="en-US" sz="2200"/>
          </a:p>
        </p:txBody>
      </p:sp>
      <p:sp>
        <p:nvSpPr>
          <p:cNvPr id="7" name="圆角矩形 2"/>
          <p:cNvSpPr/>
          <p:nvPr>
            <p:custDataLst>
              <p:tags r:id="rId3"/>
            </p:custDataLst>
          </p:nvPr>
        </p:nvSpPr>
        <p:spPr>
          <a:xfrm flipH="1">
            <a:off x="5502275" y="2320925"/>
            <a:ext cx="4163695" cy="540385"/>
          </a:xfrm>
          <a:custGeom>
            <a:avLst/>
            <a:gdLst>
              <a:gd name="connsiteX0" fmla="*/ 6557 w 6557"/>
              <a:gd name="connsiteY0" fmla="*/ 851 h 851"/>
              <a:gd name="connsiteX1" fmla="*/ 0 w 6557"/>
              <a:gd name="connsiteY1" fmla="*/ 850 h 851"/>
              <a:gd name="connsiteX2" fmla="*/ 0 w 6557"/>
              <a:gd name="connsiteY2" fmla="*/ 0 h 851"/>
              <a:gd name="connsiteX3" fmla="*/ 6556 w 6557"/>
              <a:gd name="connsiteY3" fmla="*/ 0 h 851"/>
              <a:gd name="connsiteX4" fmla="*/ 6557 w 6557"/>
              <a:gd name="connsiteY4" fmla="*/ 851 h 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7" h="851">
                <a:moveTo>
                  <a:pt x="6557" y="851"/>
                </a:moveTo>
                <a:lnTo>
                  <a:pt x="0" y="850"/>
                </a:lnTo>
                <a:lnTo>
                  <a:pt x="0" y="0"/>
                </a:lnTo>
                <a:lnTo>
                  <a:pt x="6556" y="0"/>
                </a:lnTo>
                <a:lnTo>
                  <a:pt x="6557" y="851"/>
                </a:lnTo>
                <a:close/>
              </a:path>
            </a:pathLst>
          </a:custGeom>
          <a:solidFill>
            <a:schemeClr val="accent1">
              <a:lumMod val="75000"/>
            </a:schemeClr>
          </a:solidFill>
          <a:ln w="25400" cap="flat" cmpd="sng" algn="ctr">
            <a:noFill/>
            <a:prstDash val="solid"/>
          </a:ln>
          <a:effectLst/>
        </p:spPr>
        <p:txBody>
          <a:bodyPr anchor="ctr"/>
          <a:p>
            <a:pPr algn="ctr" defTabSz="913765">
              <a:defRPr/>
            </a:pPr>
            <a:endParaRPr lang="en-US" kern="0">
              <a:latin typeface="Arial" panose="020B0604020202020204" pitchFamily="34" charset="0"/>
              <a:ea typeface="Arial" panose="020B0604020202020204" pitchFamily="34" charset="0"/>
            </a:endParaRPr>
          </a:p>
        </p:txBody>
      </p:sp>
      <p:sp>
        <p:nvSpPr>
          <p:cNvPr id="8" name="Text Box 7"/>
          <p:cNvSpPr txBox="1"/>
          <p:nvPr/>
        </p:nvSpPr>
        <p:spPr>
          <a:xfrm>
            <a:off x="5568950" y="2373630"/>
            <a:ext cx="4044950" cy="429895"/>
          </a:xfrm>
          <a:prstGeom prst="rect">
            <a:avLst/>
          </a:prstGeom>
          <a:solidFill>
            <a:schemeClr val="accent1">
              <a:lumMod val="40000"/>
              <a:lumOff val="60000"/>
            </a:schemeClr>
          </a:solidFill>
        </p:spPr>
        <p:txBody>
          <a:bodyPr wrap="square" rtlCol="0">
            <a:spAutoFit/>
          </a:bodyPr>
          <a:p>
            <a:pPr algn="ctr"/>
            <a:r>
              <a:rPr lang="en-US" sz="2200"/>
              <a:t>Heutige Bedeutung</a:t>
            </a:r>
            <a:endParaRPr lang="en-US" sz="2200"/>
          </a:p>
        </p:txBody>
      </p:sp>
      <p:sp>
        <p:nvSpPr>
          <p:cNvPr id="9" name="圆角矩形 2"/>
          <p:cNvSpPr/>
          <p:nvPr>
            <p:custDataLst>
              <p:tags r:id="rId4"/>
            </p:custDataLst>
          </p:nvPr>
        </p:nvSpPr>
        <p:spPr>
          <a:xfrm flipH="1">
            <a:off x="5503545" y="3042285"/>
            <a:ext cx="4163695" cy="540385"/>
          </a:xfrm>
          <a:custGeom>
            <a:avLst/>
            <a:gdLst>
              <a:gd name="connsiteX0" fmla="*/ 6557 w 6557"/>
              <a:gd name="connsiteY0" fmla="*/ 851 h 851"/>
              <a:gd name="connsiteX1" fmla="*/ 0 w 6557"/>
              <a:gd name="connsiteY1" fmla="*/ 850 h 851"/>
              <a:gd name="connsiteX2" fmla="*/ 0 w 6557"/>
              <a:gd name="connsiteY2" fmla="*/ 0 h 851"/>
              <a:gd name="connsiteX3" fmla="*/ 6556 w 6557"/>
              <a:gd name="connsiteY3" fmla="*/ 0 h 851"/>
              <a:gd name="connsiteX4" fmla="*/ 6557 w 6557"/>
              <a:gd name="connsiteY4" fmla="*/ 851 h 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7" h="851">
                <a:moveTo>
                  <a:pt x="6557" y="851"/>
                </a:moveTo>
                <a:lnTo>
                  <a:pt x="0" y="850"/>
                </a:lnTo>
                <a:lnTo>
                  <a:pt x="0" y="0"/>
                </a:lnTo>
                <a:lnTo>
                  <a:pt x="6556" y="0"/>
                </a:lnTo>
                <a:lnTo>
                  <a:pt x="6557" y="851"/>
                </a:lnTo>
                <a:close/>
              </a:path>
            </a:pathLst>
          </a:custGeom>
          <a:solidFill>
            <a:schemeClr val="accent1">
              <a:lumMod val="75000"/>
            </a:schemeClr>
          </a:solidFill>
          <a:ln w="25400" cap="flat" cmpd="sng" algn="ctr">
            <a:noFill/>
            <a:prstDash val="solid"/>
          </a:ln>
          <a:effectLst/>
        </p:spPr>
        <p:txBody>
          <a:bodyPr anchor="ctr"/>
          <a:lstStyle/>
          <a:p>
            <a:pPr algn="ctr" defTabSz="913765">
              <a:defRPr/>
            </a:pPr>
            <a:endParaRPr lang="en-US" kern="0">
              <a:latin typeface="Arial" panose="020B0604020202020204" pitchFamily="34" charset="0"/>
              <a:ea typeface="Arial" panose="020B0604020202020204" pitchFamily="34" charset="0"/>
            </a:endParaRPr>
          </a:p>
        </p:txBody>
      </p:sp>
      <p:sp>
        <p:nvSpPr>
          <p:cNvPr id="10" name="Text Box 9"/>
          <p:cNvSpPr txBox="1"/>
          <p:nvPr/>
        </p:nvSpPr>
        <p:spPr>
          <a:xfrm>
            <a:off x="5568950" y="3094990"/>
            <a:ext cx="4046220" cy="429895"/>
          </a:xfrm>
          <a:prstGeom prst="rect">
            <a:avLst/>
          </a:prstGeom>
          <a:solidFill>
            <a:schemeClr val="bg1"/>
          </a:solidFill>
        </p:spPr>
        <p:txBody>
          <a:bodyPr wrap="square" rtlCol="0">
            <a:spAutoFit/>
          </a:bodyPr>
          <a:p>
            <a:pPr algn="ctr"/>
            <a:r>
              <a:rPr lang="en-US" sz="2200"/>
              <a:t>Vorgeschichte</a:t>
            </a:r>
            <a:endParaRPr lang="en-US" sz="2200"/>
          </a:p>
        </p:txBody>
      </p:sp>
      <p:sp>
        <p:nvSpPr>
          <p:cNvPr id="11" name="圆角矩形 2"/>
          <p:cNvSpPr/>
          <p:nvPr>
            <p:custDataLst>
              <p:tags r:id="rId5"/>
            </p:custDataLst>
          </p:nvPr>
        </p:nvSpPr>
        <p:spPr>
          <a:xfrm flipH="1">
            <a:off x="5502275" y="3727450"/>
            <a:ext cx="4163695" cy="540385"/>
          </a:xfrm>
          <a:custGeom>
            <a:avLst/>
            <a:gdLst>
              <a:gd name="connsiteX0" fmla="*/ 6557 w 6557"/>
              <a:gd name="connsiteY0" fmla="*/ 851 h 851"/>
              <a:gd name="connsiteX1" fmla="*/ 0 w 6557"/>
              <a:gd name="connsiteY1" fmla="*/ 850 h 851"/>
              <a:gd name="connsiteX2" fmla="*/ 0 w 6557"/>
              <a:gd name="connsiteY2" fmla="*/ 0 h 851"/>
              <a:gd name="connsiteX3" fmla="*/ 6556 w 6557"/>
              <a:gd name="connsiteY3" fmla="*/ 0 h 851"/>
              <a:gd name="connsiteX4" fmla="*/ 6557 w 6557"/>
              <a:gd name="connsiteY4" fmla="*/ 851 h 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7" h="851">
                <a:moveTo>
                  <a:pt x="6557" y="851"/>
                </a:moveTo>
                <a:lnTo>
                  <a:pt x="0" y="850"/>
                </a:lnTo>
                <a:lnTo>
                  <a:pt x="0" y="0"/>
                </a:lnTo>
                <a:lnTo>
                  <a:pt x="6556" y="0"/>
                </a:lnTo>
                <a:lnTo>
                  <a:pt x="6557" y="851"/>
                </a:lnTo>
                <a:close/>
              </a:path>
            </a:pathLst>
          </a:custGeom>
          <a:solidFill>
            <a:schemeClr val="accent1">
              <a:lumMod val="75000"/>
            </a:schemeClr>
          </a:solidFill>
          <a:ln w="25400" cap="flat" cmpd="sng" algn="ctr">
            <a:noFill/>
            <a:prstDash val="solid"/>
          </a:ln>
          <a:effectLst/>
        </p:spPr>
        <p:txBody>
          <a:bodyPr anchor="ctr"/>
          <a:lstStyle/>
          <a:p>
            <a:pPr algn="ctr" defTabSz="913765">
              <a:defRPr/>
            </a:pPr>
            <a:endParaRPr lang="en-US" kern="0">
              <a:latin typeface="Arial" panose="020B0604020202020204" pitchFamily="34" charset="0"/>
              <a:ea typeface="Arial" panose="020B0604020202020204" pitchFamily="34" charset="0"/>
            </a:endParaRPr>
          </a:p>
        </p:txBody>
      </p:sp>
      <p:sp>
        <p:nvSpPr>
          <p:cNvPr id="12" name="Text Box 11"/>
          <p:cNvSpPr txBox="1"/>
          <p:nvPr/>
        </p:nvSpPr>
        <p:spPr>
          <a:xfrm>
            <a:off x="5567680" y="3780155"/>
            <a:ext cx="4046220" cy="429895"/>
          </a:xfrm>
          <a:prstGeom prst="rect">
            <a:avLst/>
          </a:prstGeom>
          <a:solidFill>
            <a:schemeClr val="bg1"/>
          </a:solidFill>
        </p:spPr>
        <p:txBody>
          <a:bodyPr wrap="square" rtlCol="0">
            <a:spAutoFit/>
          </a:bodyPr>
          <a:p>
            <a:pPr algn="ctr"/>
            <a:r>
              <a:rPr lang="en-US" sz="2200"/>
              <a:t>Die Schlacht</a:t>
            </a:r>
            <a:endParaRPr lang="en-US" sz="2200"/>
          </a:p>
        </p:txBody>
      </p:sp>
      <p:sp>
        <p:nvSpPr>
          <p:cNvPr id="13" name="圆角矩形 2"/>
          <p:cNvSpPr/>
          <p:nvPr>
            <p:custDataLst>
              <p:tags r:id="rId6"/>
            </p:custDataLst>
          </p:nvPr>
        </p:nvSpPr>
        <p:spPr>
          <a:xfrm flipH="1">
            <a:off x="5502275" y="4437380"/>
            <a:ext cx="4163695" cy="540385"/>
          </a:xfrm>
          <a:custGeom>
            <a:avLst/>
            <a:gdLst>
              <a:gd name="connsiteX0" fmla="*/ 6557 w 6557"/>
              <a:gd name="connsiteY0" fmla="*/ 851 h 851"/>
              <a:gd name="connsiteX1" fmla="*/ 0 w 6557"/>
              <a:gd name="connsiteY1" fmla="*/ 850 h 851"/>
              <a:gd name="connsiteX2" fmla="*/ 0 w 6557"/>
              <a:gd name="connsiteY2" fmla="*/ 0 h 851"/>
              <a:gd name="connsiteX3" fmla="*/ 6556 w 6557"/>
              <a:gd name="connsiteY3" fmla="*/ 0 h 851"/>
              <a:gd name="connsiteX4" fmla="*/ 6557 w 6557"/>
              <a:gd name="connsiteY4" fmla="*/ 851 h 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7" h="851">
                <a:moveTo>
                  <a:pt x="6557" y="851"/>
                </a:moveTo>
                <a:lnTo>
                  <a:pt x="0" y="850"/>
                </a:lnTo>
                <a:lnTo>
                  <a:pt x="0" y="0"/>
                </a:lnTo>
                <a:lnTo>
                  <a:pt x="6556" y="0"/>
                </a:lnTo>
                <a:lnTo>
                  <a:pt x="6557" y="851"/>
                </a:lnTo>
                <a:close/>
              </a:path>
            </a:pathLst>
          </a:custGeom>
          <a:solidFill>
            <a:schemeClr val="accent1">
              <a:lumMod val="75000"/>
            </a:schemeClr>
          </a:solidFill>
          <a:ln w="25400" cap="flat" cmpd="sng" algn="ctr">
            <a:noFill/>
            <a:prstDash val="solid"/>
          </a:ln>
          <a:effectLst/>
        </p:spPr>
        <p:txBody>
          <a:bodyPr anchor="ctr"/>
          <a:lstStyle/>
          <a:p>
            <a:pPr algn="ctr" defTabSz="913765">
              <a:defRPr/>
            </a:pPr>
            <a:endParaRPr lang="en-US" kern="0">
              <a:latin typeface="Arial" panose="020B0604020202020204" pitchFamily="34" charset="0"/>
              <a:ea typeface="Arial" panose="020B0604020202020204" pitchFamily="34" charset="0"/>
            </a:endParaRPr>
          </a:p>
        </p:txBody>
      </p:sp>
      <p:sp>
        <p:nvSpPr>
          <p:cNvPr id="14" name="Text Box 13"/>
          <p:cNvSpPr txBox="1"/>
          <p:nvPr/>
        </p:nvSpPr>
        <p:spPr>
          <a:xfrm>
            <a:off x="5582920" y="4490085"/>
            <a:ext cx="4030980" cy="429895"/>
          </a:xfrm>
          <a:prstGeom prst="rect">
            <a:avLst/>
          </a:prstGeom>
          <a:solidFill>
            <a:schemeClr val="bg1"/>
          </a:solidFill>
        </p:spPr>
        <p:txBody>
          <a:bodyPr wrap="square" rtlCol="0">
            <a:spAutoFit/>
          </a:bodyPr>
          <a:p>
            <a:pPr algn="ctr"/>
            <a:r>
              <a:rPr lang="en-US" sz="2200"/>
              <a:t>Nachwirkungen</a:t>
            </a:r>
            <a:endParaRPr lang="en-US" sz="22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extLst>
              <a:ext uri="{BEBA8EAE-BF5A-486C-A8C5-ECC9F3942E4B}">
                <a14:imgProps xmlns:a14="http://schemas.microsoft.com/office/drawing/2010/main">
                  <a14:imgLayer r:embed="rId2">
                    <a14:imgEffect>
                      <a14:brightnessContrast bright="-36000" contrast="-40000"/>
                    </a14:imgEffect>
                    <a14:imgEffect>
                      <a14:colorTemperature colorTemp="11200"/>
                    </a14:imgEffect>
                    <a14:imgEffect>
                      <a14:saturation sat="75000"/>
                    </a14:imgEffect>
                    <a14:imgEffect>
                      <a14:sharpenSoften amoun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67" name="矩形 66"/>
          <p:cNvSpPr/>
          <p:nvPr/>
        </p:nvSpPr>
        <p:spPr>
          <a:xfrm>
            <a:off x="0" y="4321673"/>
            <a:ext cx="12188825" cy="1735089"/>
          </a:xfrm>
          <a:prstGeom prst="rect">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1" name="Group 4"/>
          <p:cNvGrpSpPr>
            <a:grpSpLocks noChangeAspect="1"/>
          </p:cNvGrpSpPr>
          <p:nvPr/>
        </p:nvGrpSpPr>
        <p:grpSpPr bwMode="auto">
          <a:xfrm>
            <a:off x="1266499" y="2204879"/>
            <a:ext cx="2539491" cy="4059963"/>
            <a:chOff x="1634" y="-1476"/>
            <a:chExt cx="4730" cy="7562"/>
          </a:xfrm>
        </p:grpSpPr>
        <p:sp>
          <p:nvSpPr>
            <p:cNvPr id="52" name="AutoShape 3"/>
            <p:cNvSpPr>
              <a:spLocks noChangeAspect="1" noChangeArrowheads="1" noTextEdit="1"/>
            </p:cNvSpPr>
            <p:nvPr/>
          </p:nvSpPr>
          <p:spPr bwMode="auto">
            <a:xfrm>
              <a:off x="1721" y="-1426"/>
              <a:ext cx="4238" cy="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5"/>
            <p:cNvSpPr/>
            <p:nvPr/>
          </p:nvSpPr>
          <p:spPr bwMode="auto">
            <a:xfrm>
              <a:off x="2071" y="-1104"/>
              <a:ext cx="4293" cy="6517"/>
            </a:xfrm>
            <a:custGeom>
              <a:avLst/>
              <a:gdLst>
                <a:gd name="T0" fmla="*/ 0 w 1814"/>
                <a:gd name="T1" fmla="*/ 0 h 2756"/>
                <a:gd name="T2" fmla="*/ 514 w 1814"/>
                <a:gd name="T3" fmla="*/ 2756 h 2756"/>
                <a:gd name="T4" fmla="*/ 1585 w 1814"/>
                <a:gd name="T5" fmla="*/ 2301 h 2756"/>
                <a:gd name="T6" fmla="*/ 1640 w 1814"/>
                <a:gd name="T7" fmla="*/ 2171 h 2756"/>
                <a:gd name="T8" fmla="*/ 0 w 1814"/>
                <a:gd name="T9" fmla="*/ 0 h 2756"/>
              </a:gdLst>
              <a:ahLst/>
              <a:cxnLst>
                <a:cxn ang="0">
                  <a:pos x="T0" y="T1"/>
                </a:cxn>
                <a:cxn ang="0">
                  <a:pos x="T2" y="T3"/>
                </a:cxn>
                <a:cxn ang="0">
                  <a:pos x="T4" y="T5"/>
                </a:cxn>
                <a:cxn ang="0">
                  <a:pos x="T6" y="T7"/>
                </a:cxn>
                <a:cxn ang="0">
                  <a:pos x="T8" y="T9"/>
                </a:cxn>
              </a:cxnLst>
              <a:rect l="0" t="0" r="r" b="b"/>
              <a:pathLst>
                <a:path w="1814" h="2756">
                  <a:moveTo>
                    <a:pt x="0" y="0"/>
                  </a:moveTo>
                  <a:cubicBezTo>
                    <a:pt x="0" y="0"/>
                    <a:pt x="774" y="1556"/>
                    <a:pt x="514" y="2756"/>
                  </a:cubicBezTo>
                  <a:cubicBezTo>
                    <a:pt x="514" y="2756"/>
                    <a:pt x="1362" y="2726"/>
                    <a:pt x="1585" y="2301"/>
                  </a:cubicBezTo>
                  <a:cubicBezTo>
                    <a:pt x="1585" y="2301"/>
                    <a:pt x="1616" y="2254"/>
                    <a:pt x="1640" y="2171"/>
                  </a:cubicBezTo>
                  <a:cubicBezTo>
                    <a:pt x="1640" y="2171"/>
                    <a:pt x="1814" y="136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
            <p:cNvSpPr/>
            <p:nvPr/>
          </p:nvSpPr>
          <p:spPr bwMode="auto">
            <a:xfrm>
              <a:off x="1634" y="-1164"/>
              <a:ext cx="1864" cy="5761"/>
            </a:xfrm>
            <a:custGeom>
              <a:avLst/>
              <a:gdLst>
                <a:gd name="T0" fmla="*/ 72 w 788"/>
                <a:gd name="T1" fmla="*/ 0 h 2436"/>
                <a:gd name="T2" fmla="*/ 63 w 788"/>
                <a:gd name="T3" fmla="*/ 418 h 2436"/>
                <a:gd name="T4" fmla="*/ 47 w 788"/>
                <a:gd name="T5" fmla="*/ 620 h 2436"/>
                <a:gd name="T6" fmla="*/ 110 w 788"/>
                <a:gd name="T7" fmla="*/ 920 h 2436"/>
                <a:gd name="T8" fmla="*/ 117 w 788"/>
                <a:gd name="T9" fmla="*/ 1108 h 2436"/>
                <a:gd name="T10" fmla="*/ 156 w 788"/>
                <a:gd name="T11" fmla="*/ 1393 h 2436"/>
                <a:gd name="T12" fmla="*/ 188 w 788"/>
                <a:gd name="T13" fmla="*/ 1686 h 2436"/>
                <a:gd name="T14" fmla="*/ 242 w 788"/>
                <a:gd name="T15" fmla="*/ 2008 h 2436"/>
                <a:gd name="T16" fmla="*/ 297 w 788"/>
                <a:gd name="T17" fmla="*/ 2271 h 2436"/>
                <a:gd name="T18" fmla="*/ 351 w 788"/>
                <a:gd name="T19" fmla="*/ 2436 h 2436"/>
                <a:gd name="T20" fmla="*/ 757 w 788"/>
                <a:gd name="T21" fmla="*/ 2391 h 2436"/>
                <a:gd name="T22" fmla="*/ 696 w 788"/>
                <a:gd name="T23" fmla="*/ 1688 h 2436"/>
                <a:gd name="T24" fmla="*/ 72 w 788"/>
                <a:gd name="T25" fmla="*/ 0 h 2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2436">
                  <a:moveTo>
                    <a:pt x="72" y="0"/>
                  </a:moveTo>
                  <a:cubicBezTo>
                    <a:pt x="72" y="0"/>
                    <a:pt x="0" y="162"/>
                    <a:pt x="63" y="418"/>
                  </a:cubicBezTo>
                  <a:cubicBezTo>
                    <a:pt x="63" y="418"/>
                    <a:pt x="78" y="523"/>
                    <a:pt x="47" y="620"/>
                  </a:cubicBezTo>
                  <a:cubicBezTo>
                    <a:pt x="47" y="620"/>
                    <a:pt x="8" y="725"/>
                    <a:pt x="110" y="920"/>
                  </a:cubicBezTo>
                  <a:cubicBezTo>
                    <a:pt x="110" y="920"/>
                    <a:pt x="156" y="965"/>
                    <a:pt x="117" y="1108"/>
                  </a:cubicBezTo>
                  <a:cubicBezTo>
                    <a:pt x="117" y="1108"/>
                    <a:pt x="94" y="1251"/>
                    <a:pt x="156" y="1393"/>
                  </a:cubicBezTo>
                  <a:cubicBezTo>
                    <a:pt x="156" y="1393"/>
                    <a:pt x="203" y="1558"/>
                    <a:pt x="188" y="1686"/>
                  </a:cubicBezTo>
                  <a:cubicBezTo>
                    <a:pt x="188" y="1686"/>
                    <a:pt x="188" y="1873"/>
                    <a:pt x="242" y="2008"/>
                  </a:cubicBezTo>
                  <a:cubicBezTo>
                    <a:pt x="242" y="2008"/>
                    <a:pt x="312" y="2151"/>
                    <a:pt x="297" y="2271"/>
                  </a:cubicBezTo>
                  <a:cubicBezTo>
                    <a:pt x="297" y="2271"/>
                    <a:pt x="304" y="2421"/>
                    <a:pt x="351" y="2436"/>
                  </a:cubicBezTo>
                  <a:cubicBezTo>
                    <a:pt x="757" y="2391"/>
                    <a:pt x="757" y="2391"/>
                    <a:pt x="757" y="2391"/>
                  </a:cubicBezTo>
                  <a:cubicBezTo>
                    <a:pt x="757" y="2391"/>
                    <a:pt x="788" y="2046"/>
                    <a:pt x="696" y="1688"/>
                  </a:cubicBezTo>
                  <a:lnTo>
                    <a:pt x="72" y="0"/>
                  </a:lnTo>
                  <a:close/>
                </a:path>
              </a:pathLst>
            </a:custGeom>
            <a:solidFill>
              <a:srgbClr val="FDFAF9"/>
            </a:solidFill>
            <a:ln w="1270" cmpd="sng">
              <a:solidFill>
                <a:schemeClr val="accent1">
                  <a:shade val="50000"/>
                </a:schemeClr>
              </a:solidFill>
              <a:prstDash val="solid"/>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7"/>
            <p:cNvSpPr/>
            <p:nvPr/>
          </p:nvSpPr>
          <p:spPr bwMode="auto">
            <a:xfrm>
              <a:off x="1726" y="-1476"/>
              <a:ext cx="1588" cy="4370"/>
            </a:xfrm>
            <a:custGeom>
              <a:avLst/>
              <a:gdLst>
                <a:gd name="T0" fmla="*/ 0 w 671"/>
                <a:gd name="T1" fmla="*/ 47 h 1848"/>
                <a:gd name="T2" fmla="*/ 671 w 671"/>
                <a:gd name="T3" fmla="*/ 1848 h 1848"/>
                <a:gd name="T4" fmla="*/ 647 w 671"/>
                <a:gd name="T5" fmla="*/ 1623 h 1848"/>
                <a:gd name="T6" fmla="*/ 32 w 671"/>
                <a:gd name="T7" fmla="*/ 32 h 1848"/>
                <a:gd name="T8" fmla="*/ 0 w 671"/>
                <a:gd name="T9" fmla="*/ 47 h 1848"/>
              </a:gdLst>
              <a:ahLst/>
              <a:cxnLst>
                <a:cxn ang="0">
                  <a:pos x="T0" y="T1"/>
                </a:cxn>
                <a:cxn ang="0">
                  <a:pos x="T2" y="T3"/>
                </a:cxn>
                <a:cxn ang="0">
                  <a:pos x="T4" y="T5"/>
                </a:cxn>
                <a:cxn ang="0">
                  <a:pos x="T6" y="T7"/>
                </a:cxn>
                <a:cxn ang="0">
                  <a:pos x="T8" y="T9"/>
                </a:cxn>
              </a:cxnLst>
              <a:rect l="0" t="0" r="r" b="b"/>
              <a:pathLst>
                <a:path w="671" h="1848">
                  <a:moveTo>
                    <a:pt x="0" y="47"/>
                  </a:moveTo>
                  <a:cubicBezTo>
                    <a:pt x="671" y="1848"/>
                    <a:pt x="671" y="1848"/>
                    <a:pt x="671" y="1848"/>
                  </a:cubicBezTo>
                  <a:cubicBezTo>
                    <a:pt x="671" y="1848"/>
                    <a:pt x="647" y="1645"/>
                    <a:pt x="647" y="1623"/>
                  </a:cubicBezTo>
                  <a:cubicBezTo>
                    <a:pt x="647" y="1600"/>
                    <a:pt x="32" y="32"/>
                    <a:pt x="32" y="32"/>
                  </a:cubicBezTo>
                  <a:cubicBezTo>
                    <a:pt x="32" y="32"/>
                    <a:pt x="8" y="0"/>
                    <a:pt x="0" y="4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
            <p:cNvSpPr/>
            <p:nvPr/>
          </p:nvSpPr>
          <p:spPr bwMode="auto">
            <a:xfrm>
              <a:off x="1785" y="-1414"/>
              <a:ext cx="305" cy="333"/>
            </a:xfrm>
            <a:custGeom>
              <a:avLst/>
              <a:gdLst>
                <a:gd name="T0" fmla="*/ 126 w 129"/>
                <a:gd name="T1" fmla="*/ 133 h 141"/>
                <a:gd name="T2" fmla="*/ 10 w 129"/>
                <a:gd name="T3" fmla="*/ 3 h 141"/>
                <a:gd name="T4" fmla="*/ 4 w 129"/>
                <a:gd name="T5" fmla="*/ 8 h 141"/>
                <a:gd name="T6" fmla="*/ 120 w 129"/>
                <a:gd name="T7" fmla="*/ 137 h 141"/>
                <a:gd name="T8" fmla="*/ 126 w 129"/>
                <a:gd name="T9" fmla="*/ 133 h 141"/>
              </a:gdLst>
              <a:ahLst/>
              <a:cxnLst>
                <a:cxn ang="0">
                  <a:pos x="T0" y="T1"/>
                </a:cxn>
                <a:cxn ang="0">
                  <a:pos x="T2" y="T3"/>
                </a:cxn>
                <a:cxn ang="0">
                  <a:pos x="T4" y="T5"/>
                </a:cxn>
                <a:cxn ang="0">
                  <a:pos x="T6" y="T7"/>
                </a:cxn>
                <a:cxn ang="0">
                  <a:pos x="T8" y="T9"/>
                </a:cxn>
              </a:cxnLst>
              <a:rect l="0" t="0" r="r" b="b"/>
              <a:pathLst>
                <a:path w="129" h="141">
                  <a:moveTo>
                    <a:pt x="126" y="133"/>
                  </a:moveTo>
                  <a:cubicBezTo>
                    <a:pt x="87" y="89"/>
                    <a:pt x="48" y="46"/>
                    <a:pt x="10" y="3"/>
                  </a:cubicBezTo>
                  <a:cubicBezTo>
                    <a:pt x="6" y="0"/>
                    <a:pt x="0" y="5"/>
                    <a:pt x="4" y="8"/>
                  </a:cubicBezTo>
                  <a:cubicBezTo>
                    <a:pt x="42" y="51"/>
                    <a:pt x="81" y="94"/>
                    <a:pt x="120" y="137"/>
                  </a:cubicBezTo>
                  <a:cubicBezTo>
                    <a:pt x="123" y="141"/>
                    <a:pt x="129" y="136"/>
                    <a:pt x="126" y="13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9"/>
            <p:cNvSpPr/>
            <p:nvPr/>
          </p:nvSpPr>
          <p:spPr bwMode="auto">
            <a:xfrm>
              <a:off x="1910" y="1291"/>
              <a:ext cx="850" cy="307"/>
            </a:xfrm>
            <a:custGeom>
              <a:avLst/>
              <a:gdLst>
                <a:gd name="T0" fmla="*/ 17 w 359"/>
                <a:gd name="T1" fmla="*/ 0 h 130"/>
                <a:gd name="T2" fmla="*/ 359 w 359"/>
                <a:gd name="T3" fmla="*/ 92 h 130"/>
                <a:gd name="T4" fmla="*/ 0 w 359"/>
                <a:gd name="T5" fmla="*/ 70 h 130"/>
                <a:gd name="T6" fmla="*/ 17 w 359"/>
                <a:gd name="T7" fmla="*/ 0 h 130"/>
              </a:gdLst>
              <a:ahLst/>
              <a:cxnLst>
                <a:cxn ang="0">
                  <a:pos x="T0" y="T1"/>
                </a:cxn>
                <a:cxn ang="0">
                  <a:pos x="T2" y="T3"/>
                </a:cxn>
                <a:cxn ang="0">
                  <a:pos x="T4" y="T5"/>
                </a:cxn>
                <a:cxn ang="0">
                  <a:pos x="T6" y="T7"/>
                </a:cxn>
              </a:cxnLst>
              <a:rect l="0" t="0" r="r" b="b"/>
              <a:pathLst>
                <a:path w="359" h="130">
                  <a:moveTo>
                    <a:pt x="17" y="0"/>
                  </a:moveTo>
                  <a:cubicBezTo>
                    <a:pt x="17" y="0"/>
                    <a:pt x="125" y="92"/>
                    <a:pt x="359" y="92"/>
                  </a:cubicBezTo>
                  <a:cubicBezTo>
                    <a:pt x="359" y="92"/>
                    <a:pt x="289" y="130"/>
                    <a:pt x="0" y="70"/>
                  </a:cubicBezTo>
                  <a:cubicBezTo>
                    <a:pt x="0" y="70"/>
                    <a:pt x="8" y="19"/>
                    <a:pt x="17"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
            <p:cNvSpPr/>
            <p:nvPr/>
          </p:nvSpPr>
          <p:spPr bwMode="auto">
            <a:xfrm>
              <a:off x="2059" y="2362"/>
              <a:ext cx="1143" cy="355"/>
            </a:xfrm>
            <a:custGeom>
              <a:avLst/>
              <a:gdLst>
                <a:gd name="T0" fmla="*/ 483 w 483"/>
                <a:gd name="T1" fmla="*/ 105 h 150"/>
                <a:gd name="T2" fmla="*/ 9 w 483"/>
                <a:gd name="T3" fmla="*/ 67 h 150"/>
                <a:gd name="T4" fmla="*/ 0 w 483"/>
                <a:gd name="T5" fmla="*/ 0 h 150"/>
                <a:gd name="T6" fmla="*/ 483 w 483"/>
                <a:gd name="T7" fmla="*/ 105 h 150"/>
              </a:gdLst>
              <a:ahLst/>
              <a:cxnLst>
                <a:cxn ang="0">
                  <a:pos x="T0" y="T1"/>
                </a:cxn>
                <a:cxn ang="0">
                  <a:pos x="T2" y="T3"/>
                </a:cxn>
                <a:cxn ang="0">
                  <a:pos x="T4" y="T5"/>
                </a:cxn>
                <a:cxn ang="0">
                  <a:pos x="T6" y="T7"/>
                </a:cxn>
              </a:cxnLst>
              <a:rect l="0" t="0" r="r" b="b"/>
              <a:pathLst>
                <a:path w="483" h="150">
                  <a:moveTo>
                    <a:pt x="483" y="105"/>
                  </a:moveTo>
                  <a:cubicBezTo>
                    <a:pt x="483" y="105"/>
                    <a:pt x="172" y="150"/>
                    <a:pt x="9" y="67"/>
                  </a:cubicBezTo>
                  <a:cubicBezTo>
                    <a:pt x="0" y="0"/>
                    <a:pt x="0" y="0"/>
                    <a:pt x="0" y="0"/>
                  </a:cubicBezTo>
                  <a:cubicBezTo>
                    <a:pt x="0" y="0"/>
                    <a:pt x="47" y="88"/>
                    <a:pt x="483" y="10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
            <p:cNvSpPr/>
            <p:nvPr/>
          </p:nvSpPr>
          <p:spPr bwMode="auto">
            <a:xfrm>
              <a:off x="2104" y="3192"/>
              <a:ext cx="1283" cy="617"/>
            </a:xfrm>
            <a:custGeom>
              <a:avLst/>
              <a:gdLst>
                <a:gd name="T0" fmla="*/ 0 w 542"/>
                <a:gd name="T1" fmla="*/ 0 h 261"/>
                <a:gd name="T2" fmla="*/ 542 w 542"/>
                <a:gd name="T3" fmla="*/ 196 h 261"/>
                <a:gd name="T4" fmla="*/ 21 w 542"/>
                <a:gd name="T5" fmla="*/ 88 h 261"/>
                <a:gd name="T6" fmla="*/ 0 w 542"/>
                <a:gd name="T7" fmla="*/ 0 h 261"/>
              </a:gdLst>
              <a:ahLst/>
              <a:cxnLst>
                <a:cxn ang="0">
                  <a:pos x="T0" y="T1"/>
                </a:cxn>
                <a:cxn ang="0">
                  <a:pos x="T2" y="T3"/>
                </a:cxn>
                <a:cxn ang="0">
                  <a:pos x="T4" y="T5"/>
                </a:cxn>
                <a:cxn ang="0">
                  <a:pos x="T6" y="T7"/>
                </a:cxn>
              </a:cxnLst>
              <a:rect l="0" t="0" r="r" b="b"/>
              <a:pathLst>
                <a:path w="542" h="261">
                  <a:moveTo>
                    <a:pt x="0" y="0"/>
                  </a:moveTo>
                  <a:cubicBezTo>
                    <a:pt x="0" y="0"/>
                    <a:pt x="246" y="256"/>
                    <a:pt x="542" y="196"/>
                  </a:cubicBezTo>
                  <a:cubicBezTo>
                    <a:pt x="542" y="196"/>
                    <a:pt x="286" y="261"/>
                    <a:pt x="21" y="88"/>
                  </a:cubicBez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
            <p:cNvSpPr/>
            <p:nvPr/>
          </p:nvSpPr>
          <p:spPr bwMode="auto">
            <a:xfrm>
              <a:off x="1764" y="73"/>
              <a:ext cx="534" cy="213"/>
            </a:xfrm>
            <a:custGeom>
              <a:avLst/>
              <a:gdLst>
                <a:gd name="T0" fmla="*/ 8 w 226"/>
                <a:gd name="T1" fmla="*/ 0 h 90"/>
                <a:gd name="T2" fmla="*/ 226 w 226"/>
                <a:gd name="T3" fmla="*/ 45 h 90"/>
                <a:gd name="T4" fmla="*/ 0 w 226"/>
                <a:gd name="T5" fmla="*/ 37 h 90"/>
                <a:gd name="T6" fmla="*/ 8 w 226"/>
                <a:gd name="T7" fmla="*/ 0 h 90"/>
              </a:gdLst>
              <a:ahLst/>
              <a:cxnLst>
                <a:cxn ang="0">
                  <a:pos x="T0" y="T1"/>
                </a:cxn>
                <a:cxn ang="0">
                  <a:pos x="T2" y="T3"/>
                </a:cxn>
                <a:cxn ang="0">
                  <a:pos x="T4" y="T5"/>
                </a:cxn>
                <a:cxn ang="0">
                  <a:pos x="T6" y="T7"/>
                </a:cxn>
              </a:cxnLst>
              <a:rect l="0" t="0" r="r" b="b"/>
              <a:pathLst>
                <a:path w="226" h="90">
                  <a:moveTo>
                    <a:pt x="8" y="0"/>
                  </a:moveTo>
                  <a:cubicBezTo>
                    <a:pt x="8" y="0"/>
                    <a:pt x="148" y="52"/>
                    <a:pt x="226" y="45"/>
                  </a:cubicBezTo>
                  <a:cubicBezTo>
                    <a:pt x="226" y="45"/>
                    <a:pt x="117" y="90"/>
                    <a:pt x="0" y="37"/>
                  </a:cubicBezTo>
                  <a:lnTo>
                    <a:pt x="8"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3"/>
            <p:cNvSpPr/>
            <p:nvPr/>
          </p:nvSpPr>
          <p:spPr bwMode="auto">
            <a:xfrm>
              <a:off x="2298" y="4793"/>
              <a:ext cx="3505" cy="1293"/>
            </a:xfrm>
            <a:custGeom>
              <a:avLst/>
              <a:gdLst>
                <a:gd name="T0" fmla="*/ 1481 w 1481"/>
                <a:gd name="T1" fmla="*/ 0 h 547"/>
                <a:gd name="T2" fmla="*/ 1084 w 1481"/>
                <a:gd name="T3" fmla="*/ 135 h 547"/>
                <a:gd name="T4" fmla="*/ 436 w 1481"/>
                <a:gd name="T5" fmla="*/ 242 h 547"/>
                <a:gd name="T6" fmla="*/ 436 w 1481"/>
                <a:gd name="T7" fmla="*/ 196 h 547"/>
                <a:gd name="T8" fmla="*/ 16 w 1481"/>
                <a:gd name="T9" fmla="*/ 112 h 547"/>
                <a:gd name="T10" fmla="*/ 94 w 1481"/>
                <a:gd name="T11" fmla="*/ 277 h 547"/>
                <a:gd name="T12" fmla="*/ 1388 w 1481"/>
                <a:gd name="T13" fmla="*/ 300 h 547"/>
                <a:gd name="T14" fmla="*/ 1481 w 1481"/>
                <a:gd name="T15" fmla="*/ 0 h 5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547">
                  <a:moveTo>
                    <a:pt x="1481" y="0"/>
                  </a:moveTo>
                  <a:cubicBezTo>
                    <a:pt x="1481" y="0"/>
                    <a:pt x="1325" y="90"/>
                    <a:pt x="1084" y="135"/>
                  </a:cubicBezTo>
                  <a:cubicBezTo>
                    <a:pt x="1084" y="135"/>
                    <a:pt x="585" y="255"/>
                    <a:pt x="436" y="242"/>
                  </a:cubicBezTo>
                  <a:cubicBezTo>
                    <a:pt x="436" y="196"/>
                    <a:pt x="436" y="196"/>
                    <a:pt x="436" y="196"/>
                  </a:cubicBezTo>
                  <a:cubicBezTo>
                    <a:pt x="436" y="196"/>
                    <a:pt x="179" y="262"/>
                    <a:pt x="16" y="112"/>
                  </a:cubicBezTo>
                  <a:cubicBezTo>
                    <a:pt x="16" y="112"/>
                    <a:pt x="0" y="142"/>
                    <a:pt x="94" y="277"/>
                  </a:cubicBezTo>
                  <a:cubicBezTo>
                    <a:pt x="94" y="277"/>
                    <a:pt x="413" y="547"/>
                    <a:pt x="1388" y="300"/>
                  </a:cubicBezTo>
                  <a:cubicBezTo>
                    <a:pt x="1388" y="300"/>
                    <a:pt x="1481" y="37"/>
                    <a:pt x="1481" y="0"/>
                  </a:cubicBezTo>
                  <a:close/>
                </a:path>
              </a:pathLst>
            </a:custGeom>
            <a:solidFill>
              <a:srgbClr val="FDFA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4"/>
            <p:cNvSpPr/>
            <p:nvPr/>
          </p:nvSpPr>
          <p:spPr bwMode="auto">
            <a:xfrm>
              <a:off x="2336" y="4791"/>
              <a:ext cx="1049" cy="636"/>
            </a:xfrm>
            <a:custGeom>
              <a:avLst/>
              <a:gdLst>
                <a:gd name="T0" fmla="*/ 0 w 443"/>
                <a:gd name="T1" fmla="*/ 113 h 269"/>
                <a:gd name="T2" fmla="*/ 184 w 443"/>
                <a:gd name="T3" fmla="*/ 0 h 269"/>
                <a:gd name="T4" fmla="*/ 443 w 443"/>
                <a:gd name="T5" fmla="*/ 16 h 269"/>
                <a:gd name="T6" fmla="*/ 419 w 443"/>
                <a:gd name="T7" fmla="*/ 196 h 269"/>
                <a:gd name="T8" fmla="*/ 0 w 443"/>
                <a:gd name="T9" fmla="*/ 113 h 269"/>
              </a:gdLst>
              <a:ahLst/>
              <a:cxnLst>
                <a:cxn ang="0">
                  <a:pos x="T0" y="T1"/>
                </a:cxn>
                <a:cxn ang="0">
                  <a:pos x="T2" y="T3"/>
                </a:cxn>
                <a:cxn ang="0">
                  <a:pos x="T4" y="T5"/>
                </a:cxn>
                <a:cxn ang="0">
                  <a:pos x="T6" y="T7"/>
                </a:cxn>
                <a:cxn ang="0">
                  <a:pos x="T8" y="T9"/>
                </a:cxn>
              </a:cxnLst>
              <a:rect l="0" t="0" r="r" b="b"/>
              <a:pathLst>
                <a:path w="443" h="269">
                  <a:moveTo>
                    <a:pt x="0" y="113"/>
                  </a:moveTo>
                  <a:cubicBezTo>
                    <a:pt x="0" y="113"/>
                    <a:pt x="28" y="12"/>
                    <a:pt x="184" y="0"/>
                  </a:cubicBezTo>
                  <a:cubicBezTo>
                    <a:pt x="184" y="0"/>
                    <a:pt x="295" y="1"/>
                    <a:pt x="443" y="16"/>
                  </a:cubicBezTo>
                  <a:cubicBezTo>
                    <a:pt x="419" y="196"/>
                    <a:pt x="419" y="196"/>
                    <a:pt x="419" y="196"/>
                  </a:cubicBezTo>
                  <a:cubicBezTo>
                    <a:pt x="419" y="196"/>
                    <a:pt x="159" y="269"/>
                    <a:pt x="0" y="113"/>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
            <p:cNvSpPr/>
            <p:nvPr/>
          </p:nvSpPr>
          <p:spPr bwMode="auto">
            <a:xfrm>
              <a:off x="4724" y="4722"/>
              <a:ext cx="1079" cy="421"/>
            </a:xfrm>
            <a:custGeom>
              <a:avLst/>
              <a:gdLst>
                <a:gd name="T0" fmla="*/ 332 w 456"/>
                <a:gd name="T1" fmla="*/ 0 h 178"/>
                <a:gd name="T2" fmla="*/ 456 w 456"/>
                <a:gd name="T3" fmla="*/ 30 h 178"/>
                <a:gd name="T4" fmla="*/ 0 w 456"/>
                <a:gd name="T5" fmla="*/ 178 h 178"/>
                <a:gd name="T6" fmla="*/ 332 w 456"/>
                <a:gd name="T7" fmla="*/ 0 h 178"/>
              </a:gdLst>
              <a:ahLst/>
              <a:cxnLst>
                <a:cxn ang="0">
                  <a:pos x="T0" y="T1"/>
                </a:cxn>
                <a:cxn ang="0">
                  <a:pos x="T2" y="T3"/>
                </a:cxn>
                <a:cxn ang="0">
                  <a:pos x="T4" y="T5"/>
                </a:cxn>
                <a:cxn ang="0">
                  <a:pos x="T6" y="T7"/>
                </a:cxn>
              </a:cxnLst>
              <a:rect l="0" t="0" r="r" b="b"/>
              <a:pathLst>
                <a:path w="456" h="178">
                  <a:moveTo>
                    <a:pt x="332" y="0"/>
                  </a:moveTo>
                  <a:cubicBezTo>
                    <a:pt x="332" y="0"/>
                    <a:pt x="425" y="15"/>
                    <a:pt x="456" y="30"/>
                  </a:cubicBezTo>
                  <a:cubicBezTo>
                    <a:pt x="456" y="30"/>
                    <a:pt x="295" y="126"/>
                    <a:pt x="0" y="178"/>
                  </a:cubicBezTo>
                  <a:cubicBezTo>
                    <a:pt x="0" y="178"/>
                    <a:pt x="285" y="37"/>
                    <a:pt x="332"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5"/>
          <p:cNvSpPr txBox="1"/>
          <p:nvPr/>
        </p:nvSpPr>
        <p:spPr>
          <a:xfrm>
            <a:off x="1282065" y="4802505"/>
            <a:ext cx="10901045" cy="768350"/>
          </a:xfrm>
          <a:prstGeom prst="rect">
            <a:avLst/>
          </a:prstGeom>
          <a:noFill/>
        </p:spPr>
        <p:txBody>
          <a:bodyPr wrap="square" rtlCol="0">
            <a:spAutoFit/>
          </a:bodyPr>
          <a:p>
            <a:pPr algn="ctr" defTabSz="913765"/>
            <a:r>
              <a:rPr lang="en-US" altLang="zh-CN" sz="44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rPr>
              <a:t>Vorgeschichte</a:t>
            </a:r>
            <a:endParaRPr lang="en-US" altLang="zh-CN" sz="4400" b="1" dirty="0">
              <a:ln w="152400">
                <a:solidFill>
                  <a:schemeClr val="accent1">
                    <a:lumMod val="75000"/>
                  </a:schemeClr>
                </a:solidFill>
              </a:ln>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5" name="文本框 6"/>
          <p:cNvSpPr txBox="1"/>
          <p:nvPr/>
        </p:nvSpPr>
        <p:spPr>
          <a:xfrm>
            <a:off x="1282700" y="4805045"/>
            <a:ext cx="10900410" cy="768350"/>
          </a:xfrm>
          <a:prstGeom prst="rect">
            <a:avLst/>
          </a:prstGeom>
          <a:noFill/>
        </p:spPr>
        <p:txBody>
          <a:bodyPr wrap="square" rtlCol="0">
            <a:spAutoFit/>
          </a:bodyPr>
          <a:p>
            <a:pPr algn="ctr" defTabSz="913765"/>
            <a:r>
              <a:rPr lang="en-US" altLang="zh-CN" sz="4400" b="1" dirty="0">
                <a:solidFill>
                  <a:schemeClr val="bg1"/>
                </a:solidFill>
                <a:latin typeface="Calibri" panose="020F0502020204030204" pitchFamily="34" charset="0"/>
                <a:ea typeface="Arial" panose="020B0604020202020204" pitchFamily="34" charset="0"/>
                <a:cs typeface="Calibri" panose="020F0502020204030204" pitchFamily="34" charset="0"/>
              </a:rPr>
              <a:t>Vorgeschichte</a:t>
            </a:r>
            <a:endParaRPr lang="en-US" altLang="zh-CN" sz="44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wipe(left)">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5" name="Group 4"/>
          <p:cNvGrpSpPr/>
          <p:nvPr/>
        </p:nvGrpSpPr>
        <p:grpSpPr>
          <a:xfrm>
            <a:off x="587375" y="307340"/>
            <a:ext cx="4095750" cy="840740"/>
            <a:chOff x="925" y="484"/>
            <a:chExt cx="6450" cy="1324"/>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Vorgeschichte</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Osmanisches Reich</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sp>
        <p:nvSpPr>
          <p:cNvPr id="2" name="Text Box 1"/>
          <p:cNvSpPr txBox="1"/>
          <p:nvPr/>
        </p:nvSpPr>
        <p:spPr>
          <a:xfrm>
            <a:off x="158115" y="1316355"/>
            <a:ext cx="5127625" cy="2491740"/>
          </a:xfrm>
          <a:prstGeom prst="rect">
            <a:avLst/>
          </a:prstGeom>
          <a:noFill/>
        </p:spPr>
        <p:txBody>
          <a:bodyPr wrap="square" rtlCol="0">
            <a:spAutoFit/>
          </a:bodyPr>
          <a:p>
            <a:endParaRPr lang="en-US">
              <a:solidFill>
                <a:schemeClr val="accent1">
                  <a:lumMod val="75000"/>
                </a:schemeClr>
              </a:solidFill>
            </a:endParaRPr>
          </a:p>
          <a:p>
            <a:pPr fontAlgn="auto">
              <a:lnSpc>
                <a:spcPct val="100000"/>
              </a:lnSpc>
              <a:spcAft>
                <a:spcPts val="1200"/>
              </a:spcAft>
            </a:pPr>
            <a:r>
              <a:rPr lang="en-US">
                <a:solidFill>
                  <a:schemeClr val="accent1">
                    <a:lumMod val="75000"/>
                  </a:schemeClr>
                </a:solidFill>
              </a:rPr>
              <a:t>- Gründung Osmanisches Reich </a:t>
            </a:r>
            <a:br>
              <a:rPr lang="en-US">
                <a:solidFill>
                  <a:schemeClr val="accent1">
                    <a:lumMod val="75000"/>
                  </a:schemeClr>
                </a:solidFill>
              </a:rPr>
            </a:br>
            <a:r>
              <a:rPr lang="en-US">
                <a:solidFill>
                  <a:schemeClr val="accent1">
                    <a:lumMod val="75000"/>
                  </a:schemeClr>
                </a:solidFill>
              </a:rPr>
              <a:t>(Ende 13. Jahrhundert)</a:t>
            </a:r>
            <a:endParaRPr lang="en-US">
              <a:solidFill>
                <a:schemeClr val="accent1">
                  <a:lumMod val="75000"/>
                </a:schemeClr>
              </a:solidFill>
            </a:endParaRPr>
          </a:p>
          <a:p>
            <a:pPr fontAlgn="auto">
              <a:lnSpc>
                <a:spcPct val="100000"/>
              </a:lnSpc>
              <a:spcAft>
                <a:spcPts val="1200"/>
              </a:spcAft>
            </a:pPr>
            <a:r>
              <a:rPr lang="en-US">
                <a:solidFill>
                  <a:schemeClr val="accent1">
                    <a:lumMod val="75000"/>
                  </a:schemeClr>
                </a:solidFill>
              </a:rPr>
              <a:t>- Ab 1354 Einfall in Europa (Eroberung Balkan)</a:t>
            </a:r>
            <a:endParaRPr lang="en-US">
              <a:solidFill>
                <a:schemeClr val="accent1">
                  <a:lumMod val="75000"/>
                </a:schemeClr>
              </a:solidFill>
            </a:endParaRPr>
          </a:p>
          <a:p>
            <a:pPr fontAlgn="auto">
              <a:lnSpc>
                <a:spcPct val="100000"/>
              </a:lnSpc>
              <a:spcAft>
                <a:spcPts val="1200"/>
              </a:spcAft>
            </a:pPr>
            <a:r>
              <a:rPr lang="en-US">
                <a:solidFill>
                  <a:schemeClr val="accent1">
                    <a:lumMod val="75000"/>
                  </a:schemeClr>
                </a:solidFill>
              </a:rPr>
              <a:t>- Fall Byzantinisches Reich durch </a:t>
            </a:r>
            <a:r>
              <a:rPr lang="en-US" b="1">
                <a:solidFill>
                  <a:schemeClr val="accent1">
                    <a:lumMod val="75000"/>
                  </a:schemeClr>
                </a:solidFill>
              </a:rPr>
              <a:t>Eroberung Konstantinopels</a:t>
            </a:r>
            <a:r>
              <a:rPr lang="en-US">
                <a:solidFill>
                  <a:schemeClr val="accent1">
                    <a:lumMod val="75000"/>
                  </a:schemeClr>
                </a:solidFill>
              </a:rPr>
              <a:t> 1453</a:t>
            </a:r>
            <a:endParaRPr lang="en-US">
              <a:solidFill>
                <a:schemeClr val="accent1">
                  <a:lumMod val="75000"/>
                </a:schemeClr>
              </a:solidFill>
            </a:endParaRPr>
          </a:p>
          <a:p>
            <a:pPr fontAlgn="auto">
              <a:lnSpc>
                <a:spcPct val="100000"/>
              </a:lnSpc>
              <a:spcAft>
                <a:spcPts val="1200"/>
              </a:spcAft>
            </a:pPr>
            <a:r>
              <a:rPr lang="en-US">
                <a:solidFill>
                  <a:schemeClr val="accent1">
                    <a:lumMod val="75000"/>
                  </a:schemeClr>
                </a:solidFill>
              </a:rPr>
              <a:t>- </a:t>
            </a:r>
            <a:r>
              <a:rPr lang="en-US" b="1">
                <a:solidFill>
                  <a:schemeClr val="accent1">
                    <a:lumMod val="75000"/>
                  </a:schemeClr>
                </a:solidFill>
              </a:rPr>
              <a:t>Besetzung Griechenland</a:t>
            </a:r>
            <a:r>
              <a:rPr lang="en-US">
                <a:solidFill>
                  <a:schemeClr val="accent1">
                    <a:lumMod val="75000"/>
                  </a:schemeClr>
                </a:solidFill>
              </a:rPr>
              <a:t> (Eroberung Athen 1456)</a:t>
            </a:r>
            <a:endParaRPr lang="en-US">
              <a:solidFill>
                <a:schemeClr val="accent1">
                  <a:lumMod val="75000"/>
                </a:schemeClr>
              </a:solidFill>
            </a:endParaRPr>
          </a:p>
        </p:txBody>
      </p:sp>
      <p:sp>
        <p:nvSpPr>
          <p:cNvPr id="6" name="Text Box 5"/>
          <p:cNvSpPr txBox="1"/>
          <p:nvPr/>
        </p:nvSpPr>
        <p:spPr>
          <a:xfrm>
            <a:off x="158115" y="3868420"/>
            <a:ext cx="5127625" cy="645160"/>
          </a:xfrm>
          <a:prstGeom prst="rect">
            <a:avLst/>
          </a:prstGeom>
          <a:noFill/>
        </p:spPr>
        <p:txBody>
          <a:bodyPr wrap="square" rtlCol="0">
            <a:spAutoFit/>
          </a:bodyPr>
          <a:p>
            <a:pPr fontAlgn="auto">
              <a:lnSpc>
                <a:spcPct val="100000"/>
              </a:lnSpc>
              <a:spcAft>
                <a:spcPts val="1200"/>
              </a:spcAft>
            </a:pPr>
            <a:r>
              <a:rPr lang="en-US">
                <a:solidFill>
                  <a:schemeClr val="accent1">
                    <a:lumMod val="75000"/>
                  </a:schemeClr>
                </a:solidFill>
              </a:rPr>
              <a:t>- Weitere Expansion in den nächsten Jahrhunderten </a:t>
            </a:r>
            <a:r>
              <a:rPr lang="en-US">
                <a:solidFill>
                  <a:schemeClr val="accent1">
                    <a:lumMod val="75000"/>
                  </a:schemeClr>
                </a:solidFill>
                <a:sym typeface="+mn-ea"/>
              </a:rPr>
              <a:t>(bis “vor die Tore Wiens”)</a:t>
            </a:r>
            <a:endParaRPr lang="en-US">
              <a:solidFill>
                <a:schemeClr val="accent1">
                  <a:lumMod val="75000"/>
                </a:schemeClr>
              </a:solidFill>
            </a:endParaRPr>
          </a:p>
        </p:txBody>
      </p:sp>
      <p:sp>
        <p:nvSpPr>
          <p:cNvPr id="7" name="Text Box 6"/>
          <p:cNvSpPr txBox="1"/>
          <p:nvPr/>
        </p:nvSpPr>
        <p:spPr>
          <a:xfrm>
            <a:off x="158115" y="4618990"/>
            <a:ext cx="5127625" cy="1506855"/>
          </a:xfrm>
          <a:prstGeom prst="rect">
            <a:avLst/>
          </a:prstGeom>
          <a:noFill/>
        </p:spPr>
        <p:txBody>
          <a:bodyPr wrap="square" rtlCol="0">
            <a:spAutoFit/>
          </a:bodyPr>
          <a:p>
            <a:pPr fontAlgn="auto">
              <a:spcAft>
                <a:spcPts val="1200"/>
              </a:spcAft>
            </a:pPr>
            <a:r>
              <a:rPr lang="en-US">
                <a:solidFill>
                  <a:schemeClr val="accent1">
                    <a:lumMod val="75000"/>
                  </a:schemeClr>
                </a:solidFill>
                <a:sym typeface="+mn-ea"/>
              </a:rPr>
              <a:t>- Anfang 19. Jahrhundert: Griechenland komplett unter Osmanischer Herrschaft</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sym typeface="+mn-ea"/>
              </a:rPr>
              <a:t>- 1. Migrationstrend: Intellektuelle nach Westeuropa </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sym typeface="+mn-ea"/>
              </a:rPr>
              <a:t>- 2. Migrationstrend: Flucht in </a:t>
            </a:r>
            <a:r>
              <a:rPr lang="en-US">
                <a:solidFill>
                  <a:schemeClr val="accent1">
                    <a:lumMod val="75000"/>
                  </a:schemeClr>
                </a:solidFill>
              </a:rPr>
              <a:t>die unbesetzten Berge</a:t>
            </a:r>
            <a:endParaRPr lang="en-US">
              <a:solidFill>
                <a:schemeClr val="accent1">
                  <a:lumMod val="75000"/>
                </a:schemeClr>
              </a:solidFill>
            </a:endParaRPr>
          </a:p>
        </p:txBody>
      </p:sp>
      <p:pic>
        <p:nvPicPr>
          <p:cNvPr id="4" name="Picture 3" descr="OttomanEmpire1481"/>
          <p:cNvPicPr>
            <a:picLocks noChangeAspect="1"/>
          </p:cNvPicPr>
          <p:nvPr/>
        </p:nvPicPr>
        <p:blipFill>
          <a:blip r:embed="rId1"/>
          <a:stretch>
            <a:fillRect/>
          </a:stretch>
        </p:blipFill>
        <p:spPr>
          <a:xfrm>
            <a:off x="5285740" y="561975"/>
            <a:ext cx="6621145" cy="4754245"/>
          </a:xfrm>
          <a:prstGeom prst="rect">
            <a:avLst/>
          </a:prstGeom>
        </p:spPr>
      </p:pic>
      <p:pic>
        <p:nvPicPr>
          <p:cNvPr id="3" name="Picture 2" descr="D:\UniHeidelberg\Kurse\FS4\Exkursion Greece\Referat\pics\OttomanEmpireMain.pngOttomanEmpireMain"/>
          <p:cNvPicPr>
            <a:picLocks noChangeAspect="1"/>
          </p:cNvPicPr>
          <p:nvPr/>
        </p:nvPicPr>
        <p:blipFill>
          <a:blip r:embed="rId2"/>
          <a:srcRect/>
          <a:stretch>
            <a:fillRect/>
          </a:stretch>
        </p:blipFill>
        <p:spPr>
          <a:xfrm>
            <a:off x="5280660" y="561975"/>
            <a:ext cx="6626225" cy="4754245"/>
          </a:xfrm>
          <a:prstGeom prst="rect">
            <a:avLst/>
          </a:prstGeom>
        </p:spPr>
      </p:pic>
      <p:pic>
        <p:nvPicPr>
          <p:cNvPr id="8" name="Picture 7" descr="D:\UniHeidelberg\Kurse\FS4\Exkursion Greece\Referat\pics\OttomanEmpire1739.pngOttomanEmpire1739"/>
          <p:cNvPicPr>
            <a:picLocks noChangeAspect="1"/>
          </p:cNvPicPr>
          <p:nvPr/>
        </p:nvPicPr>
        <p:blipFill>
          <a:blip r:embed="rId3"/>
          <a:srcRect/>
          <a:stretch>
            <a:fillRect/>
          </a:stretch>
        </p:blipFill>
        <p:spPr>
          <a:xfrm>
            <a:off x="5285740" y="561975"/>
            <a:ext cx="6621145" cy="4753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mph" presetSubtype="0" grpId="0" nodeType="withEffect">
                                  <p:stCondLst>
                                    <p:cond delay="0"/>
                                  </p:stCondLst>
                                  <p:childTnLst>
                                    <p:set>
                                      <p:cBhvr rctx="PPT">
                                        <p:cTn id="14" dur="indefinite"/>
                                        <p:tgtEl>
                                          <p:spTgt spid="2"/>
                                        </p:tgtEl>
                                        <p:attrNameLst>
                                          <p:attrName>style.opacity</p:attrName>
                                        </p:attrNameLst>
                                      </p:cBhvr>
                                      <p:to>
                                        <p:strVal val="0.5"/>
                                      </p:to>
                                    </p:set>
                                    <p:animEffect filter="image" prLst="opacity: 0.5">
                                      <p:cBhvr rctx="IE">
                                        <p:cTn id="15" dur="indefinite"/>
                                        <p:tgtEl>
                                          <p:spTgt spid="2"/>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par>
                                <p:cTn id="25" presetID="9" presetClass="emph" presetSubtype="0" grpId="1" nodeType="withEffect">
                                  <p:stCondLst>
                                    <p:cond delay="0"/>
                                  </p:stCondLst>
                                  <p:childTnLst>
                                    <p:set>
                                      <p:cBhvr rctx="PPT">
                                        <p:cTn id="26" dur="indefinite"/>
                                        <p:tgtEl>
                                          <p:spTgt spid="6"/>
                                        </p:tgtEl>
                                        <p:attrNameLst>
                                          <p:attrName>style.opacity</p:attrName>
                                        </p:attrNameLst>
                                      </p:cBhvr>
                                      <p:to>
                                        <p:strVal val="0.5"/>
                                      </p:to>
                                    </p:set>
                                    <p:animEffect filter="image" prLst="opacity: 0.5">
                                      <p:cBhvr rctx="IE">
                                        <p:cTn id="27" dur="indefinite"/>
                                        <p:tgtEl>
                                          <p:spTgt spid="6"/>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17"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4" name="Group 3"/>
          <p:cNvGrpSpPr/>
          <p:nvPr/>
        </p:nvGrpSpPr>
        <p:grpSpPr>
          <a:xfrm>
            <a:off x="587588" y="307566"/>
            <a:ext cx="4095769" cy="841149"/>
            <a:chOff x="925" y="484"/>
            <a:chExt cx="6450" cy="1325"/>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Vorgeschichte</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sym typeface="+mn-ea"/>
                </a:rPr>
                <a:t>Verhältnisse in Griechenland</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grpSp>
        <p:nvGrpSpPr>
          <p:cNvPr id="58" name="Group 57"/>
          <p:cNvGrpSpPr/>
          <p:nvPr/>
        </p:nvGrpSpPr>
        <p:grpSpPr>
          <a:xfrm>
            <a:off x="1016635" y="1437005"/>
            <a:ext cx="10304780" cy="3758565"/>
            <a:chOff x="1601" y="2263"/>
            <a:chExt cx="16228" cy="5919"/>
          </a:xfrm>
        </p:grpSpPr>
        <p:grpSp>
          <p:nvGrpSpPr>
            <p:cNvPr id="5" name="组合 1"/>
            <p:cNvGrpSpPr/>
            <p:nvPr/>
          </p:nvGrpSpPr>
          <p:grpSpPr>
            <a:xfrm>
              <a:off x="1601" y="2263"/>
              <a:ext cx="7988" cy="2839"/>
              <a:chOff x="2026444" y="2354294"/>
              <a:chExt cx="3836355" cy="1363532"/>
            </a:xfrm>
          </p:grpSpPr>
          <p:sp>
            <p:nvSpPr>
              <p:cNvPr id="6" name="圆角矩形 2"/>
              <p:cNvSpPr/>
              <p:nvPr/>
            </p:nvSpPr>
            <p:spPr>
              <a:xfrm>
                <a:off x="2026444" y="2354294"/>
                <a:ext cx="3836355" cy="1363532"/>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7" name="TextBox 12"/>
              <p:cNvSpPr txBox="1"/>
              <p:nvPr/>
            </p:nvSpPr>
            <p:spPr>
              <a:xfrm>
                <a:off x="3288815" y="2467949"/>
                <a:ext cx="2437765" cy="1116665"/>
              </a:xfrm>
              <a:prstGeom prst="rect">
                <a:avLst/>
              </a:prstGeom>
              <a:noFill/>
            </p:spPr>
            <p:txBody>
              <a:bodyPr wrap="square" rtlCol="0">
                <a:spAutoFit/>
              </a:bodyPr>
              <a:p>
                <a:pPr algn="l"/>
                <a:r>
                  <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Millet-System</a:t>
                </a:r>
                <a:endPar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Knabenlese (bis Mitte 17. Jh.)</a:t>
                </a:r>
                <a:endPar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a:t>
                </a:r>
                <a:r>
                  <a:rPr lang="en-US">
                    <a:solidFill>
                      <a:schemeClr val="bg1"/>
                    </a:solidFill>
                    <a:sym typeface="+mn-ea"/>
                  </a:rPr>
                  <a:t>Griechisch-orthodoxer Klerus kontrolliert orthodoxe Religionsgemeinschaften</a:t>
                </a:r>
                <a:r>
                  <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a:t>
                </a:r>
                <a:endPar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9" name="TextBox 11"/>
              <p:cNvSpPr txBox="1"/>
              <p:nvPr/>
            </p:nvSpPr>
            <p:spPr>
              <a:xfrm>
                <a:off x="2026444" y="3284608"/>
                <a:ext cx="1260215" cy="301620"/>
              </a:xfrm>
              <a:prstGeom prst="rect">
                <a:avLst/>
              </a:prstGeom>
              <a:noFill/>
            </p:spPr>
            <p:txBody>
              <a:bodyPr wrap="square" rtlCol="0">
                <a:spAutoFit/>
              </a:bodyPr>
              <a:p>
                <a:pPr algn="ctr"/>
                <a:r>
                  <a:rPr lang="en-US" altLang="zh-CN" sz="2000" b="1" dirty="0" smtClean="0">
                    <a:solidFill>
                      <a:schemeClr val="bg1"/>
                    </a:solidFill>
                    <a:latin typeface="Calibri" panose="020F0502020204030204" pitchFamily="34" charset="0"/>
                    <a:ea typeface="Arial" panose="020B0604020202020204" pitchFamily="34" charset="0"/>
                    <a:cs typeface="Calibri" panose="020F0502020204030204" pitchFamily="34" charset="0"/>
                  </a:rPr>
                  <a:t>System</a:t>
                </a:r>
                <a:endParaRPr lang="en-US" altLang="zh-CN" sz="2000" b="1"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grpSp>
        <p:grpSp>
          <p:nvGrpSpPr>
            <p:cNvPr id="11" name="组合 7"/>
            <p:cNvGrpSpPr/>
            <p:nvPr/>
          </p:nvGrpSpPr>
          <p:grpSpPr>
            <a:xfrm>
              <a:off x="9797" y="2264"/>
              <a:ext cx="8033" cy="2855"/>
              <a:chOff x="5995002" y="2354294"/>
              <a:chExt cx="3836448" cy="1363532"/>
            </a:xfrm>
          </p:grpSpPr>
          <p:sp>
            <p:nvSpPr>
              <p:cNvPr id="12" name="圆角矩形 8"/>
              <p:cNvSpPr/>
              <p:nvPr/>
            </p:nvSpPr>
            <p:spPr>
              <a:xfrm>
                <a:off x="5995095" y="2354294"/>
                <a:ext cx="3836355" cy="1363532"/>
              </a:xfrm>
              <a:prstGeom prst="roundRect">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3" name="TextBox 12"/>
              <p:cNvSpPr txBox="1"/>
              <p:nvPr/>
            </p:nvSpPr>
            <p:spPr>
              <a:xfrm>
                <a:off x="7249814" y="2466934"/>
                <a:ext cx="2437765" cy="1110407"/>
              </a:xfrm>
              <a:prstGeom prst="rect">
                <a:avLst/>
              </a:prstGeom>
              <a:noFill/>
            </p:spPr>
            <p:txBody>
              <a:bodyPr wrap="square" rtlCol="0">
                <a:spAutoFit/>
              </a:bodyPr>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Verbot des Tragens von Waffen</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Reittierverbot</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Diskriminierung</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Analphabetisierung</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Potenzielle Vogelfreiheit</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14" name="TextBox 11"/>
              <p:cNvSpPr txBox="1"/>
              <p:nvPr/>
            </p:nvSpPr>
            <p:spPr>
              <a:xfrm>
                <a:off x="5995002" y="3278917"/>
                <a:ext cx="1254110" cy="299929"/>
              </a:xfrm>
              <a:prstGeom prst="rect">
                <a:avLst/>
              </a:prstGeom>
              <a:noFill/>
            </p:spPr>
            <p:txBody>
              <a:bodyPr wrap="square" rtlCol="0">
                <a:spAutoFit/>
              </a:bodyPr>
              <a:p>
                <a:pPr algn="ctr"/>
                <a:r>
                  <a:rPr lang="en-US" sz="2000" b="1" dirty="0" smtClean="0">
                    <a:solidFill>
                      <a:schemeClr val="bg1"/>
                    </a:solidFill>
                    <a:latin typeface="Calibri" panose="020F0502020204030204" pitchFamily="34" charset="0"/>
                    <a:ea typeface="Arial" panose="020B0604020202020204" pitchFamily="34" charset="0"/>
                    <a:cs typeface="Calibri" panose="020F0502020204030204" pitchFamily="34" charset="0"/>
                  </a:rPr>
                  <a:t>Soziales</a:t>
                </a:r>
                <a:endParaRPr lang="en-US" sz="2000" b="1" dirty="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grpSp>
        <p:grpSp>
          <p:nvGrpSpPr>
            <p:cNvPr id="20" name="组合 16"/>
            <p:cNvGrpSpPr/>
            <p:nvPr/>
          </p:nvGrpSpPr>
          <p:grpSpPr>
            <a:xfrm>
              <a:off x="9803" y="5342"/>
              <a:ext cx="8017" cy="2841"/>
              <a:chOff x="5995095" y="3897085"/>
              <a:chExt cx="3836355" cy="1363532"/>
            </a:xfrm>
          </p:grpSpPr>
          <p:sp>
            <p:nvSpPr>
              <p:cNvPr id="21" name="圆角矩形 17"/>
              <p:cNvSpPr/>
              <p:nvPr/>
            </p:nvSpPr>
            <p:spPr>
              <a:xfrm>
                <a:off x="5995095" y="3897085"/>
                <a:ext cx="3836355" cy="136353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22" name="TextBox 12"/>
              <p:cNvSpPr txBox="1"/>
              <p:nvPr/>
            </p:nvSpPr>
            <p:spPr>
              <a:xfrm>
                <a:off x="7255545" y="4024350"/>
                <a:ext cx="2437765" cy="1115879"/>
              </a:xfrm>
              <a:prstGeom prst="rect">
                <a:avLst/>
              </a:prstGeom>
              <a:noFill/>
            </p:spPr>
            <p:txBody>
              <a:bodyPr wrap="square" rtlCol="0">
                <a:spAutoFit/>
              </a:bodyPr>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Phanarioten (adlige Kaufleute </a:t>
                </a:r>
                <a:b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br>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&amp; Geistliche)</a:t>
                </a:r>
                <a:b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br>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Griechisch-orthodoxe Kirche</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reiche Schiffseigner</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wohlhabende Kaufleute</a:t>
                </a:r>
                <a:endParaRPr lang="en-US"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23" name="TextBox 11"/>
              <p:cNvSpPr txBox="1"/>
              <p:nvPr/>
            </p:nvSpPr>
            <p:spPr>
              <a:xfrm>
                <a:off x="5995095" y="4828664"/>
                <a:ext cx="1261189" cy="301407"/>
              </a:xfrm>
              <a:prstGeom prst="rect">
                <a:avLst/>
              </a:prstGeom>
              <a:noFill/>
            </p:spPr>
            <p:txBody>
              <a:bodyPr wrap="square" rtlCol="0">
                <a:spAutoFit/>
              </a:bodyPr>
              <a:p>
                <a:pPr algn="ctr"/>
                <a:r>
                  <a:rPr lang="en-US" altLang="zh-CN" sz="2000" b="1" dirty="0" smtClean="0">
                    <a:solidFill>
                      <a:schemeClr val="bg1"/>
                    </a:solidFill>
                    <a:latin typeface="Calibri" panose="020F0502020204030204" pitchFamily="34" charset="0"/>
                    <a:ea typeface="Arial" panose="020B0604020202020204" pitchFamily="34" charset="0"/>
                    <a:cs typeface="Calibri" panose="020F0502020204030204" pitchFamily="34" charset="0"/>
                  </a:rPr>
                  <a:t>Profiteure</a:t>
                </a:r>
                <a:endParaRPr lang="en-US" altLang="zh-CN" sz="2000" b="1"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grpSp>
        <p:grpSp>
          <p:nvGrpSpPr>
            <p:cNvPr id="28" name="组合 24"/>
            <p:cNvGrpSpPr/>
            <p:nvPr/>
          </p:nvGrpSpPr>
          <p:grpSpPr>
            <a:xfrm>
              <a:off x="1601" y="5342"/>
              <a:ext cx="7994" cy="2841"/>
              <a:chOff x="2026444" y="3897085"/>
              <a:chExt cx="3836355" cy="1363532"/>
            </a:xfrm>
          </p:grpSpPr>
          <p:sp>
            <p:nvSpPr>
              <p:cNvPr id="29" name="圆角矩形 25"/>
              <p:cNvSpPr/>
              <p:nvPr/>
            </p:nvSpPr>
            <p:spPr>
              <a:xfrm>
                <a:off x="2026444" y="3897085"/>
                <a:ext cx="3836355" cy="1363532"/>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31" name="TextBox 12"/>
              <p:cNvSpPr txBox="1"/>
              <p:nvPr/>
            </p:nvSpPr>
            <p:spPr>
              <a:xfrm>
                <a:off x="3288814" y="4024351"/>
                <a:ext cx="2437765" cy="906142"/>
              </a:xfrm>
              <a:prstGeom prst="rect">
                <a:avLst/>
              </a:prstGeom>
              <a:noFill/>
            </p:spPr>
            <p:txBody>
              <a:bodyPr wrap="square" rtlCol="0">
                <a:spAutoFit/>
              </a:bodyPr>
              <a:p>
                <a:pPr algn="l"/>
                <a:r>
                  <a:rPr lang="en-US" dirty="0" smtClean="0">
                    <a:solidFill>
                      <a:schemeClr val="bg1"/>
                    </a:solidFill>
                    <a:latin typeface="Calibri" panose="020F0502020204030204" pitchFamily="34" charset="0"/>
                    <a:ea typeface="Arial" panose="020B0604020202020204" pitchFamily="34" charset="0"/>
                    <a:cs typeface="Calibri" panose="020F0502020204030204" pitchFamily="34" charset="0"/>
                    <a:sym typeface="+mn-ea"/>
                  </a:rPr>
                  <a:t>- Zwang zur Kopfsteuer</a:t>
                </a:r>
                <a:endParaRPr lang="en-US" dirty="0" smtClean="0">
                  <a:solidFill>
                    <a:schemeClr val="bg1"/>
                  </a:solidFill>
                  <a:latin typeface="Calibri" panose="020F0502020204030204" pitchFamily="34" charset="0"/>
                  <a:ea typeface="Arial" panose="020B0604020202020204" pitchFamily="34" charset="0"/>
                  <a:cs typeface="Calibri" panose="020F0502020204030204" pitchFamily="34" charset="0"/>
                  <a:sym typeface="+mn-ea"/>
                </a:endParaRPr>
              </a:p>
              <a:p>
                <a:pPr algn="l"/>
                <a:r>
                  <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Landnahme</a:t>
                </a:r>
                <a:endPar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Subsistenzwirtschaft</a:t>
                </a:r>
                <a:endPar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a:p>
                <a:pPr algn="l"/>
                <a:r>
                  <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rPr>
                  <a:t>- Leibeigenschaft</a:t>
                </a:r>
                <a:endParaRPr lang="en-US" altLang="zh-CN" sz="1800"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sp>
            <p:nvSpPr>
              <p:cNvPr id="32" name="TextBox 11"/>
              <p:cNvSpPr txBox="1"/>
              <p:nvPr/>
            </p:nvSpPr>
            <p:spPr>
              <a:xfrm>
                <a:off x="2029323" y="4828664"/>
                <a:ext cx="1259269" cy="301407"/>
              </a:xfrm>
              <a:prstGeom prst="rect">
                <a:avLst/>
              </a:prstGeom>
              <a:noFill/>
            </p:spPr>
            <p:txBody>
              <a:bodyPr wrap="square" rtlCol="0">
                <a:spAutoFit/>
              </a:bodyPr>
              <a:p>
                <a:pPr algn="ctr"/>
                <a:r>
                  <a:rPr lang="en-US" altLang="zh-CN" sz="2000" b="1" dirty="0" smtClean="0">
                    <a:solidFill>
                      <a:schemeClr val="bg1"/>
                    </a:solidFill>
                    <a:latin typeface="Calibri" panose="020F0502020204030204" pitchFamily="34" charset="0"/>
                    <a:ea typeface="Arial" panose="020B0604020202020204" pitchFamily="34" charset="0"/>
                    <a:cs typeface="Calibri" panose="020F0502020204030204" pitchFamily="34" charset="0"/>
                  </a:rPr>
                  <a:t>Ökonomie</a:t>
                </a:r>
                <a:endParaRPr lang="en-US" altLang="zh-CN" sz="2000" b="1" dirty="0" smtClean="0">
                  <a:solidFill>
                    <a:schemeClr val="bg1"/>
                  </a:solidFill>
                  <a:latin typeface="Calibri" panose="020F0502020204030204" pitchFamily="34" charset="0"/>
                  <a:ea typeface="Arial" panose="020B0604020202020204" pitchFamily="34" charset="0"/>
                  <a:cs typeface="Calibri" panose="020F0502020204030204" pitchFamily="34" charset="0"/>
                </a:endParaRPr>
              </a:p>
            </p:txBody>
          </p:sp>
        </p:grpSp>
        <p:pic>
          <p:nvPicPr>
            <p:cNvPr id="52" name="Picture 51" descr="cogwheel"/>
            <p:cNvPicPr>
              <a:picLocks noChangeAspect="1"/>
            </p:cNvPicPr>
            <p:nvPr/>
          </p:nvPicPr>
          <p:blipFill>
            <a:blip r:embed="rId1"/>
            <a:stretch>
              <a:fillRect/>
            </a:stretch>
          </p:blipFill>
          <p:spPr>
            <a:xfrm>
              <a:off x="2178" y="2592"/>
              <a:ext cx="1498" cy="1498"/>
            </a:xfrm>
            <a:prstGeom prst="rect">
              <a:avLst/>
            </a:prstGeom>
          </p:spPr>
        </p:pic>
        <p:pic>
          <p:nvPicPr>
            <p:cNvPr id="53" name="Picture 52" descr="family"/>
            <p:cNvPicPr>
              <a:picLocks noChangeAspect="1"/>
            </p:cNvPicPr>
            <p:nvPr/>
          </p:nvPicPr>
          <p:blipFill>
            <a:blip r:embed="rId2"/>
            <a:stretch>
              <a:fillRect/>
            </a:stretch>
          </p:blipFill>
          <p:spPr>
            <a:xfrm>
              <a:off x="10362" y="2592"/>
              <a:ext cx="1499" cy="1499"/>
            </a:xfrm>
            <a:prstGeom prst="rect">
              <a:avLst/>
            </a:prstGeom>
          </p:spPr>
        </p:pic>
        <p:pic>
          <p:nvPicPr>
            <p:cNvPr id="54" name="Picture 53" descr="money-bag"/>
            <p:cNvPicPr>
              <a:picLocks noChangeAspect="1"/>
            </p:cNvPicPr>
            <p:nvPr/>
          </p:nvPicPr>
          <p:blipFill>
            <a:blip r:embed="rId3"/>
            <a:stretch>
              <a:fillRect/>
            </a:stretch>
          </p:blipFill>
          <p:spPr>
            <a:xfrm>
              <a:off x="2239" y="5607"/>
              <a:ext cx="1500" cy="1500"/>
            </a:xfrm>
            <a:prstGeom prst="rect">
              <a:avLst/>
            </a:prstGeom>
          </p:spPr>
        </p:pic>
        <p:pic>
          <p:nvPicPr>
            <p:cNvPr id="55" name="Picture 54" descr="success"/>
            <p:cNvPicPr>
              <a:picLocks noChangeAspect="1"/>
            </p:cNvPicPr>
            <p:nvPr/>
          </p:nvPicPr>
          <p:blipFill>
            <a:blip r:embed="rId4"/>
            <a:stretch>
              <a:fillRect/>
            </a:stretch>
          </p:blipFill>
          <p:spPr>
            <a:xfrm>
              <a:off x="10366" y="5607"/>
              <a:ext cx="1500" cy="1500"/>
            </a:xfrm>
            <a:prstGeom prst="rect">
              <a:avLst/>
            </a:prstGeom>
          </p:spPr>
        </p:pic>
      </p:grpSp>
      <p:sp>
        <p:nvSpPr>
          <p:cNvPr id="57" name="Text Box 56"/>
          <p:cNvSpPr txBox="1"/>
          <p:nvPr/>
        </p:nvSpPr>
        <p:spPr>
          <a:xfrm>
            <a:off x="1042035" y="5348605"/>
            <a:ext cx="8726170" cy="922020"/>
          </a:xfrm>
          <a:prstGeom prst="rect">
            <a:avLst/>
          </a:prstGeom>
          <a:noFill/>
        </p:spPr>
        <p:txBody>
          <a:bodyPr wrap="square" rtlCol="0">
            <a:spAutoFit/>
          </a:bodyPr>
          <a:p>
            <a:r>
              <a:rPr lang="en-US">
                <a:solidFill>
                  <a:schemeClr val="accent1">
                    <a:lumMod val="75000"/>
                  </a:schemeClr>
                </a:solidFill>
                <a:latin typeface="Arial" panose="020B0604020202020204" pitchFamily="34" charset="0"/>
                <a:cs typeface="Arial" panose="020B0604020202020204" pitchFamily="34" charset="0"/>
                <a:sym typeface="+mn-ea"/>
              </a:rPr>
              <a:t>→ </a:t>
            </a:r>
            <a:r>
              <a:rPr lang="en-US">
                <a:solidFill>
                  <a:schemeClr val="accent1">
                    <a:lumMod val="75000"/>
                  </a:schemeClr>
                </a:solidFill>
                <a:sym typeface="+mn-ea"/>
              </a:rPr>
              <a:t>Muslime höher gestellt als andere Religionsgemeinschaften</a:t>
            </a:r>
            <a:endParaRPr lang="en-US">
              <a:solidFill>
                <a:schemeClr val="accent1">
                  <a:lumMod val="75000"/>
                </a:schemeClr>
              </a:solidFill>
              <a:sym typeface="+mn-ea"/>
            </a:endParaRPr>
          </a:p>
          <a:p>
            <a:r>
              <a:rPr lang="en-US">
                <a:solidFill>
                  <a:schemeClr val="accent1">
                    <a:lumMod val="75000"/>
                  </a:schemeClr>
                </a:solidFill>
                <a:latin typeface="Arial" panose="020B0604020202020204" pitchFamily="34" charset="0"/>
                <a:cs typeface="Arial" panose="020B0604020202020204" pitchFamily="34" charset="0"/>
                <a:sym typeface="+mn-ea"/>
              </a:rPr>
              <a:t>→ </a:t>
            </a:r>
            <a:r>
              <a:rPr lang="en-US">
                <a:solidFill>
                  <a:schemeClr val="accent1">
                    <a:lumMod val="75000"/>
                  </a:schemeClr>
                </a:solidFill>
                <a:sym typeface="+mn-ea"/>
              </a:rPr>
              <a:t>M</a:t>
            </a:r>
            <a:r>
              <a:rPr lang="en-US">
                <a:solidFill>
                  <a:schemeClr val="accent1">
                    <a:lumMod val="75000"/>
                  </a:schemeClr>
                </a:solidFill>
                <a:sym typeface="+mn-ea"/>
              </a:rPr>
              <a:t>öglichst immobil und handlungsunfähig halten</a:t>
            </a:r>
            <a:endParaRPr lang="en-US">
              <a:solidFill>
                <a:schemeClr val="accent1">
                  <a:lumMod val="75000"/>
                </a:schemeClr>
              </a:solidFill>
              <a:sym typeface="+mn-ea"/>
            </a:endParaRPr>
          </a:p>
          <a:p>
            <a:r>
              <a:rPr lang="en-US">
                <a:solidFill>
                  <a:schemeClr val="accent1">
                    <a:lumMod val="75000"/>
                  </a:schemeClr>
                </a:solidFill>
                <a:latin typeface="Arial" panose="020B0604020202020204" pitchFamily="34" charset="0"/>
                <a:cs typeface="Arial" panose="020B0604020202020204" pitchFamily="34" charset="0"/>
                <a:sym typeface="+mn-ea"/>
              </a:rPr>
              <a:t>→ </a:t>
            </a:r>
            <a:r>
              <a:rPr lang="en-US">
                <a:solidFill>
                  <a:schemeClr val="accent1">
                    <a:lumMod val="75000"/>
                  </a:schemeClr>
                </a:solidFill>
                <a:sym typeface="+mn-ea"/>
              </a:rPr>
              <a:t>Flucht in </a:t>
            </a:r>
            <a:r>
              <a:rPr lang="en-US">
                <a:solidFill>
                  <a:schemeClr val="accent1">
                    <a:lumMod val="75000"/>
                  </a:schemeClr>
                </a:solidFill>
                <a:sym typeface="+mn-ea"/>
              </a:rPr>
              <a:t>die unbesetzten Berge, Klephtentum</a:t>
            </a:r>
            <a:endParaRPr lang="en-US">
              <a:solidFill>
                <a:schemeClr val="accent1">
                  <a:lumMod val="75000"/>
                </a:schemeClr>
              </a:solidFill>
            </a:endParaRPr>
          </a:p>
        </p:txBody>
      </p:sp>
      <p:grpSp>
        <p:nvGrpSpPr>
          <p:cNvPr id="61" name="Group 60"/>
          <p:cNvGrpSpPr/>
          <p:nvPr/>
        </p:nvGrpSpPr>
        <p:grpSpPr>
          <a:xfrm>
            <a:off x="7960360" y="307340"/>
            <a:ext cx="3923030" cy="5158690"/>
            <a:chOff x="12582" y="1809"/>
            <a:chExt cx="5990" cy="8019"/>
          </a:xfrm>
        </p:grpSpPr>
        <p:pic>
          <p:nvPicPr>
            <p:cNvPr id="59" name="Picture 58" descr="Makris_Dimitrios_Greek_Fighter"/>
            <p:cNvPicPr>
              <a:picLocks noChangeAspect="1"/>
            </p:cNvPicPr>
            <p:nvPr/>
          </p:nvPicPr>
          <p:blipFill>
            <a:blip r:embed="rId5"/>
            <a:stretch>
              <a:fillRect/>
            </a:stretch>
          </p:blipFill>
          <p:spPr>
            <a:xfrm>
              <a:off x="12634" y="1809"/>
              <a:ext cx="5904" cy="7603"/>
            </a:xfrm>
            <a:prstGeom prst="rect">
              <a:avLst/>
            </a:prstGeom>
          </p:spPr>
        </p:pic>
        <p:sp>
          <p:nvSpPr>
            <p:cNvPr id="60" name="Text Box 59"/>
            <p:cNvSpPr txBox="1"/>
            <p:nvPr/>
          </p:nvSpPr>
          <p:spPr>
            <a:xfrm>
              <a:off x="12582" y="9400"/>
              <a:ext cx="5990" cy="428"/>
            </a:xfrm>
            <a:prstGeom prst="rect">
              <a:avLst/>
            </a:prstGeom>
            <a:noFill/>
          </p:spPr>
          <p:txBody>
            <a:bodyPr wrap="square" rtlCol="0">
              <a:spAutoFit/>
            </a:bodyPr>
            <a:p>
              <a:pPr algn="r"/>
              <a:r>
                <a:rPr lang="en-US" sz="1200" i="1">
                  <a:solidFill>
                    <a:schemeClr val="accent1">
                      <a:lumMod val="75000"/>
                    </a:schemeClr>
                  </a:solidFill>
                </a:rPr>
                <a:t>Dimitrios Makris</a:t>
              </a:r>
              <a:endParaRPr lang="en-US" sz="1200" i="1">
                <a:solidFill>
                  <a:schemeClr val="accent1">
                    <a:lumMod val="75000"/>
                  </a:schemeClr>
                </a:solidFill>
              </a:endParaRPr>
            </a:p>
          </p:txBody>
        </p:sp>
      </p:grpSp>
      <p:pic>
        <p:nvPicPr>
          <p:cNvPr id="3" name="Picture 2" descr="dreamstime-parade1"/>
          <p:cNvPicPr>
            <a:picLocks noChangeAspect="1"/>
          </p:cNvPicPr>
          <p:nvPr/>
        </p:nvPicPr>
        <p:blipFill>
          <a:blip r:embed="rId6"/>
          <a:stretch>
            <a:fillRect/>
          </a:stretch>
        </p:blipFill>
        <p:spPr>
          <a:xfrm>
            <a:off x="4595495" y="307340"/>
            <a:ext cx="3253740" cy="4882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58"/>
                                        </p:tgtEl>
                                        <p:attrNameLst>
                                          <p:attrName>style.opacity</p:attrName>
                                        </p:attrNameLst>
                                      </p:cBhvr>
                                      <p:to>
                                        <p:strVal val="0.25"/>
                                      </p:to>
                                    </p:set>
                                    <p:animEffect filter="image" prLst="opacity: 0.5">
                                      <p:cBhvr rctx="IE">
                                        <p:cTn id="12" dur="indefinite"/>
                                        <p:tgtEl>
                                          <p:spTgt spid="58"/>
                                        </p:tgtEl>
                                      </p:cBhvr>
                                    </p:animEffect>
                                  </p:childTnLst>
                                </p:cTn>
                              </p:par>
                              <p:par>
                                <p:cTn id="13" presetID="9"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4039235" y="6438900"/>
            <a:ext cx="7954645" cy="364490"/>
            <a:chOff x="6361" y="10140"/>
            <a:chExt cx="12527" cy="574"/>
          </a:xfrm>
        </p:grpSpPr>
        <p:sp>
          <p:nvSpPr>
            <p:cNvPr id="32"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33"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4" name="Group 3"/>
          <p:cNvGrpSpPr/>
          <p:nvPr/>
        </p:nvGrpSpPr>
        <p:grpSpPr>
          <a:xfrm>
            <a:off x="587375" y="307340"/>
            <a:ext cx="4095750" cy="840740"/>
            <a:chOff x="925" y="484"/>
            <a:chExt cx="6450" cy="1324"/>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Vorgeschichte</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Die Griechische Revolution</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sp>
        <p:nvSpPr>
          <p:cNvPr id="2" name="Text Box 1"/>
          <p:cNvSpPr txBox="1"/>
          <p:nvPr/>
        </p:nvSpPr>
        <p:spPr>
          <a:xfrm>
            <a:off x="586105" y="1316355"/>
            <a:ext cx="11019790" cy="1938020"/>
          </a:xfrm>
          <a:prstGeom prst="rect">
            <a:avLst/>
          </a:prstGeom>
          <a:noFill/>
        </p:spPr>
        <p:txBody>
          <a:bodyPr wrap="square" rtlCol="0">
            <a:spAutoFit/>
          </a:bodyPr>
          <a:p>
            <a:pPr fontAlgn="auto">
              <a:spcAft>
                <a:spcPts val="1200"/>
              </a:spcAft>
            </a:pPr>
            <a:br>
              <a:rPr lang="en-US">
                <a:solidFill>
                  <a:schemeClr val="accent1">
                    <a:lumMod val="75000"/>
                  </a:schemeClr>
                </a:solidFill>
              </a:rPr>
            </a:br>
            <a:r>
              <a:rPr lang="en-US">
                <a:solidFill>
                  <a:schemeClr val="accent1">
                    <a:lumMod val="75000"/>
                  </a:schemeClr>
                </a:solidFill>
              </a:rPr>
              <a:t>- Viele vorausgegangene spontane Aufstände (zB Orlow-Revolte 1770) auch anderer Kulturen</a:t>
            </a:r>
            <a:endParaRPr lang="en-US">
              <a:solidFill>
                <a:schemeClr val="accent1">
                  <a:lumMod val="75000"/>
                </a:schemeClr>
              </a:solidFill>
            </a:endParaRPr>
          </a:p>
          <a:p>
            <a:pPr fontAlgn="auto">
              <a:spcAft>
                <a:spcPts val="1200"/>
              </a:spcAft>
            </a:pPr>
            <a:r>
              <a:rPr lang="en-US">
                <a:solidFill>
                  <a:schemeClr val="accent1">
                    <a:lumMod val="75000"/>
                  </a:schemeClr>
                </a:solidFill>
                <a:sym typeface="+mn-ea"/>
              </a:rPr>
              <a:t>- Gründung </a:t>
            </a:r>
            <a:r>
              <a:rPr lang="en-US" b="1">
                <a:solidFill>
                  <a:schemeClr val="accent1">
                    <a:lumMod val="75000"/>
                  </a:schemeClr>
                </a:solidFill>
                <a:sym typeface="+mn-ea"/>
              </a:rPr>
              <a:t>Philiki Etaireia</a:t>
            </a:r>
            <a:r>
              <a:rPr lang="en-US">
                <a:solidFill>
                  <a:schemeClr val="accent1">
                    <a:lumMod val="75000"/>
                  </a:schemeClr>
                </a:solidFill>
                <a:sym typeface="+mn-ea"/>
              </a:rPr>
              <a:t> (“Gesellschaft von Freunden”) in Odessa 1814</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sym typeface="+mn-ea"/>
              </a:rPr>
              <a:t>    - </a:t>
            </a:r>
            <a:r>
              <a:rPr lang="en-US" i="1">
                <a:solidFill>
                  <a:schemeClr val="accent1">
                    <a:lumMod val="75000"/>
                  </a:schemeClr>
                </a:solidFill>
                <a:sym typeface="+mn-ea"/>
              </a:rPr>
              <a:t>Mitglieder: </a:t>
            </a:r>
            <a:r>
              <a:rPr lang="en-US">
                <a:solidFill>
                  <a:schemeClr val="accent1">
                    <a:lumMod val="75000"/>
                  </a:schemeClr>
                </a:solidFill>
                <a:sym typeface="+mn-ea"/>
              </a:rPr>
              <a:t>Phanarioten, Kaufleute, Kleinbürgertum, ausländische Unterstützer</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sym typeface="+mn-ea"/>
              </a:rPr>
              <a:t>    - </a:t>
            </a:r>
            <a:r>
              <a:rPr lang="en-US" i="1">
                <a:solidFill>
                  <a:schemeClr val="accent1">
                    <a:lumMod val="75000"/>
                  </a:schemeClr>
                </a:solidFill>
                <a:sym typeface="+mn-ea"/>
              </a:rPr>
              <a:t>Ziele:</a:t>
            </a:r>
            <a:r>
              <a:rPr lang="en-US">
                <a:solidFill>
                  <a:schemeClr val="accent1">
                    <a:lumMod val="75000"/>
                  </a:schemeClr>
                </a:solidFill>
                <a:sym typeface="+mn-ea"/>
              </a:rPr>
              <a:t> unabhängiges Griechenland, Befreiung von den Besatzern, Freiheit</a:t>
            </a:r>
            <a:endParaRPr lang="en-US">
              <a:solidFill>
                <a:schemeClr val="accent1">
                  <a:lumMod val="75000"/>
                </a:schemeClr>
              </a:solidFill>
              <a:sym typeface="+mn-ea"/>
            </a:endParaRPr>
          </a:p>
        </p:txBody>
      </p:sp>
      <p:sp>
        <p:nvSpPr>
          <p:cNvPr id="21" name="Text Box 20"/>
          <p:cNvSpPr txBox="1"/>
          <p:nvPr/>
        </p:nvSpPr>
        <p:spPr>
          <a:xfrm>
            <a:off x="871220" y="4638675"/>
            <a:ext cx="309880" cy="368300"/>
          </a:xfrm>
          <a:prstGeom prst="rect">
            <a:avLst/>
          </a:prstGeom>
          <a:noFill/>
        </p:spPr>
        <p:txBody>
          <a:bodyPr wrap="none" rtlCol="0">
            <a:spAutoFit/>
          </a:bodyPr>
          <a:p>
            <a:endParaRPr lang="en-US"/>
          </a:p>
        </p:txBody>
      </p:sp>
      <p:sp>
        <p:nvSpPr>
          <p:cNvPr id="23" name="Text Box 22"/>
          <p:cNvSpPr txBox="1"/>
          <p:nvPr/>
        </p:nvSpPr>
        <p:spPr>
          <a:xfrm>
            <a:off x="586105" y="3931920"/>
            <a:ext cx="8284845" cy="1660525"/>
          </a:xfrm>
          <a:prstGeom prst="rect">
            <a:avLst/>
          </a:prstGeom>
          <a:noFill/>
        </p:spPr>
        <p:txBody>
          <a:bodyPr wrap="square" rtlCol="0">
            <a:spAutoFit/>
          </a:bodyPr>
          <a:p>
            <a:pPr fontAlgn="auto">
              <a:spcAft>
                <a:spcPts val="1200"/>
              </a:spcAft>
            </a:pPr>
            <a:r>
              <a:rPr lang="en-US">
                <a:solidFill>
                  <a:schemeClr val="accent1">
                    <a:lumMod val="75000"/>
                  </a:schemeClr>
                </a:solidFill>
                <a:sym typeface="+mn-ea"/>
              </a:rPr>
              <a:t>- </a:t>
            </a:r>
            <a:r>
              <a:rPr lang="en-US" b="1">
                <a:ln>
                  <a:noFill/>
                </a:ln>
                <a:solidFill>
                  <a:schemeClr val="accent1">
                    <a:lumMod val="75000"/>
                  </a:schemeClr>
                </a:solidFill>
                <a:sym typeface="+mn-ea"/>
              </a:rPr>
              <a:t>Griechische Revolution:</a:t>
            </a:r>
            <a:r>
              <a:rPr lang="en-US">
                <a:ln>
                  <a:noFill/>
                </a:ln>
                <a:solidFill>
                  <a:schemeClr val="accent1">
                    <a:lumMod val="75000"/>
                  </a:schemeClr>
                </a:solidFill>
                <a:sym typeface="+mn-ea"/>
              </a:rPr>
              <a:t> 21. Feburar 1821 bis 12. September 1829</a:t>
            </a:r>
            <a:endParaRPr lang="en-US">
              <a:ln>
                <a:noFill/>
              </a:ln>
              <a:solidFill>
                <a:schemeClr val="accent1">
                  <a:lumMod val="75000"/>
                </a:schemeClr>
              </a:solidFill>
              <a:sym typeface="+mn-ea"/>
            </a:endParaRPr>
          </a:p>
          <a:p>
            <a:pPr fontAlgn="auto">
              <a:spcAft>
                <a:spcPts val="1200"/>
              </a:spcAft>
            </a:pPr>
            <a:r>
              <a:rPr lang="en-US">
                <a:ln>
                  <a:noFill/>
                </a:ln>
                <a:solidFill>
                  <a:schemeClr val="accent1">
                    <a:lumMod val="75000"/>
                  </a:schemeClr>
                </a:solidFill>
                <a:sym typeface="+mn-ea"/>
              </a:rPr>
              <a:t>    - </a:t>
            </a:r>
            <a:r>
              <a:rPr lang="en-US">
                <a:ln>
                  <a:noFill/>
                </a:ln>
                <a:solidFill>
                  <a:schemeClr val="accent1">
                    <a:lumMod val="75000"/>
                  </a:schemeClr>
                </a:solidFill>
                <a:sym typeface="+mn-ea"/>
              </a:rPr>
              <a:t>Beginn der Revolutionskämpfe am </a:t>
            </a:r>
            <a:r>
              <a:rPr lang="en-US">
                <a:ln>
                  <a:noFill/>
                </a:ln>
                <a:solidFill>
                  <a:schemeClr val="accent1">
                    <a:lumMod val="75000"/>
                  </a:schemeClr>
                </a:solidFill>
                <a:sym typeface="+mn-ea"/>
              </a:rPr>
              <a:t>25. März 1821</a:t>
            </a:r>
            <a:endParaRPr lang="en-US">
              <a:ln>
                <a:noFill/>
              </a:ln>
              <a:solidFill>
                <a:schemeClr val="accent1">
                  <a:lumMod val="75000"/>
                </a:schemeClr>
              </a:solidFill>
              <a:sym typeface="+mn-ea"/>
            </a:endParaRPr>
          </a:p>
          <a:p>
            <a:pPr fontAlgn="auto">
              <a:spcAft>
                <a:spcPts val="1200"/>
              </a:spcAft>
            </a:pPr>
            <a:r>
              <a:rPr lang="en-US">
                <a:solidFill>
                  <a:schemeClr val="accent1">
                    <a:lumMod val="75000"/>
                  </a:schemeClr>
                </a:solidFill>
              </a:rPr>
              <a:t>    - Erster Angriff an drei Orten: Peloponnes, Konstantinopel und Moldau/Walachei</a:t>
            </a:r>
            <a:endParaRPr lang="en-US">
              <a:solidFill>
                <a:schemeClr val="accent1">
                  <a:lumMod val="75000"/>
                </a:schemeClr>
              </a:solidFill>
            </a:endParaRPr>
          </a:p>
          <a:p>
            <a:pPr fontAlgn="auto">
              <a:spcAft>
                <a:spcPts val="1200"/>
              </a:spcAft>
            </a:pPr>
            <a:r>
              <a:rPr lang="en-US">
                <a:solidFill>
                  <a:schemeClr val="accent1">
                    <a:lumMod val="75000"/>
                  </a:schemeClr>
                </a:solidFill>
              </a:rPr>
              <a:t>    - 1821: Eroberung der Peloponnes</a:t>
            </a:r>
            <a:endParaRPr lang="en-US">
              <a:solidFill>
                <a:schemeClr val="accent1">
                  <a:lumMod val="75000"/>
                </a:schemeClr>
              </a:solidFill>
            </a:endParaRPr>
          </a:p>
        </p:txBody>
      </p:sp>
      <p:grpSp>
        <p:nvGrpSpPr>
          <p:cNvPr id="24" name="Group 23"/>
          <p:cNvGrpSpPr/>
          <p:nvPr/>
        </p:nvGrpSpPr>
        <p:grpSpPr>
          <a:xfrm>
            <a:off x="9161145" y="2255520"/>
            <a:ext cx="2806065" cy="4143524"/>
            <a:chOff x="14027" y="3244"/>
            <a:chExt cx="4890" cy="7220"/>
          </a:xfrm>
        </p:grpSpPr>
        <p:sp>
          <p:nvSpPr>
            <p:cNvPr id="60" name="Text Box 59"/>
            <p:cNvSpPr txBox="1"/>
            <p:nvPr/>
          </p:nvSpPr>
          <p:spPr>
            <a:xfrm>
              <a:off x="14027" y="9984"/>
              <a:ext cx="4890" cy="480"/>
            </a:xfrm>
            <a:prstGeom prst="rect">
              <a:avLst/>
            </a:prstGeom>
            <a:noFill/>
          </p:spPr>
          <p:txBody>
            <a:bodyPr wrap="square" rtlCol="0">
              <a:spAutoFit/>
            </a:bodyPr>
            <a:p>
              <a:pPr algn="r"/>
              <a:r>
                <a:rPr lang="en-US" sz="1200" i="1">
                  <a:solidFill>
                    <a:schemeClr val="accent1">
                      <a:lumMod val="75000"/>
                    </a:schemeClr>
                  </a:solidFill>
                </a:rPr>
                <a:t>Germanos von Patras</a:t>
              </a:r>
              <a:endParaRPr lang="en-US" sz="1200" i="1">
                <a:solidFill>
                  <a:schemeClr val="accent1">
                    <a:lumMod val="75000"/>
                  </a:schemeClr>
                </a:solidFill>
              </a:endParaRPr>
            </a:p>
          </p:txBody>
        </p:sp>
        <p:pic>
          <p:nvPicPr>
            <p:cNvPr id="3" name="Picture 2" descr="Epanastasi"/>
            <p:cNvPicPr>
              <a:picLocks noChangeAspect="1"/>
            </p:cNvPicPr>
            <p:nvPr/>
          </p:nvPicPr>
          <p:blipFill>
            <a:blip r:embed="rId1"/>
            <a:stretch>
              <a:fillRect/>
            </a:stretch>
          </p:blipFill>
          <p:spPr>
            <a:xfrm>
              <a:off x="14027" y="3244"/>
              <a:ext cx="4890" cy="6740"/>
            </a:xfrm>
            <a:prstGeom prst="rect">
              <a:avLst/>
            </a:prstGeom>
          </p:spPr>
        </p:pic>
      </p:grpSp>
      <p:pic>
        <p:nvPicPr>
          <p:cNvPr id="25" name="Picture 24" descr="SymboloFilikisEtairias"/>
          <p:cNvPicPr>
            <a:picLocks noChangeAspect="1"/>
          </p:cNvPicPr>
          <p:nvPr/>
        </p:nvPicPr>
        <p:blipFill>
          <a:blip r:embed="rId2"/>
          <a:stretch>
            <a:fillRect/>
          </a:stretch>
        </p:blipFill>
        <p:spPr>
          <a:xfrm>
            <a:off x="9639935" y="198755"/>
            <a:ext cx="2327275" cy="1997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50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039235" y="6438900"/>
            <a:ext cx="7954645" cy="364490"/>
            <a:chOff x="6361" y="10140"/>
            <a:chExt cx="12527" cy="574"/>
          </a:xfrm>
        </p:grpSpPr>
        <p:sp>
          <p:nvSpPr>
            <p:cNvPr id="27"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28"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4" name="Group 3"/>
          <p:cNvGrpSpPr/>
          <p:nvPr/>
        </p:nvGrpSpPr>
        <p:grpSpPr>
          <a:xfrm>
            <a:off x="587375" y="307340"/>
            <a:ext cx="4095750" cy="840740"/>
            <a:chOff x="925" y="484"/>
            <a:chExt cx="6450" cy="1324"/>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Vorgeschichte</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Die Griechische Revolution</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sp>
        <p:nvSpPr>
          <p:cNvPr id="2" name="Text Box 1"/>
          <p:cNvSpPr txBox="1"/>
          <p:nvPr/>
        </p:nvSpPr>
        <p:spPr>
          <a:xfrm>
            <a:off x="656590" y="3575685"/>
            <a:ext cx="11019790" cy="2491740"/>
          </a:xfrm>
          <a:prstGeom prst="rect">
            <a:avLst/>
          </a:prstGeom>
          <a:noFill/>
        </p:spPr>
        <p:txBody>
          <a:bodyPr wrap="square" rtlCol="0">
            <a:spAutoFit/>
          </a:bodyPr>
          <a:p>
            <a:pPr fontAlgn="auto">
              <a:spcAft>
                <a:spcPts val="1200"/>
              </a:spcAft>
            </a:pPr>
            <a:r>
              <a:rPr lang="en-US">
                <a:solidFill>
                  <a:schemeClr val="accent1">
                    <a:lumMod val="75000"/>
                  </a:schemeClr>
                </a:solidFill>
                <a:latin typeface="Arial" panose="020B0604020202020204" pitchFamily="34" charset="0"/>
                <a:cs typeface="Arial" panose="020B0604020202020204" pitchFamily="34" charset="0"/>
                <a:sym typeface="+mn-ea"/>
              </a:rPr>
              <a:t>→</a:t>
            </a:r>
            <a:r>
              <a:rPr lang="en-US">
                <a:solidFill>
                  <a:schemeClr val="accent1">
                    <a:lumMod val="75000"/>
                  </a:schemeClr>
                </a:solidFill>
                <a:sym typeface="+mn-ea"/>
              </a:rPr>
              <a:t> </a:t>
            </a:r>
            <a:r>
              <a:rPr lang="en-US" b="1">
                <a:solidFill>
                  <a:schemeClr val="accent1">
                    <a:lumMod val="75000"/>
                  </a:schemeClr>
                </a:solidFill>
                <a:sym typeface="+mn-ea"/>
              </a:rPr>
              <a:t>Philhellenismus</a:t>
            </a:r>
            <a:r>
              <a:rPr lang="en-US">
                <a:solidFill>
                  <a:schemeClr val="accent1">
                    <a:lumMod val="75000"/>
                  </a:schemeClr>
                </a:solidFill>
                <a:sym typeface="+mn-ea"/>
              </a:rPr>
              <a:t> von Aristokraten mit klassischer Bildung</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sym typeface="+mn-ea"/>
              </a:rPr>
              <a:t>    - Nachkommen der antiken hellenischen Hochkultur unterstützen</a:t>
            </a:r>
            <a:br>
              <a:rPr lang="en-US">
                <a:solidFill>
                  <a:schemeClr val="accent1">
                    <a:lumMod val="75000"/>
                  </a:schemeClr>
                </a:solidFill>
                <a:sym typeface="+mn-ea"/>
              </a:rPr>
            </a:br>
            <a:r>
              <a:rPr lang="en-US">
                <a:solidFill>
                  <a:schemeClr val="accent1">
                    <a:lumMod val="75000"/>
                  </a:schemeClr>
                </a:solidFill>
                <a:sym typeface="+mn-ea"/>
              </a:rPr>
              <a:t>    - Renaissancegedanken an Antike angelehnt: Griechenland stellvertretend als klassische Hochkultur</a:t>
            </a:r>
            <a:br>
              <a:rPr lang="en-US">
                <a:solidFill>
                  <a:schemeClr val="accent1">
                    <a:lumMod val="75000"/>
                  </a:schemeClr>
                </a:solidFill>
                <a:sym typeface="+mn-ea"/>
              </a:rPr>
            </a:br>
            <a:r>
              <a:rPr lang="en-US">
                <a:solidFill>
                  <a:schemeClr val="accent1">
                    <a:lumMod val="75000"/>
                  </a:schemeClr>
                </a:solidFill>
                <a:sym typeface="+mn-ea"/>
              </a:rPr>
              <a:t>    - 1. Migrationstrend von Intellektuellen nach Westeuropa: Verbundenheit mit Heimat</a:t>
            </a:r>
            <a:br>
              <a:rPr lang="en-US">
                <a:solidFill>
                  <a:schemeClr val="accent1">
                    <a:lumMod val="75000"/>
                  </a:schemeClr>
                </a:solidFill>
                <a:sym typeface="+mn-ea"/>
              </a:rPr>
            </a:br>
            <a:r>
              <a:rPr lang="en-US">
                <a:solidFill>
                  <a:schemeClr val="accent1">
                    <a:lumMod val="75000"/>
                  </a:schemeClr>
                </a:solidFill>
                <a:sym typeface="+mn-ea"/>
              </a:rPr>
              <a:t>    - Russland: orthodoxe Glaubensgemeinschaft</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latin typeface="Arial" panose="020B0604020202020204" pitchFamily="34" charset="0"/>
                <a:cs typeface="Arial" panose="020B0604020202020204" pitchFamily="34" charset="0"/>
                <a:sym typeface="+mn-ea"/>
              </a:rPr>
              <a:t>→</a:t>
            </a:r>
            <a:r>
              <a:rPr lang="en-US" b="1">
                <a:solidFill>
                  <a:schemeClr val="accent1">
                    <a:lumMod val="75000"/>
                  </a:schemeClr>
                </a:solidFill>
                <a:sym typeface="+mn-ea"/>
              </a:rPr>
              <a:t> Klephten</a:t>
            </a:r>
            <a:r>
              <a:rPr lang="en-US">
                <a:solidFill>
                  <a:schemeClr val="accent1">
                    <a:lumMod val="75000"/>
                  </a:schemeClr>
                </a:solidFill>
                <a:sym typeface="+mn-ea"/>
              </a:rPr>
              <a:t> bildeten zentrale griechisch-militärische Macht (aber aus ökonomischen Gründen)</a:t>
            </a:r>
            <a:endParaRPr lang="en-US">
              <a:solidFill>
                <a:schemeClr val="accent1">
                  <a:lumMod val="75000"/>
                </a:schemeClr>
              </a:solidFill>
              <a:sym typeface="+mn-ea"/>
            </a:endParaRPr>
          </a:p>
          <a:p>
            <a:pPr fontAlgn="auto">
              <a:spcAft>
                <a:spcPts val="1200"/>
              </a:spcAft>
            </a:pPr>
            <a:r>
              <a:rPr lang="en-US">
                <a:solidFill>
                  <a:schemeClr val="accent1">
                    <a:lumMod val="75000"/>
                  </a:schemeClr>
                </a:solidFill>
                <a:latin typeface="Arial" panose="020B0604020202020204" pitchFamily="34" charset="0"/>
                <a:cs typeface="Arial" panose="020B0604020202020204" pitchFamily="34" charset="0"/>
                <a:sym typeface="+mn-ea"/>
              </a:rPr>
              <a:t>→ </a:t>
            </a:r>
            <a:r>
              <a:rPr lang="en-US" b="1">
                <a:solidFill>
                  <a:schemeClr val="accent1">
                    <a:lumMod val="75000"/>
                  </a:schemeClr>
                </a:solidFill>
                <a:sym typeface="+mn-ea"/>
              </a:rPr>
              <a:t>Orientalische Frage</a:t>
            </a:r>
            <a:r>
              <a:rPr lang="en-US">
                <a:solidFill>
                  <a:schemeClr val="accent1">
                    <a:lumMod val="75000"/>
                  </a:schemeClr>
                </a:solidFill>
                <a:sym typeface="+mn-ea"/>
              </a:rPr>
              <a:t>: Großbritannien, Frankreich und Russland verfolgten eigene Interessen</a:t>
            </a:r>
            <a:endParaRPr lang="en-US">
              <a:solidFill>
                <a:schemeClr val="accent1">
                  <a:lumMod val="75000"/>
                </a:schemeClr>
              </a:solidFill>
            </a:endParaRPr>
          </a:p>
        </p:txBody>
      </p:sp>
      <p:grpSp>
        <p:nvGrpSpPr>
          <p:cNvPr id="22" name="Group 21"/>
          <p:cNvGrpSpPr/>
          <p:nvPr/>
        </p:nvGrpSpPr>
        <p:grpSpPr>
          <a:xfrm>
            <a:off x="1755775" y="1242695"/>
            <a:ext cx="8680450" cy="2088298"/>
            <a:chOff x="1470" y="6719"/>
            <a:chExt cx="16344" cy="3932"/>
          </a:xfrm>
        </p:grpSpPr>
        <p:sp>
          <p:nvSpPr>
            <p:cNvPr id="57" name="TextBox 48"/>
            <p:cNvSpPr txBox="1"/>
            <p:nvPr/>
          </p:nvSpPr>
          <p:spPr>
            <a:xfrm>
              <a:off x="1829" y="9046"/>
              <a:ext cx="3993" cy="1563"/>
            </a:xfrm>
            <a:prstGeom prst="rect">
              <a:avLst/>
            </a:prstGeom>
            <a:noFill/>
          </p:spPr>
          <p:txBody>
            <a:bodyPr wrap="square" rtlCol="0">
              <a:spAutoFit/>
            </a:bodyPr>
            <a:p>
              <a:pPr algn="ctr"/>
              <a:r>
                <a:rPr lang="en-US" sz="1600" dirty="0">
                  <a:solidFill>
                    <a:schemeClr val="accent2">
                      <a:lumMod val="75000"/>
                    </a:schemeClr>
                  </a:solidFill>
                  <a:latin typeface="Calibri" panose="020F0502020204030204" pitchFamily="34" charset="0"/>
                  <a:ea typeface="Arial" panose="020B0604020202020204" pitchFamily="34" charset="0"/>
                  <a:cs typeface="Calibri" panose="020F0502020204030204" pitchFamily="34" charset="0"/>
                </a:rPr>
                <a:t>Massaker von </a:t>
              </a:r>
              <a:br>
                <a:rPr lang="en-US" sz="1600" dirty="0">
                  <a:solidFill>
                    <a:schemeClr val="accent2">
                      <a:lumMod val="75000"/>
                    </a:schemeClr>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accent2">
                      <a:lumMod val="75000"/>
                    </a:schemeClr>
                  </a:solidFill>
                  <a:latin typeface="Calibri" panose="020F0502020204030204" pitchFamily="34" charset="0"/>
                  <a:ea typeface="Arial" panose="020B0604020202020204" pitchFamily="34" charset="0"/>
                  <a:cs typeface="Calibri" panose="020F0502020204030204" pitchFamily="34" charset="0"/>
                </a:rPr>
                <a:t>Konstantinopel</a:t>
              </a:r>
              <a:br>
                <a:rPr lang="en-US" sz="1600" dirty="0">
                  <a:solidFill>
                    <a:schemeClr val="accent2">
                      <a:lumMod val="75000"/>
                    </a:schemeClr>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accent2">
                      <a:lumMod val="75000"/>
                    </a:schemeClr>
                  </a:solidFill>
                  <a:latin typeface="Calibri" panose="020F0502020204030204" pitchFamily="34" charset="0"/>
                  <a:ea typeface="Arial" panose="020B0604020202020204" pitchFamily="34" charset="0"/>
                  <a:cs typeface="Calibri" panose="020F0502020204030204" pitchFamily="34" charset="0"/>
                </a:rPr>
                <a:t>und Gegenmassaker</a:t>
              </a:r>
              <a:endParaRPr lang="en-US" sz="1600" dirty="0">
                <a:solidFill>
                  <a:schemeClr val="accent2">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nvGrpSpPr>
            <p:cNvPr id="20" name="Group 19"/>
            <p:cNvGrpSpPr/>
            <p:nvPr/>
          </p:nvGrpSpPr>
          <p:grpSpPr>
            <a:xfrm>
              <a:off x="1470" y="6719"/>
              <a:ext cx="16344" cy="3932"/>
              <a:chOff x="760" y="6766"/>
              <a:chExt cx="16344" cy="3932"/>
            </a:xfrm>
          </p:grpSpPr>
          <p:sp>
            <p:nvSpPr>
              <p:cNvPr id="34" name="Freeform 7"/>
              <p:cNvSpPr/>
              <p:nvPr/>
            </p:nvSpPr>
            <p:spPr bwMode="auto">
              <a:xfrm>
                <a:off x="8498" y="6938"/>
                <a:ext cx="4735" cy="2145"/>
              </a:xfrm>
              <a:custGeom>
                <a:avLst/>
                <a:gdLst>
                  <a:gd name="T0" fmla="*/ 951 w 951"/>
                  <a:gd name="T1" fmla="*/ 238 h 431"/>
                  <a:gd name="T2" fmla="*/ 757 w 951"/>
                  <a:gd name="T3" fmla="*/ 431 h 431"/>
                  <a:gd name="T4" fmla="*/ 193 w 951"/>
                  <a:gd name="T5" fmla="*/ 430 h 431"/>
                  <a:gd name="T6" fmla="*/ 0 w 951"/>
                  <a:gd name="T7" fmla="*/ 237 h 431"/>
                  <a:gd name="T8" fmla="*/ 951 w 951"/>
                  <a:gd name="T9" fmla="*/ 238 h 431"/>
                </a:gdLst>
                <a:ahLst/>
                <a:cxnLst>
                  <a:cxn ang="0">
                    <a:pos x="T0" y="T1"/>
                  </a:cxn>
                  <a:cxn ang="0">
                    <a:pos x="T2" y="T3"/>
                  </a:cxn>
                  <a:cxn ang="0">
                    <a:pos x="T4" y="T5"/>
                  </a:cxn>
                  <a:cxn ang="0">
                    <a:pos x="T6" y="T7"/>
                  </a:cxn>
                  <a:cxn ang="0">
                    <a:pos x="T8" y="T9"/>
                  </a:cxn>
                </a:cxnLst>
                <a:rect l="0" t="0" r="r" b="b"/>
                <a:pathLst>
                  <a:path w="951" h="431">
                    <a:moveTo>
                      <a:pt x="951" y="238"/>
                    </a:moveTo>
                    <a:cubicBezTo>
                      <a:pt x="757" y="431"/>
                      <a:pt x="757" y="431"/>
                      <a:pt x="757" y="431"/>
                    </a:cubicBezTo>
                    <a:cubicBezTo>
                      <a:pt x="593" y="299"/>
                      <a:pt x="357" y="299"/>
                      <a:pt x="193" y="430"/>
                    </a:cubicBezTo>
                    <a:cubicBezTo>
                      <a:pt x="0" y="237"/>
                      <a:pt x="0" y="237"/>
                      <a:pt x="0" y="237"/>
                    </a:cubicBezTo>
                    <a:cubicBezTo>
                      <a:pt x="272" y="0"/>
                      <a:pt x="679" y="1"/>
                      <a:pt x="951" y="238"/>
                    </a:cubicBezTo>
                  </a:path>
                </a:pathLst>
              </a:custGeom>
              <a:solidFill>
                <a:schemeClr val="accent4">
                  <a:lumMod val="50000"/>
                </a:schemeClr>
              </a:solidFill>
              <a:ln>
                <a:noFill/>
              </a:ln>
            </p:spPr>
            <p:txBody>
              <a:bodyPr vert="horz" wrap="square" lIns="91440" tIns="45720" rIns="91440" bIns="45720" numCol="1" anchor="t" anchorCtr="0" compatLnSpc="1"/>
              <a:p>
                <a:endParaRPr lang="zh-CN" altLang="en-US">
                  <a:solidFill>
                    <a:schemeClr val="bg1"/>
                  </a:solidFill>
                </a:endParaRPr>
              </a:p>
            </p:txBody>
          </p:sp>
          <p:sp>
            <p:nvSpPr>
              <p:cNvPr id="35" name="Freeform 8"/>
              <p:cNvSpPr/>
              <p:nvPr/>
            </p:nvSpPr>
            <p:spPr bwMode="auto">
              <a:xfrm>
                <a:off x="4628" y="8198"/>
                <a:ext cx="4735" cy="2145"/>
              </a:xfrm>
              <a:custGeom>
                <a:avLst/>
                <a:gdLst>
                  <a:gd name="T0" fmla="*/ 951 w 951"/>
                  <a:gd name="T1" fmla="*/ 193 h 431"/>
                  <a:gd name="T2" fmla="*/ 758 w 951"/>
                  <a:gd name="T3" fmla="*/ 0 h 431"/>
                  <a:gd name="T4" fmla="*/ 193 w 951"/>
                  <a:gd name="T5" fmla="*/ 1 h 431"/>
                  <a:gd name="T6" fmla="*/ 0 w 951"/>
                  <a:gd name="T7" fmla="*/ 194 h 431"/>
                  <a:gd name="T8" fmla="*/ 951 w 951"/>
                  <a:gd name="T9" fmla="*/ 193 h 431"/>
                </a:gdLst>
                <a:ahLst/>
                <a:cxnLst>
                  <a:cxn ang="0">
                    <a:pos x="T0" y="T1"/>
                  </a:cxn>
                  <a:cxn ang="0">
                    <a:pos x="T2" y="T3"/>
                  </a:cxn>
                  <a:cxn ang="0">
                    <a:pos x="T4" y="T5"/>
                  </a:cxn>
                  <a:cxn ang="0">
                    <a:pos x="T6" y="T7"/>
                  </a:cxn>
                  <a:cxn ang="0">
                    <a:pos x="T8" y="T9"/>
                  </a:cxn>
                </a:cxnLst>
                <a:rect l="0" t="0" r="r" b="b"/>
                <a:pathLst>
                  <a:path w="951" h="431">
                    <a:moveTo>
                      <a:pt x="951" y="193"/>
                    </a:moveTo>
                    <a:cubicBezTo>
                      <a:pt x="758" y="0"/>
                      <a:pt x="758" y="0"/>
                      <a:pt x="758" y="0"/>
                    </a:cubicBezTo>
                    <a:cubicBezTo>
                      <a:pt x="593" y="132"/>
                      <a:pt x="358" y="133"/>
                      <a:pt x="193" y="1"/>
                    </a:cubicBezTo>
                    <a:cubicBezTo>
                      <a:pt x="0" y="194"/>
                      <a:pt x="0" y="194"/>
                      <a:pt x="0" y="194"/>
                    </a:cubicBezTo>
                    <a:cubicBezTo>
                      <a:pt x="272" y="431"/>
                      <a:pt x="679" y="431"/>
                      <a:pt x="951" y="193"/>
                    </a:cubicBezTo>
                  </a:path>
                </a:pathLst>
              </a:custGeom>
              <a:solidFill>
                <a:schemeClr val="accent1">
                  <a:lumMod val="75000"/>
                </a:schemeClr>
              </a:solidFill>
              <a:ln>
                <a:noFill/>
              </a:ln>
            </p:spPr>
            <p:txBody>
              <a:bodyPr vert="horz" wrap="square" lIns="91440" tIns="45720" rIns="91440" bIns="45720" numCol="1" anchor="t" anchorCtr="0" compatLnSpc="1"/>
              <a:p>
                <a:endParaRPr lang="zh-CN" altLang="en-US">
                  <a:solidFill>
                    <a:schemeClr val="bg1"/>
                  </a:solidFill>
                </a:endParaRPr>
              </a:p>
            </p:txBody>
          </p:sp>
          <p:sp>
            <p:nvSpPr>
              <p:cNvPr id="36" name="Freeform 6"/>
              <p:cNvSpPr/>
              <p:nvPr/>
            </p:nvSpPr>
            <p:spPr bwMode="auto">
              <a:xfrm>
                <a:off x="760" y="6938"/>
                <a:ext cx="4735" cy="2145"/>
              </a:xfrm>
              <a:custGeom>
                <a:avLst/>
                <a:gdLst>
                  <a:gd name="T0" fmla="*/ 951 w 951"/>
                  <a:gd name="T1" fmla="*/ 238 h 431"/>
                  <a:gd name="T2" fmla="*/ 757 w 951"/>
                  <a:gd name="T3" fmla="*/ 431 h 431"/>
                  <a:gd name="T4" fmla="*/ 193 w 951"/>
                  <a:gd name="T5" fmla="*/ 430 h 431"/>
                  <a:gd name="T6" fmla="*/ 0 w 951"/>
                  <a:gd name="T7" fmla="*/ 237 h 431"/>
                  <a:gd name="T8" fmla="*/ 951 w 951"/>
                  <a:gd name="T9" fmla="*/ 238 h 431"/>
                </a:gdLst>
                <a:ahLst/>
                <a:cxnLst>
                  <a:cxn ang="0">
                    <a:pos x="T0" y="T1"/>
                  </a:cxn>
                  <a:cxn ang="0">
                    <a:pos x="T2" y="T3"/>
                  </a:cxn>
                  <a:cxn ang="0">
                    <a:pos x="T4" y="T5"/>
                  </a:cxn>
                  <a:cxn ang="0">
                    <a:pos x="T6" y="T7"/>
                  </a:cxn>
                  <a:cxn ang="0">
                    <a:pos x="T8" y="T9"/>
                  </a:cxn>
                </a:cxnLst>
                <a:rect l="0" t="0" r="r" b="b"/>
                <a:pathLst>
                  <a:path w="951" h="431">
                    <a:moveTo>
                      <a:pt x="951" y="238"/>
                    </a:moveTo>
                    <a:cubicBezTo>
                      <a:pt x="757" y="431"/>
                      <a:pt x="757" y="431"/>
                      <a:pt x="757" y="431"/>
                    </a:cubicBezTo>
                    <a:cubicBezTo>
                      <a:pt x="593" y="299"/>
                      <a:pt x="358" y="299"/>
                      <a:pt x="193" y="430"/>
                    </a:cubicBezTo>
                    <a:cubicBezTo>
                      <a:pt x="0" y="237"/>
                      <a:pt x="0" y="237"/>
                      <a:pt x="0" y="237"/>
                    </a:cubicBezTo>
                    <a:cubicBezTo>
                      <a:pt x="272" y="0"/>
                      <a:pt x="679" y="1"/>
                      <a:pt x="951" y="238"/>
                    </a:cubicBezTo>
                    <a:close/>
                  </a:path>
                </a:pathLst>
              </a:custGeom>
              <a:solidFill>
                <a:schemeClr val="accent2">
                  <a:lumMod val="75000"/>
                </a:schemeClr>
              </a:solidFill>
              <a:ln>
                <a:noFill/>
              </a:ln>
            </p:spPr>
            <p:txBody>
              <a:bodyPr vert="horz" wrap="square" lIns="91440" tIns="45720" rIns="91440" bIns="45720" numCol="1" anchor="t" anchorCtr="0" compatLnSpc="1"/>
              <a:p>
                <a:endParaRPr lang="zh-CN" altLang="en-US">
                  <a:solidFill>
                    <a:schemeClr val="bg1"/>
                  </a:solidFill>
                </a:endParaRPr>
              </a:p>
            </p:txBody>
          </p:sp>
          <p:sp>
            <p:nvSpPr>
              <p:cNvPr id="5" name="Rectangle 11"/>
              <p:cNvSpPr>
                <a:spLocks noChangeArrowheads="1"/>
              </p:cNvSpPr>
              <p:nvPr/>
            </p:nvSpPr>
            <p:spPr bwMode="auto">
              <a:xfrm>
                <a:off x="3110" y="8320"/>
                <a:ext cx="10" cy="270"/>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6" name="Rectangle 12"/>
              <p:cNvSpPr>
                <a:spLocks noChangeArrowheads="1"/>
              </p:cNvSpPr>
              <p:nvPr/>
            </p:nvSpPr>
            <p:spPr bwMode="auto">
              <a:xfrm>
                <a:off x="3110" y="7235"/>
                <a:ext cx="10" cy="265"/>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7" name="Rectangle 18"/>
              <p:cNvSpPr>
                <a:spLocks noChangeArrowheads="1"/>
              </p:cNvSpPr>
              <p:nvPr/>
            </p:nvSpPr>
            <p:spPr bwMode="auto">
              <a:xfrm>
                <a:off x="6993" y="8695"/>
                <a:ext cx="10" cy="270"/>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8" name="Rectangle 19"/>
              <p:cNvSpPr>
                <a:spLocks noChangeArrowheads="1"/>
              </p:cNvSpPr>
              <p:nvPr/>
            </p:nvSpPr>
            <p:spPr bwMode="auto">
              <a:xfrm>
                <a:off x="6993" y="9780"/>
                <a:ext cx="10" cy="270"/>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9" name="Rectangle 22"/>
              <p:cNvSpPr>
                <a:spLocks noChangeArrowheads="1"/>
              </p:cNvSpPr>
              <p:nvPr/>
            </p:nvSpPr>
            <p:spPr bwMode="auto">
              <a:xfrm>
                <a:off x="10858" y="8320"/>
                <a:ext cx="10" cy="270"/>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10" name="Rectangle 23"/>
              <p:cNvSpPr>
                <a:spLocks noChangeArrowheads="1"/>
              </p:cNvSpPr>
              <p:nvPr/>
            </p:nvSpPr>
            <p:spPr bwMode="auto">
              <a:xfrm>
                <a:off x="10858" y="7235"/>
                <a:ext cx="10" cy="265"/>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53" name="TextBox 26"/>
              <p:cNvSpPr txBox="1"/>
              <p:nvPr/>
            </p:nvSpPr>
            <p:spPr>
              <a:xfrm>
                <a:off x="2420" y="7512"/>
                <a:ext cx="1424" cy="751"/>
              </a:xfrm>
              <a:prstGeom prst="rect">
                <a:avLst/>
              </a:prstGeom>
              <a:noFill/>
              <a:ln>
                <a:noFill/>
              </a:ln>
            </p:spPr>
            <p:txBody>
              <a:bodyPr wrap="square" rtlCol="0">
                <a:spAutoFit/>
              </a:bodyPr>
              <a:p>
                <a:r>
                  <a:rPr lang="en-US" altLang="zh-CN" sz="2000" dirty="0" smtClean="0">
                    <a:solidFill>
                      <a:schemeClr val="bg1"/>
                    </a:solidFill>
                    <a:latin typeface="Calibri" panose="020F0502020204030204" pitchFamily="34" charset="0"/>
                    <a:ea typeface="Arial Unicode MS" pitchFamily="34" charset="-122"/>
                    <a:cs typeface="Calibri" panose="020F0502020204030204" pitchFamily="34" charset="0"/>
                  </a:rPr>
                  <a:t>1821</a:t>
                </a:r>
                <a:endParaRPr lang="en-US" altLang="zh-CN" sz="2000" dirty="0" smtClean="0">
                  <a:solidFill>
                    <a:schemeClr val="bg1"/>
                  </a:solidFill>
                  <a:latin typeface="Calibri" panose="020F0502020204030204" pitchFamily="34" charset="0"/>
                  <a:ea typeface="Arial Unicode MS" pitchFamily="34" charset="-122"/>
                  <a:cs typeface="Calibri" panose="020F0502020204030204" pitchFamily="34" charset="0"/>
                </a:endParaRPr>
              </a:p>
            </p:txBody>
          </p:sp>
          <p:sp>
            <p:nvSpPr>
              <p:cNvPr id="54" name="TextBox 34"/>
              <p:cNvSpPr txBox="1"/>
              <p:nvPr/>
            </p:nvSpPr>
            <p:spPr>
              <a:xfrm>
                <a:off x="10154" y="7535"/>
                <a:ext cx="1424" cy="751"/>
              </a:xfrm>
              <a:prstGeom prst="rect">
                <a:avLst/>
              </a:prstGeom>
              <a:noFill/>
            </p:spPr>
            <p:txBody>
              <a:bodyPr wrap="square" rtlCol="0">
                <a:spAutoFit/>
              </a:bodyPr>
              <a:p>
                <a:r>
                  <a:rPr lang="en-US" altLang="zh-CN" sz="2000" dirty="0" smtClean="0">
                    <a:solidFill>
                      <a:schemeClr val="bg1"/>
                    </a:solidFill>
                    <a:ea typeface="Arial Unicode MS" pitchFamily="34" charset="-122"/>
                    <a:cs typeface="+mn-lt"/>
                  </a:rPr>
                  <a:t>1822</a:t>
                </a:r>
                <a:endParaRPr lang="en-US" altLang="zh-CN" sz="2000" dirty="0" smtClean="0">
                  <a:solidFill>
                    <a:schemeClr val="bg1"/>
                  </a:solidFill>
                  <a:ea typeface="Arial Unicode MS" pitchFamily="34" charset="-122"/>
                  <a:cs typeface="+mn-lt"/>
                </a:endParaRPr>
              </a:p>
            </p:txBody>
          </p:sp>
          <p:sp>
            <p:nvSpPr>
              <p:cNvPr id="55" name="TextBox 35"/>
              <p:cNvSpPr txBox="1"/>
              <p:nvPr/>
            </p:nvSpPr>
            <p:spPr>
              <a:xfrm>
                <a:off x="6285" y="8956"/>
                <a:ext cx="1424" cy="751"/>
              </a:xfrm>
              <a:prstGeom prst="rect">
                <a:avLst/>
              </a:prstGeom>
              <a:noFill/>
            </p:spPr>
            <p:txBody>
              <a:bodyPr wrap="square" rtlCol="0">
                <a:spAutoFit/>
              </a:bodyPr>
              <a:p>
                <a:r>
                  <a:rPr lang="en-US" altLang="zh-CN" sz="2000" dirty="0" smtClean="0">
                    <a:solidFill>
                      <a:schemeClr val="bg1"/>
                    </a:solidFill>
                    <a:ea typeface="Arial Unicode MS" pitchFamily="34" charset="-122"/>
                    <a:cs typeface="+mn-lt"/>
                  </a:rPr>
                  <a:t>1821</a:t>
                </a:r>
                <a:endParaRPr lang="en-US" altLang="zh-CN" sz="2000" dirty="0" smtClean="0">
                  <a:solidFill>
                    <a:schemeClr val="bg1"/>
                  </a:solidFill>
                  <a:ea typeface="Arial Unicode MS" pitchFamily="34" charset="-122"/>
                  <a:cs typeface="+mn-lt"/>
                </a:endParaRPr>
              </a:p>
            </p:txBody>
          </p:sp>
          <p:sp>
            <p:nvSpPr>
              <p:cNvPr id="56" name="TextBox 48"/>
              <p:cNvSpPr txBox="1"/>
              <p:nvPr/>
            </p:nvSpPr>
            <p:spPr>
              <a:xfrm>
                <a:off x="5065" y="6766"/>
                <a:ext cx="3865" cy="1563"/>
              </a:xfrm>
              <a:prstGeom prst="rect">
                <a:avLst/>
              </a:prstGeom>
              <a:noFill/>
            </p:spPr>
            <p:txBody>
              <a:bodyPr wrap="square" rtlCol="0">
                <a:spAutoFit/>
              </a:bodyPr>
              <a:p>
                <a:pPr algn="ctr"/>
                <a:r>
                  <a:rPr lang="en-US" sz="16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Massaker von</a:t>
                </a:r>
                <a:br>
                  <a:rPr lang="en-US" sz="16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Navarino</a:t>
                </a:r>
                <a:br>
                  <a:rPr lang="en-US" sz="16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3.000 Tote</a:t>
                </a:r>
                <a:endParaRPr lang="en-US" sz="1600" dirty="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sp>
            <p:nvSpPr>
              <p:cNvPr id="58" name="TextBox 48"/>
              <p:cNvSpPr txBox="1"/>
              <p:nvPr/>
            </p:nvSpPr>
            <p:spPr>
              <a:xfrm>
                <a:off x="9007" y="9135"/>
                <a:ext cx="3710" cy="1563"/>
              </a:xfrm>
              <a:prstGeom prst="rect">
                <a:avLst/>
              </a:prstGeom>
              <a:noFill/>
            </p:spPr>
            <p:txBody>
              <a:bodyPr wrap="square" rtlCol="0">
                <a:spAutoFit/>
              </a:bodyPr>
              <a:p>
                <a:pPr algn="ctr"/>
                <a:r>
                  <a:rPr lang="en-US" sz="1600" dirty="0">
                    <a:solidFill>
                      <a:schemeClr val="accent4">
                        <a:lumMod val="50000"/>
                      </a:schemeClr>
                    </a:solidFill>
                    <a:latin typeface="Calibri" panose="020F0502020204030204" pitchFamily="34" charset="0"/>
                    <a:ea typeface="Arial" panose="020B0604020202020204" pitchFamily="34" charset="0"/>
                    <a:cs typeface="Calibri" panose="020F0502020204030204" pitchFamily="34" charset="0"/>
                  </a:rPr>
                  <a:t>Massaker von </a:t>
                </a:r>
                <a:br>
                  <a:rPr lang="en-US" sz="1600" dirty="0">
                    <a:solidFill>
                      <a:schemeClr val="accent4">
                        <a:lumMod val="50000"/>
                      </a:schemeClr>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accent4">
                        <a:lumMod val="50000"/>
                      </a:schemeClr>
                    </a:solidFill>
                    <a:latin typeface="Calibri" panose="020F0502020204030204" pitchFamily="34" charset="0"/>
                    <a:ea typeface="Arial" panose="020B0604020202020204" pitchFamily="34" charset="0"/>
                    <a:cs typeface="Calibri" panose="020F0502020204030204" pitchFamily="34" charset="0"/>
                  </a:rPr>
                  <a:t>Chios</a:t>
                </a:r>
                <a:endParaRPr lang="en-US" sz="1600" dirty="0">
                  <a:solidFill>
                    <a:schemeClr val="accent4">
                      <a:lumMod val="50000"/>
                    </a:schemeClr>
                  </a:solidFill>
                  <a:latin typeface="Calibri" panose="020F0502020204030204" pitchFamily="34" charset="0"/>
                  <a:ea typeface="Arial" panose="020B0604020202020204" pitchFamily="34" charset="0"/>
                  <a:cs typeface="Calibri" panose="020F0502020204030204" pitchFamily="34" charset="0"/>
                </a:endParaRPr>
              </a:p>
              <a:p>
                <a:pPr algn="ctr"/>
                <a:r>
                  <a:rPr lang="en-US" sz="1600" dirty="0">
                    <a:solidFill>
                      <a:schemeClr val="accent4">
                        <a:lumMod val="50000"/>
                      </a:schemeClr>
                    </a:solidFill>
                    <a:latin typeface="Calibri" panose="020F0502020204030204" pitchFamily="34" charset="0"/>
                    <a:ea typeface="Arial" panose="020B0604020202020204" pitchFamily="34" charset="0"/>
                    <a:cs typeface="Calibri" panose="020F0502020204030204" pitchFamily="34" charset="0"/>
                  </a:rPr>
                  <a:t>25.000 Tote</a:t>
                </a:r>
                <a:endParaRPr lang="en-US" sz="1600" dirty="0">
                  <a:solidFill>
                    <a:schemeClr val="accent4">
                      <a:lumMod val="50000"/>
                    </a:schemeClr>
                  </a:solidFill>
                  <a:latin typeface="Calibri" panose="020F0502020204030204" pitchFamily="34" charset="0"/>
                  <a:ea typeface="Arial" panose="020B0604020202020204" pitchFamily="34" charset="0"/>
                  <a:cs typeface="Calibri" panose="020F0502020204030204" pitchFamily="34" charset="0"/>
                </a:endParaRPr>
              </a:p>
            </p:txBody>
          </p:sp>
          <p:sp>
            <p:nvSpPr>
              <p:cNvPr id="11" name="Freeform 8"/>
              <p:cNvSpPr/>
              <p:nvPr/>
            </p:nvSpPr>
            <p:spPr bwMode="auto">
              <a:xfrm>
                <a:off x="12369" y="8172"/>
                <a:ext cx="4735" cy="2145"/>
              </a:xfrm>
              <a:custGeom>
                <a:avLst/>
                <a:gdLst>
                  <a:gd name="T0" fmla="*/ 951 w 951"/>
                  <a:gd name="T1" fmla="*/ 193 h 431"/>
                  <a:gd name="T2" fmla="*/ 758 w 951"/>
                  <a:gd name="T3" fmla="*/ 0 h 431"/>
                  <a:gd name="T4" fmla="*/ 193 w 951"/>
                  <a:gd name="T5" fmla="*/ 1 h 431"/>
                  <a:gd name="T6" fmla="*/ 0 w 951"/>
                  <a:gd name="T7" fmla="*/ 194 h 431"/>
                  <a:gd name="T8" fmla="*/ 951 w 951"/>
                  <a:gd name="T9" fmla="*/ 193 h 431"/>
                </a:gdLst>
                <a:ahLst/>
                <a:cxnLst>
                  <a:cxn ang="0">
                    <a:pos x="T0" y="T1"/>
                  </a:cxn>
                  <a:cxn ang="0">
                    <a:pos x="T2" y="T3"/>
                  </a:cxn>
                  <a:cxn ang="0">
                    <a:pos x="T4" y="T5"/>
                  </a:cxn>
                  <a:cxn ang="0">
                    <a:pos x="T6" y="T7"/>
                  </a:cxn>
                  <a:cxn ang="0">
                    <a:pos x="T8" y="T9"/>
                  </a:cxn>
                </a:cxnLst>
                <a:rect l="0" t="0" r="r" b="b"/>
                <a:pathLst>
                  <a:path w="951" h="431">
                    <a:moveTo>
                      <a:pt x="951" y="193"/>
                    </a:moveTo>
                    <a:cubicBezTo>
                      <a:pt x="758" y="0"/>
                      <a:pt x="758" y="0"/>
                      <a:pt x="758" y="0"/>
                    </a:cubicBezTo>
                    <a:cubicBezTo>
                      <a:pt x="593" y="132"/>
                      <a:pt x="358" y="133"/>
                      <a:pt x="193" y="1"/>
                    </a:cubicBezTo>
                    <a:cubicBezTo>
                      <a:pt x="0" y="194"/>
                      <a:pt x="0" y="194"/>
                      <a:pt x="0" y="194"/>
                    </a:cubicBezTo>
                    <a:cubicBezTo>
                      <a:pt x="272" y="431"/>
                      <a:pt x="679" y="431"/>
                      <a:pt x="951" y="193"/>
                    </a:cubicBezTo>
                  </a:path>
                </a:pathLst>
              </a:custGeom>
              <a:solidFill>
                <a:schemeClr val="accent6">
                  <a:lumMod val="75000"/>
                </a:schemeClr>
              </a:solidFill>
              <a:ln>
                <a:noFill/>
              </a:ln>
            </p:spPr>
            <p:txBody>
              <a:bodyPr vert="horz" wrap="square" lIns="91440" tIns="45720" rIns="91440" bIns="45720" numCol="1" anchor="t" anchorCtr="0" compatLnSpc="1"/>
              <a:p>
                <a:endParaRPr lang="zh-CN" altLang="en-US">
                  <a:solidFill>
                    <a:schemeClr val="bg1"/>
                  </a:solidFill>
                </a:endParaRPr>
              </a:p>
            </p:txBody>
          </p:sp>
          <p:sp>
            <p:nvSpPr>
              <p:cNvPr id="12" name="TextBox 35"/>
              <p:cNvSpPr txBox="1"/>
              <p:nvPr/>
            </p:nvSpPr>
            <p:spPr>
              <a:xfrm>
                <a:off x="14114" y="8895"/>
                <a:ext cx="1424" cy="751"/>
              </a:xfrm>
              <a:prstGeom prst="rect">
                <a:avLst/>
              </a:prstGeom>
              <a:noFill/>
            </p:spPr>
            <p:txBody>
              <a:bodyPr wrap="square" rtlCol="0">
                <a:spAutoFit/>
              </a:bodyPr>
              <a:p>
                <a:r>
                  <a:rPr lang="en-US" altLang="zh-CN" sz="2000" dirty="0" smtClean="0">
                    <a:solidFill>
                      <a:schemeClr val="bg1"/>
                    </a:solidFill>
                    <a:ea typeface="Arial Unicode MS" pitchFamily="34" charset="-122"/>
                    <a:cs typeface="+mn-lt"/>
                  </a:rPr>
                  <a:t>1826</a:t>
                </a:r>
                <a:endParaRPr lang="en-US" altLang="zh-CN" sz="2000" dirty="0" smtClean="0">
                  <a:solidFill>
                    <a:schemeClr val="bg1"/>
                  </a:solidFill>
                  <a:ea typeface="Arial Unicode MS" pitchFamily="34" charset="-122"/>
                  <a:cs typeface="+mn-lt"/>
                </a:endParaRPr>
              </a:p>
            </p:txBody>
          </p:sp>
          <p:sp>
            <p:nvSpPr>
              <p:cNvPr id="13" name="Rectangle 19"/>
              <p:cNvSpPr>
                <a:spLocks noChangeArrowheads="1"/>
              </p:cNvSpPr>
              <p:nvPr/>
            </p:nvSpPr>
            <p:spPr bwMode="auto">
              <a:xfrm>
                <a:off x="14855" y="9780"/>
                <a:ext cx="10" cy="270"/>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14" name="Rectangle 18"/>
              <p:cNvSpPr>
                <a:spLocks noChangeArrowheads="1"/>
              </p:cNvSpPr>
              <p:nvPr/>
            </p:nvSpPr>
            <p:spPr bwMode="auto">
              <a:xfrm>
                <a:off x="14821" y="8685"/>
                <a:ext cx="10" cy="270"/>
              </a:xfrm>
              <a:prstGeom prst="rect">
                <a:avLst/>
              </a:prstGeom>
              <a:noFill/>
              <a:ln w="9525">
                <a:solidFill>
                  <a:schemeClr val="bg1"/>
                </a:solidFill>
                <a:miter lim="800000"/>
              </a:ln>
            </p:spPr>
            <p:txBody>
              <a:bodyPr vert="horz" wrap="square" lIns="91440" tIns="45720" rIns="91440" bIns="45720" numCol="1" anchor="t" anchorCtr="0" compatLnSpc="1"/>
              <a:p>
                <a:endParaRPr lang="zh-CN" altLang="en-US">
                  <a:solidFill>
                    <a:schemeClr val="bg1"/>
                  </a:solidFill>
                </a:endParaRPr>
              </a:p>
            </p:txBody>
          </p:sp>
          <p:sp>
            <p:nvSpPr>
              <p:cNvPr id="15" name="TextBox 48"/>
              <p:cNvSpPr txBox="1"/>
              <p:nvPr/>
            </p:nvSpPr>
            <p:spPr>
              <a:xfrm>
                <a:off x="13246" y="6766"/>
                <a:ext cx="3161" cy="1563"/>
              </a:xfrm>
              <a:prstGeom prst="rect">
                <a:avLst/>
              </a:prstGeom>
              <a:noFill/>
            </p:spPr>
            <p:txBody>
              <a:bodyPr wrap="square" rtlCol="0">
                <a:spAutoFit/>
              </a:bodyPr>
              <a:p>
                <a:pPr algn="ctr"/>
                <a:r>
                  <a:rPr lang="en-US" sz="1600" dirty="0">
                    <a:solidFill>
                      <a:schemeClr val="accent6">
                        <a:lumMod val="75000"/>
                      </a:schemeClr>
                    </a:solidFill>
                    <a:latin typeface="Calibri" panose="020F0502020204030204" pitchFamily="34" charset="0"/>
                    <a:ea typeface="Arial" panose="020B0604020202020204" pitchFamily="34" charset="0"/>
                    <a:cs typeface="Calibri" panose="020F0502020204030204" pitchFamily="34" charset="0"/>
                  </a:rPr>
                  <a:t>Massaker von</a:t>
                </a:r>
                <a:br>
                  <a:rPr lang="en-US" sz="1600" dirty="0">
                    <a:solidFill>
                      <a:schemeClr val="accent6">
                        <a:lumMod val="75000"/>
                      </a:schemeClr>
                    </a:solidFill>
                    <a:latin typeface="Calibri" panose="020F0502020204030204" pitchFamily="34" charset="0"/>
                    <a:ea typeface="Arial" panose="020B0604020202020204" pitchFamily="34" charset="0"/>
                    <a:cs typeface="Calibri" panose="020F0502020204030204" pitchFamily="34" charset="0"/>
                  </a:rPr>
                </a:br>
                <a:r>
                  <a:rPr lang="en-US" sz="1600" dirty="0">
                    <a:solidFill>
                      <a:schemeClr val="accent6">
                        <a:lumMod val="75000"/>
                      </a:schemeClr>
                    </a:solidFill>
                    <a:latin typeface="Calibri" panose="020F0502020204030204" pitchFamily="34" charset="0"/>
                    <a:ea typeface="Arial" panose="020B0604020202020204" pitchFamily="34" charset="0"/>
                    <a:cs typeface="Calibri" panose="020F0502020204030204" pitchFamily="34" charset="0"/>
                  </a:rPr>
                  <a:t>Mesolongi</a:t>
                </a:r>
                <a:endParaRPr lang="en-US" sz="1600" dirty="0">
                  <a:solidFill>
                    <a:schemeClr val="accent6">
                      <a:lumMod val="75000"/>
                    </a:schemeClr>
                  </a:solidFill>
                  <a:latin typeface="Calibri" panose="020F0502020204030204" pitchFamily="34" charset="0"/>
                  <a:ea typeface="Arial" panose="020B0604020202020204" pitchFamily="34" charset="0"/>
                  <a:cs typeface="Calibri" panose="020F0502020204030204" pitchFamily="34" charset="0"/>
                </a:endParaRPr>
              </a:p>
              <a:p>
                <a:pPr algn="ctr"/>
                <a:r>
                  <a:rPr lang="en-US" sz="1600" dirty="0">
                    <a:solidFill>
                      <a:schemeClr val="accent6">
                        <a:lumMod val="75000"/>
                      </a:schemeClr>
                    </a:solidFill>
                    <a:latin typeface="Calibri" panose="020F0502020204030204" pitchFamily="34" charset="0"/>
                    <a:ea typeface="Arial" panose="020B0604020202020204" pitchFamily="34" charset="0"/>
                    <a:cs typeface="Calibri" panose="020F0502020204030204" pitchFamily="34" charset="0"/>
                  </a:rPr>
                  <a:t>9.000 Tote</a:t>
                </a:r>
                <a:endParaRPr lang="en-US" sz="1600" dirty="0">
                  <a:solidFill>
                    <a:schemeClr val="accent6">
                      <a:lumMod val="75000"/>
                    </a:schemeClr>
                  </a:solidFill>
                  <a:latin typeface="Calibri" panose="020F0502020204030204" pitchFamily="34" charset="0"/>
                  <a:ea typeface="Arial" panose="020B0604020202020204" pitchFamily="34" charset="0"/>
                  <a:cs typeface="Calibri" panose="020F0502020204030204" pitchFamily="34" charset="0"/>
                </a:endParaRPr>
              </a:p>
            </p:txBody>
          </p:sp>
          <p:cxnSp>
            <p:nvCxnSpPr>
              <p:cNvPr id="16" name="Straight Connector 15"/>
              <p:cNvCxnSpPr>
                <a:stCxn id="5" idx="2"/>
              </p:cNvCxnSpPr>
              <p:nvPr/>
            </p:nvCxnSpPr>
            <p:spPr>
              <a:xfrm flipH="1">
                <a:off x="3114" y="8590"/>
                <a:ext cx="1" cy="457"/>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996" y="8228"/>
                <a:ext cx="1" cy="457"/>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0865" y="8590"/>
                <a:ext cx="1" cy="457"/>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4825" y="8198"/>
                <a:ext cx="1" cy="457"/>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4039235" y="6438900"/>
            <a:ext cx="7954645" cy="364490"/>
            <a:chOff x="6361" y="10140"/>
            <a:chExt cx="12527" cy="574"/>
          </a:xfrm>
        </p:grpSpPr>
        <p:sp>
          <p:nvSpPr>
            <p:cNvPr id="85" name="Footer Placeholder 23"/>
            <p:cNvSpPr>
              <a:spLocks noGrp="1"/>
            </p:cNvSpPr>
            <p:nvPr/>
          </p:nvSpPr>
          <p:spPr>
            <a:xfrm>
              <a:off x="6361" y="10140"/>
              <a:ext cx="6480"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defTabSz="913765"/>
              <a:r>
                <a:rPr lang="zh-CN" altLang="en-US" sz="1000" i="1">
                  <a:solidFill>
                    <a:schemeClr val="bg1">
                      <a:lumMod val="50000"/>
                    </a:schemeClr>
                  </a:solidFill>
                  <a:cs typeface="+mn-lt"/>
                </a:rPr>
                <a:t>Niko Kolaxidis - Universität Heidelberg</a:t>
              </a:r>
              <a:endParaRPr lang="zh-CN" altLang="en-US" sz="1000" i="1">
                <a:solidFill>
                  <a:schemeClr val="bg1">
                    <a:lumMod val="50000"/>
                  </a:schemeClr>
                </a:solidFill>
                <a:cs typeface="+mn-lt"/>
              </a:endParaRPr>
            </a:p>
          </p:txBody>
        </p:sp>
        <p:sp>
          <p:nvSpPr>
            <p:cNvPr id="86" name="Footer Placeholder 23"/>
            <p:cNvSpPr>
              <a:spLocks noGrp="1"/>
            </p:cNvSpPr>
            <p:nvPr/>
          </p:nvSpPr>
          <p:spPr>
            <a:xfrm>
              <a:off x="12634" y="10140"/>
              <a:ext cx="6255" cy="575"/>
            </a:xfrm>
            <a:prstGeom prst="rect">
              <a:avLst/>
            </a:prstGeom>
          </p:spPr>
          <p:txBody>
            <a:bodyPr vert="horz" lIns="91440" tIns="45720" rIns="91440" bIns="45720" rtlCol="0" anchor="ctr"/>
            <a:lstStyle>
              <a:defPPr>
                <a:defRPr lang="zh-CN"/>
              </a:defPPr>
              <a:lvl1pPr marL="0" algn="ctr" defTabSz="913765" rtl="0" eaLnBrk="1" latinLnBrk="0" hangingPunct="1">
                <a:defRPr sz="1200" kern="1200">
                  <a:solidFill>
                    <a:schemeClr val="tx1">
                      <a:tint val="75000"/>
                    </a:schemeClr>
                  </a:solidFill>
                  <a:latin typeface="+mn-lt"/>
                  <a:ea typeface="Arial" panose="020B0604020202020204" pitchFamily="34" charset="0"/>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a:lstStyle>
            <a:p>
              <a:pPr algn="r" defTabSz="913765"/>
              <a:fld id="{9A0DB2DC-4C9A-4742-B13C-FB6460FD3503}" type="slidenum">
                <a:rPr lang="zh-CN" altLang="en-US" sz="1000" i="1">
                  <a:solidFill>
                    <a:schemeClr val="bg1">
                      <a:lumMod val="50000"/>
                    </a:schemeClr>
                  </a:solidFill>
                  <a:cs typeface="+mn-lt"/>
                </a:rPr>
              </a:fld>
              <a:endParaRPr lang="zh-CN" altLang="en-US" sz="1000" i="1">
                <a:solidFill>
                  <a:schemeClr val="bg1">
                    <a:lumMod val="50000"/>
                  </a:schemeClr>
                </a:solidFill>
                <a:cs typeface="+mn-lt"/>
              </a:endParaRPr>
            </a:p>
          </p:txBody>
        </p:sp>
      </p:grpSp>
      <p:grpSp>
        <p:nvGrpSpPr>
          <p:cNvPr id="4" name="Group 3"/>
          <p:cNvGrpSpPr/>
          <p:nvPr/>
        </p:nvGrpSpPr>
        <p:grpSpPr>
          <a:xfrm>
            <a:off x="587375" y="307340"/>
            <a:ext cx="4095750" cy="841375"/>
            <a:chOff x="925" y="484"/>
            <a:chExt cx="6450" cy="1325"/>
          </a:xfrm>
        </p:grpSpPr>
        <p:grpSp>
          <p:nvGrpSpPr>
            <p:cNvPr id="38" name="组合 37"/>
            <p:cNvGrpSpPr/>
            <p:nvPr/>
          </p:nvGrpSpPr>
          <p:grpSpPr>
            <a:xfrm>
              <a:off x="925" y="484"/>
              <a:ext cx="6450" cy="1277"/>
              <a:chOff x="761756" y="307566"/>
              <a:chExt cx="4095769" cy="810761"/>
            </a:xfrm>
          </p:grpSpPr>
          <p:sp>
            <p:nvSpPr>
              <p:cNvPr id="39" name="文本框 38"/>
              <p:cNvSpPr txBox="1"/>
              <p:nvPr/>
            </p:nvSpPr>
            <p:spPr>
              <a:xfrm>
                <a:off x="983106" y="307566"/>
                <a:ext cx="3874419" cy="521970"/>
              </a:xfrm>
              <a:prstGeom prst="rect">
                <a:avLst/>
              </a:prstGeom>
              <a:noFill/>
            </p:spPr>
            <p:txBody>
              <a:bodyPr wrap="square" rtlCol="0">
                <a:spAutoFit/>
              </a:bodyPr>
              <a:lstStyle/>
              <a:p>
                <a:pPr algn="ctr"/>
                <a:r>
                  <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rPr>
                  <a:t>Vorgeschichte</a:t>
                </a:r>
                <a:endParaRPr lang="en-US" altLang="zh-CN" sz="2800" kern="0" dirty="0" smtClean="0">
                  <a:solidFill>
                    <a:schemeClr val="accent1">
                      <a:lumMod val="75000"/>
                    </a:schemeClr>
                  </a:solidFill>
                  <a:uFillTx/>
                  <a:latin typeface="Calibri" panose="020F0502020204030204" pitchFamily="34" charset="0"/>
                  <a:ea typeface="Arial" panose="020B0604020202020204" pitchFamily="34" charset="0"/>
                  <a:cs typeface="Calibri" panose="020F0502020204030204" pitchFamily="34" charset="0"/>
                </a:endParaRPr>
              </a:p>
            </p:txBody>
          </p:sp>
          <p:grpSp>
            <p:nvGrpSpPr>
              <p:cNvPr id="40" name="Group 4"/>
              <p:cNvGrpSpPr>
                <a:grpSpLocks noChangeAspect="1"/>
              </p:cNvGrpSpPr>
              <p:nvPr/>
            </p:nvGrpSpPr>
            <p:grpSpPr bwMode="auto">
              <a:xfrm>
                <a:off x="761756" y="396875"/>
                <a:ext cx="495754" cy="431732"/>
                <a:chOff x="2632" y="1108"/>
                <a:chExt cx="2416" cy="2104"/>
              </a:xfrm>
              <a:effectLst>
                <a:outerShdw blurRad="50800" dist="38100" dir="13500000" algn="br" rotWithShape="0">
                  <a:prstClr val="black">
                    <a:alpha val="40000"/>
                  </a:prstClr>
                </a:outerShdw>
                <a:reflection blurRad="6350" stA="52000" endA="300" endPos="35000" dir="5400000" sy="-100000" algn="bl" rotWithShape="0"/>
              </a:effectLst>
            </p:grpSpPr>
            <p:sp>
              <p:nvSpPr>
                <p:cNvPr id="43" name="AutoShape 3"/>
                <p:cNvSpPr>
                  <a:spLocks noChangeAspect="1" noChangeArrowheads="1" noTextEdit="1"/>
                </p:cNvSpPr>
                <p:nvPr/>
              </p:nvSpPr>
              <p:spPr bwMode="auto">
                <a:xfrm>
                  <a:off x="2632" y="1108"/>
                  <a:ext cx="2416" cy="21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5"/>
                <p:cNvSpPr>
                  <a:spLocks noEditPoints="1"/>
                </p:cNvSpPr>
                <p:nvPr/>
              </p:nvSpPr>
              <p:spPr bwMode="auto">
                <a:xfrm>
                  <a:off x="2968" y="1272"/>
                  <a:ext cx="1744" cy="1713"/>
                </a:xfrm>
                <a:custGeom>
                  <a:avLst/>
                  <a:gdLst>
                    <a:gd name="T0" fmla="*/ 368 w 736"/>
                    <a:gd name="T1" fmla="*/ 0 h 723"/>
                    <a:gd name="T2" fmla="*/ 0 w 736"/>
                    <a:gd name="T3" fmla="*/ 361 h 723"/>
                    <a:gd name="T4" fmla="*/ 368 w 736"/>
                    <a:gd name="T5" fmla="*/ 723 h 723"/>
                    <a:gd name="T6" fmla="*/ 736 w 736"/>
                    <a:gd name="T7" fmla="*/ 361 h 723"/>
                    <a:gd name="T8" fmla="*/ 368 w 736"/>
                    <a:gd name="T9" fmla="*/ 0 h 723"/>
                    <a:gd name="T10" fmla="*/ 368 w 736"/>
                    <a:gd name="T11" fmla="*/ 635 h 723"/>
                    <a:gd name="T12" fmla="*/ 85 w 736"/>
                    <a:gd name="T13" fmla="*/ 360 h 723"/>
                    <a:gd name="T14" fmla="*/ 368 w 736"/>
                    <a:gd name="T15" fmla="*/ 84 h 723"/>
                    <a:gd name="T16" fmla="*/ 651 w 736"/>
                    <a:gd name="T17" fmla="*/ 360 h 723"/>
                    <a:gd name="T18" fmla="*/ 368 w 736"/>
                    <a:gd name="T19" fmla="*/ 63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6" h="723">
                      <a:moveTo>
                        <a:pt x="368" y="0"/>
                      </a:moveTo>
                      <a:cubicBezTo>
                        <a:pt x="165" y="0"/>
                        <a:pt x="0" y="162"/>
                        <a:pt x="0" y="361"/>
                      </a:cubicBezTo>
                      <a:cubicBezTo>
                        <a:pt x="0" y="561"/>
                        <a:pt x="165" y="723"/>
                        <a:pt x="368" y="723"/>
                      </a:cubicBezTo>
                      <a:cubicBezTo>
                        <a:pt x="571" y="723"/>
                        <a:pt x="736" y="561"/>
                        <a:pt x="736" y="361"/>
                      </a:cubicBezTo>
                      <a:cubicBezTo>
                        <a:pt x="736" y="162"/>
                        <a:pt x="571" y="0"/>
                        <a:pt x="368" y="0"/>
                      </a:cubicBezTo>
                      <a:close/>
                      <a:moveTo>
                        <a:pt x="368" y="635"/>
                      </a:moveTo>
                      <a:cubicBezTo>
                        <a:pt x="212" y="635"/>
                        <a:pt x="85" y="512"/>
                        <a:pt x="85" y="360"/>
                      </a:cubicBezTo>
                      <a:cubicBezTo>
                        <a:pt x="85" y="208"/>
                        <a:pt x="212" y="84"/>
                        <a:pt x="368" y="84"/>
                      </a:cubicBezTo>
                      <a:cubicBezTo>
                        <a:pt x="524" y="84"/>
                        <a:pt x="651" y="208"/>
                        <a:pt x="651" y="360"/>
                      </a:cubicBezTo>
                      <a:cubicBezTo>
                        <a:pt x="651" y="512"/>
                        <a:pt x="524" y="635"/>
                        <a:pt x="368" y="635"/>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Oval 6"/>
                <p:cNvSpPr>
                  <a:spLocks noChangeArrowheads="1"/>
                </p:cNvSpPr>
                <p:nvPr/>
              </p:nvSpPr>
              <p:spPr bwMode="auto">
                <a:xfrm>
                  <a:off x="3636" y="1914"/>
                  <a:ext cx="412" cy="403"/>
                </a:xfrm>
                <a:prstGeom prst="ellipse">
                  <a:avLst/>
                </a:prstGeom>
                <a:solidFill>
                  <a:srgbClr val="4EBD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7"/>
                <p:cNvSpPr/>
                <p:nvPr/>
              </p:nvSpPr>
              <p:spPr bwMode="auto">
                <a:xfrm>
                  <a:off x="3248" y="1101"/>
                  <a:ext cx="1243" cy="2109"/>
                </a:xfrm>
                <a:custGeom>
                  <a:avLst/>
                  <a:gdLst>
                    <a:gd name="T0" fmla="*/ 515 w 525"/>
                    <a:gd name="T1" fmla="*/ 849 h 890"/>
                    <a:gd name="T2" fmla="*/ 517 w 525"/>
                    <a:gd name="T3" fmla="*/ 885 h 890"/>
                    <a:gd name="T4" fmla="*/ 486 w 525"/>
                    <a:gd name="T5" fmla="*/ 866 h 890"/>
                    <a:gd name="T6" fmla="*/ 10 w 525"/>
                    <a:gd name="T7" fmla="*/ 40 h 890"/>
                    <a:gd name="T8" fmla="*/ 8 w 525"/>
                    <a:gd name="T9" fmla="*/ 4 h 890"/>
                    <a:gd name="T10" fmla="*/ 39 w 525"/>
                    <a:gd name="T11" fmla="*/ 23 h 890"/>
                    <a:gd name="T12" fmla="*/ 515 w 525"/>
                    <a:gd name="T13" fmla="*/ 849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515" y="849"/>
                      </a:moveTo>
                      <a:cubicBezTo>
                        <a:pt x="524" y="864"/>
                        <a:pt x="525" y="881"/>
                        <a:pt x="517" y="885"/>
                      </a:cubicBezTo>
                      <a:cubicBezTo>
                        <a:pt x="509" y="890"/>
                        <a:pt x="495" y="881"/>
                        <a:pt x="486" y="866"/>
                      </a:cubicBezTo>
                      <a:cubicBezTo>
                        <a:pt x="10" y="40"/>
                        <a:pt x="10" y="40"/>
                        <a:pt x="10" y="40"/>
                      </a:cubicBezTo>
                      <a:cubicBezTo>
                        <a:pt x="1" y="25"/>
                        <a:pt x="0" y="9"/>
                        <a:pt x="8" y="4"/>
                      </a:cubicBezTo>
                      <a:cubicBezTo>
                        <a:pt x="16" y="0"/>
                        <a:pt x="30" y="8"/>
                        <a:pt x="39" y="23"/>
                      </a:cubicBezTo>
                      <a:lnTo>
                        <a:pt x="515" y="84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8"/>
                <p:cNvSpPr/>
                <p:nvPr/>
              </p:nvSpPr>
              <p:spPr bwMode="auto">
                <a:xfrm>
                  <a:off x="2634" y="2082"/>
                  <a:ext cx="2412" cy="81"/>
                </a:xfrm>
                <a:custGeom>
                  <a:avLst/>
                  <a:gdLst>
                    <a:gd name="T0" fmla="*/ 986 w 1018"/>
                    <a:gd name="T1" fmla="*/ 0 h 34"/>
                    <a:gd name="T2" fmla="*/ 1018 w 1018"/>
                    <a:gd name="T3" fmla="*/ 17 h 34"/>
                    <a:gd name="T4" fmla="*/ 986 w 1018"/>
                    <a:gd name="T5" fmla="*/ 34 h 34"/>
                    <a:gd name="T6" fmla="*/ 32 w 1018"/>
                    <a:gd name="T7" fmla="*/ 34 h 34"/>
                    <a:gd name="T8" fmla="*/ 0 w 1018"/>
                    <a:gd name="T9" fmla="*/ 17 h 34"/>
                    <a:gd name="T10" fmla="*/ 32 w 1018"/>
                    <a:gd name="T11" fmla="*/ 0 h 34"/>
                    <a:gd name="T12" fmla="*/ 986 w 101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018" h="34">
                      <a:moveTo>
                        <a:pt x="986" y="0"/>
                      </a:moveTo>
                      <a:cubicBezTo>
                        <a:pt x="1003" y="0"/>
                        <a:pt x="1018" y="8"/>
                        <a:pt x="1018" y="17"/>
                      </a:cubicBezTo>
                      <a:cubicBezTo>
                        <a:pt x="1018" y="26"/>
                        <a:pt x="1003" y="34"/>
                        <a:pt x="986" y="34"/>
                      </a:cubicBezTo>
                      <a:cubicBezTo>
                        <a:pt x="32" y="34"/>
                        <a:pt x="32" y="34"/>
                        <a:pt x="32" y="34"/>
                      </a:cubicBezTo>
                      <a:cubicBezTo>
                        <a:pt x="15" y="34"/>
                        <a:pt x="0" y="26"/>
                        <a:pt x="0" y="17"/>
                      </a:cubicBezTo>
                      <a:cubicBezTo>
                        <a:pt x="0" y="8"/>
                        <a:pt x="15" y="0"/>
                        <a:pt x="32" y="0"/>
                      </a:cubicBezTo>
                      <a:lnTo>
                        <a:pt x="98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9"/>
                <p:cNvSpPr/>
                <p:nvPr/>
              </p:nvSpPr>
              <p:spPr bwMode="auto">
                <a:xfrm>
                  <a:off x="3186" y="1108"/>
                  <a:ext cx="1244" cy="2109"/>
                </a:xfrm>
                <a:custGeom>
                  <a:avLst/>
                  <a:gdLst>
                    <a:gd name="T0" fmla="*/ 486 w 525"/>
                    <a:gd name="T1" fmla="*/ 24 h 890"/>
                    <a:gd name="T2" fmla="*/ 517 w 525"/>
                    <a:gd name="T3" fmla="*/ 4 h 890"/>
                    <a:gd name="T4" fmla="*/ 515 w 525"/>
                    <a:gd name="T5" fmla="*/ 40 h 890"/>
                    <a:gd name="T6" fmla="*/ 38 w 525"/>
                    <a:gd name="T7" fmla="*/ 866 h 890"/>
                    <a:gd name="T8" fmla="*/ 8 w 525"/>
                    <a:gd name="T9" fmla="*/ 885 h 890"/>
                    <a:gd name="T10" fmla="*/ 9 w 525"/>
                    <a:gd name="T11" fmla="*/ 849 h 890"/>
                    <a:gd name="T12" fmla="*/ 486 w 525"/>
                    <a:gd name="T13" fmla="*/ 24 h 890"/>
                  </a:gdLst>
                  <a:ahLst/>
                  <a:cxnLst>
                    <a:cxn ang="0">
                      <a:pos x="T0" y="T1"/>
                    </a:cxn>
                    <a:cxn ang="0">
                      <a:pos x="T2" y="T3"/>
                    </a:cxn>
                    <a:cxn ang="0">
                      <a:pos x="T4" y="T5"/>
                    </a:cxn>
                    <a:cxn ang="0">
                      <a:pos x="T6" y="T7"/>
                    </a:cxn>
                    <a:cxn ang="0">
                      <a:pos x="T8" y="T9"/>
                    </a:cxn>
                    <a:cxn ang="0">
                      <a:pos x="T10" y="T11"/>
                    </a:cxn>
                    <a:cxn ang="0">
                      <a:pos x="T12" y="T13"/>
                    </a:cxn>
                  </a:cxnLst>
                  <a:rect l="0" t="0" r="r" b="b"/>
                  <a:pathLst>
                    <a:path w="525" h="890">
                      <a:moveTo>
                        <a:pt x="486" y="24"/>
                      </a:moveTo>
                      <a:cubicBezTo>
                        <a:pt x="495" y="8"/>
                        <a:pt x="508" y="0"/>
                        <a:pt x="517" y="4"/>
                      </a:cubicBezTo>
                      <a:cubicBezTo>
                        <a:pt x="525" y="9"/>
                        <a:pt x="524" y="25"/>
                        <a:pt x="515" y="40"/>
                      </a:cubicBezTo>
                      <a:cubicBezTo>
                        <a:pt x="38" y="866"/>
                        <a:pt x="38" y="866"/>
                        <a:pt x="38" y="866"/>
                      </a:cubicBezTo>
                      <a:cubicBezTo>
                        <a:pt x="30" y="881"/>
                        <a:pt x="16" y="890"/>
                        <a:pt x="8" y="885"/>
                      </a:cubicBezTo>
                      <a:cubicBezTo>
                        <a:pt x="0" y="881"/>
                        <a:pt x="0" y="864"/>
                        <a:pt x="9" y="849"/>
                      </a:cubicBezTo>
                      <a:lnTo>
                        <a:pt x="486" y="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Oval 10"/>
                <p:cNvSpPr>
                  <a:spLocks noChangeArrowheads="1"/>
                </p:cNvSpPr>
                <p:nvPr/>
              </p:nvSpPr>
              <p:spPr bwMode="auto">
                <a:xfrm>
                  <a:off x="3781" y="2054"/>
                  <a:ext cx="123" cy="12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1" name="文本框 40"/>
              <p:cNvSpPr txBox="1"/>
              <p:nvPr/>
            </p:nvSpPr>
            <p:spPr>
              <a:xfrm>
                <a:off x="1207586" y="811622"/>
                <a:ext cx="3425458" cy="306705"/>
              </a:xfrm>
              <a:prstGeom prst="rect">
                <a:avLst/>
              </a:prstGeom>
              <a:noFill/>
            </p:spPr>
            <p:txBody>
              <a:bodyPr wrap="square" rtlCol="0">
                <a:spAutoFit/>
              </a:bodyPr>
              <a:lstStyle/>
              <a:p>
                <a:pPr algn="ctr"/>
                <a:endParaRPr lang="en-US" altLang="zh-CN" sz="1400" dirty="0" smtClean="0">
                  <a:solidFill>
                    <a:schemeClr val="accent1">
                      <a:lumMod val="75000"/>
                    </a:schemeClr>
                  </a:solidFill>
                  <a:latin typeface="Arial" panose="020B0604020202020204" pitchFamily="34" charset="0"/>
                  <a:ea typeface="Arial" panose="020B0604020202020204" pitchFamily="34" charset="0"/>
                </a:endParaRPr>
              </a:p>
            </p:txBody>
          </p:sp>
          <p:sp>
            <p:nvSpPr>
              <p:cNvPr id="42" name="Freeform 15"/>
              <p:cNvSpPr/>
              <p:nvPr/>
            </p:nvSpPr>
            <p:spPr bwMode="auto">
              <a:xfrm>
                <a:off x="1216134" y="815050"/>
                <a:ext cx="3408362" cy="22225"/>
              </a:xfrm>
              <a:custGeom>
                <a:avLst/>
                <a:gdLst>
                  <a:gd name="T0" fmla="*/ 0 w 906"/>
                  <a:gd name="T1" fmla="*/ 3 h 6"/>
                  <a:gd name="T2" fmla="*/ 39 w 906"/>
                  <a:gd name="T3" fmla="*/ 2 h 6"/>
                  <a:gd name="T4" fmla="*/ 142 w 906"/>
                  <a:gd name="T5" fmla="*/ 1 h 6"/>
                  <a:gd name="T6" fmla="*/ 287 w 906"/>
                  <a:gd name="T7" fmla="*/ 0 h 6"/>
                  <a:gd name="T8" fmla="*/ 453 w 906"/>
                  <a:gd name="T9" fmla="*/ 0 h 6"/>
                  <a:gd name="T10" fmla="*/ 619 w 906"/>
                  <a:gd name="T11" fmla="*/ 0 h 6"/>
                  <a:gd name="T12" fmla="*/ 764 w 906"/>
                  <a:gd name="T13" fmla="*/ 1 h 6"/>
                  <a:gd name="T14" fmla="*/ 867 w 906"/>
                  <a:gd name="T15" fmla="*/ 2 h 6"/>
                  <a:gd name="T16" fmla="*/ 906 w 906"/>
                  <a:gd name="T17" fmla="*/ 3 h 6"/>
                  <a:gd name="T18" fmla="*/ 867 w 906"/>
                  <a:gd name="T19" fmla="*/ 4 h 6"/>
                  <a:gd name="T20" fmla="*/ 764 w 906"/>
                  <a:gd name="T21" fmla="*/ 5 h 6"/>
                  <a:gd name="T22" fmla="*/ 619 w 906"/>
                  <a:gd name="T23" fmla="*/ 6 h 6"/>
                  <a:gd name="T24" fmla="*/ 453 w 906"/>
                  <a:gd name="T25" fmla="*/ 6 h 6"/>
                  <a:gd name="T26" fmla="*/ 287 w 906"/>
                  <a:gd name="T27" fmla="*/ 6 h 6"/>
                  <a:gd name="T28" fmla="*/ 142 w 906"/>
                  <a:gd name="T29" fmla="*/ 5 h 6"/>
                  <a:gd name="T30" fmla="*/ 39 w 906"/>
                  <a:gd name="T31" fmla="*/ 4 h 6"/>
                  <a:gd name="T32" fmla="*/ 0 w 906"/>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6" h="6">
                    <a:moveTo>
                      <a:pt x="0" y="3"/>
                    </a:moveTo>
                    <a:cubicBezTo>
                      <a:pt x="0" y="3"/>
                      <a:pt x="15" y="3"/>
                      <a:pt x="39" y="2"/>
                    </a:cubicBezTo>
                    <a:cubicBezTo>
                      <a:pt x="64" y="2"/>
                      <a:pt x="100" y="2"/>
                      <a:pt x="142" y="1"/>
                    </a:cubicBezTo>
                    <a:cubicBezTo>
                      <a:pt x="184" y="1"/>
                      <a:pt x="234" y="0"/>
                      <a:pt x="287" y="0"/>
                    </a:cubicBezTo>
                    <a:cubicBezTo>
                      <a:pt x="340" y="0"/>
                      <a:pt x="397" y="0"/>
                      <a:pt x="453" y="0"/>
                    </a:cubicBezTo>
                    <a:cubicBezTo>
                      <a:pt x="510" y="0"/>
                      <a:pt x="566" y="0"/>
                      <a:pt x="619" y="0"/>
                    </a:cubicBezTo>
                    <a:cubicBezTo>
                      <a:pt x="672" y="0"/>
                      <a:pt x="722" y="1"/>
                      <a:pt x="764" y="1"/>
                    </a:cubicBezTo>
                    <a:cubicBezTo>
                      <a:pt x="807" y="1"/>
                      <a:pt x="842" y="2"/>
                      <a:pt x="867" y="2"/>
                    </a:cubicBezTo>
                    <a:cubicBezTo>
                      <a:pt x="892" y="3"/>
                      <a:pt x="906" y="3"/>
                      <a:pt x="906" y="3"/>
                    </a:cubicBezTo>
                    <a:cubicBezTo>
                      <a:pt x="906" y="3"/>
                      <a:pt x="892" y="3"/>
                      <a:pt x="867" y="4"/>
                    </a:cubicBezTo>
                    <a:cubicBezTo>
                      <a:pt x="842" y="4"/>
                      <a:pt x="807" y="4"/>
                      <a:pt x="764" y="5"/>
                    </a:cubicBezTo>
                    <a:cubicBezTo>
                      <a:pt x="722" y="5"/>
                      <a:pt x="672" y="6"/>
                      <a:pt x="619" y="6"/>
                    </a:cubicBezTo>
                    <a:cubicBezTo>
                      <a:pt x="566" y="6"/>
                      <a:pt x="510" y="6"/>
                      <a:pt x="453" y="6"/>
                    </a:cubicBezTo>
                    <a:cubicBezTo>
                      <a:pt x="397" y="6"/>
                      <a:pt x="340" y="6"/>
                      <a:pt x="287" y="6"/>
                    </a:cubicBezTo>
                    <a:cubicBezTo>
                      <a:pt x="234" y="6"/>
                      <a:pt x="184" y="5"/>
                      <a:pt x="142" y="5"/>
                    </a:cubicBezTo>
                    <a:cubicBezTo>
                      <a:pt x="100" y="4"/>
                      <a:pt x="64" y="4"/>
                      <a:pt x="39" y="4"/>
                    </a:cubicBezTo>
                    <a:cubicBezTo>
                      <a:pt x="15" y="3"/>
                      <a:pt x="0" y="3"/>
                      <a:pt x="0"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0" name="文本框 85"/>
            <p:cNvSpPr txBox="1"/>
            <p:nvPr/>
          </p:nvSpPr>
          <p:spPr>
            <a:xfrm>
              <a:off x="1627" y="1278"/>
              <a:ext cx="5394" cy="531"/>
            </a:xfrm>
            <a:prstGeom prst="rect">
              <a:avLst/>
            </a:prstGeom>
            <a:noFill/>
          </p:spPr>
          <p:txBody>
            <a:bodyPr wrap="square" rtlCol="0">
              <a:spAutoFit/>
            </a:bodyPr>
            <a:p>
              <a:pPr algn="ctr"/>
              <a:r>
                <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rPr>
                <a:t>Kurz vor der Schlacht</a:t>
              </a:r>
              <a:endParaRPr lang="en-US" altLang="zh-CN" sz="1600" dirty="0" smtClean="0">
                <a:solidFill>
                  <a:schemeClr val="accent1">
                    <a:lumMod val="75000"/>
                  </a:schemeClr>
                </a:solidFill>
                <a:latin typeface="Calibri" panose="020F0502020204030204" pitchFamily="34" charset="0"/>
                <a:ea typeface="Arial" panose="020B0604020202020204" pitchFamily="34" charset="0"/>
                <a:cs typeface="Calibri" panose="020F0502020204030204" pitchFamily="34" charset="0"/>
              </a:endParaRPr>
            </a:p>
          </p:txBody>
        </p:sp>
      </p:grpSp>
      <p:grpSp>
        <p:nvGrpSpPr>
          <p:cNvPr id="77" name="Group 76"/>
          <p:cNvGrpSpPr/>
          <p:nvPr/>
        </p:nvGrpSpPr>
        <p:grpSpPr>
          <a:xfrm>
            <a:off x="680085" y="2361565"/>
            <a:ext cx="11155680" cy="2477770"/>
            <a:chOff x="1071" y="3719"/>
            <a:chExt cx="17568" cy="3902"/>
          </a:xfrm>
        </p:grpSpPr>
        <p:sp>
          <p:nvSpPr>
            <p:cNvPr id="76" name="Right Arrow 75"/>
            <p:cNvSpPr/>
            <p:nvPr/>
          </p:nvSpPr>
          <p:spPr>
            <a:xfrm>
              <a:off x="13955" y="4099"/>
              <a:ext cx="1283" cy="1125"/>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70" name="Group 69"/>
            <p:cNvGrpSpPr/>
            <p:nvPr/>
          </p:nvGrpSpPr>
          <p:grpSpPr>
            <a:xfrm>
              <a:off x="1071" y="3719"/>
              <a:ext cx="17569" cy="3903"/>
              <a:chOff x="1071" y="3719"/>
              <a:chExt cx="17569" cy="3903"/>
            </a:xfrm>
          </p:grpSpPr>
          <p:grpSp>
            <p:nvGrpSpPr>
              <p:cNvPr id="57" name="Group 56"/>
              <p:cNvGrpSpPr/>
              <p:nvPr/>
            </p:nvGrpSpPr>
            <p:grpSpPr>
              <a:xfrm>
                <a:off x="1071" y="5129"/>
                <a:ext cx="10787" cy="2493"/>
                <a:chOff x="1218" y="5637"/>
                <a:chExt cx="10787" cy="2493"/>
              </a:xfrm>
            </p:grpSpPr>
            <p:sp>
              <p:nvSpPr>
                <p:cNvPr id="21" name="Text Box 20"/>
                <p:cNvSpPr txBox="1"/>
                <p:nvPr/>
              </p:nvSpPr>
              <p:spPr>
                <a:xfrm>
                  <a:off x="1952" y="7305"/>
                  <a:ext cx="488" cy="580"/>
                </a:xfrm>
                <a:prstGeom prst="rect">
                  <a:avLst/>
                </a:prstGeom>
                <a:noFill/>
              </p:spPr>
              <p:txBody>
                <a:bodyPr wrap="none" rtlCol="0">
                  <a:spAutoFit/>
                </a:bodyPr>
                <a:p>
                  <a:endParaRPr lang="en-US"/>
                </a:p>
              </p:txBody>
            </p:sp>
            <p:sp>
              <p:nvSpPr>
                <p:cNvPr id="7" name="MH_Other_5"/>
                <p:cNvSpPr/>
                <p:nvPr>
                  <p:custDataLst>
                    <p:tags r:id="rId1"/>
                  </p:custDataLst>
                </p:nvPr>
              </p:nvSpPr>
              <p:spPr bwMode="auto">
                <a:xfrm rot="18721703">
                  <a:off x="3315" y="5772"/>
                  <a:ext cx="1120" cy="850"/>
                </a:xfrm>
                <a:custGeom>
                  <a:avLst/>
                  <a:gdLst>
                    <a:gd name="T0" fmla="*/ 0 w 1033462"/>
                    <a:gd name="T1" fmla="*/ 0 h 487326"/>
                    <a:gd name="T2" fmla="*/ 873 w 1033462"/>
                    <a:gd name="T3" fmla="*/ 21921 h 487326"/>
                    <a:gd name="T4" fmla="*/ 11596 w 1033462"/>
                    <a:gd name="T5" fmla="*/ 99653 h 487326"/>
                    <a:gd name="T6" fmla="*/ 22320 w 1033462"/>
                    <a:gd name="T7" fmla="*/ 21921 h 487326"/>
                    <a:gd name="T8" fmla="*/ 23192 w 1033462"/>
                    <a:gd name="T9" fmla="*/ 1 h 487326"/>
                    <a:gd name="T10" fmla="*/ 23192 w 1033462"/>
                    <a:gd name="T11" fmla="*/ 487584 h 487326"/>
                    <a:gd name="T12" fmla="*/ 22320 w 1033462"/>
                    <a:gd name="T13" fmla="*/ 465664 h 487326"/>
                    <a:gd name="T14" fmla="*/ 11596 w 1033462"/>
                    <a:gd name="T15" fmla="*/ 387931 h 487326"/>
                    <a:gd name="T16" fmla="*/ 873 w 1033462"/>
                    <a:gd name="T17" fmla="*/ 465664 h 487326"/>
                    <a:gd name="T18" fmla="*/ 0 w 1033462"/>
                    <a:gd name="T19" fmla="*/ 487585 h 4873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lnTo>
                        <a:pt x="0" y="0"/>
                      </a:lnTo>
                      <a:close/>
                    </a:path>
                  </a:pathLst>
                </a:custGeom>
                <a:solidFill>
                  <a:schemeClr val="bg1">
                    <a:lumMod val="65000"/>
                    <a:alpha val="30000"/>
                  </a:schemeClr>
                </a:solidFill>
                <a:ln>
                  <a:noFill/>
                </a:ln>
              </p:spPr>
              <p:txBody>
                <a:bodyPr anchor="ctr"/>
                <a:lstStyle/>
                <a:p>
                  <a:pPr fontAlgn="auto">
                    <a:spcBef>
                      <a:spcPts val="0"/>
                    </a:spcBef>
                    <a:spcAft>
                      <a:spcPts val="0"/>
                    </a:spcAft>
                    <a:defRPr/>
                  </a:pPr>
                  <a:endParaRPr lang="zh-CN" altLang="en-US">
                    <a:latin typeface="Arial" panose="020B0604020202020204" pitchFamily="34" charset="0"/>
                    <a:ea typeface="Arial" panose="020B0604020202020204" pitchFamily="34" charset="0"/>
                  </a:endParaRPr>
                </a:p>
              </p:txBody>
            </p:sp>
            <p:sp>
              <p:nvSpPr>
                <p:cNvPr id="16" name="MH_SubTitle_1"/>
                <p:cNvSpPr>
                  <a:spLocks noChangeArrowheads="1"/>
                </p:cNvSpPr>
                <p:nvPr>
                  <p:custDataLst>
                    <p:tags r:id="rId2"/>
                  </p:custDataLst>
                </p:nvPr>
              </p:nvSpPr>
              <p:spPr bwMode="auto">
                <a:xfrm>
                  <a:off x="1218" y="6242"/>
                  <a:ext cx="3402" cy="1888"/>
                </a:xfrm>
                <a:prstGeom prst="ellipse">
                  <a:avLst/>
                </a:prstGeom>
                <a:solidFill>
                  <a:schemeClr val="bg1"/>
                </a:solidFill>
                <a:ln>
                  <a:noFill/>
                </a:ln>
              </p:spPr>
              <p:txBody>
                <a:bodyPr lIns="0" tIns="0" rIns="0" bIns="0" anchor="ctr">
                  <a:norm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fontAlgn="auto">
                    <a:spcBef>
                      <a:spcPts val="0"/>
                    </a:spcBef>
                    <a:spcAft>
                      <a:spcPts val="0"/>
                    </a:spcAft>
                    <a:defRPr/>
                  </a:pPr>
                  <a:endParaRPr lang="zh-CN" altLang="en-US" sz="1600">
                    <a:solidFill>
                      <a:schemeClr val="accent2">
                        <a:lumMod val="75000"/>
                      </a:schemeClr>
                    </a:solidFill>
                    <a:latin typeface="Arial" panose="020B0604020202020204" pitchFamily="34" charset="0"/>
                    <a:ea typeface="Arial" panose="020B0604020202020204" pitchFamily="34" charset="0"/>
                  </a:endParaRPr>
                </a:p>
              </p:txBody>
            </p:sp>
            <p:sp>
              <p:nvSpPr>
                <p:cNvPr id="6" name="MH_Other_1"/>
                <p:cNvSpPr/>
                <p:nvPr>
                  <p:custDataLst>
                    <p:tags r:id="rId3"/>
                  </p:custDataLst>
                </p:nvPr>
              </p:nvSpPr>
              <p:spPr bwMode="auto">
                <a:xfrm rot="18721703">
                  <a:off x="7170" y="5772"/>
                  <a:ext cx="1120" cy="850"/>
                </a:xfrm>
                <a:custGeom>
                  <a:avLst/>
                  <a:gdLst>
                    <a:gd name="T0" fmla="*/ 0 w 1033462"/>
                    <a:gd name="T1" fmla="*/ 0 h 487326"/>
                    <a:gd name="T2" fmla="*/ 873 w 1033462"/>
                    <a:gd name="T3" fmla="*/ 21921 h 487326"/>
                    <a:gd name="T4" fmla="*/ 11596 w 1033462"/>
                    <a:gd name="T5" fmla="*/ 99653 h 487326"/>
                    <a:gd name="T6" fmla="*/ 22320 w 1033462"/>
                    <a:gd name="T7" fmla="*/ 21921 h 487326"/>
                    <a:gd name="T8" fmla="*/ 23192 w 1033462"/>
                    <a:gd name="T9" fmla="*/ 1 h 487326"/>
                    <a:gd name="T10" fmla="*/ 23192 w 1033462"/>
                    <a:gd name="T11" fmla="*/ 487584 h 487326"/>
                    <a:gd name="T12" fmla="*/ 22320 w 1033462"/>
                    <a:gd name="T13" fmla="*/ 465664 h 487326"/>
                    <a:gd name="T14" fmla="*/ 11596 w 1033462"/>
                    <a:gd name="T15" fmla="*/ 387931 h 487326"/>
                    <a:gd name="T16" fmla="*/ 873 w 1033462"/>
                    <a:gd name="T17" fmla="*/ 465664 h 487326"/>
                    <a:gd name="T18" fmla="*/ 0 w 1033462"/>
                    <a:gd name="T19" fmla="*/ 487585 h 4873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lnTo>
                        <a:pt x="0" y="0"/>
                      </a:lnTo>
                      <a:close/>
                    </a:path>
                  </a:pathLst>
                </a:custGeom>
                <a:solidFill>
                  <a:schemeClr val="bg1">
                    <a:lumMod val="65000"/>
                    <a:alpha val="30000"/>
                  </a:schemeClr>
                </a:solidFill>
                <a:ln>
                  <a:noFill/>
                </a:ln>
              </p:spPr>
              <p:txBody>
                <a:bodyPr anchor="ctr"/>
                <a:lstStyle/>
                <a:p>
                  <a:pPr fontAlgn="auto">
                    <a:spcBef>
                      <a:spcPts val="0"/>
                    </a:spcBef>
                    <a:spcAft>
                      <a:spcPts val="0"/>
                    </a:spcAft>
                    <a:defRPr/>
                  </a:pPr>
                  <a:endParaRPr lang="zh-CN" altLang="en-US">
                    <a:latin typeface="Arial" panose="020B0604020202020204" pitchFamily="34" charset="0"/>
                    <a:ea typeface="Arial" panose="020B0604020202020204" pitchFamily="34" charset="0"/>
                  </a:endParaRPr>
                </a:p>
              </p:txBody>
            </p:sp>
            <p:sp>
              <p:nvSpPr>
                <p:cNvPr id="8" name="MH_Other_2"/>
                <p:cNvSpPr/>
                <p:nvPr>
                  <p:custDataLst>
                    <p:tags r:id="rId4"/>
                  </p:custDataLst>
                </p:nvPr>
              </p:nvSpPr>
              <p:spPr bwMode="auto">
                <a:xfrm rot="18721703">
                  <a:off x="11020" y="5772"/>
                  <a:ext cx="1120" cy="850"/>
                </a:xfrm>
                <a:custGeom>
                  <a:avLst/>
                  <a:gdLst>
                    <a:gd name="T0" fmla="*/ 0 w 1033462"/>
                    <a:gd name="T1" fmla="*/ 0 h 487326"/>
                    <a:gd name="T2" fmla="*/ 873 w 1033462"/>
                    <a:gd name="T3" fmla="*/ 21921 h 487326"/>
                    <a:gd name="T4" fmla="*/ 11596 w 1033462"/>
                    <a:gd name="T5" fmla="*/ 99646 h 487326"/>
                    <a:gd name="T6" fmla="*/ 22320 w 1033462"/>
                    <a:gd name="T7" fmla="*/ 21921 h 487326"/>
                    <a:gd name="T8" fmla="*/ 23192 w 1033462"/>
                    <a:gd name="T9" fmla="*/ 1 h 487326"/>
                    <a:gd name="T10" fmla="*/ 23192 w 1033462"/>
                    <a:gd name="T11" fmla="*/ 487577 h 487326"/>
                    <a:gd name="T12" fmla="*/ 22320 w 1033462"/>
                    <a:gd name="T13" fmla="*/ 465657 h 487326"/>
                    <a:gd name="T14" fmla="*/ 11596 w 1033462"/>
                    <a:gd name="T15" fmla="*/ 387931 h 487326"/>
                    <a:gd name="T16" fmla="*/ 873 w 1033462"/>
                    <a:gd name="T17" fmla="*/ 465657 h 487326"/>
                    <a:gd name="T18" fmla="*/ 0 w 1033462"/>
                    <a:gd name="T19" fmla="*/ 487578 h 4873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lnTo>
                        <a:pt x="0" y="0"/>
                      </a:lnTo>
                      <a:close/>
                    </a:path>
                  </a:pathLst>
                </a:custGeom>
                <a:solidFill>
                  <a:schemeClr val="bg1">
                    <a:lumMod val="65000"/>
                    <a:alpha val="30000"/>
                  </a:schemeClr>
                </a:solidFill>
                <a:ln>
                  <a:noFill/>
                </a:ln>
              </p:spPr>
              <p:txBody>
                <a:bodyPr anchor="ctr"/>
                <a:lstStyle/>
                <a:p>
                  <a:pPr fontAlgn="auto">
                    <a:spcBef>
                      <a:spcPts val="0"/>
                    </a:spcBef>
                    <a:spcAft>
                      <a:spcPts val="0"/>
                    </a:spcAft>
                    <a:defRPr/>
                  </a:pPr>
                  <a:endParaRPr lang="zh-CN" altLang="en-US">
                    <a:latin typeface="Arial" panose="020B0604020202020204" pitchFamily="34" charset="0"/>
                    <a:ea typeface="Arial" panose="020B0604020202020204" pitchFamily="34" charset="0"/>
                  </a:endParaRPr>
                </a:p>
              </p:txBody>
            </p:sp>
            <p:sp>
              <p:nvSpPr>
                <p:cNvPr id="9" name="MH_Other_3"/>
                <p:cNvSpPr/>
                <p:nvPr>
                  <p:custDataLst>
                    <p:tags r:id="rId5"/>
                  </p:custDataLst>
                </p:nvPr>
              </p:nvSpPr>
              <p:spPr bwMode="auto">
                <a:xfrm rot="2878297" flipH="1">
                  <a:off x="5243" y="5772"/>
                  <a:ext cx="1120" cy="850"/>
                </a:xfrm>
                <a:custGeom>
                  <a:avLst/>
                  <a:gdLst>
                    <a:gd name="T0" fmla="*/ 0 w 1033462"/>
                    <a:gd name="T1" fmla="*/ 0 h 487326"/>
                    <a:gd name="T2" fmla="*/ 873 w 1033462"/>
                    <a:gd name="T3" fmla="*/ 21921 h 487326"/>
                    <a:gd name="T4" fmla="*/ 11596 w 1033462"/>
                    <a:gd name="T5" fmla="*/ 99653 h 487326"/>
                    <a:gd name="T6" fmla="*/ 22320 w 1033462"/>
                    <a:gd name="T7" fmla="*/ 21921 h 487326"/>
                    <a:gd name="T8" fmla="*/ 23192 w 1033462"/>
                    <a:gd name="T9" fmla="*/ 1 h 487326"/>
                    <a:gd name="T10" fmla="*/ 23192 w 1033462"/>
                    <a:gd name="T11" fmla="*/ 487584 h 487326"/>
                    <a:gd name="T12" fmla="*/ 22320 w 1033462"/>
                    <a:gd name="T13" fmla="*/ 465664 h 487326"/>
                    <a:gd name="T14" fmla="*/ 11596 w 1033462"/>
                    <a:gd name="T15" fmla="*/ 387931 h 487326"/>
                    <a:gd name="T16" fmla="*/ 873 w 1033462"/>
                    <a:gd name="T17" fmla="*/ 465664 h 487326"/>
                    <a:gd name="T18" fmla="*/ 0 w 1033462"/>
                    <a:gd name="T19" fmla="*/ 487585 h 4873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lnTo>
                        <a:pt x="0" y="0"/>
                      </a:lnTo>
                      <a:close/>
                    </a:path>
                  </a:pathLst>
                </a:custGeom>
                <a:solidFill>
                  <a:schemeClr val="bg1">
                    <a:lumMod val="65000"/>
                    <a:alpha val="30000"/>
                  </a:schemeClr>
                </a:solidFill>
                <a:ln>
                  <a:noFill/>
                </a:ln>
              </p:spPr>
              <p:txBody>
                <a:bodyPr anchor="ctr"/>
                <a:lstStyle/>
                <a:p>
                  <a:pPr fontAlgn="auto">
                    <a:spcBef>
                      <a:spcPts val="0"/>
                    </a:spcBef>
                    <a:spcAft>
                      <a:spcPts val="0"/>
                    </a:spcAft>
                    <a:defRPr/>
                  </a:pPr>
                  <a:endParaRPr lang="zh-CN" altLang="en-US">
                    <a:latin typeface="Arial" panose="020B0604020202020204" pitchFamily="34" charset="0"/>
                    <a:ea typeface="Arial" panose="020B0604020202020204" pitchFamily="34" charset="0"/>
                  </a:endParaRPr>
                </a:p>
              </p:txBody>
            </p:sp>
            <p:sp>
              <p:nvSpPr>
                <p:cNvPr id="10" name="MH_Other_4"/>
                <p:cNvSpPr/>
                <p:nvPr>
                  <p:custDataLst>
                    <p:tags r:id="rId6"/>
                  </p:custDataLst>
                </p:nvPr>
              </p:nvSpPr>
              <p:spPr bwMode="auto">
                <a:xfrm rot="2878297" flipH="1">
                  <a:off x="9098" y="5772"/>
                  <a:ext cx="1120" cy="850"/>
                </a:xfrm>
                <a:custGeom>
                  <a:avLst/>
                  <a:gdLst>
                    <a:gd name="T0" fmla="*/ 0 w 1033462"/>
                    <a:gd name="T1" fmla="*/ 0 h 487326"/>
                    <a:gd name="T2" fmla="*/ 873 w 1033462"/>
                    <a:gd name="T3" fmla="*/ 21921 h 487326"/>
                    <a:gd name="T4" fmla="*/ 11596 w 1033462"/>
                    <a:gd name="T5" fmla="*/ 99653 h 487326"/>
                    <a:gd name="T6" fmla="*/ 22320 w 1033462"/>
                    <a:gd name="T7" fmla="*/ 21921 h 487326"/>
                    <a:gd name="T8" fmla="*/ 23192 w 1033462"/>
                    <a:gd name="T9" fmla="*/ 1 h 487326"/>
                    <a:gd name="T10" fmla="*/ 23192 w 1033462"/>
                    <a:gd name="T11" fmla="*/ 487584 h 487326"/>
                    <a:gd name="T12" fmla="*/ 22320 w 1033462"/>
                    <a:gd name="T13" fmla="*/ 465664 h 487326"/>
                    <a:gd name="T14" fmla="*/ 11596 w 1033462"/>
                    <a:gd name="T15" fmla="*/ 387931 h 487326"/>
                    <a:gd name="T16" fmla="*/ 873 w 1033462"/>
                    <a:gd name="T17" fmla="*/ 465664 h 487326"/>
                    <a:gd name="T18" fmla="*/ 0 w 1033462"/>
                    <a:gd name="T19" fmla="*/ 487585 h 4873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3462" h="487326">
                      <a:moveTo>
                        <a:pt x="0" y="0"/>
                      </a:moveTo>
                      <a:lnTo>
                        <a:pt x="38886" y="21907"/>
                      </a:lnTo>
                      <a:cubicBezTo>
                        <a:pt x="142445" y="68780"/>
                        <a:pt x="317819" y="99597"/>
                        <a:pt x="516732" y="99597"/>
                      </a:cubicBezTo>
                      <a:cubicBezTo>
                        <a:pt x="715645" y="99597"/>
                        <a:pt x="891020" y="68780"/>
                        <a:pt x="994578" y="21907"/>
                      </a:cubicBezTo>
                      <a:lnTo>
                        <a:pt x="1033462" y="1"/>
                      </a:lnTo>
                      <a:lnTo>
                        <a:pt x="1033462" y="487325"/>
                      </a:lnTo>
                      <a:lnTo>
                        <a:pt x="994578" y="465419"/>
                      </a:lnTo>
                      <a:cubicBezTo>
                        <a:pt x="891020" y="418546"/>
                        <a:pt x="715645" y="387728"/>
                        <a:pt x="516732" y="387728"/>
                      </a:cubicBezTo>
                      <a:cubicBezTo>
                        <a:pt x="317819" y="387728"/>
                        <a:pt x="142445" y="418546"/>
                        <a:pt x="38886" y="465419"/>
                      </a:cubicBezTo>
                      <a:lnTo>
                        <a:pt x="0" y="487326"/>
                      </a:lnTo>
                      <a:lnTo>
                        <a:pt x="0" y="0"/>
                      </a:lnTo>
                      <a:close/>
                    </a:path>
                  </a:pathLst>
                </a:custGeom>
                <a:solidFill>
                  <a:schemeClr val="bg1">
                    <a:lumMod val="65000"/>
                    <a:alpha val="30000"/>
                  </a:schemeClr>
                </a:solidFill>
                <a:ln>
                  <a:noFill/>
                </a:ln>
              </p:spPr>
              <p:txBody>
                <a:bodyPr anchor="ctr"/>
                <a:lstStyle/>
                <a:p>
                  <a:pPr fontAlgn="auto">
                    <a:spcBef>
                      <a:spcPts val="0"/>
                    </a:spcBef>
                    <a:spcAft>
                      <a:spcPts val="0"/>
                    </a:spcAft>
                    <a:defRPr/>
                  </a:pPr>
                  <a:endParaRPr lang="zh-CN" altLang="en-US">
                    <a:latin typeface="Arial" panose="020B0604020202020204" pitchFamily="34" charset="0"/>
                    <a:ea typeface="Arial" panose="020B0604020202020204" pitchFamily="34" charset="0"/>
                  </a:endParaRPr>
                </a:p>
              </p:txBody>
            </p:sp>
          </p:grpSp>
          <p:sp>
            <p:nvSpPr>
              <p:cNvPr id="63" name="MH_SubTitle_1"/>
              <p:cNvSpPr>
                <a:spLocks noChangeArrowheads="1"/>
              </p:cNvSpPr>
              <p:nvPr>
                <p:custDataLst>
                  <p:tags r:id="rId7"/>
                </p:custDataLst>
              </p:nvPr>
            </p:nvSpPr>
            <p:spPr bwMode="auto">
              <a:xfrm>
                <a:off x="3034" y="3719"/>
                <a:ext cx="3402" cy="1888"/>
              </a:xfrm>
              <a:prstGeom prst="ellipse">
                <a:avLst/>
              </a:prstGeom>
              <a:solidFill>
                <a:schemeClr val="accent1">
                  <a:lumMod val="20000"/>
                  <a:lumOff val="80000"/>
                </a:schemeClr>
              </a:solidFill>
              <a:ln>
                <a:noFill/>
              </a:ln>
            </p:spPr>
            <p:txBody>
              <a:bodyPr lIns="0" tIns="0" rIns="0" bIns="0" anchor="ctr">
                <a:norm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fontAlgn="auto">
                  <a:spcBef>
                    <a:spcPts val="0"/>
                  </a:spcBef>
                  <a:spcAft>
                    <a:spcPts val="0"/>
                  </a:spcAft>
                  <a:defRPr/>
                </a:pPr>
                <a:endParaRPr lang="zh-CN" altLang="en-US" sz="1600">
                  <a:solidFill>
                    <a:schemeClr val="accent2">
                      <a:lumMod val="75000"/>
                    </a:schemeClr>
                  </a:solidFill>
                  <a:latin typeface="Arial" panose="020B0604020202020204" pitchFamily="34" charset="0"/>
                  <a:ea typeface="Arial" panose="020B0604020202020204" pitchFamily="34" charset="0"/>
                </a:endParaRPr>
              </a:p>
            </p:txBody>
          </p:sp>
          <p:sp>
            <p:nvSpPr>
              <p:cNvPr id="65" name="MH_SubTitle_1"/>
              <p:cNvSpPr>
                <a:spLocks noChangeArrowheads="1"/>
              </p:cNvSpPr>
              <p:nvPr>
                <p:custDataLst>
                  <p:tags r:id="rId8"/>
                </p:custDataLst>
              </p:nvPr>
            </p:nvSpPr>
            <p:spPr bwMode="auto">
              <a:xfrm>
                <a:off x="4817" y="5734"/>
                <a:ext cx="3402" cy="1888"/>
              </a:xfrm>
              <a:prstGeom prst="ellipse">
                <a:avLst/>
              </a:prstGeom>
              <a:solidFill>
                <a:schemeClr val="accent1">
                  <a:lumMod val="40000"/>
                  <a:lumOff val="60000"/>
                </a:schemeClr>
              </a:solidFill>
              <a:ln>
                <a:noFill/>
              </a:ln>
            </p:spPr>
            <p:txBody>
              <a:bodyPr lIns="0" tIns="0" rIns="0" bIns="0" anchor="ctr">
                <a:norm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fontAlgn="auto">
                  <a:spcBef>
                    <a:spcPts val="0"/>
                  </a:spcBef>
                  <a:spcAft>
                    <a:spcPts val="0"/>
                  </a:spcAft>
                  <a:defRPr/>
                </a:pPr>
                <a:endParaRPr lang="zh-CN" altLang="en-US" sz="1600">
                  <a:solidFill>
                    <a:schemeClr val="accent2">
                      <a:lumMod val="75000"/>
                    </a:schemeClr>
                  </a:solidFill>
                  <a:latin typeface="Arial" panose="020B0604020202020204" pitchFamily="34" charset="0"/>
                  <a:ea typeface="Arial" panose="020B0604020202020204" pitchFamily="34" charset="0"/>
                </a:endParaRPr>
              </a:p>
            </p:txBody>
          </p:sp>
          <p:sp>
            <p:nvSpPr>
              <p:cNvPr id="66" name="MH_SubTitle_1"/>
              <p:cNvSpPr>
                <a:spLocks noChangeArrowheads="1"/>
              </p:cNvSpPr>
              <p:nvPr>
                <p:custDataLst>
                  <p:tags r:id="rId9"/>
                </p:custDataLst>
              </p:nvPr>
            </p:nvSpPr>
            <p:spPr bwMode="auto">
              <a:xfrm>
                <a:off x="6876" y="3776"/>
                <a:ext cx="3402" cy="1888"/>
              </a:xfrm>
              <a:prstGeom prst="ellipse">
                <a:avLst/>
              </a:prstGeom>
              <a:solidFill>
                <a:schemeClr val="accent1">
                  <a:lumMod val="60000"/>
                  <a:lumOff val="40000"/>
                </a:schemeClr>
              </a:solidFill>
              <a:ln>
                <a:noFill/>
              </a:ln>
            </p:spPr>
            <p:txBody>
              <a:bodyPr lIns="0" tIns="0" rIns="0" bIns="0" anchor="ctr">
                <a:norm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fontAlgn="auto">
                  <a:spcBef>
                    <a:spcPts val="0"/>
                  </a:spcBef>
                  <a:spcAft>
                    <a:spcPts val="0"/>
                  </a:spcAft>
                  <a:defRPr/>
                </a:pPr>
                <a:endParaRPr lang="zh-CN" altLang="en-US" sz="1600">
                  <a:solidFill>
                    <a:schemeClr val="accent2">
                      <a:lumMod val="75000"/>
                    </a:schemeClr>
                  </a:solidFill>
                  <a:latin typeface="Arial" panose="020B0604020202020204" pitchFamily="34" charset="0"/>
                  <a:ea typeface="Arial" panose="020B0604020202020204" pitchFamily="34" charset="0"/>
                </a:endParaRPr>
              </a:p>
            </p:txBody>
          </p:sp>
          <p:sp>
            <p:nvSpPr>
              <p:cNvPr id="67" name="MH_SubTitle_1"/>
              <p:cNvSpPr>
                <a:spLocks noChangeArrowheads="1"/>
              </p:cNvSpPr>
              <p:nvPr>
                <p:custDataLst>
                  <p:tags r:id="rId10"/>
                </p:custDataLst>
              </p:nvPr>
            </p:nvSpPr>
            <p:spPr bwMode="auto">
              <a:xfrm>
                <a:off x="8754" y="5734"/>
                <a:ext cx="3402" cy="1888"/>
              </a:xfrm>
              <a:prstGeom prst="ellipse">
                <a:avLst/>
              </a:prstGeom>
              <a:solidFill>
                <a:schemeClr val="accent1"/>
              </a:solidFill>
              <a:ln>
                <a:noFill/>
              </a:ln>
            </p:spPr>
            <p:txBody>
              <a:bodyPr lIns="0" tIns="0" rIns="0" bIns="0" anchor="ctr">
                <a:norm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fontAlgn="auto">
                  <a:spcBef>
                    <a:spcPts val="0"/>
                  </a:spcBef>
                  <a:spcAft>
                    <a:spcPts val="0"/>
                  </a:spcAft>
                  <a:defRPr/>
                </a:pPr>
                <a:endParaRPr lang="zh-CN" altLang="en-US" sz="1600">
                  <a:solidFill>
                    <a:schemeClr val="accent2">
                      <a:lumMod val="75000"/>
                    </a:schemeClr>
                  </a:solidFill>
                  <a:latin typeface="Arial" panose="020B0604020202020204" pitchFamily="34" charset="0"/>
                  <a:ea typeface="Arial" panose="020B0604020202020204" pitchFamily="34" charset="0"/>
                </a:endParaRPr>
              </a:p>
            </p:txBody>
          </p:sp>
          <p:sp>
            <p:nvSpPr>
              <p:cNvPr id="68" name="MH_SubTitle_1"/>
              <p:cNvSpPr>
                <a:spLocks noChangeArrowheads="1"/>
              </p:cNvSpPr>
              <p:nvPr>
                <p:custDataLst>
                  <p:tags r:id="rId11"/>
                </p:custDataLst>
              </p:nvPr>
            </p:nvSpPr>
            <p:spPr bwMode="auto">
              <a:xfrm>
                <a:off x="10688" y="3719"/>
                <a:ext cx="3402" cy="1888"/>
              </a:xfrm>
              <a:prstGeom prst="ellipse">
                <a:avLst/>
              </a:prstGeom>
              <a:solidFill>
                <a:schemeClr val="accent1">
                  <a:lumMod val="75000"/>
                </a:schemeClr>
              </a:solidFill>
              <a:ln>
                <a:noFill/>
              </a:ln>
            </p:spPr>
            <p:txBody>
              <a:bodyPr lIns="0" tIns="0" rIns="0" bIns="0" anchor="ctr">
                <a:norm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fontAlgn="auto">
                  <a:spcBef>
                    <a:spcPts val="0"/>
                  </a:spcBef>
                  <a:spcAft>
                    <a:spcPts val="0"/>
                  </a:spcAft>
                  <a:defRPr/>
                </a:pPr>
                <a:endParaRPr lang="zh-CN" altLang="en-US" sz="1600">
                  <a:solidFill>
                    <a:schemeClr val="accent2">
                      <a:lumMod val="75000"/>
                    </a:schemeClr>
                  </a:solidFill>
                  <a:latin typeface="Arial" panose="020B0604020202020204" pitchFamily="34" charset="0"/>
                  <a:ea typeface="Arial" panose="020B0604020202020204" pitchFamily="34" charset="0"/>
                </a:endParaRPr>
              </a:p>
            </p:txBody>
          </p:sp>
          <p:sp>
            <p:nvSpPr>
              <p:cNvPr id="69" name="MH_SubTitle_1"/>
              <p:cNvSpPr>
                <a:spLocks noChangeArrowheads="1"/>
              </p:cNvSpPr>
              <p:nvPr>
                <p:custDataLst>
                  <p:tags r:id="rId12"/>
                </p:custDataLst>
              </p:nvPr>
            </p:nvSpPr>
            <p:spPr bwMode="auto">
              <a:xfrm>
                <a:off x="15238" y="3776"/>
                <a:ext cx="3402" cy="1888"/>
              </a:xfrm>
              <a:prstGeom prst="ellipse">
                <a:avLst/>
              </a:prstGeom>
              <a:solidFill>
                <a:schemeClr val="accent1">
                  <a:lumMod val="50000"/>
                </a:schemeClr>
              </a:solidFill>
              <a:ln>
                <a:noFill/>
              </a:ln>
            </p:spPr>
            <p:txBody>
              <a:bodyPr lIns="0" tIns="0" rIns="0" bIns="0" anchor="ctr">
                <a:norm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fontAlgn="auto">
                  <a:spcBef>
                    <a:spcPts val="0"/>
                  </a:spcBef>
                  <a:spcAft>
                    <a:spcPts val="0"/>
                  </a:spcAft>
                  <a:defRPr/>
                </a:pPr>
                <a:endParaRPr lang="zh-CN" altLang="en-US" sz="1600">
                  <a:solidFill>
                    <a:schemeClr val="accent2">
                      <a:lumMod val="75000"/>
                    </a:schemeClr>
                  </a:solidFill>
                  <a:latin typeface="Arial" panose="020B0604020202020204" pitchFamily="34" charset="0"/>
                  <a:ea typeface="Arial" panose="020B0604020202020204" pitchFamily="34" charset="0"/>
                </a:endParaRPr>
              </a:p>
            </p:txBody>
          </p:sp>
        </p:grpSp>
      </p:grpSp>
      <p:sp>
        <p:nvSpPr>
          <p:cNvPr id="59" name="Text Box 58"/>
          <p:cNvSpPr txBox="1"/>
          <p:nvPr/>
        </p:nvSpPr>
        <p:spPr>
          <a:xfrm>
            <a:off x="685800" y="3825240"/>
            <a:ext cx="2157730" cy="829945"/>
          </a:xfrm>
          <a:prstGeom prst="rect">
            <a:avLst/>
          </a:prstGeom>
          <a:noFill/>
        </p:spPr>
        <p:txBody>
          <a:bodyPr wrap="square" rtlCol="0">
            <a:spAutoFit/>
          </a:bodyPr>
          <a:p>
            <a:pPr algn="ctr"/>
            <a:r>
              <a:rPr lang="en-US" sz="1600">
                <a:solidFill>
                  <a:schemeClr val="accent1">
                    <a:lumMod val="75000"/>
                  </a:schemeClr>
                </a:solidFill>
              </a:rPr>
              <a:t>Fehlgeschlagene Feldzüge gegen die Peloponnes</a:t>
            </a:r>
            <a:endParaRPr lang="en-US" sz="1600">
              <a:solidFill>
                <a:schemeClr val="accent1">
                  <a:lumMod val="75000"/>
                </a:schemeClr>
              </a:solidFill>
            </a:endParaRPr>
          </a:p>
        </p:txBody>
      </p:sp>
      <p:sp>
        <p:nvSpPr>
          <p:cNvPr id="61" name="Text Box 60"/>
          <p:cNvSpPr txBox="1"/>
          <p:nvPr/>
        </p:nvSpPr>
        <p:spPr>
          <a:xfrm>
            <a:off x="1940560" y="2668588"/>
            <a:ext cx="2149475" cy="583565"/>
          </a:xfrm>
          <a:prstGeom prst="rect">
            <a:avLst/>
          </a:prstGeom>
          <a:noFill/>
        </p:spPr>
        <p:txBody>
          <a:bodyPr wrap="square" rtlCol="0" anchor="ctr" anchorCtr="0">
            <a:spAutoFit/>
          </a:bodyPr>
          <a:p>
            <a:pPr algn="ctr"/>
            <a:r>
              <a:rPr lang="en-US" sz="1600">
                <a:solidFill>
                  <a:schemeClr val="accent1">
                    <a:lumMod val="75000"/>
                  </a:schemeClr>
                </a:solidFill>
              </a:rPr>
              <a:t>Sultan ruft Ägypten </a:t>
            </a:r>
            <a:br>
              <a:rPr lang="en-US" sz="1600">
                <a:solidFill>
                  <a:schemeClr val="accent1">
                    <a:lumMod val="75000"/>
                  </a:schemeClr>
                </a:solidFill>
              </a:rPr>
            </a:br>
            <a:r>
              <a:rPr lang="en-US" sz="1600">
                <a:solidFill>
                  <a:schemeClr val="accent1">
                    <a:lumMod val="75000"/>
                  </a:schemeClr>
                </a:solidFill>
              </a:rPr>
              <a:t>zur Hilfe</a:t>
            </a:r>
            <a:endParaRPr lang="en-US" sz="1600">
              <a:solidFill>
                <a:schemeClr val="accent1">
                  <a:lumMod val="75000"/>
                </a:schemeClr>
              </a:solidFill>
            </a:endParaRPr>
          </a:p>
        </p:txBody>
      </p:sp>
      <p:sp>
        <p:nvSpPr>
          <p:cNvPr id="71" name="Text Box 70"/>
          <p:cNvSpPr txBox="1"/>
          <p:nvPr/>
        </p:nvSpPr>
        <p:spPr>
          <a:xfrm>
            <a:off x="3094355" y="3825875"/>
            <a:ext cx="2157730" cy="829945"/>
          </a:xfrm>
          <a:prstGeom prst="rect">
            <a:avLst/>
          </a:prstGeom>
          <a:noFill/>
        </p:spPr>
        <p:txBody>
          <a:bodyPr wrap="square" rtlCol="0">
            <a:spAutoFit/>
          </a:bodyPr>
          <a:p>
            <a:pPr algn="ctr"/>
            <a:r>
              <a:rPr lang="en-US" sz="1600">
                <a:solidFill>
                  <a:schemeClr val="accent1">
                    <a:lumMod val="75000"/>
                  </a:schemeClr>
                </a:solidFill>
              </a:rPr>
              <a:t>Navarino wird 1826 </a:t>
            </a:r>
            <a:br>
              <a:rPr lang="en-US" sz="1600">
                <a:solidFill>
                  <a:schemeClr val="accent1">
                    <a:lumMod val="75000"/>
                  </a:schemeClr>
                </a:solidFill>
              </a:rPr>
            </a:br>
            <a:r>
              <a:rPr lang="en-US" sz="1600">
                <a:solidFill>
                  <a:schemeClr val="accent1">
                    <a:lumMod val="75000"/>
                  </a:schemeClr>
                </a:solidFill>
              </a:rPr>
              <a:t>von Ägypten eingenommen</a:t>
            </a:r>
            <a:endParaRPr lang="en-US" sz="1600">
              <a:solidFill>
                <a:schemeClr val="accent1">
                  <a:lumMod val="75000"/>
                </a:schemeClr>
              </a:solidFill>
            </a:endParaRPr>
          </a:p>
        </p:txBody>
      </p:sp>
      <p:sp>
        <p:nvSpPr>
          <p:cNvPr id="72" name="Text Box 71"/>
          <p:cNvSpPr txBox="1"/>
          <p:nvPr/>
        </p:nvSpPr>
        <p:spPr>
          <a:xfrm>
            <a:off x="4376420" y="2638425"/>
            <a:ext cx="2157730" cy="829945"/>
          </a:xfrm>
          <a:prstGeom prst="rect">
            <a:avLst/>
          </a:prstGeom>
          <a:noFill/>
        </p:spPr>
        <p:txBody>
          <a:bodyPr wrap="square" rtlCol="0">
            <a:spAutoFit/>
          </a:bodyPr>
          <a:p>
            <a:pPr algn="ctr"/>
            <a:r>
              <a:rPr lang="en-US" sz="1600">
                <a:solidFill>
                  <a:schemeClr val="bg1"/>
                </a:solidFill>
              </a:rPr>
              <a:t>Londoner Vertrag 1827: Waffenstillstand verlangen</a:t>
            </a:r>
            <a:endParaRPr lang="en-US" sz="1600">
              <a:solidFill>
                <a:schemeClr val="bg1"/>
              </a:solidFill>
            </a:endParaRPr>
          </a:p>
        </p:txBody>
      </p:sp>
      <p:sp>
        <p:nvSpPr>
          <p:cNvPr id="73" name="Text Box 72"/>
          <p:cNvSpPr txBox="1"/>
          <p:nvPr/>
        </p:nvSpPr>
        <p:spPr>
          <a:xfrm>
            <a:off x="9678670" y="2582545"/>
            <a:ext cx="2157730" cy="829945"/>
          </a:xfrm>
          <a:prstGeom prst="rect">
            <a:avLst/>
          </a:prstGeom>
          <a:noFill/>
        </p:spPr>
        <p:txBody>
          <a:bodyPr wrap="square" rtlCol="0">
            <a:spAutoFit/>
          </a:bodyPr>
          <a:p>
            <a:pPr algn="ctr"/>
            <a:r>
              <a:rPr lang="en-US" sz="2400">
                <a:solidFill>
                  <a:schemeClr val="bg1"/>
                </a:solidFill>
              </a:rPr>
              <a:t>Schlacht von Navarino</a:t>
            </a:r>
            <a:endParaRPr lang="en-US" sz="2400">
              <a:solidFill>
                <a:schemeClr val="bg1"/>
              </a:solidFill>
            </a:endParaRPr>
          </a:p>
        </p:txBody>
      </p:sp>
      <p:sp>
        <p:nvSpPr>
          <p:cNvPr id="74" name="Text Box 73"/>
          <p:cNvSpPr txBox="1"/>
          <p:nvPr/>
        </p:nvSpPr>
        <p:spPr>
          <a:xfrm>
            <a:off x="5540375" y="3949065"/>
            <a:ext cx="2157730" cy="583565"/>
          </a:xfrm>
          <a:prstGeom prst="rect">
            <a:avLst/>
          </a:prstGeom>
          <a:noFill/>
        </p:spPr>
        <p:txBody>
          <a:bodyPr wrap="square" rtlCol="0">
            <a:spAutoFit/>
          </a:bodyPr>
          <a:p>
            <a:pPr algn="ctr"/>
            <a:r>
              <a:rPr lang="en-US" sz="1600">
                <a:solidFill>
                  <a:schemeClr val="bg1"/>
                </a:solidFill>
              </a:rPr>
              <a:t>Entsendung Drei-Mächte-Flotte</a:t>
            </a:r>
            <a:endParaRPr lang="en-US" sz="1600">
              <a:solidFill>
                <a:schemeClr val="bg1"/>
              </a:solidFill>
            </a:endParaRPr>
          </a:p>
        </p:txBody>
      </p:sp>
      <p:sp>
        <p:nvSpPr>
          <p:cNvPr id="75" name="Text Box 74"/>
          <p:cNvSpPr txBox="1"/>
          <p:nvPr/>
        </p:nvSpPr>
        <p:spPr>
          <a:xfrm>
            <a:off x="6786880" y="2499360"/>
            <a:ext cx="2157730" cy="829945"/>
          </a:xfrm>
          <a:prstGeom prst="rect">
            <a:avLst/>
          </a:prstGeom>
          <a:noFill/>
        </p:spPr>
        <p:txBody>
          <a:bodyPr wrap="square" rtlCol="0">
            <a:spAutoFit/>
          </a:bodyPr>
          <a:p>
            <a:pPr algn="ctr"/>
            <a:r>
              <a:rPr lang="en-US" sz="1600">
                <a:solidFill>
                  <a:schemeClr val="bg1"/>
                </a:solidFill>
              </a:rPr>
              <a:t>Ablehnung Waffenstillstand + Missverständnisse</a:t>
            </a:r>
            <a:endParaRPr lang="en-US" sz="1600">
              <a:solidFill>
                <a:schemeClr val="bg1"/>
              </a:solidFill>
            </a:endParaRPr>
          </a:p>
        </p:txBody>
      </p:sp>
      <p:sp>
        <p:nvSpPr>
          <p:cNvPr id="2" name="Text Box 1"/>
          <p:cNvSpPr txBox="1"/>
          <p:nvPr/>
        </p:nvSpPr>
        <p:spPr>
          <a:xfrm>
            <a:off x="7932420" y="4055745"/>
            <a:ext cx="4157980" cy="368300"/>
          </a:xfrm>
          <a:prstGeom prst="rect">
            <a:avLst/>
          </a:prstGeom>
          <a:noFill/>
        </p:spPr>
        <p:txBody>
          <a:bodyPr wrap="square" rtlCol="0" anchor="t">
            <a:spAutoFit/>
          </a:bodyPr>
          <a:p>
            <a:r>
              <a:rPr lang="en-US">
                <a:solidFill>
                  <a:schemeClr val="accent1"/>
                </a:solidFill>
                <a:sym typeface="+mn-ea"/>
              </a:rPr>
              <a:t>Sir Edward Codrington vs. Ibrahim Pascha</a:t>
            </a:r>
            <a:endParaRPr lang="en-US">
              <a:solidFill>
                <a:schemeClr val="accent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dissolv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dissolv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dissolv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dissolve">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dissolve">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dissolve">
                                      <p:cBhvr>
                                        <p:cTn id="3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4" grpId="0"/>
      <p:bldP spid="73" grpId="0"/>
      <p:bldP spid="72" grpId="0"/>
      <p:bldP spid="71" grpId="0"/>
      <p:bldP spid="61" grpId="0"/>
      <p:bldP spid="59" grpId="0"/>
    </p:bldLst>
  </p:timing>
</p:sld>
</file>

<file path=ppt/tags/tag1.xml><?xml version="1.0" encoding="utf-8"?>
<p:tagLst xmlns:p="http://schemas.openxmlformats.org/presentationml/2006/main">
  <p:tag name="MH" val="20150912205329"/>
  <p:tag name="MH_LIBRARY" val="GRAPHIC"/>
  <p:tag name="MH_ORDER" val="TextBox 24"/>
</p:tagLst>
</file>

<file path=ppt/tags/tag10.xml><?xml version="1.0" encoding="utf-8"?>
<p:tagLst xmlns:p="http://schemas.openxmlformats.org/presentationml/2006/main">
  <p:tag name="MH" val="20150912102131"/>
  <p:tag name="MH_LIBRARY" val="GRAPHIC"/>
  <p:tag name="MH_TYPE" val="Other"/>
  <p:tag name="MH_ORDER" val="2"/>
</p:tagLst>
</file>

<file path=ppt/tags/tag11.xml><?xml version="1.0" encoding="utf-8"?>
<p:tagLst xmlns:p="http://schemas.openxmlformats.org/presentationml/2006/main">
  <p:tag name="MH" val="20150912102131"/>
  <p:tag name="MH_LIBRARY" val="GRAPHIC"/>
  <p:tag name="MH_TYPE" val="Other"/>
  <p:tag name="MH_ORDER" val="3"/>
</p:tagLst>
</file>

<file path=ppt/tags/tag12.xml><?xml version="1.0" encoding="utf-8"?>
<p:tagLst xmlns:p="http://schemas.openxmlformats.org/presentationml/2006/main">
  <p:tag name="MH" val="20150912102131"/>
  <p:tag name="MH_LIBRARY" val="GRAPHIC"/>
  <p:tag name="MH_TYPE" val="Other"/>
  <p:tag name="MH_ORDER" val="4"/>
</p:tagLst>
</file>

<file path=ppt/tags/tag13.xml><?xml version="1.0" encoding="utf-8"?>
<p:tagLst xmlns:p="http://schemas.openxmlformats.org/presentationml/2006/main">
  <p:tag name="MH" val="20150912102131"/>
  <p:tag name="MH_LIBRARY" val="GRAPHIC"/>
  <p:tag name="MH_TYPE" val="SubTitle"/>
  <p:tag name="MH_ORDER" val="1"/>
</p:tagLst>
</file>

<file path=ppt/tags/tag14.xml><?xml version="1.0" encoding="utf-8"?>
<p:tagLst xmlns:p="http://schemas.openxmlformats.org/presentationml/2006/main">
  <p:tag name="MH" val="20150912102131"/>
  <p:tag name="MH_LIBRARY" val="GRAPHIC"/>
  <p:tag name="MH_TYPE" val="SubTitle"/>
  <p:tag name="MH_ORDER" val="1"/>
</p:tagLst>
</file>

<file path=ppt/tags/tag15.xml><?xml version="1.0" encoding="utf-8"?>
<p:tagLst xmlns:p="http://schemas.openxmlformats.org/presentationml/2006/main">
  <p:tag name="MH" val="20150912102131"/>
  <p:tag name="MH_LIBRARY" val="GRAPHIC"/>
  <p:tag name="MH_TYPE" val="SubTitle"/>
  <p:tag name="MH_ORDER" val="1"/>
</p:tagLst>
</file>

<file path=ppt/tags/tag16.xml><?xml version="1.0" encoding="utf-8"?>
<p:tagLst xmlns:p="http://schemas.openxmlformats.org/presentationml/2006/main">
  <p:tag name="MH" val="20150912102131"/>
  <p:tag name="MH_LIBRARY" val="GRAPHIC"/>
  <p:tag name="MH_TYPE" val="SubTitle"/>
  <p:tag name="MH_ORDER" val="1"/>
</p:tagLst>
</file>

<file path=ppt/tags/tag17.xml><?xml version="1.0" encoding="utf-8"?>
<p:tagLst xmlns:p="http://schemas.openxmlformats.org/presentationml/2006/main">
  <p:tag name="MH" val="20150912102131"/>
  <p:tag name="MH_LIBRARY" val="GRAPHIC"/>
  <p:tag name="MH_TYPE" val="SubTitle"/>
  <p:tag name="MH_ORDER" val="1"/>
</p:tagLst>
</file>

<file path=ppt/tags/tag18.xml><?xml version="1.0" encoding="utf-8"?>
<p:tagLst xmlns:p="http://schemas.openxmlformats.org/presentationml/2006/main">
  <p:tag name="MH" val="20150912102131"/>
  <p:tag name="MH_LIBRARY" val="GRAPHIC"/>
  <p:tag name="MH_TYPE" val="SubTitle"/>
  <p:tag name="MH_ORDER" val="1"/>
</p:tagLst>
</file>

<file path=ppt/tags/tag2.xml><?xml version="1.0" encoding="utf-8"?>
<p:tagLst xmlns:p="http://schemas.openxmlformats.org/presentationml/2006/main">
  <p:tag name="MH" val="20150912205329"/>
  <p:tag name="MH_LIBRARY" val="GRAPHIC"/>
  <p:tag name="MH_ORDER" val="圆角矩形 2"/>
</p:tagLst>
</file>

<file path=ppt/tags/tag3.xml><?xml version="1.0" encoding="utf-8"?>
<p:tagLst xmlns:p="http://schemas.openxmlformats.org/presentationml/2006/main">
  <p:tag name="MH" val="20150912205329"/>
  <p:tag name="MH_LIBRARY" val="GRAPHIC"/>
  <p:tag name="MH_ORDER" val="圆角矩形 2"/>
</p:tagLst>
</file>

<file path=ppt/tags/tag4.xml><?xml version="1.0" encoding="utf-8"?>
<p:tagLst xmlns:p="http://schemas.openxmlformats.org/presentationml/2006/main">
  <p:tag name="MH" val="20150912205329"/>
  <p:tag name="MH_LIBRARY" val="GRAPHIC"/>
  <p:tag name="MH_ORDER" val="圆角矩形 2"/>
</p:tagLst>
</file>

<file path=ppt/tags/tag5.xml><?xml version="1.0" encoding="utf-8"?>
<p:tagLst xmlns:p="http://schemas.openxmlformats.org/presentationml/2006/main">
  <p:tag name="MH" val="20150912205329"/>
  <p:tag name="MH_LIBRARY" val="GRAPHIC"/>
  <p:tag name="MH_ORDER" val="圆角矩形 2"/>
</p:tagLst>
</file>

<file path=ppt/tags/tag6.xml><?xml version="1.0" encoding="utf-8"?>
<p:tagLst xmlns:p="http://schemas.openxmlformats.org/presentationml/2006/main">
  <p:tag name="MH" val="20150912205329"/>
  <p:tag name="MH_LIBRARY" val="GRAPHIC"/>
  <p:tag name="MH_ORDER" val="圆角矩形 2"/>
</p:tagLst>
</file>

<file path=ppt/tags/tag7.xml><?xml version="1.0" encoding="utf-8"?>
<p:tagLst xmlns:p="http://schemas.openxmlformats.org/presentationml/2006/main">
  <p:tag name="MH" val="20150912102131"/>
  <p:tag name="MH_LIBRARY" val="GRAPHIC"/>
  <p:tag name="MH_TYPE" val="Other"/>
  <p:tag name="MH_ORDER" val="5"/>
</p:tagLst>
</file>

<file path=ppt/tags/tag8.xml><?xml version="1.0" encoding="utf-8"?>
<p:tagLst xmlns:p="http://schemas.openxmlformats.org/presentationml/2006/main">
  <p:tag name="MH" val="20150912102131"/>
  <p:tag name="MH_LIBRARY" val="GRAPHIC"/>
  <p:tag name="MH_TYPE" val="SubTitle"/>
  <p:tag name="MH_ORDER" val="1"/>
</p:tagLst>
</file>

<file path=ppt/tags/tag9.xml><?xml version="1.0" encoding="utf-8"?>
<p:tagLst xmlns:p="http://schemas.openxmlformats.org/presentationml/2006/main">
  <p:tag name="MH" val="20150912102131"/>
  <p:tag name="MH_LIBRARY" val="GRAPHIC"/>
  <p:tag name="MH_TYPE" val="Other"/>
  <p:tag name="MH_ORDER" val="1"/>
</p:tagLst>
</file>

<file path=ppt/theme/theme1.xml><?xml version="1.0" encoding="utf-8"?>
<a:theme xmlns:a="http://schemas.openxmlformats.org/drawingml/2006/main" name="1_Office 主题">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2E75B6"/>
      </a:hlink>
      <a:folHlink>
        <a:srgbClr val="2E75B6"/>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Arial"/>
        <a:font script="Hebr" typeface="Arial"/>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Arial"/>
        <a:font script="Hebr" typeface="Arial"/>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Arial"/>
        <a:font script="Hebr" typeface="Arial"/>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7108</Words>
  <Application>WPS Presentation</Application>
  <PresentationFormat>宽屏</PresentationFormat>
  <Paragraphs>393</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Calibri</vt:lpstr>
      <vt:lpstr>Arial Unicode MS</vt:lpstr>
      <vt:lpstr>Microsoft YaHei</vt:lpstr>
      <vt:lpstr>Arial Unicode MS</vt:lpstr>
      <vt:lpstr>Calibri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autonavi.com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蔡木水</dc:creator>
  <cp:lastModifiedBy>GrHalbgott</cp:lastModifiedBy>
  <cp:revision>358</cp:revision>
  <dcterms:created xsi:type="dcterms:W3CDTF">2016-01-18T12:13:00Z</dcterms:created>
  <dcterms:modified xsi:type="dcterms:W3CDTF">2023-08-15T16:05:54Z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1033-11.2.0.11516</vt:lpwstr>
  </property>
  <property fmtid="{D5CDD505-2E9C-101B-9397-08002B2CF9AE}" pid="3" name="ICV">
    <vt:lpwstr>BE729E1BEF4C49108D6DC22DA8750576</vt:lpwstr>
  </property>
</Properties>
</file>