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7" r:id="rId13"/>
    <p:sldId id="266" r:id="rId14"/>
    <p:sldId id="263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8C5B3-645C-FC2D-997C-178721ED4F43}" v="520" dt="2025-02-05T17:43:12.345"/>
    <p1510:client id="{293547EF-5B74-6112-CF7E-B7D40A6B98A5}" v="11" dt="2025-02-05T19:43:48.039"/>
    <p1510:client id="{672530D7-62AA-75E1-618B-9C94CDF7E075}" v="161" dt="2025-02-05T19:10:43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 Lecis" userId="S::bjorn-lecis@docent.syntrapxl.be::3e4b4ff1-7907-4848-b21f-904e15c5d3a1" providerId="AD" clId="Web-{672530D7-62AA-75E1-618B-9C94CDF7E075}"/>
    <pc:docChg chg="modSld">
      <pc:chgData name="Bjorn Lecis" userId="S::bjorn-lecis@docent.syntrapxl.be::3e4b4ff1-7907-4848-b21f-904e15c5d3a1" providerId="AD" clId="Web-{672530D7-62AA-75E1-618B-9C94CDF7E075}" dt="2025-02-05T19:10:43.358" v="157" actId="20577"/>
      <pc:docMkLst>
        <pc:docMk/>
      </pc:docMkLst>
      <pc:sldChg chg="modSp">
        <pc:chgData name="Bjorn Lecis" userId="S::bjorn-lecis@docent.syntrapxl.be::3e4b4ff1-7907-4848-b21f-904e15c5d3a1" providerId="AD" clId="Web-{672530D7-62AA-75E1-618B-9C94CDF7E075}" dt="2025-02-05T17:45:21.539" v="10" actId="20577"/>
        <pc:sldMkLst>
          <pc:docMk/>
          <pc:sldMk cId="3351439039" sldId="256"/>
        </pc:sldMkLst>
        <pc:spChg chg="mod">
          <ac:chgData name="Bjorn Lecis" userId="S::bjorn-lecis@docent.syntrapxl.be::3e4b4ff1-7907-4848-b21f-904e15c5d3a1" providerId="AD" clId="Web-{672530D7-62AA-75E1-618B-9C94CDF7E075}" dt="2025-02-05T17:45:21.539" v="10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Bjorn Lecis" userId="S::bjorn-lecis@docent.syntrapxl.be::3e4b4ff1-7907-4848-b21f-904e15c5d3a1" providerId="AD" clId="Web-{672530D7-62AA-75E1-618B-9C94CDF7E075}" dt="2025-02-05T17:50:37.157" v="12" actId="20577"/>
        <pc:sldMkLst>
          <pc:docMk/>
          <pc:sldMk cId="1654311666" sldId="257"/>
        </pc:sldMkLst>
        <pc:spChg chg="mod">
          <ac:chgData name="Bjorn Lecis" userId="S::bjorn-lecis@docent.syntrapxl.be::3e4b4ff1-7907-4848-b21f-904e15c5d3a1" providerId="AD" clId="Web-{672530D7-62AA-75E1-618B-9C94CDF7E075}" dt="2025-02-05T17:50:37.157" v="12" actId="20577"/>
          <ac:spMkLst>
            <pc:docMk/>
            <pc:sldMk cId="1654311666" sldId="257"/>
            <ac:spMk id="3" creationId="{AEEDB58E-B5F8-738C-98BA-444889CF133A}"/>
          </ac:spMkLst>
        </pc:spChg>
      </pc:sldChg>
      <pc:sldChg chg="modSp">
        <pc:chgData name="Bjorn Lecis" userId="S::bjorn-lecis@docent.syntrapxl.be::3e4b4ff1-7907-4848-b21f-904e15c5d3a1" providerId="AD" clId="Web-{672530D7-62AA-75E1-618B-9C94CDF7E075}" dt="2025-02-05T18:52:38.192" v="51" actId="20577"/>
        <pc:sldMkLst>
          <pc:docMk/>
          <pc:sldMk cId="2326604777" sldId="261"/>
        </pc:sldMkLst>
        <pc:spChg chg="mod">
          <ac:chgData name="Bjorn Lecis" userId="S::bjorn-lecis@docent.syntrapxl.be::3e4b4ff1-7907-4848-b21f-904e15c5d3a1" providerId="AD" clId="Web-{672530D7-62AA-75E1-618B-9C94CDF7E075}" dt="2025-02-05T18:52:38.192" v="51" actId="20577"/>
          <ac:spMkLst>
            <pc:docMk/>
            <pc:sldMk cId="2326604777" sldId="261"/>
            <ac:spMk id="3" creationId="{770AE1CC-7999-D3AB-E0A5-ECFF7A37ED56}"/>
          </ac:spMkLst>
        </pc:spChg>
      </pc:sldChg>
      <pc:sldChg chg="modSp">
        <pc:chgData name="Bjorn Lecis" userId="S::bjorn-lecis@docent.syntrapxl.be::3e4b4ff1-7907-4848-b21f-904e15c5d3a1" providerId="AD" clId="Web-{672530D7-62AA-75E1-618B-9C94CDF7E075}" dt="2025-02-05T19:08:54.811" v="109" actId="20577"/>
        <pc:sldMkLst>
          <pc:docMk/>
          <pc:sldMk cId="2670952513" sldId="266"/>
        </pc:sldMkLst>
        <pc:spChg chg="mod">
          <ac:chgData name="Bjorn Lecis" userId="S::bjorn-lecis@docent.syntrapxl.be::3e4b4ff1-7907-4848-b21f-904e15c5d3a1" providerId="AD" clId="Web-{672530D7-62AA-75E1-618B-9C94CDF7E075}" dt="2025-02-05T19:08:54.811" v="109" actId="20577"/>
          <ac:spMkLst>
            <pc:docMk/>
            <pc:sldMk cId="2670952513" sldId="266"/>
            <ac:spMk id="3" creationId="{BFACF3AF-0652-769C-626B-2810BD960985}"/>
          </ac:spMkLst>
        </pc:spChg>
      </pc:sldChg>
      <pc:sldChg chg="modSp">
        <pc:chgData name="Bjorn Lecis" userId="S::bjorn-lecis@docent.syntrapxl.be::3e4b4ff1-7907-4848-b21f-904e15c5d3a1" providerId="AD" clId="Web-{672530D7-62AA-75E1-618B-9C94CDF7E075}" dt="2025-02-05T19:10:43.358" v="157" actId="20577"/>
        <pc:sldMkLst>
          <pc:docMk/>
          <pc:sldMk cId="4097361174" sldId="268"/>
        </pc:sldMkLst>
        <pc:spChg chg="mod">
          <ac:chgData name="Bjorn Lecis" userId="S::bjorn-lecis@docent.syntrapxl.be::3e4b4ff1-7907-4848-b21f-904e15c5d3a1" providerId="AD" clId="Web-{672530D7-62AA-75E1-618B-9C94CDF7E075}" dt="2025-02-05T19:10:43.358" v="157" actId="20577"/>
          <ac:spMkLst>
            <pc:docMk/>
            <pc:sldMk cId="4097361174" sldId="268"/>
            <ac:spMk id="3" creationId="{5714E07D-9FF1-38F9-DF1A-0C9A6A7A998D}"/>
          </ac:spMkLst>
        </pc:spChg>
      </pc:sldChg>
    </pc:docChg>
  </pc:docChgLst>
  <pc:docChgLst>
    <pc:chgData name="Patricia Kelchtermans" userId="S::patricia.kelchtermans@cursist.syntrapxl.be::3515d7f7-457b-4724-85cb-eec3c9d974cc" providerId="AD" clId="Web-{293547EF-5B74-6112-CF7E-B7D40A6B98A5}"/>
    <pc:docChg chg="modSld">
      <pc:chgData name="Patricia Kelchtermans" userId="S::patricia.kelchtermans@cursist.syntrapxl.be::3515d7f7-457b-4724-85cb-eec3c9d974cc" providerId="AD" clId="Web-{293547EF-5B74-6112-CF7E-B7D40A6B98A5}" dt="2025-02-05T19:43:46.946" v="9" actId="20577"/>
      <pc:docMkLst>
        <pc:docMk/>
      </pc:docMkLst>
      <pc:sldChg chg="modSp">
        <pc:chgData name="Patricia Kelchtermans" userId="S::patricia.kelchtermans@cursist.syntrapxl.be::3515d7f7-457b-4724-85cb-eec3c9d974cc" providerId="AD" clId="Web-{293547EF-5B74-6112-CF7E-B7D40A6B98A5}" dt="2025-02-05T19:43:46.946" v="9" actId="20577"/>
        <pc:sldMkLst>
          <pc:docMk/>
          <pc:sldMk cId="2670952513" sldId="266"/>
        </pc:sldMkLst>
        <pc:spChg chg="mod">
          <ac:chgData name="Patricia Kelchtermans" userId="S::patricia.kelchtermans@cursist.syntrapxl.be::3515d7f7-457b-4724-85cb-eec3c9d974cc" providerId="AD" clId="Web-{293547EF-5B74-6112-CF7E-B7D40A6B98A5}" dt="2025-02-05T19:43:46.946" v="9" actId="20577"/>
          <ac:spMkLst>
            <pc:docMk/>
            <pc:sldMk cId="2670952513" sldId="266"/>
            <ac:spMk id="3" creationId="{BFACF3AF-0652-769C-626B-2810BD960985}"/>
          </ac:spMkLst>
        </pc:spChg>
      </pc:sldChg>
      <pc:sldChg chg="modSp">
        <pc:chgData name="Patricia Kelchtermans" userId="S::patricia.kelchtermans@cursist.syntrapxl.be::3515d7f7-457b-4724-85cb-eec3c9d974cc" providerId="AD" clId="Web-{293547EF-5B74-6112-CF7E-B7D40A6B98A5}" dt="2025-02-05T19:43:35.461" v="6" actId="20577"/>
        <pc:sldMkLst>
          <pc:docMk/>
          <pc:sldMk cId="4097361174" sldId="268"/>
        </pc:sldMkLst>
        <pc:spChg chg="mod">
          <ac:chgData name="Patricia Kelchtermans" userId="S::patricia.kelchtermans@cursist.syntrapxl.be::3515d7f7-457b-4724-85cb-eec3c9d974cc" providerId="AD" clId="Web-{293547EF-5B74-6112-CF7E-B7D40A6B98A5}" dt="2025-02-05T19:43:35.461" v="6" actId="20577"/>
          <ac:spMkLst>
            <pc:docMk/>
            <pc:sldMk cId="4097361174" sldId="268"/>
            <ac:spMk id="3" creationId="{5714E07D-9FF1-38F9-DF1A-0C9A6A7A99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ndas-rename-column/" TargetMode="External"/><Relationship Id="rId2" Type="http://schemas.openxmlformats.org/officeDocument/2006/relationships/hyperlink" Target="https://www.geeksforgeeks.org/how-to-rename-columns-in-pandas-datafra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loc-vs-il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Les</a:t>
            </a:r>
            <a:r>
              <a:rPr lang="de-DE"/>
              <a:t> 3 </a:t>
            </a:r>
            <a:r>
              <a:rPr lang="de-DE" err="1"/>
              <a:t>numpy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17E7-5CC4-2341-502A-82AE59B3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F3AF-0652-769C-626B-2810BD96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Gebruik</a:t>
            </a:r>
            <a:r>
              <a:rPr lang="en-US"/>
              <a:t> de csv </a:t>
            </a:r>
            <a:r>
              <a:rPr lang="en-US" err="1"/>
              <a:t>muzikanten</a:t>
            </a:r>
            <a:endParaRPr lang="en-US"/>
          </a:p>
          <a:p>
            <a:r>
              <a:rPr lang="en-US" err="1"/>
              <a:t>Verander</a:t>
            </a:r>
            <a:r>
              <a:rPr lang="en-US"/>
              <a:t> de </a:t>
            </a:r>
            <a:r>
              <a:rPr lang="en-US" err="1"/>
              <a:t>kolom</a:t>
            </a:r>
            <a:r>
              <a:rPr lang="en-US"/>
              <a:t> genre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muziekstijl</a:t>
            </a:r>
            <a:endParaRPr lang="en-US"/>
          </a:p>
          <a:p>
            <a:r>
              <a:rPr lang="en-US"/>
              <a:t>Toon </a:t>
            </a:r>
            <a:r>
              <a:rPr lang="en-US" err="1"/>
              <a:t>muzikanten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 er van </a:t>
            </a:r>
            <a:r>
              <a:rPr lang="en-US" err="1"/>
              <a:t>muziekstijl</a:t>
            </a:r>
            <a:r>
              <a:rPr lang="en-US"/>
              <a:t> x</a:t>
            </a:r>
          </a:p>
          <a:p>
            <a:r>
              <a:rPr lang="en-US"/>
              <a:t>Toon </a:t>
            </a:r>
            <a:r>
              <a:rPr lang="en-US" err="1"/>
              <a:t>muzikanten</a:t>
            </a:r>
            <a:r>
              <a:rPr lang="en-US"/>
              <a:t> </a:t>
            </a:r>
            <a:r>
              <a:rPr lang="en-US" err="1"/>
              <a:t>bespelen</a:t>
            </a:r>
            <a:r>
              <a:rPr lang="en-US"/>
              <a:t> instrument y</a:t>
            </a:r>
          </a:p>
          <a:p>
            <a:r>
              <a:rPr lang="en-US"/>
              <a:t>Toon </a:t>
            </a:r>
            <a:r>
              <a:rPr lang="en-US" err="1"/>
              <a:t>muzikanten</a:t>
            </a:r>
            <a:r>
              <a:rPr lang="en-US"/>
              <a:t> van </a:t>
            </a:r>
            <a:r>
              <a:rPr lang="en-US" err="1"/>
              <a:t>muziekstijl</a:t>
            </a:r>
            <a:r>
              <a:rPr lang="en-US"/>
              <a:t> x </a:t>
            </a:r>
            <a:r>
              <a:rPr lang="en-US" err="1"/>
              <a:t>en</a:t>
            </a:r>
            <a:r>
              <a:rPr lang="en-US"/>
              <a:t> instrument y</a:t>
            </a:r>
          </a:p>
        </p:txBody>
      </p:sp>
    </p:spTree>
    <p:extLst>
      <p:ext uri="{BB962C8B-B14F-4D97-AF65-F5344CB8AC3E}">
        <p14:creationId xmlns:p14="http://schemas.microsoft.com/office/powerpoint/2010/main" val="267095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331C-C424-5E5A-5615-E40430A6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C477-0558-9B5A-25E8-B78AA26D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err="1"/>
              <a:t>Opgave</a:t>
            </a:r>
            <a:r>
              <a:rPr lang="en-US" b="1"/>
              <a:t>: </a:t>
            </a:r>
            <a:r>
              <a:rPr lang="en-US" b="1" err="1"/>
              <a:t>Winstoptimalisatie</a:t>
            </a:r>
            <a:r>
              <a:rPr lang="en-US" b="1"/>
              <a:t> in </a:t>
            </a:r>
            <a:r>
              <a:rPr lang="en-US" b="1" err="1"/>
              <a:t>een</a:t>
            </a:r>
            <a:r>
              <a:rPr lang="en-US" b="1"/>
              <a:t> </a:t>
            </a:r>
            <a:r>
              <a:rPr lang="en-US" b="1" err="1"/>
              <a:t>supermarkt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Een </a:t>
            </a:r>
            <a:r>
              <a:rPr lang="en-US" err="1">
                <a:ea typeface="+mn-lt"/>
                <a:cs typeface="+mn-lt"/>
              </a:rPr>
              <a:t>supermarkt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verkoopt</a:t>
            </a:r>
            <a:r>
              <a:rPr lang="en-US">
                <a:ea typeface="+mn-lt"/>
                <a:cs typeface="+mn-lt"/>
              </a:rPr>
              <a:t> vier </a:t>
            </a:r>
            <a:r>
              <a:rPr lang="en-US" err="1">
                <a:ea typeface="+mn-lt"/>
                <a:cs typeface="+mn-lt"/>
              </a:rPr>
              <a:t>producten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b="1">
                <a:ea typeface="+mn-lt"/>
                <a:cs typeface="+mn-lt"/>
              </a:rPr>
              <a:t>brood, </a:t>
            </a:r>
            <a:r>
              <a:rPr lang="en-US" b="1" err="1">
                <a:ea typeface="+mn-lt"/>
                <a:cs typeface="+mn-lt"/>
              </a:rPr>
              <a:t>melk</a:t>
            </a:r>
            <a:r>
              <a:rPr lang="en-US" b="1">
                <a:ea typeface="+mn-lt"/>
                <a:cs typeface="+mn-lt"/>
              </a:rPr>
              <a:t>, kaas 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eieren</a:t>
            </a:r>
            <a:r>
              <a:rPr lang="en-US">
                <a:ea typeface="+mn-lt"/>
                <a:cs typeface="+mn-lt"/>
              </a:rPr>
              <a:t>. De </a:t>
            </a:r>
            <a:r>
              <a:rPr lang="en-US" err="1">
                <a:ea typeface="+mn-lt"/>
                <a:cs typeface="+mn-lt"/>
              </a:rPr>
              <a:t>supermarkt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heeft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volgende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voorraad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Brood</a:t>
            </a:r>
            <a:r>
              <a:rPr lang="en-US">
                <a:ea typeface="+mn-lt"/>
                <a:cs typeface="+mn-lt"/>
              </a:rPr>
              <a:t>: 30 </a:t>
            </a:r>
            <a:r>
              <a:rPr lang="en-US" err="1">
                <a:ea typeface="+mn-lt"/>
                <a:cs typeface="+mn-lt"/>
              </a:rPr>
              <a:t>stuks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Melk</a:t>
            </a:r>
            <a:r>
              <a:rPr lang="en-US">
                <a:ea typeface="+mn-lt"/>
                <a:cs typeface="+mn-lt"/>
              </a:rPr>
              <a:t>: 50 liter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Kaas</a:t>
            </a:r>
            <a:r>
              <a:rPr lang="en-US">
                <a:ea typeface="+mn-lt"/>
                <a:cs typeface="+mn-lt"/>
              </a:rPr>
              <a:t>: 25 kg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Eieren</a:t>
            </a:r>
            <a:r>
              <a:rPr lang="en-US">
                <a:ea typeface="+mn-lt"/>
                <a:cs typeface="+mn-lt"/>
              </a:rPr>
              <a:t>: 100 </a:t>
            </a:r>
            <a:r>
              <a:rPr lang="en-US" err="1">
                <a:ea typeface="+mn-lt"/>
                <a:cs typeface="+mn-lt"/>
              </a:rPr>
              <a:t>stuks</a:t>
            </a:r>
            <a:endParaRPr lang="en-US" err="1"/>
          </a:p>
          <a:p>
            <a:r>
              <a:rPr lang="en-US" err="1">
                <a:ea typeface="+mn-lt"/>
                <a:cs typeface="+mn-lt"/>
              </a:rPr>
              <a:t>Drie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leveranciers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bieden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verschillende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inkoopprijzen</a:t>
            </a:r>
            <a:r>
              <a:rPr lang="en-US">
                <a:ea typeface="+mn-lt"/>
                <a:cs typeface="+mn-lt"/>
              </a:rPr>
              <a:t> per </a:t>
            </a:r>
            <a:r>
              <a:rPr lang="en-US" err="1">
                <a:ea typeface="+mn-lt"/>
                <a:cs typeface="+mn-lt"/>
              </a:rPr>
              <a:t>eenheid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b="1" err="1">
                <a:ea typeface="+mn-lt"/>
                <a:cs typeface="+mn-lt"/>
              </a:rPr>
              <a:t>Leverancier</a:t>
            </a:r>
            <a:r>
              <a:rPr lang="en-US" b="1">
                <a:ea typeface="+mn-lt"/>
                <a:cs typeface="+mn-lt"/>
              </a:rPr>
              <a:t> 1</a:t>
            </a:r>
            <a:r>
              <a:rPr lang="en-US">
                <a:ea typeface="+mn-lt"/>
                <a:cs typeface="+mn-lt"/>
              </a:rPr>
              <a:t>: €1,20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>
                <a:ea typeface="+mn-lt"/>
                <a:cs typeface="+mn-lt"/>
              </a:rPr>
              <a:t> brood, €0,90 per liter </a:t>
            </a:r>
            <a:r>
              <a:rPr lang="en-US" err="1">
                <a:ea typeface="+mn-lt"/>
                <a:cs typeface="+mn-lt"/>
              </a:rPr>
              <a:t>melk</a:t>
            </a:r>
            <a:r>
              <a:rPr lang="en-US">
                <a:ea typeface="+mn-lt"/>
                <a:cs typeface="+mn-lt"/>
              </a:rPr>
              <a:t>, €8,50 per kg kaas, €0,25 per </a:t>
            </a:r>
            <a:r>
              <a:rPr lang="en-US" err="1">
                <a:ea typeface="+mn-lt"/>
                <a:cs typeface="+mn-lt"/>
              </a:rPr>
              <a:t>ei</a:t>
            </a:r>
            <a:endParaRPr lang="en-US" err="1"/>
          </a:p>
          <a:p>
            <a:r>
              <a:rPr lang="en-US" b="1" err="1">
                <a:ea typeface="+mn-lt"/>
                <a:cs typeface="+mn-lt"/>
              </a:rPr>
              <a:t>Leverancier</a:t>
            </a:r>
            <a:r>
              <a:rPr lang="en-US" b="1">
                <a:ea typeface="+mn-lt"/>
                <a:cs typeface="+mn-lt"/>
              </a:rPr>
              <a:t> 2</a:t>
            </a:r>
            <a:r>
              <a:rPr lang="en-US">
                <a:ea typeface="+mn-lt"/>
                <a:cs typeface="+mn-lt"/>
              </a:rPr>
              <a:t>: €1,15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>
                <a:ea typeface="+mn-lt"/>
                <a:cs typeface="+mn-lt"/>
              </a:rPr>
              <a:t> brood, €1,00 per liter </a:t>
            </a:r>
            <a:r>
              <a:rPr lang="en-US" err="1">
                <a:ea typeface="+mn-lt"/>
                <a:cs typeface="+mn-lt"/>
              </a:rPr>
              <a:t>melk</a:t>
            </a:r>
            <a:r>
              <a:rPr lang="en-US">
                <a:ea typeface="+mn-lt"/>
                <a:cs typeface="+mn-lt"/>
              </a:rPr>
              <a:t>, €8,40 per kg kaas, €0,30 per </a:t>
            </a:r>
            <a:r>
              <a:rPr lang="en-US" err="1">
                <a:ea typeface="+mn-lt"/>
                <a:cs typeface="+mn-lt"/>
              </a:rPr>
              <a:t>ei</a:t>
            </a:r>
            <a:endParaRPr lang="en-US" err="1"/>
          </a:p>
          <a:p>
            <a:r>
              <a:rPr lang="en-US" b="1" err="1">
                <a:ea typeface="+mn-lt"/>
                <a:cs typeface="+mn-lt"/>
              </a:rPr>
              <a:t>Leverancier</a:t>
            </a:r>
            <a:r>
              <a:rPr lang="en-US" b="1">
                <a:ea typeface="+mn-lt"/>
                <a:cs typeface="+mn-lt"/>
              </a:rPr>
              <a:t> 3</a:t>
            </a:r>
            <a:r>
              <a:rPr lang="en-US">
                <a:ea typeface="+mn-lt"/>
                <a:cs typeface="+mn-lt"/>
              </a:rPr>
              <a:t>: €1,10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>
                <a:ea typeface="+mn-lt"/>
                <a:cs typeface="+mn-lt"/>
              </a:rPr>
              <a:t> brood, €0,95 per liter </a:t>
            </a:r>
            <a:r>
              <a:rPr lang="en-US" err="1">
                <a:ea typeface="+mn-lt"/>
                <a:cs typeface="+mn-lt"/>
              </a:rPr>
              <a:t>melk</a:t>
            </a:r>
            <a:r>
              <a:rPr lang="en-US">
                <a:ea typeface="+mn-lt"/>
                <a:cs typeface="+mn-lt"/>
              </a:rPr>
              <a:t>, €8,60 per kg kaas, €0,28 per </a:t>
            </a:r>
            <a:r>
              <a:rPr lang="en-US" err="1">
                <a:ea typeface="+mn-lt"/>
                <a:cs typeface="+mn-lt"/>
              </a:rPr>
              <a:t>ei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A11D73-CAA9-9B39-ACDB-AD4F184E5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660312"/>
              </p:ext>
            </p:extLst>
          </p:nvPr>
        </p:nvGraphicFramePr>
        <p:xfrm>
          <a:off x="948369" y="806565"/>
          <a:ext cx="8930133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711">
                  <a:extLst>
                    <a:ext uri="{9D8B030D-6E8A-4147-A177-3AD203B41FA5}">
                      <a16:colId xmlns:a16="http://schemas.microsoft.com/office/drawing/2014/main" val="2017176066"/>
                    </a:ext>
                  </a:extLst>
                </a:gridCol>
                <a:gridCol w="2976711">
                  <a:extLst>
                    <a:ext uri="{9D8B030D-6E8A-4147-A177-3AD203B41FA5}">
                      <a16:colId xmlns:a16="http://schemas.microsoft.com/office/drawing/2014/main" val="948825218"/>
                    </a:ext>
                  </a:extLst>
                </a:gridCol>
                <a:gridCol w="2976711">
                  <a:extLst>
                    <a:ext uri="{9D8B030D-6E8A-4147-A177-3AD203B41FA5}">
                      <a16:colId xmlns:a16="http://schemas.microsoft.com/office/drawing/2014/main" val="3533601842"/>
                    </a:ext>
                  </a:extLst>
                </a:gridCol>
              </a:tblGrid>
              <a:tr h="241555"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Voorraad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Verkoopprijs</a:t>
                      </a:r>
                      <a:r>
                        <a:rPr lang="en-US"/>
                        <a:t> (€)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596589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r>
                        <a:rPr lang="en-US"/>
                        <a:t>T-shirts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40421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r>
                        <a:rPr lang="en-US" err="1"/>
                        <a:t>Broeken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42260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r>
                        <a:rPr lang="en-US"/>
                        <a:t>Jassen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8279"/>
                  </a:ext>
                </a:extLst>
              </a:tr>
              <a:tr h="241555">
                <a:tc>
                  <a:txBody>
                    <a:bodyPr/>
                    <a:lstStyle/>
                    <a:p>
                      <a:r>
                        <a:rPr lang="en-US"/>
                        <a:t>Schoenen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772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26AB6-4C20-A2B7-EDD9-FD5023AA0BAB}"/>
              </a:ext>
            </a:extLst>
          </p:cNvPr>
          <p:cNvSpPr txBox="1"/>
          <p:nvPr/>
        </p:nvSpPr>
        <p:spPr>
          <a:xfrm>
            <a:off x="684882" y="2860715"/>
            <a:ext cx="115107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Een kledingwinkel verkoopt vier soorten kledingstukken: </a:t>
            </a:r>
            <a:r>
              <a:rPr lang="en-US" b="1"/>
              <a:t>T-shirts, broeken, jassen en schoenen</a:t>
            </a:r>
            <a:r>
              <a:rPr lang="en-US"/>
              <a:t>. De voorraad en verkoopprijzen per stuk zijn als volgt:</a:t>
            </a:r>
          </a:p>
          <a:p>
            <a:r>
              <a:rPr lang="en-US"/>
              <a:t>Er komen drie verschillende kortingsacties van toepassing:</a:t>
            </a:r>
          </a:p>
          <a:p>
            <a:pPr>
              <a:buFont typeface=""/>
              <a:buChar char="•"/>
            </a:pPr>
            <a:r>
              <a:rPr lang="en-US" b="1"/>
              <a:t>Actie 1</a:t>
            </a:r>
            <a:r>
              <a:rPr lang="en-US"/>
              <a:t>: 10% korting op alle producten</a:t>
            </a:r>
          </a:p>
          <a:p>
            <a:pPr>
              <a:buFont typeface=""/>
              <a:buChar char="•"/>
            </a:pPr>
            <a:r>
              <a:rPr lang="en-US" b="1"/>
              <a:t>Actie 2</a:t>
            </a:r>
            <a:r>
              <a:rPr lang="en-US"/>
              <a:t>: 5% korting op T-shirts en broeken, 15% op jassen en schoenen</a:t>
            </a:r>
          </a:p>
          <a:p>
            <a:pPr>
              <a:buFont typeface=""/>
              <a:buChar char="•"/>
            </a:pPr>
            <a:r>
              <a:rPr lang="en-US" b="1"/>
              <a:t>Actie 3</a:t>
            </a:r>
            <a:r>
              <a:rPr lang="en-US"/>
              <a:t>: 20% korting op jassen, geen korting op de rest</a:t>
            </a:r>
          </a:p>
          <a:p>
            <a:r>
              <a:rPr lang="en-US" b="1"/>
              <a:t>Opdracht</a:t>
            </a:r>
          </a:p>
          <a:p>
            <a:pPr>
              <a:buFont typeface=""/>
              <a:buAutoNum type="arabicPeriod"/>
            </a:pPr>
            <a:r>
              <a:rPr lang="en-US"/>
              <a:t>Schrijf een Python-programma met NumPy dat de totale omzet berekent zonder korting.</a:t>
            </a:r>
          </a:p>
          <a:p>
            <a:pPr>
              <a:buFont typeface=""/>
              <a:buAutoNum type="arabicPeriod"/>
            </a:pPr>
            <a:r>
              <a:rPr lang="en-US"/>
              <a:t>Bereken de totale omzet voor elke kortingsactie.</a:t>
            </a:r>
          </a:p>
          <a:p>
            <a:pPr>
              <a:buFont typeface=""/>
              <a:buAutoNum type="arabicPeriod"/>
            </a:pPr>
            <a:r>
              <a:rPr lang="en-US"/>
              <a:t>Welke actie levert nog steeds de hoogste omzet op?</a:t>
            </a:r>
          </a:p>
          <a:p>
            <a:r>
              <a:rPr lang="en-US"/>
              <a:t>Bonus: Pas je programma aan zodat je de omzetverlies per actie berekent ten opzichte van de oorspronkelijke omzet. </a:t>
            </a:r>
          </a:p>
        </p:txBody>
      </p:sp>
    </p:spTree>
    <p:extLst>
      <p:ext uri="{BB962C8B-B14F-4D97-AF65-F5344CB8AC3E}">
        <p14:creationId xmlns:p14="http://schemas.microsoft.com/office/powerpoint/2010/main" val="115448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DD30-7A47-305E-D2A2-8DA08E1C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Muzikanten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sqlite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E07D-9FF1-38F9-DF1A-0C9A6A7A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Zet de csv </a:t>
            </a:r>
            <a:r>
              <a:rPr lang="en-US" err="1"/>
              <a:t>muzikanten</a:t>
            </a:r>
            <a:r>
              <a:rPr lang="en-US"/>
              <a:t> om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sqlite</a:t>
            </a:r>
            <a:r>
              <a:rPr lang="en-US"/>
              <a:t> </a:t>
            </a:r>
            <a:r>
              <a:rPr lang="en-US" err="1"/>
              <a:t>db</a:t>
            </a:r>
            <a:endParaRPr lang="en-US"/>
          </a:p>
          <a:p>
            <a:r>
              <a:rPr lang="en-US" err="1"/>
              <a:t>Selecteer</a:t>
            </a:r>
            <a:r>
              <a:rPr lang="en-US"/>
              <a:t> alle </a:t>
            </a:r>
            <a:r>
              <a:rPr lang="en-US" err="1"/>
              <a:t>muzikanten</a:t>
            </a:r>
            <a:endParaRPr lang="en-US"/>
          </a:p>
          <a:p>
            <a:r>
              <a:rPr lang="en-US" err="1"/>
              <a:t>Selecteer</a:t>
            </a:r>
            <a:r>
              <a:rPr lang="en-US"/>
              <a:t> </a:t>
            </a:r>
            <a:r>
              <a:rPr lang="en-US" err="1"/>
              <a:t>muzikanten</a:t>
            </a:r>
            <a:r>
              <a:rPr lang="en-US"/>
              <a:t> van genre x</a:t>
            </a:r>
          </a:p>
          <a:p>
            <a:r>
              <a:rPr lang="en-US" err="1"/>
              <a:t>Selecteer</a:t>
            </a:r>
            <a:r>
              <a:rPr lang="en-US"/>
              <a:t> </a:t>
            </a:r>
            <a:r>
              <a:rPr lang="en-US" err="1"/>
              <a:t>muzikanten</a:t>
            </a:r>
            <a:r>
              <a:rPr lang="en-US"/>
              <a:t> met instrument y</a:t>
            </a:r>
          </a:p>
          <a:p>
            <a:r>
              <a:rPr lang="en-US" err="1"/>
              <a:t>Selecteer</a:t>
            </a:r>
            <a:r>
              <a:rPr lang="en-US"/>
              <a:t> </a:t>
            </a:r>
            <a:r>
              <a:rPr lang="en-US" err="1"/>
              <a:t>muzikanten</a:t>
            </a:r>
            <a:r>
              <a:rPr lang="en-US"/>
              <a:t> met genre x </a:t>
            </a:r>
            <a:r>
              <a:rPr lang="en-US" err="1"/>
              <a:t>en</a:t>
            </a:r>
            <a:r>
              <a:rPr lang="en-US"/>
              <a:t> instrument y</a:t>
            </a:r>
          </a:p>
        </p:txBody>
      </p:sp>
    </p:spTree>
    <p:extLst>
      <p:ext uri="{BB962C8B-B14F-4D97-AF65-F5344CB8AC3E}">
        <p14:creationId xmlns:p14="http://schemas.microsoft.com/office/powerpoint/2010/main" val="40973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29F5-93BA-1051-F12E-27FE4450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Vragen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coaching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3F90-70CE-C6E4-0CC3-09A9671E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8963-E0FF-2B7E-66A7-FCDE3B8A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Rename </a:t>
            </a:r>
            <a:r>
              <a:rPr lang="en-US" err="1"/>
              <a:t>kolomnamen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B58E-B5F8-738C-98BA-444889CF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https://www.geeksforgeeks.org/how-to-rename-columns-in-pandas-dataframe/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Pandas Rename Column - GeeksforGeeks</a:t>
            </a:r>
            <a:endParaRPr lang="en-US"/>
          </a:p>
          <a:p>
            <a:endParaRPr lang="en-US">
              <a:solidFill>
                <a:srgbClr val="000000"/>
              </a:solidFill>
              <a:latin typeface="Aptos"/>
            </a:endParaRPr>
          </a:p>
          <a:p>
            <a:r>
              <a:rPr lang="en-US" sz="1100" b="1">
                <a:solidFill>
                  <a:srgbClr val="FF4689"/>
                </a:solidFill>
                <a:latin typeface="Consolas"/>
              </a:rPr>
              <a:t>import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F8F8F2"/>
                </a:solidFill>
                <a:latin typeface="Consolas"/>
              </a:rPr>
              <a:t>pandas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6D9EF"/>
                </a:solidFill>
                <a:latin typeface="Consolas"/>
              </a:rPr>
              <a:t>as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F8F8F2"/>
                </a:solidFill>
                <a:latin typeface="Consolas"/>
              </a:rPr>
              <a:t>pd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
</a:t>
            </a:r>
            <a:r>
              <a:rPr lang="en-US" sz="1100" i="1">
                <a:solidFill>
                  <a:srgbClr val="959077"/>
                </a:solidFill>
                <a:latin typeface="Consolas"/>
              </a:rPr>
              <a:t># Sample </a:t>
            </a:r>
            <a:r>
              <a:rPr lang="en-US" sz="1100" i="1" err="1">
                <a:solidFill>
                  <a:srgbClr val="959077"/>
                </a:solidFill>
                <a:latin typeface="Consolas"/>
              </a:rPr>
              <a:t>DataFrame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
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df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FF4689"/>
                </a:solidFill>
                <a:latin typeface="Consolas"/>
              </a:rPr>
              <a:t>=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pd</a:t>
            </a:r>
            <a:r>
              <a:rPr lang="en-US" sz="1100" err="1">
                <a:solidFill>
                  <a:srgbClr val="FF4689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DataFrame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({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'A'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[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1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2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3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],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'B'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[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4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5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6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],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'C'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[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7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8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AE81FF"/>
                </a:solidFill>
                <a:latin typeface="Consolas"/>
              </a:rPr>
              <a:t>9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]})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
</a:t>
            </a:r>
            <a:r>
              <a:rPr lang="en-US" sz="1100" i="1">
                <a:solidFill>
                  <a:srgbClr val="959077"/>
                </a:solidFill>
                <a:latin typeface="Consolas"/>
              </a:rPr>
              <a:t># Renaming columns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
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df</a:t>
            </a:r>
            <a:r>
              <a:rPr lang="en-US" sz="1100" err="1">
                <a:solidFill>
                  <a:srgbClr val="FF4689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rename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(columns</a:t>
            </a:r>
            <a:r>
              <a:rPr lang="en-US" sz="1100">
                <a:solidFill>
                  <a:srgbClr val="FF4689"/>
                </a:solidFill>
                <a:latin typeface="Consolas"/>
              </a:rPr>
              <a:t>=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{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'A'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'X'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'B'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'Y'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'C'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: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>
                <a:solidFill>
                  <a:srgbClr val="E6DB74"/>
                </a:solidFill>
                <a:latin typeface="Consolas"/>
              </a:rPr>
              <a:t>'Z'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},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inplace</a:t>
            </a:r>
            <a:r>
              <a:rPr lang="en-US" sz="1100">
                <a:solidFill>
                  <a:srgbClr val="FF4689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66D9EF"/>
                </a:solidFill>
                <a:latin typeface="Consolas"/>
              </a:rPr>
              <a:t>True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)</a:t>
            </a:r>
            <a:r>
              <a:rPr lang="en-US" sz="1200">
                <a:solidFill>
                  <a:srgbClr val="FFFFFF"/>
                </a:solidFill>
                <a:latin typeface="Consolas"/>
              </a:rPr>
              <a:t>
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print(</a:t>
            </a:r>
            <a:r>
              <a:rPr lang="en-US" sz="1100" err="1">
                <a:solidFill>
                  <a:srgbClr val="F8F8F2"/>
                </a:solidFill>
                <a:latin typeface="Consolas"/>
              </a:rPr>
              <a:t>df</a:t>
            </a:r>
            <a:r>
              <a:rPr lang="en-US" sz="1100">
                <a:solidFill>
                  <a:srgbClr val="F8F8F2"/>
                </a:solidFill>
                <a:latin typeface="Consolas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8100-E03C-2882-D1D7-C5CA175C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 max </a:t>
            </a:r>
            <a:r>
              <a:rPr lang="en-US" err="1"/>
              <a:t>gemiddelde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AD2F-CE3D-EC99-0AD4-82856B5A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statistieken</a:t>
            </a:r>
            <a:r>
              <a:rPr lang="en-US">
                <a:ea typeface="+mn-lt"/>
                <a:cs typeface="+mn-lt"/>
              </a:rPr>
              <a:t> = </a:t>
            </a:r>
            <a:r>
              <a:rPr lang="en-US" err="1">
                <a:ea typeface="+mn-lt"/>
                <a:cs typeface="+mn-lt"/>
              </a:rPr>
              <a:t>df.iloc</a:t>
            </a:r>
            <a:r>
              <a:rPr lang="en-US">
                <a:ea typeface="+mn-lt"/>
                <a:cs typeface="+mn-lt"/>
              </a:rPr>
              <a:t>[:, 1:-2].</a:t>
            </a:r>
            <a:r>
              <a:rPr lang="en-US" err="1">
                <a:ea typeface="+mn-lt"/>
                <a:cs typeface="+mn-lt"/>
              </a:rPr>
              <a:t>agg</a:t>
            </a:r>
            <a:r>
              <a:rPr lang="en-US">
                <a:ea typeface="+mn-lt"/>
                <a:cs typeface="+mn-lt"/>
              </a:rPr>
              <a:t>(["mean", "min", "max"])</a:t>
            </a:r>
          </a:p>
          <a:p>
            <a:r>
              <a:rPr lang="en-US">
                <a:ea typeface="+mn-lt"/>
                <a:cs typeface="+mn-lt"/>
              </a:rPr>
              <a:t>.</a:t>
            </a:r>
            <a:r>
              <a:rPr lang="en-US" err="1">
                <a:ea typeface="+mn-lt"/>
                <a:cs typeface="+mn-lt"/>
              </a:rPr>
              <a:t>agg</a:t>
            </a:r>
          </a:p>
          <a:p>
            <a:r>
              <a:rPr lang="en-US" err="1">
                <a:ea typeface="+mn-lt"/>
                <a:cs typeface="+mn-lt"/>
              </a:rPr>
              <a:t>Geagegreerde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functies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bereken</a:t>
            </a:r>
            <a:r>
              <a:rPr lang="en-US">
                <a:ea typeface="+mn-lt"/>
                <a:cs typeface="+mn-lt"/>
              </a:rPr>
              <a:t> het </a:t>
            </a:r>
            <a:r>
              <a:rPr lang="en-US" err="1">
                <a:ea typeface="+mn-lt"/>
                <a:cs typeface="+mn-lt"/>
              </a:rPr>
              <a:t>gemiddelde</a:t>
            </a:r>
            <a:r>
              <a:rPr lang="en-US">
                <a:ea typeface="+mn-lt"/>
                <a:cs typeface="+mn-lt"/>
              </a:rPr>
              <a:t> minimum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maximum</a:t>
            </a:r>
          </a:p>
        </p:txBody>
      </p:sp>
    </p:spTree>
    <p:extLst>
      <p:ext uri="{BB962C8B-B14F-4D97-AF65-F5344CB8AC3E}">
        <p14:creationId xmlns:p14="http://schemas.microsoft.com/office/powerpoint/2010/main" val="154082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41A7-3D98-8111-B59A-09C571AF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 vs </a:t>
            </a:r>
            <a:r>
              <a:rPr lang="en-US" err="1"/>
              <a:t>iloc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18C2-7441-1031-5C42-3A77A691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Loc: location op basis van string</a:t>
            </a:r>
          </a:p>
          <a:p>
            <a:r>
              <a:rPr lang="en-US" err="1">
                <a:ea typeface="+mn-lt"/>
                <a:cs typeface="+mn-lt"/>
              </a:rPr>
              <a:t>Iloc</a:t>
            </a:r>
            <a:r>
              <a:rPr lang="en-US">
                <a:ea typeface="+mn-lt"/>
                <a:cs typeface="+mn-lt"/>
              </a:rPr>
              <a:t>: integer location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Loc vs Iloc in Pandas: A Guide With Examples | DataCamp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59AF-2AB2-48CD-0B87-22668D9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Filteren</a:t>
            </a:r>
            <a:r>
              <a:rPr lang="en-US"/>
              <a:t> op </a:t>
            </a:r>
            <a:r>
              <a:rPr lang="en-US" err="1"/>
              <a:t>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6F8AA8-CCE2-E96F-638A-167BA7C2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153569"/>
            <a:ext cx="10210800" cy="16954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41EC6-2380-FE5F-4C49-93955181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81275"/>
            <a:ext cx="10210800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1254B-87C5-EA9D-1527-B99753932840}"/>
              </a:ext>
            </a:extLst>
          </p:cNvPr>
          <p:cNvSpPr txBox="1"/>
          <p:nvPr/>
        </p:nvSpPr>
        <p:spPr>
          <a:xfrm>
            <a:off x="730685" y="5135670"/>
            <a:ext cx="109811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Functie</a:t>
            </a:r>
            <a:r>
              <a:rPr lang="en-US"/>
              <a:t>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filtert</a:t>
            </a:r>
            <a:r>
              <a:rPr lang="en-US"/>
              <a:t> op </a:t>
            </a:r>
            <a:r>
              <a:rPr lang="en-US" err="1"/>
              <a:t>afdeling</a:t>
            </a:r>
          </a:p>
          <a:p>
            <a:r>
              <a:rPr lang="en-US"/>
              <a:t>Return </a:t>
            </a:r>
            <a:r>
              <a:rPr lang="en-US" err="1"/>
              <a:t>wordt</a:t>
            </a:r>
            <a:r>
              <a:rPr lang="en-US"/>
              <a:t> </a:t>
            </a:r>
            <a:r>
              <a:rPr lang="en-US" err="1"/>
              <a:t>terug</a:t>
            </a:r>
            <a:r>
              <a:rPr lang="en-US"/>
              <a:t> </a:t>
            </a:r>
            <a:r>
              <a:rPr lang="en-US" err="1"/>
              <a:t>gestuurd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hoofdprogramma</a:t>
            </a:r>
          </a:p>
        </p:txBody>
      </p:sp>
    </p:spTree>
    <p:extLst>
      <p:ext uri="{BB962C8B-B14F-4D97-AF65-F5344CB8AC3E}">
        <p14:creationId xmlns:p14="http://schemas.microsoft.com/office/powerpoint/2010/main" val="175705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4940-6731-E731-6AD2-8574AF1B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Functie</a:t>
            </a:r>
            <a:r>
              <a:rPr lang="en-US"/>
              <a:t> op basis van </a:t>
            </a:r>
            <a:r>
              <a:rPr lang="en-US" err="1"/>
              <a:t>een</a:t>
            </a:r>
            <a:r>
              <a:rPr lang="en-US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E1CC-7999-D3AB-E0A5-ECFF7A37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Loon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afdeling</a:t>
            </a:r>
            <a:r>
              <a:rPr lang="en-US"/>
              <a:t> x</a:t>
            </a:r>
          </a:p>
          <a:p>
            <a:endParaRPr lang="en-US"/>
          </a:p>
          <a:p>
            <a:r>
              <a:rPr lang="en-US"/>
              <a:t>| or </a:t>
            </a:r>
          </a:p>
          <a:p>
            <a:r>
              <a:rPr lang="en-US"/>
              <a:t>&amp; and</a:t>
            </a:r>
          </a:p>
          <a:p>
            <a:r>
              <a:rPr lang="en-US"/>
              <a:t>!=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gelijk</a:t>
            </a:r>
            <a:r>
              <a:rPr lang="en-US"/>
              <a:t> </a:t>
            </a:r>
            <a:r>
              <a:rPr lang="en-US" err="1"/>
              <a:t>aan</a:t>
            </a:r>
          </a:p>
        </p:txBody>
      </p:sp>
    </p:spTree>
    <p:extLst>
      <p:ext uri="{BB962C8B-B14F-4D97-AF65-F5344CB8AC3E}">
        <p14:creationId xmlns:p14="http://schemas.microsoft.com/office/powerpoint/2010/main" val="23266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591-5188-C0B8-18A0-F8AC49BA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Aantal van </a:t>
            </a:r>
            <a:r>
              <a:rPr lang="en-US" err="1"/>
              <a:t>bepaalde</a:t>
            </a:r>
            <a:r>
              <a:rPr lang="en-US"/>
              <a:t> </a:t>
            </a:r>
            <a:r>
              <a:rPr lang="en-US" err="1"/>
              <a:t>afdeling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7CE4CF-087E-A161-6C6B-3160EF390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7" y="3405981"/>
            <a:ext cx="10372725" cy="1190625"/>
          </a:xfrm>
        </p:spPr>
      </p:pic>
    </p:spTree>
    <p:extLst>
      <p:ext uri="{BB962C8B-B14F-4D97-AF65-F5344CB8AC3E}">
        <p14:creationId xmlns:p14="http://schemas.microsoft.com/office/powerpoint/2010/main" val="344603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5A57-7EB6-3025-D8F7-7E73A570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Wie is de </a:t>
            </a:r>
            <a:r>
              <a:rPr lang="en-US" err="1"/>
              <a:t>beste</a:t>
            </a:r>
            <a:r>
              <a:rPr lang="en-US"/>
              <a:t> </a:t>
            </a:r>
            <a:r>
              <a:rPr lang="en-US" err="1"/>
              <a:t>klant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EF63-6AD0-8746-5BF5-B05381ADC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80" y="1831717"/>
            <a:ext cx="7268264" cy="32741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556D8B-F170-BF84-6E0A-266E6ED71937}"/>
              </a:ext>
            </a:extLst>
          </p:cNvPr>
          <p:cNvSpPr txBox="1"/>
          <p:nvPr/>
        </p:nvSpPr>
        <p:spPr>
          <a:xfrm>
            <a:off x="845507" y="5375753"/>
            <a:ext cx="8580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 max, </a:t>
            </a:r>
            <a:r>
              <a:rPr lang="en-US" err="1"/>
              <a:t>geeft</a:t>
            </a:r>
            <a:r>
              <a:rPr lang="en-US"/>
              <a:t> </a:t>
            </a:r>
            <a:r>
              <a:rPr lang="en-US" err="1"/>
              <a:t>hoogste</a:t>
            </a:r>
            <a:r>
              <a:rPr lang="en-US"/>
              <a:t> argument </a:t>
            </a:r>
            <a:r>
              <a:rPr lang="en-US" err="1"/>
              <a:t>terug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np array</a:t>
            </a:r>
          </a:p>
        </p:txBody>
      </p:sp>
    </p:spTree>
    <p:extLst>
      <p:ext uri="{BB962C8B-B14F-4D97-AF65-F5344CB8AC3E}">
        <p14:creationId xmlns:p14="http://schemas.microsoft.com/office/powerpoint/2010/main" val="43509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1DE6-CE08-3108-E897-3C02C119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van </a:t>
            </a:r>
            <a:r>
              <a:rPr lang="en-US" err="1"/>
              <a:t>df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sqlite</a:t>
            </a:r>
            <a:r>
              <a:rPr lang="en-US"/>
              <a:t> </a:t>
            </a:r>
            <a:r>
              <a:rPr lang="en-US" err="1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A7A0-D984-15F4-6914-5D899EE8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53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1A6294424844DB61E540966B993BE" ma:contentTypeVersion="11" ma:contentTypeDescription="Create a new document." ma:contentTypeScope="" ma:versionID="f0ab238b07fbbd178b341143ad2a2218">
  <xsd:schema xmlns:xsd="http://www.w3.org/2001/XMLSchema" xmlns:xs="http://www.w3.org/2001/XMLSchema" xmlns:p="http://schemas.microsoft.com/office/2006/metadata/properties" xmlns:ns2="3de3f6ac-86d2-4190-89b2-82373ec64921" xmlns:ns3="c0bc79c1-8fa2-4939-8a54-c6e437ff1e5a" targetNamespace="http://schemas.microsoft.com/office/2006/metadata/properties" ma:root="true" ma:fieldsID="9ba404ffd587cef42c80db94058f4df9" ns2:_="" ns3:_="">
    <xsd:import namespace="3de3f6ac-86d2-4190-89b2-82373ec64921"/>
    <xsd:import namespace="c0bc79c1-8fa2-4939-8a54-c6e437ff1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3f6ac-86d2-4190-89b2-82373ec64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ebe7080-1e4d-4964-b46b-47cf139224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c79c1-8fa2-4939-8a54-c6e437ff1e5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21df1ec-9c1e-4574-bc56-710dd4e6b79f}" ma:internalName="TaxCatchAll" ma:showField="CatchAllData" ma:web="c0bc79c1-8fa2-4939-8a54-c6e437ff1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e3f6ac-86d2-4190-89b2-82373ec64921">
      <Terms xmlns="http://schemas.microsoft.com/office/infopath/2007/PartnerControls"/>
    </lcf76f155ced4ddcb4097134ff3c332f>
    <TaxCatchAll xmlns="c0bc79c1-8fa2-4939-8a54-c6e437ff1e5a" xsi:nil="true"/>
  </documentManagement>
</p:properties>
</file>

<file path=customXml/itemProps1.xml><?xml version="1.0" encoding="utf-8"?>
<ds:datastoreItem xmlns:ds="http://schemas.openxmlformats.org/officeDocument/2006/customXml" ds:itemID="{FAA23201-E9DA-4065-BE76-E9117F843D07}">
  <ds:schemaRefs>
    <ds:schemaRef ds:uri="3de3f6ac-86d2-4190-89b2-82373ec64921"/>
    <ds:schemaRef ds:uri="c0bc79c1-8fa2-4939-8a54-c6e437ff1e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AEB716-8EC3-4F8C-ACDA-99EE7535A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D2466-3409-4B3A-BF21-51B6C1D5E96F}">
  <ds:schemaRefs>
    <ds:schemaRef ds:uri="3de3f6ac-86d2-4190-89b2-82373ec64921"/>
    <ds:schemaRef ds:uri="c0bc79c1-8fa2-4939-8a54-c6e437ff1e5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Kantoorthema</vt:lpstr>
      <vt:lpstr>Les 3 numpy</vt:lpstr>
      <vt:lpstr>Rename kolomnamen</vt:lpstr>
      <vt:lpstr>Min max gemiddelde</vt:lpstr>
      <vt:lpstr>Loc vs iloc</vt:lpstr>
      <vt:lpstr>Filteren op dataframe</vt:lpstr>
      <vt:lpstr>Functie op basis van een filter</vt:lpstr>
      <vt:lpstr>Aantal van bepaalde afdeling</vt:lpstr>
      <vt:lpstr>Wie is de beste klant</vt:lpstr>
      <vt:lpstr>Demo van df naar sqlite db</vt:lpstr>
      <vt:lpstr>oefening</vt:lpstr>
      <vt:lpstr>oefening</vt:lpstr>
      <vt:lpstr>PowerPoint Presentation</vt:lpstr>
      <vt:lpstr>Muzikanten naar sqlite </vt:lpstr>
      <vt:lpstr>Vragen en coaching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2025-02-05T17:00:58Z</dcterms:created>
  <dcterms:modified xsi:type="dcterms:W3CDTF">2025-02-05T19:44:20Z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0x010100BB51A6294424844DB61E540966B993BE</vt:lpwstr>
  </property>
  <property fmtid="{D5CDD505-2E9C-101B-9397-08002B2CF9AE}" pid="3" name="MediaServiceImageTags">
    <vt:lpwstr/>
  </property>
</Properties>
</file>