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343" r:id="rId3"/>
    <p:sldId id="372" r:id="rId4"/>
    <p:sldId id="344" r:id="rId5"/>
    <p:sldId id="354" r:id="rId6"/>
    <p:sldId id="355" r:id="rId7"/>
    <p:sldId id="356" r:id="rId8"/>
    <p:sldId id="345" r:id="rId9"/>
    <p:sldId id="342" r:id="rId10"/>
    <p:sldId id="257" r:id="rId11"/>
    <p:sldId id="307" r:id="rId12"/>
    <p:sldId id="309" r:id="rId13"/>
    <p:sldId id="369" r:id="rId14"/>
    <p:sldId id="311" r:id="rId15"/>
    <p:sldId id="348" r:id="rId16"/>
    <p:sldId id="349" r:id="rId17"/>
    <p:sldId id="350" r:id="rId18"/>
    <p:sldId id="351" r:id="rId19"/>
    <p:sldId id="352" r:id="rId20"/>
    <p:sldId id="318" r:id="rId21"/>
    <p:sldId id="353" r:id="rId22"/>
    <p:sldId id="357" r:id="rId23"/>
    <p:sldId id="358" r:id="rId24"/>
    <p:sldId id="359" r:id="rId25"/>
    <p:sldId id="360" r:id="rId26"/>
    <p:sldId id="362" r:id="rId27"/>
    <p:sldId id="363" r:id="rId28"/>
    <p:sldId id="364" r:id="rId29"/>
    <p:sldId id="365" r:id="rId30"/>
    <p:sldId id="367" r:id="rId31"/>
    <p:sldId id="368" r:id="rId32"/>
    <p:sldId id="325" r:id="rId33"/>
    <p:sldId id="259" r:id="rId34"/>
  </p:sldIdLst>
  <p:sldSz cx="18288000" cy="10287000"/>
  <p:notesSz cx="6858000" cy="9144000"/>
  <p:embeddedFontLst>
    <p:embeddedFont>
      <p:font typeface="Cambria Math" panose="02040503050406030204" pitchFamily="18" charset="0"/>
      <p:regular r:id="rId37"/>
    </p:embeddedFont>
    <p:embeddedFont>
      <p:font typeface="GothicE" panose="020B0604020202020204" charset="0"/>
      <p:regular r:id="rId38"/>
    </p:embeddedFont>
    <p:embeddedFont>
      <p:font typeface="Poppins Bold" panose="020B0604020202020204" charset="0"/>
      <p:regular r:id="rId39"/>
    </p:embeddedFont>
    <p:embeddedFont>
      <p:font typeface="Poppins Light" panose="00000400000000000000" pitchFamily="2" charset="0"/>
      <p:regular r:id="rId40"/>
      <p:bold r:id="rId41"/>
      <p:italic r:id="rId42"/>
    </p:embeddedFont>
    <p:embeddedFont>
      <p:font typeface="Poppins Medium" panose="00000600000000000000" pitchFamily="2" charset="0"/>
      <p:regular r:id="rId43"/>
      <p:bold r:id="rId44"/>
      <p:italic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492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048B8016-6A4C-41A5-B545-BBF526C092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63E6DDB-7DFA-45EC-84A5-9832A2161B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C6837-D085-4912-A493-F07A2B0EE830}" type="datetimeFigureOut">
              <a:rPr lang="es-AR" smtClean="0"/>
              <a:t>8/8/2024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A99EAE-DBD3-4EE7-B8E1-19F8769501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AR"/>
              <a:t>Proyecto 34-87/19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6A3CBA2-79D4-402D-8DBF-E4EAD95CCD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8FC8B-647C-4378-8DD8-34A64CA1FBE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087347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E84E4-A11F-49BB-985F-D8C42CD2CDF3}" type="datetimeFigureOut">
              <a:rPr lang="es-AR" smtClean="0"/>
              <a:t>8/8/2024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AR"/>
              <a:t>Proyecto 34-87/19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1517C-3904-4197-9EAA-180DEF957A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543850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AR"/>
              <a:t>Proyecto 34-87/19</a:t>
            </a:r>
          </a:p>
        </p:txBody>
      </p:sp>
    </p:spTree>
    <p:extLst>
      <p:ext uri="{BB962C8B-B14F-4D97-AF65-F5344CB8AC3E}">
        <p14:creationId xmlns:p14="http://schemas.microsoft.com/office/powerpoint/2010/main" val="2818631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AR"/>
              <a:t>Proyecto 34-87/19</a:t>
            </a:r>
          </a:p>
        </p:txBody>
      </p:sp>
    </p:spTree>
    <p:extLst>
      <p:ext uri="{BB962C8B-B14F-4D97-AF65-F5344CB8AC3E}">
        <p14:creationId xmlns:p14="http://schemas.microsoft.com/office/powerpoint/2010/main" val="2011350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364-3C40-40D4-8BDD-84236009270F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EF699-C27F-441A-B369-DF084B311EDE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70E6-04A6-472F-AA4C-B7EF2FAAB24D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1345-8D7E-4424-BA17-5D93A092F391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0370-4B9A-4804-8538-FC1079DAB1E1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8264-5354-45BA-85B2-BEC893C67FEE}" type="datetime1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5CFE-0FD6-4D7F-9948-30694A08E8A5}" type="datetime1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EA48-1EAF-4C1C-B77C-56BCAD5652BE}" type="datetime1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3840-9F53-408F-A8E7-1387B8DAA2A4}" type="datetime1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737D-14CC-4FE5-B478-0413BE73EAD7}" type="datetime1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4D5E-392C-4AFE-ACC4-02C4858DE35B}" type="datetime1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34-87/19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87A55-9054-41E8-AEE2-431D1BC9FBEC}" type="datetime1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Proyecto 34-87/19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4" Type="http://schemas.microsoft.com/office/2007/relationships/hdphoto" Target="../media/hdphoto3.wdp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18883" y="5010150"/>
            <a:ext cx="6126160" cy="7255193"/>
            <a:chOff x="0" y="0"/>
            <a:chExt cx="8168214" cy="9673590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1435895" y="2036143"/>
              <a:ext cx="6823242" cy="2569108"/>
              <a:chOff x="0" y="0"/>
              <a:chExt cx="1079350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-168048" y="4882144"/>
              <a:ext cx="7349881" cy="2569108"/>
              <a:chOff x="0" y="0"/>
              <a:chExt cx="1162657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2575040" y="-1244263"/>
            <a:ext cx="3426960" cy="4265666"/>
            <a:chOff x="0" y="0"/>
            <a:chExt cx="4569280" cy="5687554"/>
          </a:xfrm>
        </p:grpSpPr>
        <p:grpSp>
          <p:nvGrpSpPr>
            <p:cNvPr id="8" name="Group 8"/>
            <p:cNvGrpSpPr/>
            <p:nvPr/>
          </p:nvGrpSpPr>
          <p:grpSpPr>
            <a:xfrm rot="-2700000">
              <a:off x="27432" y="2577082"/>
              <a:ext cx="4305215" cy="1860867"/>
              <a:chOff x="0" y="0"/>
              <a:chExt cx="940228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91482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4828" h="360680">
                    <a:moveTo>
                      <a:pt x="914828" y="180340"/>
                    </a:moveTo>
                    <a:cubicBezTo>
                      <a:pt x="914828" y="81280"/>
                      <a:pt x="834818" y="0"/>
                      <a:pt x="73448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4488" y="360680"/>
                    </a:lnTo>
                    <a:cubicBezTo>
                      <a:pt x="833548" y="360680"/>
                      <a:pt x="914828" y="279400"/>
                      <a:pt x="914828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528051" y="1128897"/>
              <a:ext cx="3963799" cy="1860867"/>
              <a:chOff x="0" y="0"/>
              <a:chExt cx="865665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84026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40266" h="360680">
                    <a:moveTo>
                      <a:pt x="840266" y="180340"/>
                    </a:moveTo>
                    <a:cubicBezTo>
                      <a:pt x="840266" y="81280"/>
                      <a:pt x="760256" y="0"/>
                      <a:pt x="6599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59925" y="360680"/>
                    </a:lnTo>
                    <a:cubicBezTo>
                      <a:pt x="758985" y="360680"/>
                      <a:pt x="840265" y="279400"/>
                      <a:pt x="840265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grpSp>
        <p:nvGrpSpPr>
          <p:cNvPr id="12" name="Group 12"/>
          <p:cNvGrpSpPr/>
          <p:nvPr/>
        </p:nvGrpSpPr>
        <p:grpSpPr>
          <a:xfrm>
            <a:off x="-4447962" y="-2517735"/>
            <a:ext cx="10908612" cy="12919035"/>
            <a:chOff x="0" y="0"/>
            <a:chExt cx="14544816" cy="17225380"/>
          </a:xfrm>
        </p:grpSpPr>
        <p:grpSp>
          <p:nvGrpSpPr>
            <p:cNvPr id="13" name="Group 13"/>
            <p:cNvGrpSpPr/>
            <p:nvPr/>
          </p:nvGrpSpPr>
          <p:grpSpPr>
            <a:xfrm rot="-2700000">
              <a:off x="2556842" y="3625680"/>
              <a:ext cx="12149878" cy="4574709"/>
              <a:chOff x="0" y="0"/>
              <a:chExt cx="1079350" cy="4064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 rot="-2700000">
              <a:off x="-299237" y="8693441"/>
              <a:ext cx="13087643" cy="4574709"/>
              <a:chOff x="0" y="0"/>
              <a:chExt cx="1162657" cy="4064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>
                  <a:alpha val="14901"/>
                </a:srgbClr>
              </a:solidFill>
            </p:spPr>
          </p:sp>
        </p:grpSp>
      </p:grpSp>
      <p:grpSp>
        <p:nvGrpSpPr>
          <p:cNvPr id="17" name="Group 17"/>
          <p:cNvGrpSpPr/>
          <p:nvPr/>
        </p:nvGrpSpPr>
        <p:grpSpPr>
          <a:xfrm>
            <a:off x="914400" y="967886"/>
            <a:ext cx="13737981" cy="8915417"/>
            <a:chOff x="-687101" y="-2432161"/>
            <a:chExt cx="18317308" cy="11887223"/>
          </a:xfrm>
        </p:grpSpPr>
        <p:sp>
          <p:nvSpPr>
            <p:cNvPr id="18" name="TextBox 18"/>
            <p:cNvSpPr txBox="1"/>
            <p:nvPr/>
          </p:nvSpPr>
          <p:spPr>
            <a:xfrm>
              <a:off x="-687101" y="-2432161"/>
              <a:ext cx="18317308" cy="586622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7280"/>
                </a:lnSpc>
              </a:pPr>
              <a:r>
                <a:rPr lang="en-US" sz="14400" b="1" i="1" spc="-863" dirty="0" err="1">
                  <a:solidFill>
                    <a:srgbClr val="1D617A"/>
                  </a:solidFill>
                  <a:latin typeface="Poppins Bold"/>
                </a:rPr>
                <a:t>Análisis</a:t>
              </a:r>
              <a:r>
                <a:rPr lang="en-US" sz="14400" b="1" i="1" spc="-863" dirty="0">
                  <a:solidFill>
                    <a:srgbClr val="1D617A"/>
                  </a:solidFill>
                  <a:latin typeface="Poppins Bold"/>
                </a:rPr>
                <a:t> </a:t>
              </a:r>
              <a:r>
                <a:rPr lang="en-US" sz="14400" b="1" i="1" spc="-863" dirty="0" err="1">
                  <a:solidFill>
                    <a:srgbClr val="1D617A"/>
                  </a:solidFill>
                  <a:latin typeface="Poppins Bold"/>
                </a:rPr>
                <a:t>Numérico</a:t>
              </a:r>
              <a:endParaRPr lang="en-US" sz="14400" b="1" i="1" spc="-863" dirty="0">
                <a:solidFill>
                  <a:srgbClr val="1D617A"/>
                </a:solidFill>
                <a:latin typeface="Poppins Bold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-111760" y="8514634"/>
              <a:ext cx="16902251" cy="94042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466"/>
                </a:lnSpc>
              </a:pPr>
              <a:r>
                <a:rPr lang="en-US" sz="4205" dirty="0">
                  <a:solidFill>
                    <a:srgbClr val="1D617A"/>
                  </a:solidFill>
                  <a:latin typeface="Poppins Medium"/>
                </a:rPr>
                <a:t>U.T.N. – </a:t>
              </a:r>
              <a:r>
                <a:rPr lang="en-US" sz="4205" dirty="0" err="1">
                  <a:solidFill>
                    <a:srgbClr val="1D617A"/>
                  </a:solidFill>
                  <a:latin typeface="Poppins Medium"/>
                </a:rPr>
                <a:t>Facultad</a:t>
              </a:r>
              <a:r>
                <a:rPr lang="en-US" sz="4205" dirty="0">
                  <a:solidFill>
                    <a:srgbClr val="1D617A"/>
                  </a:solidFill>
                  <a:latin typeface="Poppins Medium"/>
                </a:rPr>
                <a:t> Regional Córdoba</a:t>
              </a:r>
            </a:p>
          </p:txBody>
        </p:sp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218409" y="3865346"/>
            <a:ext cx="6462782" cy="7822414"/>
            <a:chOff x="0" y="0"/>
            <a:chExt cx="8617043" cy="10429885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-237730" y="4574446"/>
              <a:ext cx="9092504" cy="3093835"/>
              <a:chOff x="0" y="0"/>
              <a:chExt cx="1194373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16897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68973" h="360680">
                    <a:moveTo>
                      <a:pt x="1168973" y="180340"/>
                    </a:moveTo>
                    <a:cubicBezTo>
                      <a:pt x="1168973" y="81280"/>
                      <a:pt x="1088963" y="0"/>
                      <a:pt x="98863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88633" y="360680"/>
                    </a:lnTo>
                    <a:cubicBezTo>
                      <a:pt x="1087693" y="360680"/>
                      <a:pt x="1168973" y="279400"/>
                      <a:pt x="1168973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1422354" y="2073974"/>
              <a:ext cx="7147594" cy="3093835"/>
              <a:chOff x="0" y="0"/>
              <a:chExt cx="938894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913494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3494" h="360680">
                    <a:moveTo>
                      <a:pt x="913494" y="180340"/>
                    </a:moveTo>
                    <a:cubicBezTo>
                      <a:pt x="913494" y="81280"/>
                      <a:pt x="833484" y="0"/>
                      <a:pt x="733154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3154" y="360680"/>
                    </a:lnTo>
                    <a:cubicBezTo>
                      <a:pt x="832214" y="360680"/>
                      <a:pt x="913494" y="279400"/>
                      <a:pt x="913494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2560320" y="2324100"/>
            <a:ext cx="13530005" cy="7606310"/>
            <a:chOff x="0" y="125730"/>
            <a:chExt cx="17856467" cy="8421245"/>
          </a:xfrm>
        </p:grpSpPr>
        <p:sp>
          <p:nvSpPr>
            <p:cNvPr id="8" name="TextBox 8"/>
            <p:cNvSpPr txBox="1"/>
            <p:nvPr/>
          </p:nvSpPr>
          <p:spPr>
            <a:xfrm>
              <a:off x="0" y="1862270"/>
              <a:ext cx="17018533" cy="8131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00"/>
                </a:lnSpc>
              </a:pPr>
              <a:endParaRPr lang="en-US" sz="4000" b="0" i="1" spc="280" dirty="0">
                <a:solidFill>
                  <a:srgbClr val="61C2A2"/>
                </a:solidFill>
                <a:latin typeface="Poppins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74535" y="1559439"/>
              <a:ext cx="14605533" cy="69875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99"/>
                </a:lnSpc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Unidad 1 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Introducción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a las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Señales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y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Sistemas</a:t>
              </a: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>
                <a:lnSpc>
                  <a:spcPts val="4499"/>
                </a:lnSpc>
              </a:pPr>
              <a:r>
                <a:rPr lang="en-US" sz="3000" b="1" dirty="0">
                  <a:solidFill>
                    <a:srgbClr val="1D617A"/>
                  </a:solidFill>
                  <a:latin typeface="Poppins Light"/>
                </a:rPr>
                <a:t>SEÑALES</a:t>
              </a:r>
            </a:p>
            <a:p>
              <a:pPr marL="457200" indent="-457200">
                <a:lnSpc>
                  <a:spcPts val="4499"/>
                </a:lnSpc>
                <a:buFont typeface="Arial" panose="020B0604020202020204" pitchFamily="34" charset="0"/>
                <a:buChar char="•"/>
              </a:pP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Definiciones</a:t>
              </a: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marL="457200" indent="-457200">
                <a:lnSpc>
                  <a:spcPts val="4499"/>
                </a:lnSpc>
                <a:buFont typeface="Arial" panose="020B0604020202020204" pitchFamily="34" charset="0"/>
                <a:buChar char="•"/>
              </a:pP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Operaciones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de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Señales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: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transformaciones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de la variable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independiente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(t) [n]:</a:t>
              </a:r>
            </a:p>
            <a:p>
              <a:pPr marL="914400" lvl="1" indent="-457200">
                <a:lnSpc>
                  <a:spcPts val="4499"/>
                </a:lnSpc>
                <a:buFont typeface="Courier New" panose="02070309020205020404" pitchFamily="49" charset="0"/>
                <a:buChar char="o"/>
              </a:pP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Desplazamiento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en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el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tiempo</a:t>
              </a: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marL="914400" lvl="1" indent="-457200">
                <a:lnSpc>
                  <a:spcPts val="4499"/>
                </a:lnSpc>
                <a:buFont typeface="Courier New" panose="02070309020205020404" pitchFamily="49" charset="0"/>
                <a:buChar char="o"/>
              </a:pP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Escalamiento</a:t>
              </a: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marL="914400" lvl="1" indent="-457200">
                <a:lnSpc>
                  <a:spcPts val="4499"/>
                </a:lnSpc>
                <a:buFont typeface="Courier New" panose="02070309020205020404" pitchFamily="49" charset="0"/>
                <a:buChar char="o"/>
              </a:pP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Reflexión</a:t>
              </a: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marL="457200" indent="-457200">
                <a:lnSpc>
                  <a:spcPts val="4499"/>
                </a:lnSpc>
                <a:buFont typeface="Arial" panose="020B0604020202020204" pitchFamily="34" charset="0"/>
                <a:buChar char="•"/>
              </a:pP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Señales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Básicas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:</a:t>
              </a:r>
            </a:p>
            <a:p>
              <a:pPr marL="914400" lvl="1" indent="-457200">
                <a:lnSpc>
                  <a:spcPts val="4499"/>
                </a:lnSpc>
                <a:buFont typeface="Courier New" panose="02070309020205020404" pitchFamily="49" charset="0"/>
                <a:buChar char="o"/>
              </a:pP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Impulso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unitario</a:t>
              </a: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marL="914400" lvl="1" indent="-457200">
                <a:lnSpc>
                  <a:spcPts val="4499"/>
                </a:lnSpc>
                <a:buFont typeface="Courier New" panose="02070309020205020404" pitchFamily="49" charset="0"/>
                <a:buChar char="o"/>
              </a:pP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Escalón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unitario</a:t>
              </a: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21261" y="125730"/>
              <a:ext cx="17735206" cy="127781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8800"/>
                </a:lnSpc>
              </a:pPr>
              <a:r>
                <a:rPr lang="en-US" sz="8000" b="1" i="1" spc="-240" dirty="0">
                  <a:solidFill>
                    <a:srgbClr val="1D617A"/>
                  </a:solidFill>
                  <a:latin typeface="Poppins Bold"/>
                </a:rPr>
                <a:t>CONTENIDOS PRINCIPALES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218409" y="3865346"/>
            <a:ext cx="6462782" cy="7822414"/>
            <a:chOff x="0" y="0"/>
            <a:chExt cx="8617043" cy="10429885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-237730" y="4574446"/>
              <a:ext cx="9092504" cy="3093835"/>
              <a:chOff x="0" y="0"/>
              <a:chExt cx="1194373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16897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68973" h="360680">
                    <a:moveTo>
                      <a:pt x="1168973" y="180340"/>
                    </a:moveTo>
                    <a:cubicBezTo>
                      <a:pt x="1168973" y="81280"/>
                      <a:pt x="1088963" y="0"/>
                      <a:pt x="98863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88633" y="360680"/>
                    </a:lnTo>
                    <a:cubicBezTo>
                      <a:pt x="1087693" y="360680"/>
                      <a:pt x="1168973" y="279400"/>
                      <a:pt x="1168973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1422354" y="2073974"/>
              <a:ext cx="7147594" cy="3093835"/>
              <a:chOff x="0" y="0"/>
              <a:chExt cx="938894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913494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3494" h="360680">
                    <a:moveTo>
                      <a:pt x="913494" y="180340"/>
                    </a:moveTo>
                    <a:cubicBezTo>
                      <a:pt x="913494" y="81280"/>
                      <a:pt x="833484" y="0"/>
                      <a:pt x="733154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3154" y="360680"/>
                    </a:lnTo>
                    <a:cubicBezTo>
                      <a:pt x="832214" y="360680"/>
                      <a:pt x="913494" y="279400"/>
                      <a:pt x="913494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2697974" y="952500"/>
            <a:ext cx="13392351" cy="4957911"/>
            <a:chOff x="0" y="66675"/>
            <a:chExt cx="17856467" cy="4949089"/>
          </a:xfrm>
        </p:grpSpPr>
        <p:sp>
          <p:nvSpPr>
            <p:cNvPr id="8" name="TextBox 8"/>
            <p:cNvSpPr txBox="1"/>
            <p:nvPr/>
          </p:nvSpPr>
          <p:spPr>
            <a:xfrm>
              <a:off x="0" y="1862270"/>
              <a:ext cx="17018533" cy="8131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00"/>
                </a:lnSpc>
              </a:pPr>
              <a:endParaRPr lang="en-US" sz="4000" b="0" i="1" spc="280" dirty="0">
                <a:solidFill>
                  <a:srgbClr val="61C2A2"/>
                </a:solidFill>
                <a:latin typeface="Poppins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74536" y="1559439"/>
              <a:ext cx="14605533" cy="3456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99"/>
                </a:lnSpc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>
                <a:lnSpc>
                  <a:spcPts val="4499"/>
                </a:lnSpc>
              </a:pPr>
              <a:r>
                <a:rPr lang="en-US" sz="3000" b="1" dirty="0">
                  <a:solidFill>
                    <a:srgbClr val="1D617A"/>
                  </a:solidFill>
                  <a:latin typeface="Poppins Light"/>
                </a:rPr>
                <a:t>SISTEMAS</a:t>
              </a:r>
            </a:p>
            <a:p>
              <a:pPr marL="457200" indent="-457200">
                <a:lnSpc>
                  <a:spcPts val="4499"/>
                </a:lnSpc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	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Definición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y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Conexión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entre los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sistemas</a:t>
              </a:r>
              <a:endParaRPr lang="en-US" sz="3000" b="0" i="0" dirty="0">
                <a:solidFill>
                  <a:srgbClr val="1D617A"/>
                </a:solidFill>
                <a:latin typeface="Poppins Light"/>
              </a:endParaRPr>
            </a:p>
            <a:p>
              <a:pPr marL="457200" indent="-457200">
                <a:lnSpc>
                  <a:spcPts val="4499"/>
                </a:lnSpc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	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Propiedades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: Memoria,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Invertibilidad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,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Causalidad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,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Estabilidad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,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Linealidad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,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Invarianza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en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el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tiempo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.</a:t>
              </a:r>
            </a:p>
            <a:p>
              <a:pPr>
                <a:lnSpc>
                  <a:spcPts val="4499"/>
                </a:lnSpc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" y="66675"/>
              <a:ext cx="17856464" cy="153888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8800"/>
                </a:lnSpc>
              </a:pPr>
              <a:r>
                <a:rPr lang="en-US" sz="8000" b="1" i="1" spc="-240" dirty="0">
                  <a:solidFill>
                    <a:srgbClr val="1D617A"/>
                  </a:solidFill>
                  <a:latin typeface="Poppins Bold"/>
                </a:rPr>
                <a:t>CONTENIDOS PRINCIPALES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</p:spTree>
    <p:extLst>
      <p:ext uri="{BB962C8B-B14F-4D97-AF65-F5344CB8AC3E}">
        <p14:creationId xmlns:p14="http://schemas.microsoft.com/office/powerpoint/2010/main" val="3851640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990600" y="530328"/>
            <a:ext cx="15697200" cy="9421466"/>
            <a:chOff x="0" y="66675"/>
            <a:chExt cx="18210060" cy="10288237"/>
          </a:xfrm>
        </p:grpSpPr>
        <p:sp>
          <p:nvSpPr>
            <p:cNvPr id="8" name="TextBox 8"/>
            <p:cNvSpPr txBox="1"/>
            <p:nvPr/>
          </p:nvSpPr>
          <p:spPr>
            <a:xfrm>
              <a:off x="0" y="1862270"/>
              <a:ext cx="17018533" cy="8131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00"/>
                </a:lnSpc>
              </a:pPr>
              <a:endParaRPr lang="en-US" sz="4000" b="0" i="1" spc="280" dirty="0">
                <a:solidFill>
                  <a:srgbClr val="61C2A2"/>
                </a:solidFill>
                <a:latin typeface="Poppins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290616" y="1564009"/>
              <a:ext cx="16919444" cy="879090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4499"/>
                </a:lnSpc>
              </a:pPr>
              <a:r>
                <a:rPr lang="en-US" sz="3000" b="1" u="sng" dirty="0">
                  <a:solidFill>
                    <a:srgbClr val="1D617A"/>
                  </a:solidFill>
                  <a:latin typeface="Poppins Light"/>
                </a:rPr>
                <a:t>Sistema: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Proceso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por el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cual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la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señal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de entrada x(t) se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transforma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en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una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señal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de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salida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y(t).</a:t>
              </a:r>
            </a:p>
            <a:p>
              <a:pPr lvl="2">
                <a:lnSpc>
                  <a:spcPts val="4499"/>
                </a:lnSpc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lvl="2">
                <a:lnSpc>
                  <a:spcPts val="4499"/>
                </a:lnSpc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       X(t) 					     		y(t)</a:t>
              </a:r>
            </a:p>
            <a:p>
              <a:pPr marL="457200" indent="-457200">
                <a:lnSpc>
                  <a:spcPts val="4499"/>
                </a:lnSpc>
                <a:buFont typeface="Arial" panose="020B0604020202020204" pitchFamily="34" charset="0"/>
                <a:buChar char="•"/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algn="just">
                <a:lnSpc>
                  <a:spcPts val="4499"/>
                </a:lnSpc>
              </a:pPr>
              <a:r>
                <a:rPr lang="en-US" sz="3000" b="1" u="sng" dirty="0" err="1">
                  <a:solidFill>
                    <a:srgbClr val="1D617A"/>
                  </a:solidFill>
                  <a:latin typeface="Poppins Light"/>
                </a:rPr>
                <a:t>Señales</a:t>
              </a:r>
              <a:r>
                <a:rPr lang="en-US" sz="3000" b="1" u="sng" dirty="0">
                  <a:solidFill>
                    <a:srgbClr val="1D617A"/>
                  </a:solidFill>
                  <a:latin typeface="Poppins Light"/>
                </a:rPr>
                <a:t>:</a:t>
              </a:r>
              <a:endParaRPr lang="en-US" sz="3000" b="1" dirty="0">
                <a:solidFill>
                  <a:srgbClr val="1D617A"/>
                </a:solidFill>
                <a:latin typeface="Poppins Light"/>
              </a:endParaRPr>
            </a:p>
            <a:p>
              <a:pPr marL="514350" indent="-514350" algn="just">
                <a:lnSpc>
                  <a:spcPts val="4499"/>
                </a:lnSpc>
                <a:buAutoNum type="arabicPeriod"/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Se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representa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matemáticamente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como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funciones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de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una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o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más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variable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dependientes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en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función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de una o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más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variables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independientes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.</a:t>
              </a:r>
            </a:p>
            <a:p>
              <a:pPr marL="514350" indent="-514350" algn="just">
                <a:lnSpc>
                  <a:spcPts val="4499"/>
                </a:lnSpc>
                <a:buAutoNum type="arabicPeriod"/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Las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señales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pueden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describir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una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variedad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muy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amplia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de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fenómenos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físicos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.</a:t>
              </a:r>
            </a:p>
            <a:p>
              <a:pPr marL="514350" indent="-514350" algn="just">
                <a:lnSpc>
                  <a:spcPts val="4499"/>
                </a:lnSpc>
                <a:buAutoNum type="arabicPeriod"/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En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este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curso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nos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enfocaremos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en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señales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que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involucren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una sola variable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independiente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y por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conveniencia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nos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referiremos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a la variable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independiente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como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el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tiempo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y la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llamaremos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:</a:t>
              </a:r>
            </a:p>
            <a:p>
              <a:pPr algn="just">
                <a:lnSpc>
                  <a:spcPts val="4499"/>
                </a:lnSpc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              </a:t>
              </a:r>
              <a:r>
                <a:rPr lang="en-US" sz="3000" b="1" dirty="0">
                  <a:solidFill>
                    <a:srgbClr val="1D617A"/>
                  </a:solidFill>
                  <a:latin typeface="Poppins Light"/>
                </a:rPr>
                <a:t>“ t ” </a:t>
              </a:r>
              <a:r>
                <a:rPr lang="en-US" sz="3000" b="1" dirty="0" err="1">
                  <a:solidFill>
                    <a:srgbClr val="1D617A"/>
                  </a:solidFill>
                  <a:latin typeface="Poppins Light"/>
                </a:rPr>
                <a:t>en</a:t>
              </a:r>
              <a:r>
                <a:rPr lang="en-US" sz="3000" b="1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b="1" dirty="0" err="1">
                  <a:solidFill>
                    <a:srgbClr val="1D617A"/>
                  </a:solidFill>
                  <a:latin typeface="Poppins Light"/>
                </a:rPr>
                <a:t>tiempo</a:t>
              </a:r>
              <a:r>
                <a:rPr lang="en-US" sz="3000" b="1" dirty="0">
                  <a:solidFill>
                    <a:srgbClr val="1D617A"/>
                  </a:solidFill>
                  <a:latin typeface="Poppins Light"/>
                </a:rPr>
                <a:t> continuo               “ n ” </a:t>
              </a:r>
              <a:r>
                <a:rPr lang="en-US" sz="3000" b="1" dirty="0" err="1">
                  <a:solidFill>
                    <a:srgbClr val="1D617A"/>
                  </a:solidFill>
                  <a:latin typeface="Poppins Light"/>
                </a:rPr>
                <a:t>en</a:t>
              </a:r>
              <a:r>
                <a:rPr lang="en-US" sz="3000" b="1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b="1" dirty="0" err="1">
                  <a:solidFill>
                    <a:srgbClr val="1D617A"/>
                  </a:solidFill>
                  <a:latin typeface="Poppins Light"/>
                </a:rPr>
                <a:t>tiempo</a:t>
              </a:r>
              <a:r>
                <a:rPr lang="en-US" sz="3000" b="1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b="1" dirty="0" err="1">
                  <a:solidFill>
                    <a:srgbClr val="1D617A"/>
                  </a:solidFill>
                  <a:latin typeface="Poppins Light"/>
                </a:rPr>
                <a:t>discreto</a:t>
              </a: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" y="66675"/>
              <a:ext cx="17856464" cy="123233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8800"/>
                </a:lnSpc>
              </a:pPr>
              <a:r>
                <a:rPr lang="en-US" sz="6000" b="1" i="1" spc="-240" dirty="0">
                  <a:solidFill>
                    <a:srgbClr val="1D617A"/>
                  </a:solidFill>
                  <a:latin typeface="Poppins Bold"/>
                </a:rPr>
                <a:t>Unidad 1        </a:t>
              </a:r>
              <a:r>
                <a:rPr lang="en-US" sz="6000" b="1" i="1" spc="-240" dirty="0" err="1">
                  <a:solidFill>
                    <a:srgbClr val="1D617A"/>
                  </a:solidFill>
                  <a:latin typeface="Poppins Bold"/>
                </a:rPr>
                <a:t>Señales</a:t>
              </a:r>
              <a:r>
                <a:rPr lang="en-US" sz="6000" b="1" i="1" spc="-240" dirty="0">
                  <a:solidFill>
                    <a:srgbClr val="1D617A"/>
                  </a:solidFill>
                  <a:latin typeface="Poppins Bold"/>
                </a:rPr>
                <a:t> y </a:t>
              </a:r>
              <a:r>
                <a:rPr lang="en-US" sz="6000" b="1" i="1" spc="-240" dirty="0" err="1">
                  <a:solidFill>
                    <a:srgbClr val="1D617A"/>
                  </a:solidFill>
                  <a:latin typeface="Poppins Bold"/>
                </a:rPr>
                <a:t>Sistemas</a:t>
              </a:r>
              <a:endParaRPr lang="en-US" sz="6000" b="1" i="1" spc="-240" dirty="0">
                <a:solidFill>
                  <a:srgbClr val="1D617A"/>
                </a:solidFill>
                <a:latin typeface="Poppins Bold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971C970-6571-46B0-8022-75D347D1016B}"/>
              </a:ext>
            </a:extLst>
          </p:cNvPr>
          <p:cNvCxnSpPr/>
          <p:nvPr/>
        </p:nvCxnSpPr>
        <p:spPr>
          <a:xfrm>
            <a:off x="5105400" y="39243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D5E6B10-C714-41DC-9E10-BD5513066CD8}"/>
              </a:ext>
            </a:extLst>
          </p:cNvPr>
          <p:cNvSpPr/>
          <p:nvPr/>
        </p:nvSpPr>
        <p:spPr>
          <a:xfrm>
            <a:off x="5867400" y="3467100"/>
            <a:ext cx="3048000" cy="734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/>
              <a:t>SISTEMA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82A2920-6DC6-4605-9A36-C33034400A26}"/>
              </a:ext>
            </a:extLst>
          </p:cNvPr>
          <p:cNvCxnSpPr/>
          <p:nvPr/>
        </p:nvCxnSpPr>
        <p:spPr>
          <a:xfrm>
            <a:off x="9220200" y="39243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84265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7162798" y="-38100"/>
            <a:ext cx="3352800" cy="11285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6000" b="1" i="1" spc="-240" dirty="0" err="1">
                <a:solidFill>
                  <a:srgbClr val="1D617A"/>
                </a:solidFill>
                <a:latin typeface="Poppins Bold"/>
              </a:rPr>
              <a:t>Señales</a:t>
            </a:r>
            <a:endParaRPr lang="en-US" sz="6000" b="1" i="1" spc="-240" dirty="0">
              <a:solidFill>
                <a:srgbClr val="1D617A"/>
              </a:solidFill>
              <a:latin typeface="Poppins Bold"/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8EE9170C-7B30-C5CB-CD03-8A92FC175A61}"/>
              </a:ext>
            </a:extLst>
          </p:cNvPr>
          <p:cNvGrpSpPr/>
          <p:nvPr/>
        </p:nvGrpSpPr>
        <p:grpSpPr>
          <a:xfrm>
            <a:off x="76200" y="571501"/>
            <a:ext cx="8610599" cy="5716212"/>
            <a:chOff x="76200" y="571500"/>
            <a:chExt cx="8678486" cy="6029773"/>
          </a:xfrm>
        </p:grpSpPr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6232600B-8568-20F8-F2DC-508C2616BE12}"/>
                </a:ext>
              </a:extLst>
            </p:cNvPr>
            <p:cNvGrpSpPr/>
            <p:nvPr/>
          </p:nvGrpSpPr>
          <p:grpSpPr>
            <a:xfrm>
              <a:off x="228600" y="571500"/>
              <a:ext cx="7345687" cy="2761494"/>
              <a:chOff x="228600" y="571500"/>
              <a:chExt cx="7345687" cy="2761494"/>
            </a:xfrm>
          </p:grpSpPr>
          <p:sp>
            <p:nvSpPr>
              <p:cNvPr id="9" name="TextBox 9"/>
              <p:cNvSpPr txBox="1"/>
              <p:nvPr/>
            </p:nvSpPr>
            <p:spPr>
              <a:xfrm>
                <a:off x="228600" y="1638300"/>
                <a:ext cx="7345687" cy="1694694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457200" indent="-457200" algn="just">
                  <a:lnSpc>
                    <a:spcPts val="4499"/>
                  </a:lnSpc>
                  <a:buFont typeface="Arial" panose="020B0604020202020204" pitchFamily="34" charset="0"/>
                  <a:buChar char="•"/>
                </a:pP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Estas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</a:t>
                </a: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señales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</a:t>
                </a: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están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</a:t>
                </a: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definidas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para </a:t>
                </a: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una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</a:t>
                </a: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sucesión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continua de </a:t>
                </a: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valores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de la variable </a:t>
                </a: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independiente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.</a:t>
                </a:r>
              </a:p>
            </p:txBody>
          </p:sp>
          <p:sp>
            <p:nvSpPr>
              <p:cNvPr id="2" name="TextBox 10">
                <a:extLst>
                  <a:ext uri="{FF2B5EF4-FFF2-40B4-BE49-F238E27FC236}">
                    <a16:creationId xmlns:a16="http://schemas.microsoft.com/office/drawing/2014/main" id="{8127B5AA-BAB8-348B-7586-0A82192B34FF}"/>
                  </a:ext>
                </a:extLst>
              </p:cNvPr>
              <p:cNvSpPr txBox="1"/>
              <p:nvPr/>
            </p:nvSpPr>
            <p:spPr>
              <a:xfrm>
                <a:off x="228600" y="571500"/>
                <a:ext cx="6336866" cy="1128514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8800"/>
                  </a:lnSpc>
                </a:pPr>
                <a:r>
                  <a:rPr lang="en-US" sz="6000" b="1" i="1" spc="-240" dirty="0" err="1">
                    <a:solidFill>
                      <a:srgbClr val="1D617A"/>
                    </a:solidFill>
                    <a:latin typeface="Poppins Bold"/>
                  </a:rPr>
                  <a:t>tiempo</a:t>
                </a:r>
                <a:r>
                  <a:rPr lang="en-US" sz="6000" b="1" i="1" spc="-240" dirty="0">
                    <a:solidFill>
                      <a:srgbClr val="1D617A"/>
                    </a:solidFill>
                    <a:latin typeface="Poppins Bold"/>
                  </a:rPr>
                  <a:t> continuo</a:t>
                </a:r>
              </a:p>
            </p:txBody>
          </p:sp>
        </p:grp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2021C4EE-A1DA-BDD7-1A39-E6C855B5A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" y="3390900"/>
              <a:ext cx="8678486" cy="3210373"/>
            </a:xfrm>
            <a:prstGeom prst="rect">
              <a:avLst/>
            </a:prstGeom>
          </p:spPr>
        </p:pic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9DA0B632-C3E7-7B4E-A6F7-99239362EFAF}"/>
              </a:ext>
            </a:extLst>
          </p:cNvPr>
          <p:cNvGrpSpPr/>
          <p:nvPr/>
        </p:nvGrpSpPr>
        <p:grpSpPr>
          <a:xfrm>
            <a:off x="9540240" y="600452"/>
            <a:ext cx="8453845" cy="6379468"/>
            <a:chOff x="9372601" y="585986"/>
            <a:chExt cx="8610600" cy="6614914"/>
          </a:xfrm>
        </p:grpSpPr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993E096A-A9ED-EE62-A2C8-4AED35E9A85D}"/>
                </a:ext>
              </a:extLst>
            </p:cNvPr>
            <p:cNvGrpSpPr/>
            <p:nvPr/>
          </p:nvGrpSpPr>
          <p:grpSpPr>
            <a:xfrm>
              <a:off x="10637520" y="585986"/>
              <a:ext cx="7345680" cy="2652514"/>
              <a:chOff x="10637520" y="585986"/>
              <a:chExt cx="7345680" cy="2652514"/>
            </a:xfrm>
          </p:grpSpPr>
          <p:sp>
            <p:nvSpPr>
              <p:cNvPr id="3" name="TextBox 10">
                <a:extLst>
                  <a:ext uri="{FF2B5EF4-FFF2-40B4-BE49-F238E27FC236}">
                    <a16:creationId xmlns:a16="http://schemas.microsoft.com/office/drawing/2014/main" id="{D1071EF1-C939-3159-BBAE-22AD09BD686C}"/>
                  </a:ext>
                </a:extLst>
              </p:cNvPr>
              <p:cNvSpPr txBox="1"/>
              <p:nvPr/>
            </p:nvSpPr>
            <p:spPr>
              <a:xfrm>
                <a:off x="11201400" y="585986"/>
                <a:ext cx="6553200" cy="1128514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8800"/>
                  </a:lnSpc>
                </a:pPr>
                <a:r>
                  <a:rPr lang="en-US" sz="6000" b="1" i="1" spc="-240" dirty="0" err="1">
                    <a:solidFill>
                      <a:srgbClr val="1D617A"/>
                    </a:solidFill>
                    <a:latin typeface="Poppins Bold"/>
                  </a:rPr>
                  <a:t>tiempo</a:t>
                </a:r>
                <a:r>
                  <a:rPr lang="en-US" sz="6000" b="1" i="1" spc="-240" dirty="0">
                    <a:solidFill>
                      <a:srgbClr val="1D617A"/>
                    </a:solidFill>
                    <a:latin typeface="Poppins Bold"/>
                  </a:rPr>
                  <a:t> </a:t>
                </a:r>
                <a:r>
                  <a:rPr lang="en-US" sz="6000" b="1" i="1" spc="-240" dirty="0" err="1">
                    <a:solidFill>
                      <a:srgbClr val="1D617A"/>
                    </a:solidFill>
                    <a:latin typeface="Poppins Bold"/>
                  </a:rPr>
                  <a:t>discreto</a:t>
                </a:r>
                <a:endParaRPr lang="en-US" sz="6000" b="1" i="1" spc="-240" dirty="0">
                  <a:solidFill>
                    <a:srgbClr val="1D617A"/>
                  </a:solidFill>
                  <a:latin typeface="Poppins Bold"/>
                </a:endParaRPr>
              </a:p>
            </p:txBody>
          </p:sp>
          <p:sp>
            <p:nvSpPr>
              <p:cNvPr id="4" name="TextBox 9">
                <a:extLst>
                  <a:ext uri="{FF2B5EF4-FFF2-40B4-BE49-F238E27FC236}">
                    <a16:creationId xmlns:a16="http://schemas.microsoft.com/office/drawing/2014/main" id="{922FFE0A-97C7-C9E4-BB14-334F1D4939AA}"/>
                  </a:ext>
                </a:extLst>
              </p:cNvPr>
              <p:cNvSpPr txBox="1"/>
              <p:nvPr/>
            </p:nvSpPr>
            <p:spPr>
              <a:xfrm>
                <a:off x="10637520" y="1543805"/>
                <a:ext cx="7345680" cy="169469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457200" indent="-457200" algn="just">
                  <a:lnSpc>
                    <a:spcPts val="4499"/>
                  </a:lnSpc>
                  <a:buFont typeface="Arial" panose="020B0604020202020204" pitchFamily="34" charset="0"/>
                  <a:buChar char="•"/>
                </a:pP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La variable </a:t>
                </a: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independiente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</a:t>
                </a: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adopta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solo </a:t>
                </a: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valores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</a:t>
                </a: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enteros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: </a:t>
                </a: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tiempos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</a:t>
                </a: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discretos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.</a:t>
                </a:r>
              </a:p>
            </p:txBody>
          </p:sp>
        </p:grpSp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7338429A-6F3A-1E24-D29F-5622AA430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2601" y="3189143"/>
              <a:ext cx="8610600" cy="4011757"/>
            </a:xfrm>
            <a:prstGeom prst="rect">
              <a:avLst/>
            </a:prstGeom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BBF3A111-EA17-4674-D2A6-950F7311746E}"/>
              </a:ext>
            </a:extLst>
          </p:cNvPr>
          <p:cNvGrpSpPr/>
          <p:nvPr/>
        </p:nvGrpSpPr>
        <p:grpSpPr>
          <a:xfrm>
            <a:off x="-228600" y="6134100"/>
            <a:ext cx="7097485" cy="4200147"/>
            <a:chOff x="14233267" y="2078701"/>
            <a:chExt cx="3739088" cy="3690275"/>
          </a:xfrm>
        </p:grpSpPr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F8F746C6-5AE6-96B8-27E4-43EE95192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65535" y1="11376" x2="65535" y2="11376"/>
                          <a14:foregroundMark x1="35509" y1="19841" x2="35509" y2="19841"/>
                          <a14:foregroundMark x1="35509" y1="19841" x2="35509" y2="19841"/>
                          <a14:foregroundMark x1="13316" y1="16667" x2="13316" y2="16667"/>
                          <a14:foregroundMark x1="67102" y1="14550" x2="67102" y2="14550"/>
                          <a14:foregroundMark x1="67102" y1="14550" x2="67102" y2="14550"/>
                          <a14:foregroundMark x1="84334" y1="14286" x2="84334" y2="14286"/>
                          <a14:foregroundMark x1="52219" y1="16402" x2="52219" y2="16402"/>
                          <a14:foregroundMark x1="24021" y1="20635" x2="24021" y2="20635"/>
                          <a14:foregroundMark x1="9138" y1="19312" x2="9138" y2="19312"/>
                          <a14:foregroundMark x1="9138" y1="19312" x2="9138" y2="19312"/>
                          <a14:foregroundMark x1="29504" y1="15608" x2="29504" y2="15608"/>
                          <a14:foregroundMark x1="55091" y1="7407" x2="55091" y2="7407"/>
                          <a14:foregroundMark x1="57963" y1="3968" x2="57963" y2="3968"/>
                          <a14:foregroundMark x1="52219" y1="14286" x2="52219" y2="14286"/>
                          <a14:foregroundMark x1="52219" y1="10847" x2="52219" y2="10847"/>
                          <a14:foregroundMark x1="39687" y1="15079" x2="39687" y2="15079"/>
                          <a14:foregroundMark x1="39687" y1="15608" x2="39687" y2="15608"/>
                          <a14:foregroundMark x1="44648" y1="15873" x2="44648" y2="15873"/>
                          <a14:foregroundMark x1="50392" y1="15608" x2="50392" y2="15608"/>
                          <a14:foregroundMark x1="78851" y1="18519" x2="78851" y2="18519"/>
                          <a14:foregroundMark x1="77285" y1="15079" x2="77285" y2="15079"/>
                          <a14:foregroundMark x1="76240" y1="15079" x2="76240" y2="15079"/>
                          <a14:foregroundMark x1="65013" y1="15873" x2="65013" y2="15873"/>
                          <a14:foregroundMark x1="62663" y1="15873" x2="62663" y2="15873"/>
                          <a14:foregroundMark x1="60574" y1="16402" x2="60574" y2="16402"/>
                          <a14:foregroundMark x1="56397" y1="16667" x2="56397" y2="16667"/>
                          <a14:foregroundMark x1="16188" y1="20899" x2="16188" y2="20899"/>
                          <a14:foregroundMark x1="19060" y1="19841" x2="19060" y2="19841"/>
                          <a14:foregroundMark x1="19060" y1="19841" x2="19060" y2="19841"/>
                          <a14:foregroundMark x1="24021" y1="17989" x2="24021" y2="17989"/>
                          <a14:foregroundMark x1="27937" y1="18783" x2="27937" y2="18783"/>
                          <a14:foregroundMark x1="27937" y1="18783" x2="27937" y2="18783"/>
                          <a14:foregroundMark x1="48303" y1="20635" x2="48303" y2="20635"/>
                          <a14:foregroundMark x1="42037" y1="20899" x2="42037" y2="20899"/>
                          <a14:foregroundMark x1="42037" y1="20899" x2="42037" y2="20899"/>
                          <a14:foregroundMark x1="76240" y1="10317" x2="76240" y2="10317"/>
                          <a14:foregroundMark x1="78068" y1="15608" x2="78068" y2="15608"/>
                          <a14:foregroundMark x1="78068" y1="15608" x2="78068" y2="15608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85640" y1="13492" x2="85640" y2="13492"/>
                          <a14:foregroundMark x1="79373" y1="15079" x2="79373" y2="15079"/>
                          <a14:foregroundMark x1="49086" y1="5291" x2="49086" y2="5291"/>
                          <a14:foregroundMark x1="49608" y1="22751" x2="49608" y2="22751"/>
                          <a14:foregroundMark x1="49608" y1="22751" x2="43342" y2="22751"/>
                          <a14:foregroundMark x1="43342" y1="22751" x2="14883" y2="16667"/>
                          <a14:foregroundMark x1="61619" y1="21429" x2="64230" y2="16667"/>
                          <a14:foregroundMark x1="64230" y1="16667" x2="64230" y2="16667"/>
                          <a14:foregroundMark x1="51697" y1="14286" x2="51697" y2="14286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3175"/>
                          <a14:foregroundMark x1="55352" y1="3175" x2="55352" y2="3175"/>
                          <a14:foregroundMark x1="55091" y1="18783" x2="55091" y2="18783"/>
                          <a14:foregroundMark x1="55091" y1="18783" x2="55091" y2="18783"/>
                          <a14:foregroundMark x1="53003" y1="12169" x2="53003" y2="12169"/>
                          <a14:foregroundMark x1="53003" y1="12169" x2="53003" y2="12169"/>
                          <a14:foregroundMark x1="55091" y1="13492" x2="55091" y2="13492"/>
                          <a14:foregroundMark x1="55091" y1="13492" x2="55091" y2="13492"/>
                          <a14:foregroundMark x1="55091" y1="13492" x2="55091" y2="13492"/>
                          <a14:foregroundMark x1="72063" y1="17725" x2="72063" y2="177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233267" y="2078701"/>
              <a:ext cx="3739088" cy="3690275"/>
            </a:xfrm>
            <a:prstGeom prst="rect">
              <a:avLst/>
            </a:prstGeom>
          </p:spPr>
        </p:pic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378F9DE8-1CDF-7FCE-2DEC-F4CD5725FE5D}"/>
                </a:ext>
              </a:extLst>
            </p:cNvPr>
            <p:cNvSpPr txBox="1"/>
            <p:nvPr/>
          </p:nvSpPr>
          <p:spPr>
            <a:xfrm>
              <a:off x="15064175" y="2709052"/>
              <a:ext cx="2469042" cy="2564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3200" dirty="0"/>
                <a:t>Una señal en tiempo discreto puede representar “ muestras “ sucesivas de un fenómeno en el cual la variable independiente es continua</a:t>
              </a:r>
              <a:endParaRPr lang="es-AR" sz="2800" dirty="0"/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2DE6B2C4-B6F5-9408-AC0B-5B7BAE7408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0517" y="7200900"/>
            <a:ext cx="10788883" cy="303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989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2139683" y="419100"/>
            <a:ext cx="14548118" cy="1031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4800" b="1" i="1" spc="-240" dirty="0" err="1">
                <a:solidFill>
                  <a:srgbClr val="1D617A"/>
                </a:solidFill>
                <a:latin typeface="Poppins Bold"/>
              </a:rPr>
              <a:t>Operaciones</a:t>
            </a:r>
            <a:r>
              <a:rPr lang="en-US" sz="4800" b="1" i="1" spc="-240" dirty="0">
                <a:solidFill>
                  <a:srgbClr val="1D617A"/>
                </a:solidFill>
                <a:latin typeface="Poppins Bold"/>
              </a:rPr>
              <a:t> de las </a:t>
            </a:r>
            <a:r>
              <a:rPr lang="en-US" sz="4800" b="1" i="1" spc="-240" dirty="0" err="1">
                <a:solidFill>
                  <a:srgbClr val="1D617A"/>
                </a:solidFill>
                <a:latin typeface="Poppins Bold"/>
              </a:rPr>
              <a:t>Señales</a:t>
            </a:r>
            <a:r>
              <a:rPr lang="en-US" sz="4800" b="1" i="1" spc="-240" dirty="0">
                <a:solidFill>
                  <a:srgbClr val="1D617A"/>
                </a:solidFill>
                <a:latin typeface="Poppins Bold"/>
              </a:rPr>
              <a:t> </a:t>
            </a:r>
            <a:r>
              <a:rPr lang="en-US" sz="4800" b="1" i="1" spc="-240" dirty="0" err="1">
                <a:solidFill>
                  <a:srgbClr val="1D617A"/>
                </a:solidFill>
                <a:latin typeface="Poppins Bold"/>
              </a:rPr>
              <a:t>en</a:t>
            </a:r>
            <a:r>
              <a:rPr lang="en-US" sz="4800" b="1" i="1" spc="-240" dirty="0">
                <a:solidFill>
                  <a:srgbClr val="1D617A"/>
                </a:solidFill>
                <a:latin typeface="Poppins Bold"/>
              </a:rPr>
              <a:t> </a:t>
            </a:r>
            <a:r>
              <a:rPr lang="en-US" sz="4800" b="1" i="1" spc="-240" dirty="0" err="1">
                <a:solidFill>
                  <a:srgbClr val="1D617A"/>
                </a:solidFill>
                <a:latin typeface="Poppins Bold"/>
              </a:rPr>
              <a:t>tiempo</a:t>
            </a:r>
            <a:r>
              <a:rPr lang="en-US" sz="4800" b="1" i="1" spc="-240" dirty="0">
                <a:solidFill>
                  <a:srgbClr val="1D617A"/>
                </a:solidFill>
                <a:latin typeface="Poppins Bold"/>
              </a:rPr>
              <a:t> continuo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478A998-E796-4D2F-80B4-4CB20F2D1BD6}"/>
              </a:ext>
            </a:extLst>
          </p:cNvPr>
          <p:cNvGrpSpPr/>
          <p:nvPr/>
        </p:nvGrpSpPr>
        <p:grpSpPr>
          <a:xfrm>
            <a:off x="14020800" y="1055895"/>
            <a:ext cx="4394774" cy="4011405"/>
            <a:chOff x="14233267" y="2078701"/>
            <a:chExt cx="3739088" cy="3690275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E956A690-7621-4F65-BE2B-352A248DA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65535" y1="11376" x2="65535" y2="11376"/>
                          <a14:foregroundMark x1="35509" y1="19841" x2="35509" y2="19841"/>
                          <a14:foregroundMark x1="35509" y1="19841" x2="35509" y2="19841"/>
                          <a14:foregroundMark x1="13316" y1="16667" x2="13316" y2="16667"/>
                          <a14:foregroundMark x1="67102" y1="14550" x2="67102" y2="14550"/>
                          <a14:foregroundMark x1="67102" y1="14550" x2="67102" y2="14550"/>
                          <a14:foregroundMark x1="84334" y1="14286" x2="84334" y2="14286"/>
                          <a14:foregroundMark x1="52219" y1="16402" x2="52219" y2="16402"/>
                          <a14:foregroundMark x1="24021" y1="20635" x2="24021" y2="20635"/>
                          <a14:foregroundMark x1="9138" y1="19312" x2="9138" y2="19312"/>
                          <a14:foregroundMark x1="9138" y1="19312" x2="9138" y2="19312"/>
                          <a14:foregroundMark x1="29504" y1="15608" x2="29504" y2="15608"/>
                          <a14:foregroundMark x1="55091" y1="7407" x2="55091" y2="7407"/>
                          <a14:foregroundMark x1="57963" y1="3968" x2="57963" y2="3968"/>
                          <a14:foregroundMark x1="52219" y1="14286" x2="52219" y2="14286"/>
                          <a14:foregroundMark x1="52219" y1="10847" x2="52219" y2="10847"/>
                          <a14:foregroundMark x1="39687" y1="15079" x2="39687" y2="15079"/>
                          <a14:foregroundMark x1="39687" y1="15608" x2="39687" y2="15608"/>
                          <a14:foregroundMark x1="44648" y1="15873" x2="44648" y2="15873"/>
                          <a14:foregroundMark x1="50392" y1="15608" x2="50392" y2="15608"/>
                          <a14:foregroundMark x1="78851" y1="18519" x2="78851" y2="18519"/>
                          <a14:foregroundMark x1="77285" y1="15079" x2="77285" y2="15079"/>
                          <a14:foregroundMark x1="76240" y1="15079" x2="76240" y2="15079"/>
                          <a14:foregroundMark x1="65013" y1="15873" x2="65013" y2="15873"/>
                          <a14:foregroundMark x1="62663" y1="15873" x2="62663" y2="15873"/>
                          <a14:foregroundMark x1="60574" y1="16402" x2="60574" y2="16402"/>
                          <a14:foregroundMark x1="56397" y1="16667" x2="56397" y2="16667"/>
                          <a14:foregroundMark x1="16188" y1="20899" x2="16188" y2="20899"/>
                          <a14:foregroundMark x1="19060" y1="19841" x2="19060" y2="19841"/>
                          <a14:foregroundMark x1="19060" y1="19841" x2="19060" y2="19841"/>
                          <a14:foregroundMark x1="24021" y1="17989" x2="24021" y2="17989"/>
                          <a14:foregroundMark x1="27937" y1="18783" x2="27937" y2="18783"/>
                          <a14:foregroundMark x1="27937" y1="18783" x2="27937" y2="18783"/>
                          <a14:foregroundMark x1="48303" y1="20635" x2="48303" y2="20635"/>
                          <a14:foregroundMark x1="42037" y1="20899" x2="42037" y2="20899"/>
                          <a14:foregroundMark x1="42037" y1="20899" x2="42037" y2="20899"/>
                          <a14:foregroundMark x1="76240" y1="10317" x2="76240" y2="10317"/>
                          <a14:foregroundMark x1="78068" y1="15608" x2="78068" y2="15608"/>
                          <a14:foregroundMark x1="78068" y1="15608" x2="78068" y2="15608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85640" y1="13492" x2="85640" y2="13492"/>
                          <a14:foregroundMark x1="79373" y1="15079" x2="79373" y2="15079"/>
                          <a14:foregroundMark x1="49086" y1="5291" x2="49086" y2="5291"/>
                          <a14:foregroundMark x1="49608" y1="22751" x2="49608" y2="22751"/>
                          <a14:foregroundMark x1="49608" y1="22751" x2="43342" y2="22751"/>
                          <a14:foregroundMark x1="43342" y1="22751" x2="14883" y2="16667"/>
                          <a14:foregroundMark x1="61619" y1="21429" x2="64230" y2="16667"/>
                          <a14:foregroundMark x1="64230" y1="16667" x2="64230" y2="16667"/>
                          <a14:foregroundMark x1="51697" y1="14286" x2="51697" y2="14286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3175"/>
                          <a14:foregroundMark x1="55352" y1="3175" x2="55352" y2="3175"/>
                          <a14:foregroundMark x1="55091" y1="18783" x2="55091" y2="18783"/>
                          <a14:foregroundMark x1="55091" y1="18783" x2="55091" y2="18783"/>
                          <a14:foregroundMark x1="53003" y1="12169" x2="53003" y2="12169"/>
                          <a14:foregroundMark x1="53003" y1="12169" x2="53003" y2="12169"/>
                          <a14:foregroundMark x1="55091" y1="13492" x2="55091" y2="13492"/>
                          <a14:foregroundMark x1="55091" y1="13492" x2="55091" y2="13492"/>
                          <a14:foregroundMark x1="55091" y1="13492" x2="55091" y2="13492"/>
                          <a14:foregroundMark x1="72063" y1="17725" x2="72063" y2="177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233267" y="2078701"/>
              <a:ext cx="3739088" cy="3690275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3712EB66-EAFD-4912-9973-A2178E909775}"/>
                </a:ext>
              </a:extLst>
            </p:cNvPr>
            <p:cNvSpPr txBox="1"/>
            <p:nvPr/>
          </p:nvSpPr>
          <p:spPr>
            <a:xfrm>
              <a:off x="15011241" y="2624066"/>
              <a:ext cx="2947074" cy="2654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3200" dirty="0"/>
                <a:t>Transformaciones de la variable t:</a:t>
              </a:r>
            </a:p>
            <a:p>
              <a:r>
                <a:rPr lang="es-AR" sz="3200" dirty="0"/>
                <a:t>	x(t)</a:t>
              </a:r>
            </a:p>
            <a:p>
              <a:r>
                <a:rPr lang="es-AR" sz="2800" dirty="0"/>
                <a:t>1. Desplazamiento</a:t>
              </a:r>
            </a:p>
            <a:p>
              <a:r>
                <a:rPr lang="es-AR" sz="2800" dirty="0"/>
                <a:t>2. Escalamiento</a:t>
              </a:r>
            </a:p>
            <a:p>
              <a:r>
                <a:rPr lang="es-AR" sz="2800" dirty="0"/>
                <a:t>3. Reflexión</a:t>
              </a:r>
            </a:p>
          </p:txBody>
        </p: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8141028A-F6FF-4BB0-ADED-313EDEE4F47D}"/>
              </a:ext>
            </a:extLst>
          </p:cNvPr>
          <p:cNvSpPr txBox="1"/>
          <p:nvPr/>
        </p:nvSpPr>
        <p:spPr>
          <a:xfrm>
            <a:off x="1203960" y="3140443"/>
            <a:ext cx="12963652" cy="5781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>
              <a:lnSpc>
                <a:spcPts val="4499"/>
              </a:lnSpc>
              <a:buFont typeface="+mj-lt"/>
              <a:buAutoNum type="arabicPeriod"/>
            </a:pPr>
            <a:r>
              <a:rPr lang="en-US" sz="3000" b="1" dirty="0" err="1">
                <a:solidFill>
                  <a:srgbClr val="1D617A"/>
                </a:solidFill>
                <a:latin typeface="Poppins Light"/>
              </a:rPr>
              <a:t>Desplazamiento</a:t>
            </a: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b="1" dirty="0" err="1">
                <a:solidFill>
                  <a:srgbClr val="1D617A"/>
                </a:solidFill>
                <a:latin typeface="Poppins Light"/>
              </a:rPr>
              <a:t>en</a:t>
            </a: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 el </a:t>
            </a:r>
            <a:r>
              <a:rPr lang="en-US" sz="3000" b="1" dirty="0" err="1">
                <a:solidFill>
                  <a:srgbClr val="1D617A"/>
                </a:solidFill>
                <a:latin typeface="Poppins Light"/>
              </a:rPr>
              <a:t>tiempo</a:t>
            </a: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   x ( t </a:t>
            </a:r>
            <a:r>
              <a:rPr lang="en-US" sz="3000" b="1" dirty="0">
                <a:solidFill>
                  <a:srgbClr val="FF0000"/>
                </a:solidFill>
                <a:latin typeface="Poppins Light"/>
              </a:rPr>
              <a:t>– t</a:t>
            </a:r>
            <a:r>
              <a:rPr lang="en-US" sz="3200" b="1" baseline="-25000" dirty="0">
                <a:solidFill>
                  <a:srgbClr val="FF0000"/>
                </a:solidFill>
                <a:latin typeface="Poppins Light"/>
              </a:rPr>
              <a:t>0</a:t>
            </a: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)   ó    x ( t </a:t>
            </a:r>
            <a:r>
              <a:rPr lang="en-US" sz="3000" b="1" dirty="0">
                <a:solidFill>
                  <a:srgbClr val="FF0000"/>
                </a:solidFill>
                <a:latin typeface="Poppins Light"/>
              </a:rPr>
              <a:t>+ t</a:t>
            </a:r>
            <a:r>
              <a:rPr lang="en-US" sz="3200" b="1" baseline="-25000" dirty="0">
                <a:solidFill>
                  <a:srgbClr val="FF0000"/>
                </a:solidFill>
                <a:latin typeface="Poppins Light"/>
              </a:rPr>
              <a:t>0</a:t>
            </a: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) 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A254390-E6AC-4C21-B610-C01B5096E5C1}"/>
              </a:ext>
            </a:extLst>
          </p:cNvPr>
          <p:cNvSpPr txBox="1"/>
          <p:nvPr/>
        </p:nvSpPr>
        <p:spPr>
          <a:xfrm>
            <a:off x="1981200" y="1807086"/>
            <a:ext cx="12039600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499"/>
              </a:lnSpc>
            </a:pPr>
            <a:r>
              <a:rPr lang="en-US" sz="3600" b="1" dirty="0" err="1">
                <a:solidFill>
                  <a:srgbClr val="1D617A"/>
                </a:solidFill>
                <a:latin typeface="Poppins Light"/>
              </a:rPr>
              <a:t>Transformaciones</a:t>
            </a:r>
            <a:r>
              <a:rPr lang="en-US" sz="3600" b="1" dirty="0">
                <a:solidFill>
                  <a:srgbClr val="1D617A"/>
                </a:solidFill>
                <a:latin typeface="Poppins Light"/>
              </a:rPr>
              <a:t> de la Variable Independiente (t)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3C35A1D-113A-463C-BF7A-2E4682998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2297" y="4330658"/>
            <a:ext cx="8556703" cy="4470442"/>
          </a:xfrm>
          <a:prstGeom prst="rect">
            <a:avLst/>
          </a:prstGeom>
        </p:spPr>
      </p:pic>
      <p:sp>
        <p:nvSpPr>
          <p:cNvPr id="27" name="TextBox 9">
            <a:extLst>
              <a:ext uri="{FF2B5EF4-FFF2-40B4-BE49-F238E27FC236}">
                <a16:creationId xmlns:a16="http://schemas.microsoft.com/office/drawing/2014/main" id="{C3149965-6236-4479-8E0E-D6023C6E18C0}"/>
              </a:ext>
            </a:extLst>
          </p:cNvPr>
          <p:cNvSpPr txBox="1"/>
          <p:nvPr/>
        </p:nvSpPr>
        <p:spPr>
          <a:xfrm>
            <a:off x="1371600" y="9208245"/>
            <a:ext cx="12963652" cy="5781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3000" b="1" dirty="0" err="1">
                <a:solidFill>
                  <a:srgbClr val="1D617A"/>
                </a:solidFill>
                <a:latin typeface="Poppins Light"/>
              </a:rPr>
              <a:t>Determinar</a:t>
            </a: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:   x ( t </a:t>
            </a:r>
            <a:r>
              <a:rPr lang="en-US" sz="3000" b="1" dirty="0">
                <a:solidFill>
                  <a:srgbClr val="FF0000"/>
                </a:solidFill>
                <a:latin typeface="Poppins Light"/>
              </a:rPr>
              <a:t>– 3</a:t>
            </a: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34249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2139683" y="419100"/>
            <a:ext cx="14548118" cy="1031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4800" b="1" i="1" spc="-240" dirty="0" err="1">
                <a:solidFill>
                  <a:srgbClr val="1D617A"/>
                </a:solidFill>
                <a:latin typeface="Poppins Bold"/>
              </a:rPr>
              <a:t>Operaciones</a:t>
            </a:r>
            <a:r>
              <a:rPr lang="en-US" sz="4800" b="1" i="1" spc="-240" dirty="0">
                <a:solidFill>
                  <a:srgbClr val="1D617A"/>
                </a:solidFill>
                <a:latin typeface="Poppins Bold"/>
              </a:rPr>
              <a:t> de las </a:t>
            </a:r>
            <a:r>
              <a:rPr lang="en-US" sz="4800" b="1" i="1" spc="-240" dirty="0" err="1">
                <a:solidFill>
                  <a:srgbClr val="1D617A"/>
                </a:solidFill>
                <a:latin typeface="Poppins Bold"/>
              </a:rPr>
              <a:t>Señales</a:t>
            </a:r>
            <a:r>
              <a:rPr lang="en-US" sz="4800" b="1" i="1" spc="-240" dirty="0">
                <a:solidFill>
                  <a:srgbClr val="1D617A"/>
                </a:solidFill>
                <a:latin typeface="Poppins Bold"/>
              </a:rPr>
              <a:t> </a:t>
            </a:r>
            <a:r>
              <a:rPr lang="en-US" sz="4800" b="1" i="1" spc="-240" dirty="0" err="1">
                <a:solidFill>
                  <a:srgbClr val="1D617A"/>
                </a:solidFill>
                <a:latin typeface="Poppins Bold"/>
              </a:rPr>
              <a:t>en</a:t>
            </a:r>
            <a:r>
              <a:rPr lang="en-US" sz="4800" b="1" i="1" spc="-240" dirty="0">
                <a:solidFill>
                  <a:srgbClr val="1D617A"/>
                </a:solidFill>
                <a:latin typeface="Poppins Bold"/>
              </a:rPr>
              <a:t> </a:t>
            </a:r>
            <a:r>
              <a:rPr lang="en-US" sz="4800" b="1" i="1" spc="-240" dirty="0" err="1">
                <a:solidFill>
                  <a:srgbClr val="1D617A"/>
                </a:solidFill>
                <a:latin typeface="Poppins Bold"/>
              </a:rPr>
              <a:t>tiempo</a:t>
            </a:r>
            <a:r>
              <a:rPr lang="en-US" sz="4800" b="1" i="1" spc="-240" dirty="0">
                <a:solidFill>
                  <a:srgbClr val="1D617A"/>
                </a:solidFill>
                <a:latin typeface="Poppins Bold"/>
              </a:rPr>
              <a:t> continuo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478A998-E796-4D2F-80B4-4CB20F2D1BD6}"/>
              </a:ext>
            </a:extLst>
          </p:cNvPr>
          <p:cNvGrpSpPr/>
          <p:nvPr/>
        </p:nvGrpSpPr>
        <p:grpSpPr>
          <a:xfrm>
            <a:off x="14020800" y="1055895"/>
            <a:ext cx="4394774" cy="4011405"/>
            <a:chOff x="14233267" y="2078701"/>
            <a:chExt cx="3739088" cy="3690275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E956A690-7621-4F65-BE2B-352A248DA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65535" y1="11376" x2="65535" y2="11376"/>
                          <a14:foregroundMark x1="35509" y1="19841" x2="35509" y2="19841"/>
                          <a14:foregroundMark x1="35509" y1="19841" x2="35509" y2="19841"/>
                          <a14:foregroundMark x1="13316" y1="16667" x2="13316" y2="16667"/>
                          <a14:foregroundMark x1="67102" y1="14550" x2="67102" y2="14550"/>
                          <a14:foregroundMark x1="67102" y1="14550" x2="67102" y2="14550"/>
                          <a14:foregroundMark x1="84334" y1="14286" x2="84334" y2="14286"/>
                          <a14:foregroundMark x1="52219" y1="16402" x2="52219" y2="16402"/>
                          <a14:foregroundMark x1="24021" y1="20635" x2="24021" y2="20635"/>
                          <a14:foregroundMark x1="9138" y1="19312" x2="9138" y2="19312"/>
                          <a14:foregroundMark x1="9138" y1="19312" x2="9138" y2="19312"/>
                          <a14:foregroundMark x1="29504" y1="15608" x2="29504" y2="15608"/>
                          <a14:foregroundMark x1="55091" y1="7407" x2="55091" y2="7407"/>
                          <a14:foregroundMark x1="57963" y1="3968" x2="57963" y2="3968"/>
                          <a14:foregroundMark x1="52219" y1="14286" x2="52219" y2="14286"/>
                          <a14:foregroundMark x1="52219" y1="10847" x2="52219" y2="10847"/>
                          <a14:foregroundMark x1="39687" y1="15079" x2="39687" y2="15079"/>
                          <a14:foregroundMark x1="39687" y1="15608" x2="39687" y2="15608"/>
                          <a14:foregroundMark x1="44648" y1="15873" x2="44648" y2="15873"/>
                          <a14:foregroundMark x1="50392" y1="15608" x2="50392" y2="15608"/>
                          <a14:foregroundMark x1="78851" y1="18519" x2="78851" y2="18519"/>
                          <a14:foregroundMark x1="77285" y1="15079" x2="77285" y2="15079"/>
                          <a14:foregroundMark x1="76240" y1="15079" x2="76240" y2="15079"/>
                          <a14:foregroundMark x1="65013" y1="15873" x2="65013" y2="15873"/>
                          <a14:foregroundMark x1="62663" y1="15873" x2="62663" y2="15873"/>
                          <a14:foregroundMark x1="60574" y1="16402" x2="60574" y2="16402"/>
                          <a14:foregroundMark x1="56397" y1="16667" x2="56397" y2="16667"/>
                          <a14:foregroundMark x1="16188" y1="20899" x2="16188" y2="20899"/>
                          <a14:foregroundMark x1="19060" y1="19841" x2="19060" y2="19841"/>
                          <a14:foregroundMark x1="19060" y1="19841" x2="19060" y2="19841"/>
                          <a14:foregroundMark x1="24021" y1="17989" x2="24021" y2="17989"/>
                          <a14:foregroundMark x1="27937" y1="18783" x2="27937" y2="18783"/>
                          <a14:foregroundMark x1="27937" y1="18783" x2="27937" y2="18783"/>
                          <a14:foregroundMark x1="48303" y1="20635" x2="48303" y2="20635"/>
                          <a14:foregroundMark x1="42037" y1="20899" x2="42037" y2="20899"/>
                          <a14:foregroundMark x1="42037" y1="20899" x2="42037" y2="20899"/>
                          <a14:foregroundMark x1="76240" y1="10317" x2="76240" y2="10317"/>
                          <a14:foregroundMark x1="78068" y1="15608" x2="78068" y2="15608"/>
                          <a14:foregroundMark x1="78068" y1="15608" x2="78068" y2="15608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85640" y1="13492" x2="85640" y2="13492"/>
                          <a14:foregroundMark x1="79373" y1="15079" x2="79373" y2="15079"/>
                          <a14:foregroundMark x1="49086" y1="5291" x2="49086" y2="5291"/>
                          <a14:foregroundMark x1="49608" y1="22751" x2="49608" y2="22751"/>
                          <a14:foregroundMark x1="49608" y1="22751" x2="43342" y2="22751"/>
                          <a14:foregroundMark x1="43342" y1="22751" x2="14883" y2="16667"/>
                          <a14:foregroundMark x1="61619" y1="21429" x2="64230" y2="16667"/>
                          <a14:foregroundMark x1="64230" y1="16667" x2="64230" y2="16667"/>
                          <a14:foregroundMark x1="51697" y1="14286" x2="51697" y2="14286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3175"/>
                          <a14:foregroundMark x1="55352" y1="3175" x2="55352" y2="3175"/>
                          <a14:foregroundMark x1="55091" y1="18783" x2="55091" y2="18783"/>
                          <a14:foregroundMark x1="55091" y1="18783" x2="55091" y2="18783"/>
                          <a14:foregroundMark x1="53003" y1="12169" x2="53003" y2="12169"/>
                          <a14:foregroundMark x1="53003" y1="12169" x2="53003" y2="12169"/>
                          <a14:foregroundMark x1="55091" y1="13492" x2="55091" y2="13492"/>
                          <a14:foregroundMark x1="55091" y1="13492" x2="55091" y2="13492"/>
                          <a14:foregroundMark x1="55091" y1="13492" x2="55091" y2="13492"/>
                          <a14:foregroundMark x1="72063" y1="17725" x2="72063" y2="177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233267" y="2078701"/>
              <a:ext cx="3739088" cy="3690275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3712EB66-EAFD-4912-9973-A2178E909775}"/>
                </a:ext>
              </a:extLst>
            </p:cNvPr>
            <p:cNvSpPr txBox="1"/>
            <p:nvPr/>
          </p:nvSpPr>
          <p:spPr>
            <a:xfrm>
              <a:off x="14864875" y="2754682"/>
              <a:ext cx="2912986" cy="2180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3200" dirty="0"/>
                <a:t>Transformaciones de la variable t:</a:t>
              </a:r>
            </a:p>
            <a:p>
              <a:r>
                <a:rPr lang="es-AR" sz="2800" dirty="0"/>
                <a:t>1. Desplazamiento</a:t>
              </a:r>
            </a:p>
            <a:p>
              <a:r>
                <a:rPr lang="es-AR" sz="2800" dirty="0"/>
                <a:t>2. Escalamiento</a:t>
              </a:r>
            </a:p>
            <a:p>
              <a:r>
                <a:rPr lang="es-AR" sz="2800" dirty="0"/>
                <a:t>3. Reflexión</a:t>
              </a:r>
            </a:p>
          </p:txBody>
        </p: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8141028A-F6FF-4BB0-ADED-313EDEE4F47D}"/>
              </a:ext>
            </a:extLst>
          </p:cNvPr>
          <p:cNvSpPr txBox="1"/>
          <p:nvPr/>
        </p:nvSpPr>
        <p:spPr>
          <a:xfrm>
            <a:off x="1203960" y="3140443"/>
            <a:ext cx="12963652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>
              <a:lnSpc>
                <a:spcPts val="4499"/>
              </a:lnSpc>
              <a:buFont typeface="+mj-lt"/>
              <a:buAutoNum type="arabicPeriod"/>
            </a:pPr>
            <a:r>
              <a:rPr lang="en-US" sz="3000" b="1" dirty="0" err="1">
                <a:solidFill>
                  <a:srgbClr val="1D617A"/>
                </a:solidFill>
                <a:latin typeface="Poppins Light"/>
              </a:rPr>
              <a:t>Desplazamiento</a:t>
            </a: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b="1" dirty="0" err="1">
                <a:solidFill>
                  <a:srgbClr val="1D617A"/>
                </a:solidFill>
                <a:latin typeface="Poppins Light"/>
              </a:rPr>
              <a:t>en</a:t>
            </a: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 el </a:t>
            </a:r>
            <a:r>
              <a:rPr lang="en-US" sz="3000" b="1" dirty="0" err="1">
                <a:solidFill>
                  <a:srgbClr val="1D617A"/>
                </a:solidFill>
                <a:latin typeface="Poppins Light"/>
              </a:rPr>
              <a:t>tiempo</a:t>
            </a: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   x ( t </a:t>
            </a:r>
            <a:r>
              <a:rPr lang="en-US" sz="3000" b="1" dirty="0">
                <a:solidFill>
                  <a:srgbClr val="FF0000"/>
                </a:solidFill>
                <a:latin typeface="Poppins Light"/>
              </a:rPr>
              <a:t>– 3</a:t>
            </a: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)   </a:t>
            </a:r>
            <a:r>
              <a:rPr lang="en-US" sz="3000" b="1" dirty="0" err="1">
                <a:solidFill>
                  <a:srgbClr val="1D617A"/>
                </a:solidFill>
                <a:latin typeface="Poppins Light"/>
              </a:rPr>
              <a:t>desplazamiento</a:t>
            </a: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b="1" dirty="0" err="1">
                <a:solidFill>
                  <a:srgbClr val="1D617A"/>
                </a:solidFill>
                <a:latin typeface="Poppins Light"/>
              </a:rPr>
              <a:t>hacia</a:t>
            </a: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 la </a:t>
            </a:r>
            <a:r>
              <a:rPr lang="en-US" sz="3000" b="1" dirty="0" err="1">
                <a:solidFill>
                  <a:srgbClr val="1D617A"/>
                </a:solidFill>
                <a:latin typeface="Poppins Light"/>
              </a:rPr>
              <a:t>derecha</a:t>
            </a: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 3 </a:t>
            </a:r>
            <a:r>
              <a:rPr lang="en-US" sz="3000" b="1" dirty="0" err="1">
                <a:solidFill>
                  <a:srgbClr val="1D617A"/>
                </a:solidFill>
                <a:latin typeface="Poppins Light"/>
              </a:rPr>
              <a:t>unidades</a:t>
            </a: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 de </a:t>
            </a:r>
            <a:r>
              <a:rPr lang="en-US" sz="3000" b="1" dirty="0" err="1">
                <a:solidFill>
                  <a:srgbClr val="1D617A"/>
                </a:solidFill>
                <a:latin typeface="Poppins Light"/>
              </a:rPr>
              <a:t>tiempo</a:t>
            </a:r>
            <a:endParaRPr lang="en-US" sz="3000" b="1" dirty="0">
              <a:solidFill>
                <a:srgbClr val="1D617A"/>
              </a:solidFill>
              <a:latin typeface="Poppins Light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A254390-E6AC-4C21-B610-C01B5096E5C1}"/>
              </a:ext>
            </a:extLst>
          </p:cNvPr>
          <p:cNvSpPr txBox="1"/>
          <p:nvPr/>
        </p:nvSpPr>
        <p:spPr>
          <a:xfrm>
            <a:off x="1981200" y="1807086"/>
            <a:ext cx="12039600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499"/>
              </a:lnSpc>
            </a:pPr>
            <a:r>
              <a:rPr lang="en-US" sz="3600" b="1" dirty="0" err="1">
                <a:solidFill>
                  <a:srgbClr val="1D617A"/>
                </a:solidFill>
                <a:latin typeface="Poppins Light"/>
              </a:rPr>
              <a:t>Transformaciones</a:t>
            </a:r>
            <a:r>
              <a:rPr lang="en-US" sz="3600" b="1" dirty="0">
                <a:solidFill>
                  <a:srgbClr val="1D617A"/>
                </a:solidFill>
                <a:latin typeface="Poppins Light"/>
              </a:rPr>
              <a:t> de la Variable Independiente (t)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4DCE12AB-22B7-447B-95B4-B1E78C7A73E3}"/>
              </a:ext>
            </a:extLst>
          </p:cNvPr>
          <p:cNvGrpSpPr/>
          <p:nvPr/>
        </p:nvGrpSpPr>
        <p:grpSpPr>
          <a:xfrm>
            <a:off x="9163647" y="4490219"/>
            <a:ext cx="5542953" cy="4310881"/>
            <a:chOff x="9163647" y="4490219"/>
            <a:chExt cx="5542953" cy="4310881"/>
          </a:xfrm>
        </p:grpSpPr>
        <p:sp>
          <p:nvSpPr>
            <p:cNvPr id="27" name="TextBox 9">
              <a:extLst>
                <a:ext uri="{FF2B5EF4-FFF2-40B4-BE49-F238E27FC236}">
                  <a16:creationId xmlns:a16="http://schemas.microsoft.com/office/drawing/2014/main" id="{C3149965-6236-4479-8E0E-D6023C6E18C0}"/>
                </a:ext>
              </a:extLst>
            </p:cNvPr>
            <p:cNvSpPr txBox="1"/>
            <p:nvPr/>
          </p:nvSpPr>
          <p:spPr>
            <a:xfrm>
              <a:off x="10210800" y="4490219"/>
              <a:ext cx="2590800" cy="5770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99"/>
                </a:lnSpc>
              </a:pPr>
              <a:r>
                <a:rPr lang="en-US" sz="3000" b="1" dirty="0">
                  <a:solidFill>
                    <a:srgbClr val="1D617A"/>
                  </a:solidFill>
                  <a:latin typeface="Poppins Light"/>
                </a:rPr>
                <a:t>  x ( t </a:t>
              </a:r>
              <a:r>
                <a:rPr lang="en-US" sz="3000" b="1" dirty="0">
                  <a:solidFill>
                    <a:srgbClr val="FF0000"/>
                  </a:solidFill>
                  <a:latin typeface="Poppins Light"/>
                </a:rPr>
                <a:t>– 3</a:t>
              </a:r>
              <a:r>
                <a:rPr lang="en-US" sz="3000" b="1" dirty="0">
                  <a:solidFill>
                    <a:srgbClr val="1D617A"/>
                  </a:solidFill>
                  <a:latin typeface="Poppins Light"/>
                </a:rPr>
                <a:t>)</a:t>
              </a:r>
            </a:p>
          </p:txBody>
        </p:sp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583DA63C-A655-482D-A0AD-72451045C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63647" y="5111682"/>
              <a:ext cx="5542953" cy="3689418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DBCEB58F-2AC6-40E6-B238-76E64EDAEF9E}"/>
              </a:ext>
            </a:extLst>
          </p:cNvPr>
          <p:cNvGrpSpPr/>
          <p:nvPr/>
        </p:nvGrpSpPr>
        <p:grpSpPr>
          <a:xfrm>
            <a:off x="1360057" y="4642619"/>
            <a:ext cx="4812143" cy="4310881"/>
            <a:chOff x="1360057" y="4642619"/>
            <a:chExt cx="4812143" cy="4310881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B70246B2-866F-4D37-88B6-A00B3FD2A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60057" y="4782976"/>
              <a:ext cx="4812143" cy="4170524"/>
            </a:xfrm>
            <a:prstGeom prst="rect">
              <a:avLst/>
            </a:prstGeom>
          </p:spPr>
        </p:pic>
        <p:sp>
          <p:nvSpPr>
            <p:cNvPr id="19" name="TextBox 9">
              <a:extLst>
                <a:ext uri="{FF2B5EF4-FFF2-40B4-BE49-F238E27FC236}">
                  <a16:creationId xmlns:a16="http://schemas.microsoft.com/office/drawing/2014/main" id="{A5D843E2-95D6-4C98-A856-099E1FDE06E1}"/>
                </a:ext>
              </a:extLst>
            </p:cNvPr>
            <p:cNvSpPr txBox="1"/>
            <p:nvPr/>
          </p:nvSpPr>
          <p:spPr>
            <a:xfrm>
              <a:off x="2590800" y="4642619"/>
              <a:ext cx="2590800" cy="5770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99"/>
                </a:lnSpc>
              </a:pPr>
              <a:r>
                <a:rPr lang="en-US" sz="3000" b="1" dirty="0">
                  <a:solidFill>
                    <a:srgbClr val="1D617A"/>
                  </a:solidFill>
                  <a:latin typeface="Poppins Light"/>
                </a:rPr>
                <a:t>  x ( t 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16534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2139683" y="419100"/>
            <a:ext cx="14548118" cy="1031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4800" b="1" i="1" spc="-240" dirty="0" err="1">
                <a:solidFill>
                  <a:srgbClr val="1D617A"/>
                </a:solidFill>
                <a:latin typeface="Poppins Bold"/>
              </a:rPr>
              <a:t>Operaciones</a:t>
            </a:r>
            <a:r>
              <a:rPr lang="en-US" sz="4800" b="1" i="1" spc="-240" dirty="0">
                <a:solidFill>
                  <a:srgbClr val="1D617A"/>
                </a:solidFill>
                <a:latin typeface="Poppins Bold"/>
              </a:rPr>
              <a:t> de las </a:t>
            </a:r>
            <a:r>
              <a:rPr lang="en-US" sz="4800" b="1" i="1" spc="-240" dirty="0" err="1">
                <a:solidFill>
                  <a:srgbClr val="1D617A"/>
                </a:solidFill>
                <a:latin typeface="Poppins Bold"/>
              </a:rPr>
              <a:t>Señales</a:t>
            </a:r>
            <a:r>
              <a:rPr lang="en-US" sz="4800" b="1" i="1" spc="-240" dirty="0">
                <a:solidFill>
                  <a:srgbClr val="1D617A"/>
                </a:solidFill>
                <a:latin typeface="Poppins Bold"/>
              </a:rPr>
              <a:t> </a:t>
            </a:r>
            <a:r>
              <a:rPr lang="en-US" sz="4800" b="1" i="1" spc="-240" dirty="0" err="1">
                <a:solidFill>
                  <a:srgbClr val="1D617A"/>
                </a:solidFill>
                <a:latin typeface="Poppins Bold"/>
              </a:rPr>
              <a:t>en</a:t>
            </a:r>
            <a:r>
              <a:rPr lang="en-US" sz="4800" b="1" i="1" spc="-240" dirty="0">
                <a:solidFill>
                  <a:srgbClr val="1D617A"/>
                </a:solidFill>
                <a:latin typeface="Poppins Bold"/>
              </a:rPr>
              <a:t> </a:t>
            </a:r>
            <a:r>
              <a:rPr lang="en-US" sz="4800" b="1" i="1" spc="-240" dirty="0" err="1">
                <a:solidFill>
                  <a:srgbClr val="1D617A"/>
                </a:solidFill>
                <a:latin typeface="Poppins Bold"/>
              </a:rPr>
              <a:t>tiempo</a:t>
            </a:r>
            <a:r>
              <a:rPr lang="en-US" sz="4800" b="1" i="1" spc="-240" dirty="0">
                <a:solidFill>
                  <a:srgbClr val="1D617A"/>
                </a:solidFill>
                <a:latin typeface="Poppins Bold"/>
              </a:rPr>
              <a:t> continuo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478A998-E796-4D2F-80B4-4CB20F2D1BD6}"/>
              </a:ext>
            </a:extLst>
          </p:cNvPr>
          <p:cNvGrpSpPr/>
          <p:nvPr/>
        </p:nvGrpSpPr>
        <p:grpSpPr>
          <a:xfrm>
            <a:off x="14020800" y="1055895"/>
            <a:ext cx="4394774" cy="4011405"/>
            <a:chOff x="14233267" y="2078701"/>
            <a:chExt cx="3739088" cy="3690275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E956A690-7621-4F65-BE2B-352A248DA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65535" y1="11376" x2="65535" y2="11376"/>
                          <a14:foregroundMark x1="35509" y1="19841" x2="35509" y2="19841"/>
                          <a14:foregroundMark x1="35509" y1="19841" x2="35509" y2="19841"/>
                          <a14:foregroundMark x1="13316" y1="16667" x2="13316" y2="16667"/>
                          <a14:foregroundMark x1="67102" y1="14550" x2="67102" y2="14550"/>
                          <a14:foregroundMark x1="67102" y1="14550" x2="67102" y2="14550"/>
                          <a14:foregroundMark x1="84334" y1="14286" x2="84334" y2="14286"/>
                          <a14:foregroundMark x1="52219" y1="16402" x2="52219" y2="16402"/>
                          <a14:foregroundMark x1="24021" y1="20635" x2="24021" y2="20635"/>
                          <a14:foregroundMark x1="9138" y1="19312" x2="9138" y2="19312"/>
                          <a14:foregroundMark x1="9138" y1="19312" x2="9138" y2="19312"/>
                          <a14:foregroundMark x1="29504" y1="15608" x2="29504" y2="15608"/>
                          <a14:foregroundMark x1="55091" y1="7407" x2="55091" y2="7407"/>
                          <a14:foregroundMark x1="57963" y1="3968" x2="57963" y2="3968"/>
                          <a14:foregroundMark x1="52219" y1="14286" x2="52219" y2="14286"/>
                          <a14:foregroundMark x1="52219" y1="10847" x2="52219" y2="10847"/>
                          <a14:foregroundMark x1="39687" y1="15079" x2="39687" y2="15079"/>
                          <a14:foregroundMark x1="39687" y1="15608" x2="39687" y2="15608"/>
                          <a14:foregroundMark x1="44648" y1="15873" x2="44648" y2="15873"/>
                          <a14:foregroundMark x1="50392" y1="15608" x2="50392" y2="15608"/>
                          <a14:foregroundMark x1="78851" y1="18519" x2="78851" y2="18519"/>
                          <a14:foregroundMark x1="77285" y1="15079" x2="77285" y2="15079"/>
                          <a14:foregroundMark x1="76240" y1="15079" x2="76240" y2="15079"/>
                          <a14:foregroundMark x1="65013" y1="15873" x2="65013" y2="15873"/>
                          <a14:foregroundMark x1="62663" y1="15873" x2="62663" y2="15873"/>
                          <a14:foregroundMark x1="60574" y1="16402" x2="60574" y2="16402"/>
                          <a14:foregroundMark x1="56397" y1="16667" x2="56397" y2="16667"/>
                          <a14:foregroundMark x1="16188" y1="20899" x2="16188" y2="20899"/>
                          <a14:foregroundMark x1="19060" y1="19841" x2="19060" y2="19841"/>
                          <a14:foregroundMark x1="19060" y1="19841" x2="19060" y2="19841"/>
                          <a14:foregroundMark x1="24021" y1="17989" x2="24021" y2="17989"/>
                          <a14:foregroundMark x1="27937" y1="18783" x2="27937" y2="18783"/>
                          <a14:foregroundMark x1="27937" y1="18783" x2="27937" y2="18783"/>
                          <a14:foregroundMark x1="48303" y1="20635" x2="48303" y2="20635"/>
                          <a14:foregroundMark x1="42037" y1="20899" x2="42037" y2="20899"/>
                          <a14:foregroundMark x1="42037" y1="20899" x2="42037" y2="20899"/>
                          <a14:foregroundMark x1="76240" y1="10317" x2="76240" y2="10317"/>
                          <a14:foregroundMark x1="78068" y1="15608" x2="78068" y2="15608"/>
                          <a14:foregroundMark x1="78068" y1="15608" x2="78068" y2="15608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85640" y1="13492" x2="85640" y2="13492"/>
                          <a14:foregroundMark x1="79373" y1="15079" x2="79373" y2="15079"/>
                          <a14:foregroundMark x1="49086" y1="5291" x2="49086" y2="5291"/>
                          <a14:foregroundMark x1="49608" y1="22751" x2="49608" y2="22751"/>
                          <a14:foregroundMark x1="49608" y1="22751" x2="43342" y2="22751"/>
                          <a14:foregroundMark x1="43342" y1="22751" x2="14883" y2="16667"/>
                          <a14:foregroundMark x1="61619" y1="21429" x2="64230" y2="16667"/>
                          <a14:foregroundMark x1="64230" y1="16667" x2="64230" y2="16667"/>
                          <a14:foregroundMark x1="51697" y1="14286" x2="51697" y2="14286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3175"/>
                          <a14:foregroundMark x1="55352" y1="3175" x2="55352" y2="3175"/>
                          <a14:foregroundMark x1="55091" y1="18783" x2="55091" y2="18783"/>
                          <a14:foregroundMark x1="55091" y1="18783" x2="55091" y2="18783"/>
                          <a14:foregroundMark x1="53003" y1="12169" x2="53003" y2="12169"/>
                          <a14:foregroundMark x1="53003" y1="12169" x2="53003" y2="12169"/>
                          <a14:foregroundMark x1="55091" y1="13492" x2="55091" y2="13492"/>
                          <a14:foregroundMark x1="55091" y1="13492" x2="55091" y2="13492"/>
                          <a14:foregroundMark x1="55091" y1="13492" x2="55091" y2="13492"/>
                          <a14:foregroundMark x1="72063" y1="17725" x2="72063" y2="177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233267" y="2078701"/>
              <a:ext cx="3739088" cy="3690275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3712EB66-EAFD-4912-9973-A2178E909775}"/>
                </a:ext>
              </a:extLst>
            </p:cNvPr>
            <p:cNvSpPr txBox="1"/>
            <p:nvPr/>
          </p:nvSpPr>
          <p:spPr>
            <a:xfrm>
              <a:off x="14864875" y="2754682"/>
              <a:ext cx="2912986" cy="2180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3200" dirty="0"/>
                <a:t>Transformaciones de la variable t:</a:t>
              </a:r>
            </a:p>
            <a:p>
              <a:r>
                <a:rPr lang="es-AR" sz="2800" dirty="0"/>
                <a:t>1. Desplazamiento</a:t>
              </a:r>
            </a:p>
            <a:p>
              <a:r>
                <a:rPr lang="es-AR" sz="2800" dirty="0"/>
                <a:t>2. Escalamiento</a:t>
              </a:r>
            </a:p>
            <a:p>
              <a:r>
                <a:rPr lang="es-AR" sz="2800" dirty="0"/>
                <a:t>3. Reflexión</a:t>
              </a:r>
            </a:p>
          </p:txBody>
        </p: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8141028A-F6FF-4BB0-ADED-313EDEE4F47D}"/>
              </a:ext>
            </a:extLst>
          </p:cNvPr>
          <p:cNvSpPr txBox="1"/>
          <p:nvPr/>
        </p:nvSpPr>
        <p:spPr>
          <a:xfrm>
            <a:off x="1203960" y="3140443"/>
            <a:ext cx="12963652" cy="5781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2. </a:t>
            </a:r>
            <a:r>
              <a:rPr lang="en-US" sz="3000" b="1" dirty="0" err="1">
                <a:solidFill>
                  <a:srgbClr val="1D617A"/>
                </a:solidFill>
                <a:latin typeface="Poppins Light"/>
              </a:rPr>
              <a:t>Escalamiento</a:t>
            </a: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   x ( </a:t>
            </a:r>
            <a:r>
              <a:rPr lang="en-US" sz="3000" b="1" dirty="0">
                <a:solidFill>
                  <a:srgbClr val="FF0000"/>
                </a:solidFill>
                <a:latin typeface="Poppins Light"/>
              </a:rPr>
              <a:t>a</a:t>
            </a: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.t )   a: es una </a:t>
            </a:r>
            <a:r>
              <a:rPr lang="en-US" sz="3000" b="1" dirty="0" err="1">
                <a:solidFill>
                  <a:srgbClr val="1D617A"/>
                </a:solidFill>
                <a:latin typeface="Poppins Light"/>
              </a:rPr>
              <a:t>constante</a:t>
            </a: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 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A254390-E6AC-4C21-B610-C01B5096E5C1}"/>
              </a:ext>
            </a:extLst>
          </p:cNvPr>
          <p:cNvSpPr txBox="1"/>
          <p:nvPr/>
        </p:nvSpPr>
        <p:spPr>
          <a:xfrm>
            <a:off x="1981200" y="1807086"/>
            <a:ext cx="12039600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499"/>
              </a:lnSpc>
            </a:pPr>
            <a:r>
              <a:rPr lang="en-US" sz="3600" b="1" dirty="0" err="1">
                <a:solidFill>
                  <a:srgbClr val="1D617A"/>
                </a:solidFill>
                <a:latin typeface="Poppins Light"/>
              </a:rPr>
              <a:t>Transformaciones</a:t>
            </a:r>
            <a:r>
              <a:rPr lang="en-US" sz="3600" b="1" dirty="0">
                <a:solidFill>
                  <a:srgbClr val="1D617A"/>
                </a:solidFill>
                <a:latin typeface="Poppins Light"/>
              </a:rPr>
              <a:t> de la Variable Independiente (t)</a:t>
            </a: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C3149965-6236-4479-8E0E-D6023C6E18C0}"/>
              </a:ext>
            </a:extLst>
          </p:cNvPr>
          <p:cNvSpPr txBox="1"/>
          <p:nvPr/>
        </p:nvSpPr>
        <p:spPr>
          <a:xfrm>
            <a:off x="1371600" y="9209248"/>
            <a:ext cx="12963652" cy="5781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3000" b="1" dirty="0" err="1">
                <a:solidFill>
                  <a:srgbClr val="1D617A"/>
                </a:solidFill>
                <a:latin typeface="Poppins Light"/>
              </a:rPr>
              <a:t>Determinar</a:t>
            </a: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:   x (</a:t>
            </a:r>
            <a:r>
              <a:rPr lang="en-US" sz="3000" b="1" dirty="0">
                <a:solidFill>
                  <a:srgbClr val="FF0000"/>
                </a:solidFill>
                <a:latin typeface="Poppins Light"/>
              </a:rPr>
              <a:t>3</a:t>
            </a: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 t)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40173F47-F0D4-4955-B2BA-890E2088AD2F}"/>
              </a:ext>
            </a:extLst>
          </p:cNvPr>
          <p:cNvGrpSpPr/>
          <p:nvPr/>
        </p:nvGrpSpPr>
        <p:grpSpPr>
          <a:xfrm>
            <a:off x="3124200" y="4261619"/>
            <a:ext cx="9527047" cy="4429691"/>
            <a:chOff x="3124200" y="4261619"/>
            <a:chExt cx="9527047" cy="4429691"/>
          </a:xfrm>
        </p:grpSpPr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A295C6A4-0329-4831-ACCA-0A4DBC8D6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4200" y="4554256"/>
              <a:ext cx="9527047" cy="4137054"/>
            </a:xfrm>
            <a:prstGeom prst="rect">
              <a:avLst/>
            </a:prstGeom>
          </p:spPr>
        </p:pic>
        <p:sp>
          <p:nvSpPr>
            <p:cNvPr id="24" name="TextBox 9">
              <a:extLst>
                <a:ext uri="{FF2B5EF4-FFF2-40B4-BE49-F238E27FC236}">
                  <a16:creationId xmlns:a16="http://schemas.microsoft.com/office/drawing/2014/main" id="{065FF895-B0A4-4892-A673-5FDEE5DE983F}"/>
                </a:ext>
              </a:extLst>
            </p:cNvPr>
            <p:cNvSpPr txBox="1"/>
            <p:nvPr/>
          </p:nvSpPr>
          <p:spPr>
            <a:xfrm>
              <a:off x="4724400" y="4261619"/>
              <a:ext cx="2590800" cy="5770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99"/>
                </a:lnSpc>
              </a:pPr>
              <a:r>
                <a:rPr lang="en-US" sz="3000" b="1" dirty="0">
                  <a:solidFill>
                    <a:srgbClr val="1D617A"/>
                  </a:solidFill>
                  <a:latin typeface="Poppins Light"/>
                </a:rPr>
                <a:t>  x ( t 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71488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2139683" y="419100"/>
            <a:ext cx="14548118" cy="1031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4800" b="1" i="1" spc="-240" dirty="0" err="1">
                <a:solidFill>
                  <a:srgbClr val="1D617A"/>
                </a:solidFill>
                <a:latin typeface="Poppins Bold"/>
              </a:rPr>
              <a:t>Operaciones</a:t>
            </a:r>
            <a:r>
              <a:rPr lang="en-US" sz="4800" b="1" i="1" spc="-240" dirty="0">
                <a:solidFill>
                  <a:srgbClr val="1D617A"/>
                </a:solidFill>
                <a:latin typeface="Poppins Bold"/>
              </a:rPr>
              <a:t> de las </a:t>
            </a:r>
            <a:r>
              <a:rPr lang="en-US" sz="4800" b="1" i="1" spc="-240" dirty="0" err="1">
                <a:solidFill>
                  <a:srgbClr val="1D617A"/>
                </a:solidFill>
                <a:latin typeface="Poppins Bold"/>
              </a:rPr>
              <a:t>Señales</a:t>
            </a:r>
            <a:r>
              <a:rPr lang="en-US" sz="4800" b="1" i="1" spc="-240" dirty="0">
                <a:solidFill>
                  <a:srgbClr val="1D617A"/>
                </a:solidFill>
                <a:latin typeface="Poppins Bold"/>
              </a:rPr>
              <a:t> </a:t>
            </a:r>
            <a:r>
              <a:rPr lang="en-US" sz="4800" b="1" i="1" spc="-240" dirty="0" err="1">
                <a:solidFill>
                  <a:srgbClr val="1D617A"/>
                </a:solidFill>
                <a:latin typeface="Poppins Bold"/>
              </a:rPr>
              <a:t>en</a:t>
            </a:r>
            <a:r>
              <a:rPr lang="en-US" sz="4800" b="1" i="1" spc="-240" dirty="0">
                <a:solidFill>
                  <a:srgbClr val="1D617A"/>
                </a:solidFill>
                <a:latin typeface="Poppins Bold"/>
              </a:rPr>
              <a:t> </a:t>
            </a:r>
            <a:r>
              <a:rPr lang="en-US" sz="4800" b="1" i="1" spc="-240" dirty="0" err="1">
                <a:solidFill>
                  <a:srgbClr val="1D617A"/>
                </a:solidFill>
                <a:latin typeface="Poppins Bold"/>
              </a:rPr>
              <a:t>tiempo</a:t>
            </a:r>
            <a:r>
              <a:rPr lang="en-US" sz="4800" b="1" i="1" spc="-240" dirty="0">
                <a:solidFill>
                  <a:srgbClr val="1D617A"/>
                </a:solidFill>
                <a:latin typeface="Poppins Bold"/>
              </a:rPr>
              <a:t> continuo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478A998-E796-4D2F-80B4-4CB20F2D1BD6}"/>
              </a:ext>
            </a:extLst>
          </p:cNvPr>
          <p:cNvGrpSpPr/>
          <p:nvPr/>
        </p:nvGrpSpPr>
        <p:grpSpPr>
          <a:xfrm>
            <a:off x="14020800" y="1055895"/>
            <a:ext cx="4394774" cy="4011405"/>
            <a:chOff x="14233267" y="2078701"/>
            <a:chExt cx="3739088" cy="3690275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E956A690-7621-4F65-BE2B-352A248DA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65535" y1="11376" x2="65535" y2="11376"/>
                          <a14:foregroundMark x1="35509" y1="19841" x2="35509" y2="19841"/>
                          <a14:foregroundMark x1="35509" y1="19841" x2="35509" y2="19841"/>
                          <a14:foregroundMark x1="13316" y1="16667" x2="13316" y2="16667"/>
                          <a14:foregroundMark x1="67102" y1="14550" x2="67102" y2="14550"/>
                          <a14:foregroundMark x1="67102" y1="14550" x2="67102" y2="14550"/>
                          <a14:foregroundMark x1="84334" y1="14286" x2="84334" y2="14286"/>
                          <a14:foregroundMark x1="52219" y1="16402" x2="52219" y2="16402"/>
                          <a14:foregroundMark x1="24021" y1="20635" x2="24021" y2="20635"/>
                          <a14:foregroundMark x1="9138" y1="19312" x2="9138" y2="19312"/>
                          <a14:foregroundMark x1="9138" y1="19312" x2="9138" y2="19312"/>
                          <a14:foregroundMark x1="29504" y1="15608" x2="29504" y2="15608"/>
                          <a14:foregroundMark x1="55091" y1="7407" x2="55091" y2="7407"/>
                          <a14:foregroundMark x1="57963" y1="3968" x2="57963" y2="3968"/>
                          <a14:foregroundMark x1="52219" y1="14286" x2="52219" y2="14286"/>
                          <a14:foregroundMark x1="52219" y1="10847" x2="52219" y2="10847"/>
                          <a14:foregroundMark x1="39687" y1="15079" x2="39687" y2="15079"/>
                          <a14:foregroundMark x1="39687" y1="15608" x2="39687" y2="15608"/>
                          <a14:foregroundMark x1="44648" y1="15873" x2="44648" y2="15873"/>
                          <a14:foregroundMark x1="50392" y1="15608" x2="50392" y2="15608"/>
                          <a14:foregroundMark x1="78851" y1="18519" x2="78851" y2="18519"/>
                          <a14:foregroundMark x1="77285" y1="15079" x2="77285" y2="15079"/>
                          <a14:foregroundMark x1="76240" y1="15079" x2="76240" y2="15079"/>
                          <a14:foregroundMark x1="65013" y1="15873" x2="65013" y2="15873"/>
                          <a14:foregroundMark x1="62663" y1="15873" x2="62663" y2="15873"/>
                          <a14:foregroundMark x1="60574" y1="16402" x2="60574" y2="16402"/>
                          <a14:foregroundMark x1="56397" y1="16667" x2="56397" y2="16667"/>
                          <a14:foregroundMark x1="16188" y1="20899" x2="16188" y2="20899"/>
                          <a14:foregroundMark x1="19060" y1="19841" x2="19060" y2="19841"/>
                          <a14:foregroundMark x1="19060" y1="19841" x2="19060" y2="19841"/>
                          <a14:foregroundMark x1="24021" y1="17989" x2="24021" y2="17989"/>
                          <a14:foregroundMark x1="27937" y1="18783" x2="27937" y2="18783"/>
                          <a14:foregroundMark x1="27937" y1="18783" x2="27937" y2="18783"/>
                          <a14:foregroundMark x1="48303" y1="20635" x2="48303" y2="20635"/>
                          <a14:foregroundMark x1="42037" y1="20899" x2="42037" y2="20899"/>
                          <a14:foregroundMark x1="42037" y1="20899" x2="42037" y2="20899"/>
                          <a14:foregroundMark x1="76240" y1="10317" x2="76240" y2="10317"/>
                          <a14:foregroundMark x1="78068" y1="15608" x2="78068" y2="15608"/>
                          <a14:foregroundMark x1="78068" y1="15608" x2="78068" y2="15608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85640" y1="13492" x2="85640" y2="13492"/>
                          <a14:foregroundMark x1="79373" y1="15079" x2="79373" y2="15079"/>
                          <a14:foregroundMark x1="49086" y1="5291" x2="49086" y2="5291"/>
                          <a14:foregroundMark x1="49608" y1="22751" x2="49608" y2="22751"/>
                          <a14:foregroundMark x1="49608" y1="22751" x2="43342" y2="22751"/>
                          <a14:foregroundMark x1="43342" y1="22751" x2="14883" y2="16667"/>
                          <a14:foregroundMark x1="61619" y1="21429" x2="64230" y2="16667"/>
                          <a14:foregroundMark x1="64230" y1="16667" x2="64230" y2="16667"/>
                          <a14:foregroundMark x1="51697" y1="14286" x2="51697" y2="14286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3175"/>
                          <a14:foregroundMark x1="55352" y1="3175" x2="55352" y2="3175"/>
                          <a14:foregroundMark x1="55091" y1="18783" x2="55091" y2="18783"/>
                          <a14:foregroundMark x1="55091" y1="18783" x2="55091" y2="18783"/>
                          <a14:foregroundMark x1="53003" y1="12169" x2="53003" y2="12169"/>
                          <a14:foregroundMark x1="53003" y1="12169" x2="53003" y2="12169"/>
                          <a14:foregroundMark x1="55091" y1="13492" x2="55091" y2="13492"/>
                          <a14:foregroundMark x1="55091" y1="13492" x2="55091" y2="13492"/>
                          <a14:foregroundMark x1="55091" y1="13492" x2="55091" y2="13492"/>
                          <a14:foregroundMark x1="72063" y1="17725" x2="72063" y2="177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233267" y="2078701"/>
              <a:ext cx="3739088" cy="3690275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3712EB66-EAFD-4912-9973-A2178E909775}"/>
                </a:ext>
              </a:extLst>
            </p:cNvPr>
            <p:cNvSpPr txBox="1"/>
            <p:nvPr/>
          </p:nvSpPr>
          <p:spPr>
            <a:xfrm>
              <a:off x="14864875" y="2754682"/>
              <a:ext cx="2912986" cy="2180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3200" dirty="0"/>
                <a:t>Transformaciones de la variable t:</a:t>
              </a:r>
            </a:p>
            <a:p>
              <a:r>
                <a:rPr lang="es-AR" sz="2800" dirty="0"/>
                <a:t>1. Desplazamiento</a:t>
              </a:r>
            </a:p>
            <a:p>
              <a:r>
                <a:rPr lang="es-AR" sz="2800" dirty="0"/>
                <a:t>2. Escalamiento</a:t>
              </a:r>
            </a:p>
            <a:p>
              <a:r>
                <a:rPr lang="es-AR" sz="2800" dirty="0"/>
                <a:t>3. Reflexión</a:t>
              </a:r>
            </a:p>
          </p:txBody>
        </p: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8141028A-F6FF-4BB0-ADED-313EDEE4F47D}"/>
              </a:ext>
            </a:extLst>
          </p:cNvPr>
          <p:cNvSpPr txBox="1"/>
          <p:nvPr/>
        </p:nvSpPr>
        <p:spPr>
          <a:xfrm>
            <a:off x="1203960" y="3140443"/>
            <a:ext cx="12963652" cy="5781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2. </a:t>
            </a:r>
            <a:r>
              <a:rPr lang="en-US" sz="3000" b="1" dirty="0" err="1">
                <a:solidFill>
                  <a:srgbClr val="1D617A"/>
                </a:solidFill>
                <a:latin typeface="Poppins Light"/>
              </a:rPr>
              <a:t>Escalamiento</a:t>
            </a: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   x ( </a:t>
            </a:r>
            <a:r>
              <a:rPr lang="en-US" sz="3000" b="1" dirty="0">
                <a:solidFill>
                  <a:srgbClr val="FF0000"/>
                </a:solidFill>
                <a:latin typeface="Poppins Light"/>
              </a:rPr>
              <a:t>a</a:t>
            </a: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.t )   a: es una </a:t>
            </a:r>
            <a:r>
              <a:rPr lang="en-US" sz="3000" b="1" dirty="0" err="1">
                <a:solidFill>
                  <a:srgbClr val="1D617A"/>
                </a:solidFill>
                <a:latin typeface="Poppins Light"/>
              </a:rPr>
              <a:t>constante</a:t>
            </a: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 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A254390-E6AC-4C21-B610-C01B5096E5C1}"/>
              </a:ext>
            </a:extLst>
          </p:cNvPr>
          <p:cNvSpPr txBox="1"/>
          <p:nvPr/>
        </p:nvSpPr>
        <p:spPr>
          <a:xfrm>
            <a:off x="1981200" y="1807086"/>
            <a:ext cx="12039600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499"/>
              </a:lnSpc>
            </a:pPr>
            <a:r>
              <a:rPr lang="en-US" sz="3600" b="1" dirty="0" err="1">
                <a:solidFill>
                  <a:srgbClr val="1D617A"/>
                </a:solidFill>
                <a:latin typeface="Poppins Light"/>
              </a:rPr>
              <a:t>Transformaciones</a:t>
            </a:r>
            <a:r>
              <a:rPr lang="en-US" sz="3600" b="1" dirty="0">
                <a:solidFill>
                  <a:srgbClr val="1D617A"/>
                </a:solidFill>
                <a:latin typeface="Poppins Light"/>
              </a:rPr>
              <a:t> de la Variable Independiente (t)</a:t>
            </a: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C3149965-6236-4479-8E0E-D6023C6E18C0}"/>
              </a:ext>
            </a:extLst>
          </p:cNvPr>
          <p:cNvSpPr txBox="1"/>
          <p:nvPr/>
        </p:nvSpPr>
        <p:spPr>
          <a:xfrm>
            <a:off x="1356360" y="9213583"/>
            <a:ext cx="12963652" cy="5781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3000" b="1" dirty="0" err="1">
                <a:solidFill>
                  <a:srgbClr val="1D617A"/>
                </a:solidFill>
                <a:latin typeface="Poppins Light"/>
              </a:rPr>
              <a:t>Determinar</a:t>
            </a: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:   x (</a:t>
            </a:r>
            <a:r>
              <a:rPr lang="en-US" sz="3000" b="1" dirty="0">
                <a:solidFill>
                  <a:srgbClr val="FF0000"/>
                </a:solidFill>
                <a:latin typeface="Poppins Light"/>
              </a:rPr>
              <a:t>3</a:t>
            </a: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 t)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EA71B37-5E66-49EF-BB9B-160BCA1FDD76}"/>
              </a:ext>
            </a:extLst>
          </p:cNvPr>
          <p:cNvGrpSpPr/>
          <p:nvPr/>
        </p:nvGrpSpPr>
        <p:grpSpPr>
          <a:xfrm>
            <a:off x="3810000" y="4195510"/>
            <a:ext cx="8111459" cy="4384690"/>
            <a:chOff x="3810000" y="4195510"/>
            <a:chExt cx="8111459" cy="4384690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80BEC68C-3F8A-46F7-A99E-F5FB836B3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0000" y="4568795"/>
              <a:ext cx="8111459" cy="4011405"/>
            </a:xfrm>
            <a:prstGeom prst="rect">
              <a:avLst/>
            </a:prstGeom>
          </p:spPr>
        </p:pic>
        <p:sp>
          <p:nvSpPr>
            <p:cNvPr id="23" name="TextBox 9">
              <a:extLst>
                <a:ext uri="{FF2B5EF4-FFF2-40B4-BE49-F238E27FC236}">
                  <a16:creationId xmlns:a16="http://schemas.microsoft.com/office/drawing/2014/main" id="{4B9C6C9C-E1D8-42FE-9722-21A06C8EAE4C}"/>
                </a:ext>
              </a:extLst>
            </p:cNvPr>
            <p:cNvSpPr txBox="1"/>
            <p:nvPr/>
          </p:nvSpPr>
          <p:spPr>
            <a:xfrm>
              <a:off x="5854207" y="4195510"/>
              <a:ext cx="2529840" cy="5770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99"/>
                </a:lnSpc>
              </a:pPr>
              <a:r>
                <a:rPr lang="en-US" sz="3000" b="1" dirty="0">
                  <a:solidFill>
                    <a:srgbClr val="1D617A"/>
                  </a:solidFill>
                  <a:latin typeface="Poppins Light"/>
                </a:rPr>
                <a:t>  x ( t 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6730214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2139683" y="419100"/>
            <a:ext cx="14548118" cy="1031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4800" b="1" i="1" spc="-240" dirty="0" err="1">
                <a:solidFill>
                  <a:srgbClr val="1D617A"/>
                </a:solidFill>
                <a:latin typeface="Poppins Bold"/>
              </a:rPr>
              <a:t>Operaciones</a:t>
            </a:r>
            <a:r>
              <a:rPr lang="en-US" sz="4800" b="1" i="1" spc="-240" dirty="0">
                <a:solidFill>
                  <a:srgbClr val="1D617A"/>
                </a:solidFill>
                <a:latin typeface="Poppins Bold"/>
              </a:rPr>
              <a:t> de las </a:t>
            </a:r>
            <a:r>
              <a:rPr lang="en-US" sz="4800" b="1" i="1" spc="-240" dirty="0" err="1">
                <a:solidFill>
                  <a:srgbClr val="1D617A"/>
                </a:solidFill>
                <a:latin typeface="Poppins Bold"/>
              </a:rPr>
              <a:t>Señales</a:t>
            </a:r>
            <a:r>
              <a:rPr lang="en-US" sz="4800" b="1" i="1" spc="-240" dirty="0">
                <a:solidFill>
                  <a:srgbClr val="1D617A"/>
                </a:solidFill>
                <a:latin typeface="Poppins Bold"/>
              </a:rPr>
              <a:t> </a:t>
            </a:r>
            <a:r>
              <a:rPr lang="en-US" sz="4800" b="1" i="1" spc="-240" dirty="0" err="1">
                <a:solidFill>
                  <a:srgbClr val="1D617A"/>
                </a:solidFill>
                <a:latin typeface="Poppins Bold"/>
              </a:rPr>
              <a:t>en</a:t>
            </a:r>
            <a:r>
              <a:rPr lang="en-US" sz="4800" b="1" i="1" spc="-240" dirty="0">
                <a:solidFill>
                  <a:srgbClr val="1D617A"/>
                </a:solidFill>
                <a:latin typeface="Poppins Bold"/>
              </a:rPr>
              <a:t> </a:t>
            </a:r>
            <a:r>
              <a:rPr lang="en-US" sz="4800" b="1" i="1" spc="-240" dirty="0" err="1">
                <a:solidFill>
                  <a:srgbClr val="1D617A"/>
                </a:solidFill>
                <a:latin typeface="Poppins Bold"/>
              </a:rPr>
              <a:t>tiempo</a:t>
            </a:r>
            <a:r>
              <a:rPr lang="en-US" sz="4800" b="1" i="1" spc="-240" dirty="0">
                <a:solidFill>
                  <a:srgbClr val="1D617A"/>
                </a:solidFill>
                <a:latin typeface="Poppins Bold"/>
              </a:rPr>
              <a:t> continuo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478A998-E796-4D2F-80B4-4CB20F2D1BD6}"/>
              </a:ext>
            </a:extLst>
          </p:cNvPr>
          <p:cNvGrpSpPr/>
          <p:nvPr/>
        </p:nvGrpSpPr>
        <p:grpSpPr>
          <a:xfrm>
            <a:off x="14020800" y="1055895"/>
            <a:ext cx="4394774" cy="4011405"/>
            <a:chOff x="14233267" y="2078701"/>
            <a:chExt cx="3739088" cy="3690275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E956A690-7621-4F65-BE2B-352A248DA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65535" y1="11376" x2="65535" y2="11376"/>
                          <a14:foregroundMark x1="35509" y1="19841" x2="35509" y2="19841"/>
                          <a14:foregroundMark x1="35509" y1="19841" x2="35509" y2="19841"/>
                          <a14:foregroundMark x1="13316" y1="16667" x2="13316" y2="16667"/>
                          <a14:foregroundMark x1="67102" y1="14550" x2="67102" y2="14550"/>
                          <a14:foregroundMark x1="67102" y1="14550" x2="67102" y2="14550"/>
                          <a14:foregroundMark x1="84334" y1="14286" x2="84334" y2="14286"/>
                          <a14:foregroundMark x1="52219" y1="16402" x2="52219" y2="16402"/>
                          <a14:foregroundMark x1="24021" y1="20635" x2="24021" y2="20635"/>
                          <a14:foregroundMark x1="9138" y1="19312" x2="9138" y2="19312"/>
                          <a14:foregroundMark x1="9138" y1="19312" x2="9138" y2="19312"/>
                          <a14:foregroundMark x1="29504" y1="15608" x2="29504" y2="15608"/>
                          <a14:foregroundMark x1="55091" y1="7407" x2="55091" y2="7407"/>
                          <a14:foregroundMark x1="57963" y1="3968" x2="57963" y2="3968"/>
                          <a14:foregroundMark x1="52219" y1="14286" x2="52219" y2="14286"/>
                          <a14:foregroundMark x1="52219" y1="10847" x2="52219" y2="10847"/>
                          <a14:foregroundMark x1="39687" y1="15079" x2="39687" y2="15079"/>
                          <a14:foregroundMark x1="39687" y1="15608" x2="39687" y2="15608"/>
                          <a14:foregroundMark x1="44648" y1="15873" x2="44648" y2="15873"/>
                          <a14:foregroundMark x1="50392" y1="15608" x2="50392" y2="15608"/>
                          <a14:foregroundMark x1="78851" y1="18519" x2="78851" y2="18519"/>
                          <a14:foregroundMark x1="77285" y1="15079" x2="77285" y2="15079"/>
                          <a14:foregroundMark x1="76240" y1="15079" x2="76240" y2="15079"/>
                          <a14:foregroundMark x1="65013" y1="15873" x2="65013" y2="15873"/>
                          <a14:foregroundMark x1="62663" y1="15873" x2="62663" y2="15873"/>
                          <a14:foregroundMark x1="60574" y1="16402" x2="60574" y2="16402"/>
                          <a14:foregroundMark x1="56397" y1="16667" x2="56397" y2="16667"/>
                          <a14:foregroundMark x1="16188" y1="20899" x2="16188" y2="20899"/>
                          <a14:foregroundMark x1="19060" y1="19841" x2="19060" y2="19841"/>
                          <a14:foregroundMark x1="19060" y1="19841" x2="19060" y2="19841"/>
                          <a14:foregroundMark x1="24021" y1="17989" x2="24021" y2="17989"/>
                          <a14:foregroundMark x1="27937" y1="18783" x2="27937" y2="18783"/>
                          <a14:foregroundMark x1="27937" y1="18783" x2="27937" y2="18783"/>
                          <a14:foregroundMark x1="48303" y1="20635" x2="48303" y2="20635"/>
                          <a14:foregroundMark x1="42037" y1="20899" x2="42037" y2="20899"/>
                          <a14:foregroundMark x1="42037" y1="20899" x2="42037" y2="20899"/>
                          <a14:foregroundMark x1="76240" y1="10317" x2="76240" y2="10317"/>
                          <a14:foregroundMark x1="78068" y1="15608" x2="78068" y2="15608"/>
                          <a14:foregroundMark x1="78068" y1="15608" x2="78068" y2="15608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85640" y1="13492" x2="85640" y2="13492"/>
                          <a14:foregroundMark x1="79373" y1="15079" x2="79373" y2="15079"/>
                          <a14:foregroundMark x1="49086" y1="5291" x2="49086" y2="5291"/>
                          <a14:foregroundMark x1="49608" y1="22751" x2="49608" y2="22751"/>
                          <a14:foregroundMark x1="49608" y1="22751" x2="43342" y2="22751"/>
                          <a14:foregroundMark x1="43342" y1="22751" x2="14883" y2="16667"/>
                          <a14:foregroundMark x1="61619" y1="21429" x2="64230" y2="16667"/>
                          <a14:foregroundMark x1="64230" y1="16667" x2="64230" y2="16667"/>
                          <a14:foregroundMark x1="51697" y1="14286" x2="51697" y2="14286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3175"/>
                          <a14:foregroundMark x1="55352" y1="3175" x2="55352" y2="3175"/>
                          <a14:foregroundMark x1="55091" y1="18783" x2="55091" y2="18783"/>
                          <a14:foregroundMark x1="55091" y1="18783" x2="55091" y2="18783"/>
                          <a14:foregroundMark x1="53003" y1="12169" x2="53003" y2="12169"/>
                          <a14:foregroundMark x1="53003" y1="12169" x2="53003" y2="12169"/>
                          <a14:foregroundMark x1="55091" y1="13492" x2="55091" y2="13492"/>
                          <a14:foregroundMark x1="55091" y1="13492" x2="55091" y2="13492"/>
                          <a14:foregroundMark x1="55091" y1="13492" x2="55091" y2="13492"/>
                          <a14:foregroundMark x1="72063" y1="17725" x2="72063" y2="177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233267" y="2078701"/>
              <a:ext cx="3739088" cy="3690275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3712EB66-EAFD-4912-9973-A2178E909775}"/>
                </a:ext>
              </a:extLst>
            </p:cNvPr>
            <p:cNvSpPr txBox="1"/>
            <p:nvPr/>
          </p:nvSpPr>
          <p:spPr>
            <a:xfrm>
              <a:off x="14864875" y="2754682"/>
              <a:ext cx="2912986" cy="2180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3200" dirty="0"/>
                <a:t>Transformaciones de la variable t:</a:t>
              </a:r>
            </a:p>
            <a:p>
              <a:r>
                <a:rPr lang="es-AR" sz="2800" dirty="0"/>
                <a:t>1. Desplazamiento</a:t>
              </a:r>
            </a:p>
            <a:p>
              <a:r>
                <a:rPr lang="es-AR" sz="2800" dirty="0"/>
                <a:t>2. Escalamiento</a:t>
              </a:r>
            </a:p>
            <a:p>
              <a:r>
                <a:rPr lang="es-AR" sz="2800" dirty="0"/>
                <a:t>3. Reflexión</a:t>
              </a:r>
            </a:p>
          </p:txBody>
        </p: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8141028A-F6FF-4BB0-ADED-313EDEE4F47D}"/>
              </a:ext>
            </a:extLst>
          </p:cNvPr>
          <p:cNvSpPr txBox="1"/>
          <p:nvPr/>
        </p:nvSpPr>
        <p:spPr>
          <a:xfrm>
            <a:off x="1143000" y="2628900"/>
            <a:ext cx="1293876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2. </a:t>
            </a:r>
            <a:r>
              <a:rPr lang="en-US" sz="3000" b="1" dirty="0" err="1">
                <a:solidFill>
                  <a:srgbClr val="1D617A"/>
                </a:solidFill>
                <a:latin typeface="Poppins Light"/>
              </a:rPr>
              <a:t>Escalamiento</a:t>
            </a: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   x ( </a:t>
            </a:r>
            <a:r>
              <a:rPr lang="en-US" sz="3000" b="1" dirty="0">
                <a:solidFill>
                  <a:srgbClr val="FF0000"/>
                </a:solidFill>
                <a:latin typeface="Poppins Light"/>
              </a:rPr>
              <a:t>a</a:t>
            </a: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.t )                             </a:t>
            </a:r>
            <a:r>
              <a:rPr lang="en-US" sz="3000" b="1" dirty="0" err="1">
                <a:solidFill>
                  <a:srgbClr val="1D617A"/>
                </a:solidFill>
                <a:latin typeface="Poppins Light"/>
              </a:rPr>
              <a:t>Determinar</a:t>
            </a: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:   x (</a:t>
            </a:r>
            <a:r>
              <a:rPr lang="en-US" sz="3000" b="1" dirty="0">
                <a:solidFill>
                  <a:srgbClr val="FF0000"/>
                </a:solidFill>
                <a:latin typeface="Poppins Light"/>
              </a:rPr>
              <a:t>3</a:t>
            </a: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 t)</a:t>
            </a:r>
          </a:p>
          <a:p>
            <a:pPr>
              <a:lnSpc>
                <a:spcPts val="4499"/>
              </a:lnSpc>
            </a:pP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 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A254390-E6AC-4C21-B610-C01B5096E5C1}"/>
              </a:ext>
            </a:extLst>
          </p:cNvPr>
          <p:cNvSpPr txBox="1"/>
          <p:nvPr/>
        </p:nvSpPr>
        <p:spPr>
          <a:xfrm>
            <a:off x="1981200" y="1807086"/>
            <a:ext cx="12039600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499"/>
              </a:lnSpc>
            </a:pPr>
            <a:r>
              <a:rPr lang="en-US" sz="3600" b="1" dirty="0" err="1">
                <a:solidFill>
                  <a:srgbClr val="1D617A"/>
                </a:solidFill>
                <a:latin typeface="Poppins Light"/>
              </a:rPr>
              <a:t>Transformaciones</a:t>
            </a:r>
            <a:r>
              <a:rPr lang="en-US" sz="3600" b="1" dirty="0">
                <a:solidFill>
                  <a:srgbClr val="1D617A"/>
                </a:solidFill>
                <a:latin typeface="Poppins Light"/>
              </a:rPr>
              <a:t> de la Variable Independiente (t)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EA71B37-5E66-49EF-BB9B-160BCA1FDD76}"/>
              </a:ext>
            </a:extLst>
          </p:cNvPr>
          <p:cNvGrpSpPr/>
          <p:nvPr/>
        </p:nvGrpSpPr>
        <p:grpSpPr>
          <a:xfrm>
            <a:off x="457200" y="3783062"/>
            <a:ext cx="7920734" cy="4011405"/>
            <a:chOff x="3810000" y="4195510"/>
            <a:chExt cx="8111459" cy="4384690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80BEC68C-3F8A-46F7-A99E-F5FB836B3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0000" y="4568795"/>
              <a:ext cx="8111459" cy="4011405"/>
            </a:xfrm>
            <a:prstGeom prst="rect">
              <a:avLst/>
            </a:prstGeom>
          </p:spPr>
        </p:pic>
        <p:sp>
          <p:nvSpPr>
            <p:cNvPr id="23" name="TextBox 9">
              <a:extLst>
                <a:ext uri="{FF2B5EF4-FFF2-40B4-BE49-F238E27FC236}">
                  <a16:creationId xmlns:a16="http://schemas.microsoft.com/office/drawing/2014/main" id="{4B9C6C9C-E1D8-42FE-9722-21A06C8EAE4C}"/>
                </a:ext>
              </a:extLst>
            </p:cNvPr>
            <p:cNvSpPr txBox="1"/>
            <p:nvPr/>
          </p:nvSpPr>
          <p:spPr>
            <a:xfrm>
              <a:off x="5760871" y="4195510"/>
              <a:ext cx="2623176" cy="63078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99"/>
                </a:lnSpc>
              </a:pPr>
              <a:r>
                <a:rPr lang="en-US" sz="3000" b="1" dirty="0">
                  <a:solidFill>
                    <a:srgbClr val="1D617A"/>
                  </a:solidFill>
                  <a:latin typeface="Poppins Light"/>
                </a:rPr>
                <a:t>  x ( t )</a:t>
              </a: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A2B6952F-DE9D-4FFF-BC8D-FE1CB06B8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7353300"/>
            <a:ext cx="2053334" cy="2848174"/>
          </a:xfrm>
          <a:prstGeom prst="rect">
            <a:avLst/>
          </a:prstGeom>
        </p:spPr>
      </p:pic>
      <p:grpSp>
        <p:nvGrpSpPr>
          <p:cNvPr id="19" name="Grupo 18">
            <a:extLst>
              <a:ext uri="{FF2B5EF4-FFF2-40B4-BE49-F238E27FC236}">
                <a16:creationId xmlns:a16="http://schemas.microsoft.com/office/drawing/2014/main" id="{E4CED1DF-250B-42B8-BFF1-1D9F4A105509}"/>
              </a:ext>
            </a:extLst>
          </p:cNvPr>
          <p:cNvGrpSpPr/>
          <p:nvPr/>
        </p:nvGrpSpPr>
        <p:grpSpPr>
          <a:xfrm>
            <a:off x="9381943" y="4566419"/>
            <a:ext cx="7686857" cy="4768081"/>
            <a:chOff x="9381943" y="4566419"/>
            <a:chExt cx="7686857" cy="4768081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3600ADC5-E660-48AF-9260-A361DA99E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81943" y="5697185"/>
              <a:ext cx="7686857" cy="3637315"/>
            </a:xfrm>
            <a:prstGeom prst="rect">
              <a:avLst/>
            </a:prstGeom>
          </p:spPr>
        </p:pic>
        <p:sp>
          <p:nvSpPr>
            <p:cNvPr id="24" name="TextBox 9">
              <a:extLst>
                <a:ext uri="{FF2B5EF4-FFF2-40B4-BE49-F238E27FC236}">
                  <a16:creationId xmlns:a16="http://schemas.microsoft.com/office/drawing/2014/main" id="{3C9B3FCB-FCFA-4B30-B41B-7623EB6888DB}"/>
                </a:ext>
              </a:extLst>
            </p:cNvPr>
            <p:cNvSpPr txBox="1"/>
            <p:nvPr/>
          </p:nvSpPr>
          <p:spPr>
            <a:xfrm>
              <a:off x="11779044" y="4566419"/>
              <a:ext cx="2470356" cy="5770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99"/>
                </a:lnSpc>
              </a:pPr>
              <a:r>
                <a:rPr lang="en-US" sz="3000" b="1" dirty="0">
                  <a:solidFill>
                    <a:srgbClr val="1D617A"/>
                  </a:solidFill>
                  <a:latin typeface="Poppins Light"/>
                </a:rPr>
                <a:t>  x ( </a:t>
              </a:r>
              <a:r>
                <a:rPr lang="en-US" sz="3000" b="1" dirty="0">
                  <a:solidFill>
                    <a:srgbClr val="FF0000"/>
                  </a:solidFill>
                  <a:latin typeface="Poppins Light"/>
                </a:rPr>
                <a:t>3</a:t>
              </a:r>
              <a:r>
                <a:rPr lang="en-US" sz="3000" b="1" dirty="0">
                  <a:solidFill>
                    <a:srgbClr val="1D617A"/>
                  </a:solidFill>
                  <a:latin typeface="Poppins Light"/>
                </a:rPr>
                <a:t> t 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56979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2133600" y="419100"/>
            <a:ext cx="14554201" cy="1043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4800" b="1" i="1" spc="-240" dirty="0" err="1">
                <a:solidFill>
                  <a:srgbClr val="1D617A"/>
                </a:solidFill>
                <a:latin typeface="Poppins Bold"/>
              </a:rPr>
              <a:t>Operaciones</a:t>
            </a:r>
            <a:r>
              <a:rPr lang="en-US" sz="4800" b="1" i="1" spc="-240" dirty="0">
                <a:solidFill>
                  <a:srgbClr val="1D617A"/>
                </a:solidFill>
                <a:latin typeface="Poppins Bold"/>
              </a:rPr>
              <a:t> de las </a:t>
            </a:r>
            <a:r>
              <a:rPr lang="en-US" sz="4800" b="1" i="1" spc="-240" dirty="0" err="1">
                <a:solidFill>
                  <a:srgbClr val="1D617A"/>
                </a:solidFill>
                <a:latin typeface="Poppins Bold"/>
              </a:rPr>
              <a:t>Señales</a:t>
            </a:r>
            <a:r>
              <a:rPr lang="en-US" sz="4800" b="1" i="1" spc="-240" dirty="0">
                <a:solidFill>
                  <a:srgbClr val="1D617A"/>
                </a:solidFill>
                <a:latin typeface="Poppins Bold"/>
              </a:rPr>
              <a:t> </a:t>
            </a:r>
            <a:r>
              <a:rPr lang="en-US" sz="4800" b="1" i="1" spc="-240" dirty="0" err="1">
                <a:solidFill>
                  <a:srgbClr val="1D617A"/>
                </a:solidFill>
                <a:latin typeface="Poppins Bold"/>
              </a:rPr>
              <a:t>en</a:t>
            </a:r>
            <a:r>
              <a:rPr lang="en-US" sz="4800" b="1" i="1" spc="-240" dirty="0">
                <a:solidFill>
                  <a:srgbClr val="1D617A"/>
                </a:solidFill>
                <a:latin typeface="Poppins Bold"/>
              </a:rPr>
              <a:t> </a:t>
            </a:r>
            <a:r>
              <a:rPr lang="en-US" sz="4800" b="1" i="1" spc="-240" dirty="0" err="1">
                <a:solidFill>
                  <a:srgbClr val="1D617A"/>
                </a:solidFill>
                <a:latin typeface="Poppins Bold"/>
              </a:rPr>
              <a:t>tiempo</a:t>
            </a:r>
            <a:r>
              <a:rPr lang="en-US" sz="4800" b="1" i="1" spc="-240" dirty="0">
                <a:solidFill>
                  <a:srgbClr val="1D617A"/>
                </a:solidFill>
                <a:latin typeface="Poppins Bold"/>
              </a:rPr>
              <a:t> continuo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478A998-E796-4D2F-80B4-4CB20F2D1BD6}"/>
              </a:ext>
            </a:extLst>
          </p:cNvPr>
          <p:cNvGrpSpPr/>
          <p:nvPr/>
        </p:nvGrpSpPr>
        <p:grpSpPr>
          <a:xfrm>
            <a:off x="14020800" y="1055895"/>
            <a:ext cx="4394774" cy="4011405"/>
            <a:chOff x="14233267" y="2078701"/>
            <a:chExt cx="3739088" cy="3690275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E956A690-7621-4F65-BE2B-352A248DA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65535" y1="11376" x2="65535" y2="11376"/>
                          <a14:foregroundMark x1="35509" y1="19841" x2="35509" y2="19841"/>
                          <a14:foregroundMark x1="35509" y1="19841" x2="35509" y2="19841"/>
                          <a14:foregroundMark x1="13316" y1="16667" x2="13316" y2="16667"/>
                          <a14:foregroundMark x1="67102" y1="14550" x2="67102" y2="14550"/>
                          <a14:foregroundMark x1="67102" y1="14550" x2="67102" y2="14550"/>
                          <a14:foregroundMark x1="84334" y1="14286" x2="84334" y2="14286"/>
                          <a14:foregroundMark x1="52219" y1="16402" x2="52219" y2="16402"/>
                          <a14:foregroundMark x1="24021" y1="20635" x2="24021" y2="20635"/>
                          <a14:foregroundMark x1="9138" y1="19312" x2="9138" y2="19312"/>
                          <a14:foregroundMark x1="9138" y1="19312" x2="9138" y2="19312"/>
                          <a14:foregroundMark x1="29504" y1="15608" x2="29504" y2="15608"/>
                          <a14:foregroundMark x1="55091" y1="7407" x2="55091" y2="7407"/>
                          <a14:foregroundMark x1="57963" y1="3968" x2="57963" y2="3968"/>
                          <a14:foregroundMark x1="52219" y1="14286" x2="52219" y2="14286"/>
                          <a14:foregroundMark x1="52219" y1="10847" x2="52219" y2="10847"/>
                          <a14:foregroundMark x1="39687" y1="15079" x2="39687" y2="15079"/>
                          <a14:foregroundMark x1="39687" y1="15608" x2="39687" y2="15608"/>
                          <a14:foregroundMark x1="44648" y1="15873" x2="44648" y2="15873"/>
                          <a14:foregroundMark x1="50392" y1="15608" x2="50392" y2="15608"/>
                          <a14:foregroundMark x1="78851" y1="18519" x2="78851" y2="18519"/>
                          <a14:foregroundMark x1="77285" y1="15079" x2="77285" y2="15079"/>
                          <a14:foregroundMark x1="76240" y1="15079" x2="76240" y2="15079"/>
                          <a14:foregroundMark x1="65013" y1="15873" x2="65013" y2="15873"/>
                          <a14:foregroundMark x1="62663" y1="15873" x2="62663" y2="15873"/>
                          <a14:foregroundMark x1="60574" y1="16402" x2="60574" y2="16402"/>
                          <a14:foregroundMark x1="56397" y1="16667" x2="56397" y2="16667"/>
                          <a14:foregroundMark x1="16188" y1="20899" x2="16188" y2="20899"/>
                          <a14:foregroundMark x1="19060" y1="19841" x2="19060" y2="19841"/>
                          <a14:foregroundMark x1="19060" y1="19841" x2="19060" y2="19841"/>
                          <a14:foregroundMark x1="24021" y1="17989" x2="24021" y2="17989"/>
                          <a14:foregroundMark x1="27937" y1="18783" x2="27937" y2="18783"/>
                          <a14:foregroundMark x1="27937" y1="18783" x2="27937" y2="18783"/>
                          <a14:foregroundMark x1="48303" y1="20635" x2="48303" y2="20635"/>
                          <a14:foregroundMark x1="42037" y1="20899" x2="42037" y2="20899"/>
                          <a14:foregroundMark x1="42037" y1="20899" x2="42037" y2="20899"/>
                          <a14:foregroundMark x1="76240" y1="10317" x2="76240" y2="10317"/>
                          <a14:foregroundMark x1="78068" y1="15608" x2="78068" y2="15608"/>
                          <a14:foregroundMark x1="78068" y1="15608" x2="78068" y2="15608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85640" y1="13492" x2="85640" y2="13492"/>
                          <a14:foregroundMark x1="79373" y1="15079" x2="79373" y2="15079"/>
                          <a14:foregroundMark x1="49086" y1="5291" x2="49086" y2="5291"/>
                          <a14:foregroundMark x1="49608" y1="22751" x2="49608" y2="22751"/>
                          <a14:foregroundMark x1="49608" y1="22751" x2="43342" y2="22751"/>
                          <a14:foregroundMark x1="43342" y1="22751" x2="14883" y2="16667"/>
                          <a14:foregroundMark x1="61619" y1="21429" x2="64230" y2="16667"/>
                          <a14:foregroundMark x1="64230" y1="16667" x2="64230" y2="16667"/>
                          <a14:foregroundMark x1="51697" y1="14286" x2="51697" y2="14286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3175"/>
                          <a14:foregroundMark x1="55352" y1="3175" x2="55352" y2="3175"/>
                          <a14:foregroundMark x1="55091" y1="18783" x2="55091" y2="18783"/>
                          <a14:foregroundMark x1="55091" y1="18783" x2="55091" y2="18783"/>
                          <a14:foregroundMark x1="53003" y1="12169" x2="53003" y2="12169"/>
                          <a14:foregroundMark x1="53003" y1="12169" x2="53003" y2="12169"/>
                          <a14:foregroundMark x1="55091" y1="13492" x2="55091" y2="13492"/>
                          <a14:foregroundMark x1="55091" y1="13492" x2="55091" y2="13492"/>
                          <a14:foregroundMark x1="55091" y1="13492" x2="55091" y2="13492"/>
                          <a14:foregroundMark x1="72063" y1="17725" x2="72063" y2="177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233267" y="2078701"/>
              <a:ext cx="3739088" cy="3690275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3712EB66-EAFD-4912-9973-A2178E909775}"/>
                </a:ext>
              </a:extLst>
            </p:cNvPr>
            <p:cNvSpPr txBox="1"/>
            <p:nvPr/>
          </p:nvSpPr>
          <p:spPr>
            <a:xfrm>
              <a:off x="14864875" y="2754682"/>
              <a:ext cx="2912986" cy="2180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3200" dirty="0"/>
                <a:t>Transformaciones de la variable t:</a:t>
              </a:r>
            </a:p>
            <a:p>
              <a:r>
                <a:rPr lang="es-AR" sz="2800" dirty="0"/>
                <a:t>1. Desplazamiento</a:t>
              </a:r>
            </a:p>
            <a:p>
              <a:r>
                <a:rPr lang="es-AR" sz="2800" dirty="0"/>
                <a:t>2. Escalamiento</a:t>
              </a:r>
            </a:p>
            <a:p>
              <a:r>
                <a:rPr lang="es-AR" sz="2800" dirty="0"/>
                <a:t>3. Reflexión</a:t>
              </a:r>
            </a:p>
          </p:txBody>
        </p:sp>
      </p:grpSp>
      <p:sp>
        <p:nvSpPr>
          <p:cNvPr id="21" name="TextBox 9">
            <a:extLst>
              <a:ext uri="{FF2B5EF4-FFF2-40B4-BE49-F238E27FC236}">
                <a16:creationId xmlns:a16="http://schemas.microsoft.com/office/drawing/2014/main" id="{8141028A-F6FF-4BB0-ADED-313EDEE4F47D}"/>
              </a:ext>
            </a:extLst>
          </p:cNvPr>
          <p:cNvSpPr txBox="1"/>
          <p:nvPr/>
        </p:nvSpPr>
        <p:spPr>
          <a:xfrm>
            <a:off x="1203960" y="3140443"/>
            <a:ext cx="12963652" cy="5405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3. </a:t>
            </a:r>
            <a:r>
              <a:rPr lang="en-US" sz="3000" b="1" dirty="0" err="1">
                <a:solidFill>
                  <a:srgbClr val="1D617A"/>
                </a:solidFill>
                <a:latin typeface="Poppins Light"/>
              </a:rPr>
              <a:t>Reflexión</a:t>
            </a: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   x ( </a:t>
            </a:r>
            <a:r>
              <a:rPr lang="en-US" sz="3000" b="1" dirty="0">
                <a:solidFill>
                  <a:srgbClr val="FF0000"/>
                </a:solidFill>
                <a:latin typeface="Poppins Light"/>
              </a:rPr>
              <a:t>-</a:t>
            </a:r>
            <a:r>
              <a:rPr lang="en-US" sz="3000" b="1" dirty="0">
                <a:solidFill>
                  <a:srgbClr val="1D617A"/>
                </a:solidFill>
                <a:latin typeface="Poppins Light"/>
              </a:rPr>
              <a:t>t )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A254390-E6AC-4C21-B610-C01B5096E5C1}"/>
              </a:ext>
            </a:extLst>
          </p:cNvPr>
          <p:cNvSpPr txBox="1"/>
          <p:nvPr/>
        </p:nvSpPr>
        <p:spPr>
          <a:xfrm>
            <a:off x="1981200" y="1807086"/>
            <a:ext cx="12039600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499"/>
              </a:lnSpc>
            </a:pPr>
            <a:r>
              <a:rPr lang="en-US" sz="3600" b="1" dirty="0" err="1">
                <a:solidFill>
                  <a:srgbClr val="1D617A"/>
                </a:solidFill>
                <a:latin typeface="Poppins Light"/>
              </a:rPr>
              <a:t>Transformaciones</a:t>
            </a:r>
            <a:r>
              <a:rPr lang="en-US" sz="3600" b="1" dirty="0">
                <a:solidFill>
                  <a:srgbClr val="1D617A"/>
                </a:solidFill>
                <a:latin typeface="Poppins Light"/>
              </a:rPr>
              <a:t> de la Variable Independiente (t)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438D7C9-3C1F-4609-B563-B529AF301F23}"/>
              </a:ext>
            </a:extLst>
          </p:cNvPr>
          <p:cNvGrpSpPr/>
          <p:nvPr/>
        </p:nvGrpSpPr>
        <p:grpSpPr>
          <a:xfrm>
            <a:off x="374380" y="4305300"/>
            <a:ext cx="7702820" cy="4343400"/>
            <a:chOff x="374380" y="4305300"/>
            <a:chExt cx="7702820" cy="434340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F3B37609-7589-4249-A067-17367E1E7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4380" y="5038799"/>
              <a:ext cx="7702820" cy="3609901"/>
            </a:xfrm>
            <a:prstGeom prst="rect">
              <a:avLst/>
            </a:prstGeom>
          </p:spPr>
        </p:pic>
        <p:sp>
          <p:nvSpPr>
            <p:cNvPr id="23" name="TextBox 9">
              <a:extLst>
                <a:ext uri="{FF2B5EF4-FFF2-40B4-BE49-F238E27FC236}">
                  <a16:creationId xmlns:a16="http://schemas.microsoft.com/office/drawing/2014/main" id="{12BB8C88-4E34-40FE-BEAB-A5840346202C}"/>
                </a:ext>
              </a:extLst>
            </p:cNvPr>
            <p:cNvSpPr txBox="1"/>
            <p:nvPr/>
          </p:nvSpPr>
          <p:spPr>
            <a:xfrm>
              <a:off x="2057400" y="4305300"/>
              <a:ext cx="2561497" cy="5770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99"/>
                </a:lnSpc>
              </a:pPr>
              <a:r>
                <a:rPr lang="en-US" sz="3000" b="1" dirty="0">
                  <a:solidFill>
                    <a:srgbClr val="1D617A"/>
                  </a:solidFill>
                  <a:latin typeface="Poppins Light"/>
                </a:rPr>
                <a:t>  x ( t )</a:t>
              </a: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F24D7379-F371-4A73-A4B7-081F37BCC9DA}"/>
              </a:ext>
            </a:extLst>
          </p:cNvPr>
          <p:cNvGrpSpPr/>
          <p:nvPr/>
        </p:nvGrpSpPr>
        <p:grpSpPr>
          <a:xfrm>
            <a:off x="8781926" y="4328321"/>
            <a:ext cx="9374568" cy="4615681"/>
            <a:chOff x="8781926" y="4328321"/>
            <a:chExt cx="9374568" cy="4615681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665F7AAB-C8ED-440D-A285-7218296D9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81926" y="5067300"/>
              <a:ext cx="9374568" cy="3876702"/>
            </a:xfrm>
            <a:prstGeom prst="rect">
              <a:avLst/>
            </a:prstGeom>
          </p:spPr>
        </p:pic>
        <p:sp>
          <p:nvSpPr>
            <p:cNvPr id="26" name="TextBox 9">
              <a:extLst>
                <a:ext uri="{FF2B5EF4-FFF2-40B4-BE49-F238E27FC236}">
                  <a16:creationId xmlns:a16="http://schemas.microsoft.com/office/drawing/2014/main" id="{A788E291-A11B-411F-A3F3-6359F849D45A}"/>
                </a:ext>
              </a:extLst>
            </p:cNvPr>
            <p:cNvSpPr txBox="1"/>
            <p:nvPr/>
          </p:nvSpPr>
          <p:spPr>
            <a:xfrm>
              <a:off x="12011629" y="4328321"/>
              <a:ext cx="2561497" cy="5770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99"/>
                </a:lnSpc>
              </a:pPr>
              <a:r>
                <a:rPr lang="en-US" sz="3000" b="1" dirty="0">
                  <a:solidFill>
                    <a:srgbClr val="1D617A"/>
                  </a:solidFill>
                  <a:latin typeface="Poppins Light"/>
                </a:rPr>
                <a:t>  x (</a:t>
              </a:r>
              <a:r>
                <a:rPr lang="en-US" sz="3000" b="1" dirty="0">
                  <a:solidFill>
                    <a:srgbClr val="FF0000"/>
                  </a:solidFill>
                  <a:latin typeface="Poppins Light"/>
                </a:rPr>
                <a:t>-</a:t>
              </a:r>
              <a:r>
                <a:rPr lang="en-US" sz="3000" b="1" dirty="0">
                  <a:solidFill>
                    <a:srgbClr val="1D617A"/>
                  </a:solidFill>
                  <a:latin typeface="Poppins Light"/>
                </a:rPr>
                <a:t> t 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14768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2005350" y="0"/>
            <a:ext cx="15697200" cy="4374954"/>
            <a:chOff x="0" y="66675"/>
            <a:chExt cx="18210060" cy="4777449"/>
          </a:xfrm>
        </p:grpSpPr>
        <p:sp>
          <p:nvSpPr>
            <p:cNvPr id="8" name="TextBox 8"/>
            <p:cNvSpPr txBox="1"/>
            <p:nvPr/>
          </p:nvSpPr>
          <p:spPr>
            <a:xfrm>
              <a:off x="0" y="1862270"/>
              <a:ext cx="17018533" cy="8131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00"/>
                </a:lnSpc>
              </a:pPr>
              <a:endParaRPr lang="en-US" sz="4000" b="0" i="1" spc="280" dirty="0">
                <a:solidFill>
                  <a:srgbClr val="61C2A2"/>
                </a:solidFill>
                <a:latin typeface="Poppins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290616" y="1103001"/>
              <a:ext cx="16919444" cy="374112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4499"/>
                </a:lnSpc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1)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Profesores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</a:p>
            <a:p>
              <a:pPr marL="457200" indent="-457200" algn="just">
                <a:lnSpc>
                  <a:spcPts val="4499"/>
                </a:lnSpc>
                <a:buFont typeface="Arial" panose="020B0604020202020204" pitchFamily="34" charset="0"/>
                <a:buChar char="•"/>
              </a:pP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Clase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1: 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Teóricos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 y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prácticos</a:t>
              </a: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marL="457200" indent="-457200" algn="just">
                <a:lnSpc>
                  <a:spcPts val="4499"/>
                </a:lnSpc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Clase2: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Prácticos</a:t>
              </a: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marL="457200" indent="-457200" algn="just">
                <a:lnSpc>
                  <a:spcPts val="4499"/>
                </a:lnSpc>
                <a:buFont typeface="Arial" panose="020B0604020202020204" pitchFamily="34" charset="0"/>
                <a:buChar char="•"/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algn="just">
                <a:lnSpc>
                  <a:spcPts val="4499"/>
                </a:lnSpc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2)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Condiciones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de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Regularidad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y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aprobación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directa</a:t>
              </a: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algn="just">
                <a:lnSpc>
                  <a:spcPts val="4499"/>
                </a:lnSpc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" y="66675"/>
              <a:ext cx="17856464" cy="123233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8800"/>
                </a:lnSpc>
              </a:pPr>
              <a:r>
                <a:rPr lang="en-US" sz="6000" b="1" i="1" spc="-240" dirty="0" err="1">
                  <a:solidFill>
                    <a:srgbClr val="1D617A"/>
                  </a:solidFill>
                  <a:latin typeface="Poppins Bold"/>
                </a:rPr>
                <a:t>Modalidad</a:t>
              </a:r>
              <a:r>
                <a:rPr lang="en-US" sz="6000" b="1" i="1" spc="-240" dirty="0">
                  <a:solidFill>
                    <a:srgbClr val="1D617A"/>
                  </a:solidFill>
                  <a:latin typeface="Poppins Bold"/>
                </a:rPr>
                <a:t> de </a:t>
              </a:r>
              <a:r>
                <a:rPr lang="en-US" sz="6000" b="1" i="1" spc="-240" dirty="0" err="1">
                  <a:solidFill>
                    <a:srgbClr val="1D617A"/>
                  </a:solidFill>
                  <a:latin typeface="Poppins Bold"/>
                </a:rPr>
                <a:t>cursado</a:t>
              </a:r>
              <a:r>
                <a:rPr lang="en-US" sz="6000" b="1" i="1" spc="-240" dirty="0">
                  <a:solidFill>
                    <a:srgbClr val="1D617A"/>
                  </a:solidFill>
                  <a:latin typeface="Poppins Bold"/>
                </a:rPr>
                <a:t> </a:t>
              </a:r>
              <a:r>
                <a:rPr lang="en-US" sz="6000" b="1" i="1" spc="-240" dirty="0" err="1">
                  <a:solidFill>
                    <a:srgbClr val="1D617A"/>
                  </a:solidFill>
                  <a:latin typeface="Poppins Bold"/>
                </a:rPr>
                <a:t>presencial</a:t>
              </a:r>
              <a:endParaRPr lang="en-US" sz="6000" b="1" i="1" spc="-240" dirty="0">
                <a:solidFill>
                  <a:srgbClr val="1D617A"/>
                </a:solidFill>
                <a:latin typeface="Poppins Bold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83F64AC-0786-C722-1323-B8786B6D5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517225"/>
              </p:ext>
            </p:extLst>
          </p:nvPr>
        </p:nvGraphicFramePr>
        <p:xfrm>
          <a:off x="2123422" y="4336854"/>
          <a:ext cx="14584680" cy="5114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5952">
                  <a:extLst>
                    <a:ext uri="{9D8B030D-6E8A-4147-A177-3AD203B41FA5}">
                      <a16:colId xmlns:a16="http://schemas.microsoft.com/office/drawing/2014/main" val="3051909705"/>
                    </a:ext>
                  </a:extLst>
                </a:gridCol>
                <a:gridCol w="4658225">
                  <a:extLst>
                    <a:ext uri="{9D8B030D-6E8A-4147-A177-3AD203B41FA5}">
                      <a16:colId xmlns:a16="http://schemas.microsoft.com/office/drawing/2014/main" val="3105433270"/>
                    </a:ext>
                  </a:extLst>
                </a:gridCol>
                <a:gridCol w="5240503">
                  <a:extLst>
                    <a:ext uri="{9D8B030D-6E8A-4147-A177-3AD203B41FA5}">
                      <a16:colId xmlns:a16="http://schemas.microsoft.com/office/drawing/2014/main" val="2807695825"/>
                    </a:ext>
                  </a:extLst>
                </a:gridCol>
              </a:tblGrid>
              <a:tr h="56016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2800" u="none" strike="noStrike">
                          <a:effectLst/>
                        </a:rPr>
                        <a:t> </a:t>
                      </a:r>
                      <a:endParaRPr lang="es-A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2800" u="none" strike="noStrike">
                          <a:effectLst/>
                        </a:rPr>
                        <a:t>REGULARIDAD</a:t>
                      </a:r>
                      <a:endParaRPr lang="es-A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2800" u="none" strike="noStrike" dirty="0">
                          <a:effectLst/>
                        </a:rPr>
                        <a:t>APROBACIÓN DIRECTA</a:t>
                      </a:r>
                      <a:endParaRPr lang="es-A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64518294"/>
                  </a:ext>
                </a:extLst>
              </a:tr>
              <a:tr h="56016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2800" u="none" strike="noStrike" dirty="0">
                          <a:effectLst/>
                        </a:rPr>
                        <a:t>1º PARCIAL: Sáb 28/09/2024</a:t>
                      </a:r>
                      <a:endParaRPr lang="es-A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2800" u="none" strike="noStrike">
                          <a:effectLst/>
                        </a:rPr>
                        <a:t>4 (CUATRO) O MAS</a:t>
                      </a:r>
                      <a:endParaRPr lang="es-A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2800" u="none" strike="noStrike">
                          <a:effectLst/>
                        </a:rPr>
                        <a:t>7(SIETE O MAS)</a:t>
                      </a:r>
                      <a:endParaRPr lang="es-A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7743086"/>
                  </a:ext>
                </a:extLst>
              </a:tr>
              <a:tr h="854844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2800" u="none" strike="noStrike">
                          <a:effectLst/>
                        </a:rPr>
                        <a:t>TRABAJOS DE LABOTAROTRIO</a:t>
                      </a:r>
                      <a:endParaRPr lang="es-A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2800" u="none" strike="noStrike">
                          <a:effectLst/>
                        </a:rPr>
                        <a:t>TODOS APROBADOS</a:t>
                      </a:r>
                      <a:endParaRPr lang="es-A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2800" u="none" strike="noStrike" dirty="0">
                          <a:effectLst/>
                        </a:rPr>
                        <a:t>TODOS APROBADOS</a:t>
                      </a:r>
                      <a:endParaRPr lang="es-A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4792623"/>
                  </a:ext>
                </a:extLst>
              </a:tr>
              <a:tr h="56016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2800" u="none" strike="noStrike">
                          <a:effectLst/>
                        </a:rPr>
                        <a:t>CUESTIONARIO</a:t>
                      </a:r>
                      <a:endParaRPr lang="es-A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2800" u="none" strike="noStrike">
                          <a:effectLst/>
                        </a:rPr>
                        <a:t>4 (CUATRO) O MAS</a:t>
                      </a:r>
                      <a:endParaRPr lang="es-A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2800" u="none" strike="noStrike">
                          <a:effectLst/>
                        </a:rPr>
                        <a:t>7(SIETE O MAS)</a:t>
                      </a:r>
                      <a:endParaRPr lang="es-A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59540642"/>
                  </a:ext>
                </a:extLst>
              </a:tr>
              <a:tr h="56016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2800" u="none" strike="noStrike" dirty="0">
                          <a:effectLst/>
                        </a:rPr>
                        <a:t>2º PARCIAL: Sáb 23/11/2024 o primer turno de examen</a:t>
                      </a:r>
                      <a:endParaRPr lang="es-A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2800" u="none" strike="noStrike">
                          <a:effectLst/>
                        </a:rPr>
                        <a:t>4 (CUATRO) O MAS</a:t>
                      </a:r>
                      <a:endParaRPr lang="es-A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2800" u="none" strike="noStrike" dirty="0">
                          <a:effectLst/>
                        </a:rPr>
                        <a:t>7(SIETE O MAS)</a:t>
                      </a:r>
                      <a:endParaRPr lang="es-A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1185356"/>
                  </a:ext>
                </a:extLst>
              </a:tr>
              <a:tr h="347498">
                <a:tc>
                  <a:txBody>
                    <a:bodyPr/>
                    <a:lstStyle/>
                    <a:p>
                      <a:pPr algn="ctr" fontAlgn="b"/>
                      <a:endParaRPr lang="es-A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26085324"/>
                  </a:ext>
                </a:extLst>
              </a:tr>
              <a:tr h="1014693">
                <a:tc>
                  <a:txBody>
                    <a:bodyPr/>
                    <a:lstStyle/>
                    <a:p>
                      <a:pPr algn="ctr" fontAlgn="b"/>
                      <a:endParaRPr lang="es-AR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800" u="none" strike="noStrike">
                          <a:effectLst/>
                        </a:rPr>
                        <a:t>RECUPERATORIOS: UNA DE LAS 3 INSTANCIAS (1º PARCIAL o CUESTIONARIO o 2º PARCIAL)</a:t>
                      </a:r>
                      <a:endParaRPr lang="es-ES" sz="2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03679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918197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BB0B597B-5336-4678-8CBD-DE0C7E86A0E2}"/>
              </a:ext>
            </a:extLst>
          </p:cNvPr>
          <p:cNvGrpSpPr/>
          <p:nvPr/>
        </p:nvGrpSpPr>
        <p:grpSpPr>
          <a:xfrm>
            <a:off x="7620000" y="2360379"/>
            <a:ext cx="6187439" cy="5450121"/>
            <a:chOff x="5360150" y="1799895"/>
            <a:chExt cx="7053941" cy="7952117"/>
          </a:xfrm>
        </p:grpSpPr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D053B1EB-A15E-4CAF-AD19-637DDCD32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54584" y1="32080" x2="54584" y2="32080"/>
                          <a14:foregroundMark x1="60554" y1="31078" x2="60554" y2="31078"/>
                          <a14:foregroundMark x1="60128" y1="27193" x2="60128" y2="27193"/>
                          <a14:foregroundMark x1="60128" y1="29073" x2="60128" y2="29073"/>
                          <a14:foregroundMark x1="63326" y1="33333" x2="63326" y2="33333"/>
                          <a14:foregroundMark x1="63326" y1="33333" x2="63326" y2="33333"/>
                          <a14:foregroundMark x1="60128" y1="32707" x2="60128" y2="32707"/>
                          <a14:foregroundMark x1="60128" y1="32707" x2="60128" y2="32707"/>
                          <a14:foregroundMark x1="58422" y1="30075" x2="58422" y2="30075"/>
                          <a14:foregroundMark x1="58422" y1="30075" x2="58422" y2="30075"/>
                          <a14:foregroundMark x1="58422" y1="30075" x2="58422" y2="30075"/>
                          <a14:foregroundMark x1="39019" y1="28195" x2="39019" y2="28195"/>
                          <a14:foregroundMark x1="38593" y1="28195" x2="38593" y2="28195"/>
                          <a14:foregroundMark x1="35181" y1="28822" x2="35181" y2="28822"/>
                          <a14:foregroundMark x1="35181" y1="28822" x2="35181" y2="28822"/>
                          <a14:foregroundMark x1="35181" y1="32080" x2="35181" y2="32080"/>
                          <a14:foregroundMark x1="59062" y1="50501" x2="59062" y2="50501"/>
                          <a14:foregroundMark x1="55011" y1="54135" x2="55011" y2="54135"/>
                          <a14:foregroundMark x1="50107" y1="52506" x2="50107" y2="52506"/>
                          <a14:foregroundMark x1="54584" y1="54511" x2="54584" y2="54511"/>
                          <a14:foregroundMark x1="40085" y1="60276" x2="40085" y2="60276"/>
                          <a14:foregroundMark x1="47974" y1="60652" x2="47974" y2="60652"/>
                          <a14:foregroundMark x1="45203" y1="57393" x2="45203" y2="57393"/>
                          <a14:foregroundMark x1="45203" y1="58396" x2="45203" y2="58396"/>
                          <a14:foregroundMark x1="45203" y1="58396" x2="45203" y2="58396"/>
                          <a14:foregroundMark x1="40085" y1="32707" x2="40085" y2="32707"/>
                          <a14:foregroundMark x1="69510" y1="94737" x2="69510" y2="94737"/>
                          <a14:foregroundMark x1="68443" y1="90476" x2="68443" y2="90476"/>
                          <a14:foregroundMark x1="69510" y1="93358" x2="69510" y2="93358"/>
                          <a14:foregroundMark x1="69510" y1="93358" x2="69510" y2="93358"/>
                          <a14:foregroundMark x1="69510" y1="93358" x2="69510" y2="93358"/>
                          <a14:foregroundMark x1="69510" y1="93358" x2="69510" y2="93358"/>
                          <a14:foregroundMark x1="69510" y1="93358" x2="69510" y2="93358"/>
                          <a14:foregroundMark x1="69510" y1="93358" x2="69510" y2="93358"/>
                          <a14:foregroundMark x1="63966" y1="92732" x2="63966" y2="92732"/>
                          <a14:foregroundMark x1="63966" y1="92732" x2="63966" y2="92732"/>
                          <a14:foregroundMark x1="32409" y1="93358" x2="32409" y2="93358"/>
                          <a14:foregroundMark x1="32409" y1="93358" x2="32409" y2="93358"/>
                          <a14:foregroundMark x1="49680" y1="55388" x2="49680" y2="55388"/>
                          <a14:foregroundMark x1="33475" y1="93734" x2="33475" y2="93734"/>
                          <a14:foregroundMark x1="40085" y1="91729" x2="40085" y2="91729"/>
                          <a14:foregroundMark x1="44136" y1="60276" x2="44136" y2="6027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360150" y="4200002"/>
              <a:ext cx="3263024" cy="5552010"/>
            </a:xfrm>
            <a:prstGeom prst="rect">
              <a:avLst/>
            </a:prstGeom>
          </p:spPr>
        </p:pic>
        <p:sp>
          <p:nvSpPr>
            <p:cNvPr id="26" name="Bocadillo nube: nube 25">
              <a:extLst>
                <a:ext uri="{FF2B5EF4-FFF2-40B4-BE49-F238E27FC236}">
                  <a16:creationId xmlns:a16="http://schemas.microsoft.com/office/drawing/2014/main" id="{9058C57D-5BCE-49D0-92AE-10D518FD5309}"/>
                </a:ext>
              </a:extLst>
            </p:cNvPr>
            <p:cNvSpPr/>
            <p:nvPr/>
          </p:nvSpPr>
          <p:spPr>
            <a:xfrm>
              <a:off x="6262886" y="1799895"/>
              <a:ext cx="6151207" cy="2759952"/>
            </a:xfrm>
            <a:prstGeom prst="cloudCallou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>
                  <a:solidFill>
                    <a:schemeClr val="tx1"/>
                  </a:solidFill>
                </a:rPr>
                <a:t>Pueden combinarse estas operaciones?</a:t>
              </a:r>
              <a:endParaRPr lang="es-AR" sz="3200" dirty="0"/>
            </a:p>
            <a:p>
              <a:pPr algn="ctr"/>
              <a:endParaRPr lang="es-AR" dirty="0"/>
            </a:p>
          </p:txBody>
        </p:sp>
      </p:grpSp>
      <p:sp>
        <p:nvSpPr>
          <p:cNvPr id="17" name="TextBox 10">
            <a:extLst>
              <a:ext uri="{FF2B5EF4-FFF2-40B4-BE49-F238E27FC236}">
                <a16:creationId xmlns:a16="http://schemas.microsoft.com/office/drawing/2014/main" id="{F0B528E5-DD24-40DB-BEC3-F1C5617F02CA}"/>
              </a:ext>
            </a:extLst>
          </p:cNvPr>
          <p:cNvSpPr txBox="1"/>
          <p:nvPr/>
        </p:nvSpPr>
        <p:spPr>
          <a:xfrm>
            <a:off x="2133600" y="419100"/>
            <a:ext cx="14554201" cy="1043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4800" b="1" i="1" spc="-240" dirty="0" err="1">
                <a:solidFill>
                  <a:srgbClr val="1D617A"/>
                </a:solidFill>
                <a:latin typeface="Poppins Bold"/>
              </a:rPr>
              <a:t>Operaciones</a:t>
            </a:r>
            <a:r>
              <a:rPr lang="en-US" sz="4800" b="1" i="1" spc="-240" dirty="0">
                <a:solidFill>
                  <a:srgbClr val="1D617A"/>
                </a:solidFill>
                <a:latin typeface="Poppins Bold"/>
              </a:rPr>
              <a:t> de las </a:t>
            </a:r>
            <a:r>
              <a:rPr lang="en-US" sz="4800" b="1" i="1" spc="-240" dirty="0" err="1">
                <a:solidFill>
                  <a:srgbClr val="1D617A"/>
                </a:solidFill>
                <a:latin typeface="Poppins Bold"/>
              </a:rPr>
              <a:t>Señales</a:t>
            </a:r>
            <a:r>
              <a:rPr lang="en-US" sz="4800" b="1" i="1" spc="-240" dirty="0">
                <a:solidFill>
                  <a:srgbClr val="1D617A"/>
                </a:solidFill>
                <a:latin typeface="Poppins Bold"/>
              </a:rPr>
              <a:t> </a:t>
            </a:r>
            <a:r>
              <a:rPr lang="en-US" sz="4800" b="1" i="1" spc="-240" dirty="0" err="1">
                <a:solidFill>
                  <a:srgbClr val="1D617A"/>
                </a:solidFill>
                <a:latin typeface="Poppins Bold"/>
              </a:rPr>
              <a:t>en</a:t>
            </a:r>
            <a:r>
              <a:rPr lang="en-US" sz="4800" b="1" i="1" spc="-240" dirty="0">
                <a:solidFill>
                  <a:srgbClr val="1D617A"/>
                </a:solidFill>
                <a:latin typeface="Poppins Bold"/>
              </a:rPr>
              <a:t> </a:t>
            </a:r>
            <a:r>
              <a:rPr lang="en-US" sz="4800" b="1" i="1" spc="-240" dirty="0" err="1">
                <a:solidFill>
                  <a:srgbClr val="1D617A"/>
                </a:solidFill>
                <a:latin typeface="Poppins Bold"/>
              </a:rPr>
              <a:t>tiempo</a:t>
            </a:r>
            <a:r>
              <a:rPr lang="en-US" sz="4800" b="1" i="1" spc="-240" dirty="0">
                <a:solidFill>
                  <a:srgbClr val="1D617A"/>
                </a:solidFill>
                <a:latin typeface="Poppins Bold"/>
              </a:rPr>
              <a:t> continuo</a:t>
            </a: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2E1C6532-AB64-67CB-17A7-09590FA18597}"/>
              </a:ext>
            </a:extLst>
          </p:cNvPr>
          <p:cNvGrpSpPr/>
          <p:nvPr/>
        </p:nvGrpSpPr>
        <p:grpSpPr>
          <a:xfrm>
            <a:off x="1143000" y="1807084"/>
            <a:ext cx="6553200" cy="7451216"/>
            <a:chOff x="1143000" y="1807084"/>
            <a:chExt cx="6553200" cy="7451216"/>
          </a:xfrm>
        </p:grpSpPr>
        <p:sp>
          <p:nvSpPr>
            <p:cNvPr id="2" name="TextBox 9">
              <a:extLst>
                <a:ext uri="{FF2B5EF4-FFF2-40B4-BE49-F238E27FC236}">
                  <a16:creationId xmlns:a16="http://schemas.microsoft.com/office/drawing/2014/main" id="{E2265D07-E88B-4594-CF0B-52D081396A13}"/>
                </a:ext>
              </a:extLst>
            </p:cNvPr>
            <p:cNvSpPr txBox="1"/>
            <p:nvPr/>
          </p:nvSpPr>
          <p:spPr>
            <a:xfrm>
              <a:off x="1203960" y="3873486"/>
              <a:ext cx="6492240" cy="111761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14350" indent="-514350">
                <a:lnSpc>
                  <a:spcPts val="4499"/>
                </a:lnSpc>
                <a:buFont typeface="+mj-lt"/>
                <a:buAutoNum type="arabicPeriod"/>
              </a:pPr>
              <a:r>
                <a:rPr lang="en-US" sz="3000" b="1" dirty="0" err="1">
                  <a:solidFill>
                    <a:srgbClr val="1D617A"/>
                  </a:solidFill>
                  <a:latin typeface="Poppins Light"/>
                </a:rPr>
                <a:t>Desplazamiento</a:t>
              </a:r>
              <a:r>
                <a:rPr lang="en-US" sz="3000" b="1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b="1" dirty="0" err="1">
                  <a:solidFill>
                    <a:srgbClr val="1D617A"/>
                  </a:solidFill>
                  <a:latin typeface="Poppins Light"/>
                </a:rPr>
                <a:t>en</a:t>
              </a:r>
              <a:r>
                <a:rPr lang="en-US" sz="3000" b="1" dirty="0">
                  <a:solidFill>
                    <a:srgbClr val="1D617A"/>
                  </a:solidFill>
                  <a:latin typeface="Poppins Light"/>
                </a:rPr>
                <a:t> el </a:t>
              </a:r>
              <a:r>
                <a:rPr lang="en-US" sz="3000" b="1" dirty="0" err="1">
                  <a:solidFill>
                    <a:srgbClr val="1D617A"/>
                  </a:solidFill>
                  <a:latin typeface="Poppins Light"/>
                </a:rPr>
                <a:t>tiempo</a:t>
              </a:r>
              <a:r>
                <a:rPr lang="en-US" sz="3000" b="1" dirty="0">
                  <a:solidFill>
                    <a:srgbClr val="1D617A"/>
                  </a:solidFill>
                  <a:latin typeface="Poppins Light"/>
                </a:rPr>
                <a:t>   x ( t </a:t>
              </a:r>
              <a:r>
                <a:rPr lang="en-US" sz="3000" b="1" dirty="0">
                  <a:solidFill>
                    <a:srgbClr val="FF0000"/>
                  </a:solidFill>
                  <a:latin typeface="Poppins Light"/>
                </a:rPr>
                <a:t>– t</a:t>
              </a:r>
              <a:r>
                <a:rPr lang="en-US" sz="3200" b="1" baseline="-25000" dirty="0">
                  <a:solidFill>
                    <a:srgbClr val="FF0000"/>
                  </a:solidFill>
                  <a:latin typeface="Poppins Light"/>
                </a:rPr>
                <a:t>0</a:t>
              </a:r>
              <a:r>
                <a:rPr lang="en-US" sz="3000" b="1" dirty="0">
                  <a:solidFill>
                    <a:srgbClr val="1D617A"/>
                  </a:solidFill>
                  <a:latin typeface="Poppins Light"/>
                </a:rPr>
                <a:t>)   ó    x ( t </a:t>
              </a:r>
              <a:r>
                <a:rPr lang="en-US" sz="3000" b="1" dirty="0">
                  <a:solidFill>
                    <a:srgbClr val="FF0000"/>
                  </a:solidFill>
                  <a:latin typeface="Poppins Light"/>
                </a:rPr>
                <a:t>+ t</a:t>
              </a:r>
              <a:r>
                <a:rPr lang="en-US" sz="3200" b="1" baseline="-25000" dirty="0">
                  <a:solidFill>
                    <a:srgbClr val="FF0000"/>
                  </a:solidFill>
                  <a:latin typeface="Poppins Light"/>
                </a:rPr>
                <a:t>0</a:t>
              </a:r>
              <a:r>
                <a:rPr lang="en-US" sz="3000" b="1" dirty="0">
                  <a:solidFill>
                    <a:srgbClr val="1D617A"/>
                  </a:solidFill>
                  <a:latin typeface="Poppins Light"/>
                </a:rPr>
                <a:t>) </a:t>
              </a:r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5440CAB3-3954-6785-1AD4-C1BD4D57DA9F}"/>
                </a:ext>
              </a:extLst>
            </p:cNvPr>
            <p:cNvSpPr txBox="1"/>
            <p:nvPr/>
          </p:nvSpPr>
          <p:spPr>
            <a:xfrm>
              <a:off x="1478280" y="1807084"/>
              <a:ext cx="4922520" cy="18200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4499"/>
                </a:lnSpc>
              </a:pPr>
              <a:r>
                <a:rPr lang="en-US" sz="3600" b="1" dirty="0" err="1">
                  <a:solidFill>
                    <a:srgbClr val="1D617A"/>
                  </a:solidFill>
                  <a:latin typeface="Poppins Light"/>
                </a:rPr>
                <a:t>Transformaciones</a:t>
              </a:r>
              <a:r>
                <a:rPr lang="en-US" sz="3600" b="1" dirty="0">
                  <a:solidFill>
                    <a:srgbClr val="1D617A"/>
                  </a:solidFill>
                  <a:latin typeface="Poppins Light"/>
                </a:rPr>
                <a:t> de la Variable Independiente (t)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9">
                  <a:extLst>
                    <a:ext uri="{FF2B5EF4-FFF2-40B4-BE49-F238E27FC236}">
                      <a16:creationId xmlns:a16="http://schemas.microsoft.com/office/drawing/2014/main" id="{973C999B-FAE6-574B-5D35-371DAD0ED782}"/>
                    </a:ext>
                  </a:extLst>
                </p:cNvPr>
                <p:cNvSpPr txBox="1"/>
                <p:nvPr/>
              </p:nvSpPr>
              <p:spPr>
                <a:xfrm>
                  <a:off x="1143000" y="5430005"/>
                  <a:ext cx="4648200" cy="2271776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marL="514350" indent="-514350">
                    <a:lnSpc>
                      <a:spcPts val="4499"/>
                    </a:lnSpc>
                    <a:buAutoNum type="arabicPeriod" startAt="2"/>
                  </a:pPr>
                  <a:r>
                    <a:rPr lang="en-US" sz="3000" b="1" dirty="0" err="1">
                      <a:solidFill>
                        <a:srgbClr val="1D617A"/>
                      </a:solidFill>
                      <a:latin typeface="Poppins Light"/>
                    </a:rPr>
                    <a:t>Escalamiento</a:t>
                  </a:r>
                  <a:endParaRPr lang="en-US" sz="3000" b="1" dirty="0">
                    <a:solidFill>
                      <a:srgbClr val="1D617A"/>
                    </a:solidFill>
                    <a:latin typeface="Poppins Light"/>
                  </a:endParaRPr>
                </a:p>
                <a:p>
                  <a:pPr marL="514350" indent="-514350">
                    <a:lnSpc>
                      <a:spcPts val="4499"/>
                    </a:lnSpc>
                    <a:buAutoNum type="arabicPeriod" startAt="2"/>
                  </a:pPr>
                  <a:endParaRPr lang="en-US" sz="800" b="1" dirty="0">
                    <a:solidFill>
                      <a:srgbClr val="1D617A"/>
                    </a:solidFill>
                    <a:latin typeface="Poppins Light"/>
                  </a:endParaRPr>
                </a:p>
                <a:p>
                  <a:pPr>
                    <a:lnSpc>
                      <a:spcPts val="4499"/>
                    </a:lnSpc>
                  </a:pPr>
                  <a:r>
                    <a:rPr lang="en-US" sz="3000" b="1" dirty="0">
                      <a:solidFill>
                        <a:srgbClr val="1D617A"/>
                      </a:solidFill>
                      <a:latin typeface="Poppins Light"/>
                    </a:rPr>
                    <a:t>     x ( </a:t>
                  </a:r>
                  <a:r>
                    <a:rPr lang="en-US" sz="3000" b="1" dirty="0">
                      <a:solidFill>
                        <a:srgbClr val="FF0000"/>
                      </a:solidFill>
                      <a:latin typeface="Poppins Light"/>
                    </a:rPr>
                    <a:t>a</a:t>
                  </a:r>
                  <a:r>
                    <a:rPr lang="en-US" sz="3000" b="1" dirty="0">
                      <a:solidFill>
                        <a:srgbClr val="1D617A"/>
                      </a:solidFill>
                      <a:latin typeface="Poppins Light"/>
                    </a:rPr>
                    <a:t>.t )  ó x (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4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4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AR" sz="4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a14:m>
                  <a:r>
                    <a:rPr lang="en-US" sz="3000" b="1" dirty="0">
                      <a:solidFill>
                        <a:srgbClr val="1D617A"/>
                      </a:solidFill>
                      <a:latin typeface="Poppins Light"/>
                    </a:rPr>
                    <a:t>.t )</a:t>
                  </a:r>
                </a:p>
                <a:p>
                  <a:pPr>
                    <a:lnSpc>
                      <a:spcPts val="4499"/>
                    </a:lnSpc>
                  </a:pPr>
                  <a:r>
                    <a:rPr lang="en-US" sz="3000" b="1" dirty="0">
                      <a:solidFill>
                        <a:srgbClr val="1D617A"/>
                      </a:solidFill>
                      <a:latin typeface="Poppins Light"/>
                    </a:rPr>
                    <a:t>    </a:t>
                  </a:r>
                  <a:r>
                    <a:rPr lang="en-US" sz="3000" b="1" dirty="0">
                      <a:solidFill>
                        <a:srgbClr val="FF0000"/>
                      </a:solidFill>
                      <a:latin typeface="Poppins Light"/>
                    </a:rPr>
                    <a:t>a:</a:t>
                  </a:r>
                  <a:r>
                    <a:rPr lang="en-US" sz="3000" b="1" dirty="0">
                      <a:solidFill>
                        <a:srgbClr val="1D617A"/>
                      </a:solidFill>
                      <a:latin typeface="Poppins Light"/>
                    </a:rPr>
                    <a:t> es una </a:t>
                  </a:r>
                  <a:r>
                    <a:rPr lang="en-US" sz="3000" b="1" dirty="0" err="1">
                      <a:solidFill>
                        <a:srgbClr val="1D617A"/>
                      </a:solidFill>
                      <a:latin typeface="Poppins Light"/>
                    </a:rPr>
                    <a:t>constante</a:t>
                  </a:r>
                  <a:r>
                    <a:rPr lang="en-US" sz="3000" b="1" dirty="0">
                      <a:solidFill>
                        <a:srgbClr val="1D617A"/>
                      </a:solidFill>
                      <a:latin typeface="Poppins Light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" name="TextBox 9">
                  <a:extLst>
                    <a:ext uri="{FF2B5EF4-FFF2-40B4-BE49-F238E27FC236}">
                      <a16:creationId xmlns:a16="http://schemas.microsoft.com/office/drawing/2014/main" id="{973C999B-FAE6-574B-5D35-371DAD0ED7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5430005"/>
                  <a:ext cx="4648200" cy="2271776"/>
                </a:xfrm>
                <a:prstGeom prst="rect">
                  <a:avLst/>
                </a:prstGeom>
                <a:blipFill>
                  <a:blip r:embed="rId5"/>
                  <a:stretch>
                    <a:fillRect l="-6299" t="-6989" b="-9677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9">
              <a:extLst>
                <a:ext uri="{FF2B5EF4-FFF2-40B4-BE49-F238E27FC236}">
                  <a16:creationId xmlns:a16="http://schemas.microsoft.com/office/drawing/2014/main" id="{872AF85C-6A2F-DDF8-69FA-1817D75551CA}"/>
                </a:ext>
              </a:extLst>
            </p:cNvPr>
            <p:cNvSpPr txBox="1"/>
            <p:nvPr/>
          </p:nvSpPr>
          <p:spPr>
            <a:xfrm>
              <a:off x="1219200" y="8140686"/>
              <a:ext cx="2862196" cy="111761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99"/>
                </a:lnSpc>
              </a:pPr>
              <a:r>
                <a:rPr lang="en-US" sz="3000" b="1" dirty="0">
                  <a:solidFill>
                    <a:srgbClr val="1D617A"/>
                  </a:solidFill>
                  <a:latin typeface="Poppins Light"/>
                </a:rPr>
                <a:t>3.  </a:t>
              </a:r>
              <a:r>
                <a:rPr lang="en-US" sz="3000" b="1" dirty="0" err="1">
                  <a:solidFill>
                    <a:srgbClr val="1D617A"/>
                  </a:solidFill>
                  <a:latin typeface="Poppins Light"/>
                </a:rPr>
                <a:t>Reflexión</a:t>
              </a:r>
              <a:r>
                <a:rPr lang="en-US" sz="3000" b="1" dirty="0">
                  <a:solidFill>
                    <a:srgbClr val="1D617A"/>
                  </a:solidFill>
                  <a:latin typeface="Poppins Light"/>
                </a:rPr>
                <a:t>                  	x ( </a:t>
              </a:r>
              <a:r>
                <a:rPr lang="en-US" sz="3000" b="1" dirty="0">
                  <a:solidFill>
                    <a:srgbClr val="FF0000"/>
                  </a:solidFill>
                  <a:latin typeface="Poppins Light"/>
                </a:rPr>
                <a:t>-</a:t>
              </a:r>
              <a:r>
                <a:rPr lang="en-US" sz="3000" b="1" dirty="0">
                  <a:solidFill>
                    <a:srgbClr val="1D617A"/>
                  </a:solidFill>
                  <a:latin typeface="Poppins Light"/>
                </a:rPr>
                <a:t>t )</a:t>
              </a: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F9D5A925-040F-F53B-7FD3-BACC5D6CE4C6}"/>
              </a:ext>
            </a:extLst>
          </p:cNvPr>
          <p:cNvGrpSpPr/>
          <p:nvPr/>
        </p:nvGrpSpPr>
        <p:grpSpPr>
          <a:xfrm>
            <a:off x="12435840" y="4508084"/>
            <a:ext cx="4648200" cy="4826416"/>
            <a:chOff x="12435840" y="4508084"/>
            <a:chExt cx="4648200" cy="4826416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861EA11B-6020-9D40-3E42-64EC4C29D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954000" y="8058089"/>
              <a:ext cx="3307080" cy="1276411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8F7E5689-F75A-A8BC-A59A-90F9E6F79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435840" y="4508084"/>
              <a:ext cx="4648200" cy="32786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15101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BB0B597B-5336-4678-8CBD-DE0C7E86A0E2}"/>
              </a:ext>
            </a:extLst>
          </p:cNvPr>
          <p:cNvGrpSpPr/>
          <p:nvPr/>
        </p:nvGrpSpPr>
        <p:grpSpPr>
          <a:xfrm>
            <a:off x="10287000" y="1710959"/>
            <a:ext cx="6416038" cy="7471142"/>
            <a:chOff x="5360150" y="-423730"/>
            <a:chExt cx="7314553" cy="10175742"/>
          </a:xfrm>
        </p:grpSpPr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D053B1EB-A15E-4CAF-AD19-637DDCD32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54584" y1="32080" x2="54584" y2="32080"/>
                          <a14:foregroundMark x1="60554" y1="31078" x2="60554" y2="31078"/>
                          <a14:foregroundMark x1="60128" y1="27193" x2="60128" y2="27193"/>
                          <a14:foregroundMark x1="60128" y1="29073" x2="60128" y2="29073"/>
                          <a14:foregroundMark x1="63326" y1="33333" x2="63326" y2="33333"/>
                          <a14:foregroundMark x1="63326" y1="33333" x2="63326" y2="33333"/>
                          <a14:foregroundMark x1="60128" y1="32707" x2="60128" y2="32707"/>
                          <a14:foregroundMark x1="60128" y1="32707" x2="60128" y2="32707"/>
                          <a14:foregroundMark x1="58422" y1="30075" x2="58422" y2="30075"/>
                          <a14:foregroundMark x1="58422" y1="30075" x2="58422" y2="30075"/>
                          <a14:foregroundMark x1="58422" y1="30075" x2="58422" y2="30075"/>
                          <a14:foregroundMark x1="39019" y1="28195" x2="39019" y2="28195"/>
                          <a14:foregroundMark x1="38593" y1="28195" x2="38593" y2="28195"/>
                          <a14:foregroundMark x1="35181" y1="28822" x2="35181" y2="28822"/>
                          <a14:foregroundMark x1="35181" y1="28822" x2="35181" y2="28822"/>
                          <a14:foregroundMark x1="35181" y1="32080" x2="35181" y2="32080"/>
                          <a14:foregroundMark x1="59062" y1="50501" x2="59062" y2="50501"/>
                          <a14:foregroundMark x1="55011" y1="54135" x2="55011" y2="54135"/>
                          <a14:foregroundMark x1="50107" y1="52506" x2="50107" y2="52506"/>
                          <a14:foregroundMark x1="54584" y1="54511" x2="54584" y2="54511"/>
                          <a14:foregroundMark x1="40085" y1="60276" x2="40085" y2="60276"/>
                          <a14:foregroundMark x1="47974" y1="60652" x2="47974" y2="60652"/>
                          <a14:foregroundMark x1="45203" y1="57393" x2="45203" y2="57393"/>
                          <a14:foregroundMark x1="45203" y1="58396" x2="45203" y2="58396"/>
                          <a14:foregroundMark x1="45203" y1="58396" x2="45203" y2="58396"/>
                          <a14:foregroundMark x1="40085" y1="32707" x2="40085" y2="32707"/>
                          <a14:foregroundMark x1="69510" y1="94737" x2="69510" y2="94737"/>
                          <a14:foregroundMark x1="68443" y1="90476" x2="68443" y2="90476"/>
                          <a14:foregroundMark x1="69510" y1="93358" x2="69510" y2="93358"/>
                          <a14:foregroundMark x1="69510" y1="93358" x2="69510" y2="93358"/>
                          <a14:foregroundMark x1="69510" y1="93358" x2="69510" y2="93358"/>
                          <a14:foregroundMark x1="69510" y1="93358" x2="69510" y2="93358"/>
                          <a14:foregroundMark x1="69510" y1="93358" x2="69510" y2="93358"/>
                          <a14:foregroundMark x1="69510" y1="93358" x2="69510" y2="93358"/>
                          <a14:foregroundMark x1="63966" y1="92732" x2="63966" y2="92732"/>
                          <a14:foregroundMark x1="63966" y1="92732" x2="63966" y2="92732"/>
                          <a14:foregroundMark x1="32409" y1="93358" x2="32409" y2="93358"/>
                          <a14:foregroundMark x1="32409" y1="93358" x2="32409" y2="93358"/>
                          <a14:foregroundMark x1="49680" y1="55388" x2="49680" y2="55388"/>
                          <a14:foregroundMark x1="33475" y1="93734" x2="33475" y2="93734"/>
                          <a14:foregroundMark x1="40085" y1="91729" x2="40085" y2="91729"/>
                          <a14:foregroundMark x1="44136" y1="60276" x2="44136" y2="6027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360150" y="4200002"/>
              <a:ext cx="3263024" cy="5552010"/>
            </a:xfrm>
            <a:prstGeom prst="rect">
              <a:avLst/>
            </a:prstGeom>
          </p:spPr>
        </p:pic>
        <p:sp>
          <p:nvSpPr>
            <p:cNvPr id="26" name="Bocadillo nube: nube 25">
              <a:extLst>
                <a:ext uri="{FF2B5EF4-FFF2-40B4-BE49-F238E27FC236}">
                  <a16:creationId xmlns:a16="http://schemas.microsoft.com/office/drawing/2014/main" id="{9058C57D-5BCE-49D0-92AE-10D518FD5309}"/>
                </a:ext>
              </a:extLst>
            </p:cNvPr>
            <p:cNvSpPr/>
            <p:nvPr/>
          </p:nvSpPr>
          <p:spPr>
            <a:xfrm>
              <a:off x="6262884" y="-423730"/>
              <a:ext cx="6411819" cy="4983577"/>
            </a:xfrm>
            <a:prstGeom prst="cloudCallou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>
                  <a:solidFill>
                    <a:schemeClr val="tx1"/>
                  </a:solidFill>
                </a:rPr>
                <a:t>Además podemos sumar, restar, multiplicar y combinar varias señales</a:t>
              </a:r>
              <a:endParaRPr lang="es-AR" sz="3200" dirty="0"/>
            </a:p>
            <a:p>
              <a:pPr algn="ctr"/>
              <a:endParaRPr lang="es-AR" dirty="0"/>
            </a:p>
          </p:txBody>
        </p:sp>
      </p:grpSp>
      <p:sp>
        <p:nvSpPr>
          <p:cNvPr id="17" name="TextBox 10">
            <a:extLst>
              <a:ext uri="{FF2B5EF4-FFF2-40B4-BE49-F238E27FC236}">
                <a16:creationId xmlns:a16="http://schemas.microsoft.com/office/drawing/2014/main" id="{F0B528E5-DD24-40DB-BEC3-F1C5617F02CA}"/>
              </a:ext>
            </a:extLst>
          </p:cNvPr>
          <p:cNvSpPr txBox="1"/>
          <p:nvPr/>
        </p:nvSpPr>
        <p:spPr>
          <a:xfrm>
            <a:off x="2133600" y="419100"/>
            <a:ext cx="14554201" cy="1043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4800" b="1" i="1" spc="-240" dirty="0" err="1">
                <a:solidFill>
                  <a:srgbClr val="1D617A"/>
                </a:solidFill>
                <a:latin typeface="Poppins Bold"/>
              </a:rPr>
              <a:t>Operaciones</a:t>
            </a:r>
            <a:r>
              <a:rPr lang="en-US" sz="4800" b="1" i="1" spc="-240" dirty="0">
                <a:solidFill>
                  <a:srgbClr val="1D617A"/>
                </a:solidFill>
                <a:latin typeface="Poppins Bold"/>
              </a:rPr>
              <a:t> de las </a:t>
            </a:r>
            <a:r>
              <a:rPr lang="en-US" sz="4800" b="1" i="1" spc="-240" dirty="0" err="1">
                <a:solidFill>
                  <a:srgbClr val="1D617A"/>
                </a:solidFill>
                <a:latin typeface="Poppins Bold"/>
              </a:rPr>
              <a:t>Señales</a:t>
            </a:r>
            <a:r>
              <a:rPr lang="en-US" sz="4800" b="1" i="1" spc="-240" dirty="0">
                <a:solidFill>
                  <a:srgbClr val="1D617A"/>
                </a:solidFill>
                <a:latin typeface="Poppins Bold"/>
              </a:rPr>
              <a:t> </a:t>
            </a:r>
            <a:r>
              <a:rPr lang="en-US" sz="4800" b="1" i="1" spc="-240" dirty="0" err="1">
                <a:solidFill>
                  <a:srgbClr val="1D617A"/>
                </a:solidFill>
                <a:latin typeface="Poppins Bold"/>
              </a:rPr>
              <a:t>en</a:t>
            </a:r>
            <a:r>
              <a:rPr lang="en-US" sz="4800" b="1" i="1" spc="-240" dirty="0">
                <a:solidFill>
                  <a:srgbClr val="1D617A"/>
                </a:solidFill>
                <a:latin typeface="Poppins Bold"/>
              </a:rPr>
              <a:t> </a:t>
            </a:r>
            <a:r>
              <a:rPr lang="en-US" sz="4800" b="1" i="1" spc="-240" dirty="0" err="1">
                <a:solidFill>
                  <a:srgbClr val="1D617A"/>
                </a:solidFill>
                <a:latin typeface="Poppins Bold"/>
              </a:rPr>
              <a:t>tiempo</a:t>
            </a:r>
            <a:r>
              <a:rPr lang="en-US" sz="4800" b="1" i="1" spc="-240" dirty="0">
                <a:solidFill>
                  <a:srgbClr val="1D617A"/>
                </a:solidFill>
                <a:latin typeface="Poppins Bold"/>
              </a:rPr>
              <a:t> continuo</a:t>
            </a: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C053C6F3-E3F1-4893-8C19-273E95603437}"/>
              </a:ext>
            </a:extLst>
          </p:cNvPr>
          <p:cNvSpPr txBox="1"/>
          <p:nvPr/>
        </p:nvSpPr>
        <p:spPr>
          <a:xfrm>
            <a:off x="2590800" y="3234958"/>
            <a:ext cx="4892045" cy="11465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498"/>
              </a:lnSpc>
            </a:pPr>
            <a:r>
              <a:rPr lang="en-US" sz="3200" spc="-263" dirty="0" err="1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Obtener</a:t>
            </a:r>
            <a:r>
              <a:rPr lang="en-U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la </a:t>
            </a:r>
            <a:r>
              <a:rPr lang="en-US" sz="3200" spc="-263" dirty="0" err="1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expresión</a:t>
            </a:r>
            <a:endParaRPr lang="en-US" sz="1400" spc="-263" dirty="0">
              <a:solidFill>
                <a:srgbClr val="1D617A"/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pPr algn="just">
              <a:lnSpc>
                <a:spcPts val="4498"/>
              </a:lnSpc>
            </a:pPr>
            <a:r>
              <a:rPr lang="en-U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     q(t) = -2 x(- 2 t+5 )  </a:t>
            </a:r>
            <a:endParaRPr lang="en-US" sz="4800" baseline="30000" dirty="0">
              <a:solidFill>
                <a:srgbClr val="1D617A"/>
              </a:solidFill>
              <a:latin typeface="Poppins Light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0A5E95E8-4F40-43BA-9DEA-5C8758208E62}"/>
              </a:ext>
            </a:extLst>
          </p:cNvPr>
          <p:cNvSpPr txBox="1"/>
          <p:nvPr/>
        </p:nvSpPr>
        <p:spPr>
          <a:xfrm>
            <a:off x="2590800" y="1710958"/>
            <a:ext cx="4892045" cy="11465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498"/>
              </a:lnSpc>
            </a:pPr>
            <a:r>
              <a:rPr lang="en-US" sz="3200" spc="-263" dirty="0" err="1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Ejemplos</a:t>
            </a:r>
            <a:endParaRPr lang="en-US" sz="1400" spc="-263" dirty="0">
              <a:solidFill>
                <a:srgbClr val="1D617A"/>
              </a:solidFill>
              <a:latin typeface="Poppins Light" panose="020B0604020202020204" charset="0"/>
              <a:cs typeface="Poppins Light" panose="020B0604020202020204" charset="0"/>
            </a:endParaRPr>
          </a:p>
          <a:p>
            <a:pPr algn="just">
              <a:lnSpc>
                <a:spcPts val="4498"/>
              </a:lnSpc>
            </a:pPr>
            <a:r>
              <a:rPr lang="en-U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     Dada  x( t )    y    z(t)     </a:t>
            </a:r>
            <a:endParaRPr lang="en-US" sz="4800" baseline="30000" dirty="0">
              <a:solidFill>
                <a:srgbClr val="1D617A"/>
              </a:solidFill>
              <a:latin typeface="Poppins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9">
                <a:extLst>
                  <a:ext uri="{FF2B5EF4-FFF2-40B4-BE49-F238E27FC236}">
                    <a16:creationId xmlns:a16="http://schemas.microsoft.com/office/drawing/2014/main" id="{4EA65A4F-39A0-4613-9384-4D8D2F7463B2}"/>
                  </a:ext>
                </a:extLst>
              </p:cNvPr>
              <p:cNvSpPr txBox="1"/>
              <p:nvPr/>
            </p:nvSpPr>
            <p:spPr>
              <a:xfrm>
                <a:off x="2499360" y="4911358"/>
                <a:ext cx="6187440" cy="1230362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>
                  <a:lnSpc>
                    <a:spcPts val="4498"/>
                  </a:lnSpc>
                </a:pPr>
                <a:r>
                  <a:rPr lang="en-U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Obtener la </a:t>
                </a:r>
                <a:r>
                  <a:rPr lang="en-US" sz="3200" spc="-263" dirty="0" err="1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expresión</a:t>
                </a:r>
                <a:endParaRPr lang="en-US" sz="14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endParaRPr>
              </a:p>
              <a:p>
                <a:pPr algn="just">
                  <a:lnSpc>
                    <a:spcPts val="4498"/>
                  </a:lnSpc>
                </a:pPr>
                <a:r>
                  <a:rPr lang="en-U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 q(t) = x(</a:t>
                </a:r>
                <a14:m>
                  <m:oMath xmlns:m="http://schemas.openxmlformats.org/officeDocument/2006/math">
                    <m:r>
                      <a:rPr lang="es-AR" sz="3200" b="0" i="0" spc="-263" dirty="0" smtClean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sz="32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AR" sz="3200" b="0" i="0" spc="-263" dirty="0" smtClean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t  - 3 ) + 3 z (-t )  </a:t>
                </a:r>
                <a:endParaRPr lang="en-US" sz="4800" baseline="30000" dirty="0">
                  <a:solidFill>
                    <a:srgbClr val="1D617A"/>
                  </a:solidFill>
                  <a:latin typeface="Poppins Light"/>
                </a:endParaRPr>
              </a:p>
            </p:txBody>
          </p:sp>
        </mc:Choice>
        <mc:Fallback xmlns="">
          <p:sp>
            <p:nvSpPr>
              <p:cNvPr id="19" name="TextBox 9">
                <a:extLst>
                  <a:ext uri="{FF2B5EF4-FFF2-40B4-BE49-F238E27FC236}">
                    <a16:creationId xmlns:a16="http://schemas.microsoft.com/office/drawing/2014/main" id="{4EA65A4F-39A0-4613-9384-4D8D2F746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60" y="4911358"/>
                <a:ext cx="6187440" cy="1230362"/>
              </a:xfrm>
              <a:prstGeom prst="rect">
                <a:avLst/>
              </a:prstGeom>
              <a:blipFill>
                <a:blip r:embed="rId6"/>
                <a:stretch>
                  <a:fillRect l="-3941" t="-3960" b="-1089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9">
                <a:extLst>
                  <a:ext uri="{FF2B5EF4-FFF2-40B4-BE49-F238E27FC236}">
                    <a16:creationId xmlns:a16="http://schemas.microsoft.com/office/drawing/2014/main" id="{00564B16-C73B-4445-9055-88CDA49F8CE3}"/>
                  </a:ext>
                </a:extLst>
              </p:cNvPr>
              <p:cNvSpPr txBox="1"/>
              <p:nvPr/>
            </p:nvSpPr>
            <p:spPr>
              <a:xfrm>
                <a:off x="2438400" y="6884938"/>
                <a:ext cx="8305800" cy="1183722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>
                  <a:lnSpc>
                    <a:spcPts val="4498"/>
                  </a:lnSpc>
                </a:pPr>
                <a:r>
                  <a:rPr lang="en-US" sz="3200" spc="-263" dirty="0" err="1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Pensemos</a:t>
                </a:r>
                <a:r>
                  <a:rPr lang="en-U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</a:t>
                </a:r>
                <a:r>
                  <a:rPr lang="en-US" sz="3200" spc="-263" dirty="0" err="1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juntos</a:t>
                </a:r>
                <a:r>
                  <a:rPr lang="en-U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un </a:t>
                </a:r>
                <a:r>
                  <a:rPr lang="en-US" sz="3200" spc="-263" dirty="0" err="1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ejercicio</a:t>
                </a:r>
                <a:endParaRPr lang="en-US" sz="14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endParaRPr>
              </a:p>
              <a:p>
                <a:pPr algn="just">
                  <a:lnSpc>
                    <a:spcPts val="4498"/>
                  </a:lnSpc>
                </a:pPr>
                <a:r>
                  <a:rPr lang="en-U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    q(t)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AR" sz="3200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AR" sz="3200" i="1" spc="-263" dirty="0">
                        <a:solidFill>
                          <a:srgbClr val="1D617A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x( -</a:t>
                </a:r>
                <a:r>
                  <a:rPr lang="en-US" sz="3200" spc="-263" dirty="0">
                    <a:solidFill>
                      <a:srgbClr val="1D617A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AR" sz="3200" spc="-263" dirty="0">
                            <a:solidFill>
                              <a:srgbClr val="1D617A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 t +4) .  z (-  t )  </a:t>
                </a:r>
                <a:endParaRPr lang="en-US" sz="4800" baseline="30000" dirty="0">
                  <a:solidFill>
                    <a:srgbClr val="1D617A"/>
                  </a:solidFill>
                  <a:latin typeface="Poppins Light"/>
                </a:endParaRPr>
              </a:p>
            </p:txBody>
          </p:sp>
        </mc:Choice>
        <mc:Fallback xmlns="">
          <p:sp>
            <p:nvSpPr>
              <p:cNvPr id="20" name="TextBox 9">
                <a:extLst>
                  <a:ext uri="{FF2B5EF4-FFF2-40B4-BE49-F238E27FC236}">
                    <a16:creationId xmlns:a16="http://schemas.microsoft.com/office/drawing/2014/main" id="{00564B16-C73B-4445-9055-88CDA49F8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6884938"/>
                <a:ext cx="8305800" cy="1183722"/>
              </a:xfrm>
              <a:prstGeom prst="rect">
                <a:avLst/>
              </a:prstGeom>
              <a:blipFill>
                <a:blip r:embed="rId7"/>
                <a:stretch>
                  <a:fillRect l="-2935" t="-3590" b="-1538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5" name="Picture 1">
            <a:extLst>
              <a:ext uri="{FF2B5EF4-FFF2-40B4-BE49-F238E27FC236}">
                <a16:creationId xmlns:a16="http://schemas.microsoft.com/office/drawing/2014/main" id="{EFA5746D-BDD9-4A01-97BA-0043FC430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995E6AF-50D6-4F86-B9B9-999A7D8C2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40D35371-E91E-4FF7-9FB3-578878D93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127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218409" y="3865346"/>
            <a:ext cx="6462782" cy="7822414"/>
            <a:chOff x="0" y="0"/>
            <a:chExt cx="8617043" cy="10429885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-237730" y="4574446"/>
              <a:ext cx="9092504" cy="3093835"/>
              <a:chOff x="0" y="0"/>
              <a:chExt cx="1194373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16897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68973" h="360680">
                    <a:moveTo>
                      <a:pt x="1168973" y="180340"/>
                    </a:moveTo>
                    <a:cubicBezTo>
                      <a:pt x="1168973" y="81280"/>
                      <a:pt x="1088963" y="0"/>
                      <a:pt x="98863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88633" y="360680"/>
                    </a:lnTo>
                    <a:cubicBezTo>
                      <a:pt x="1087693" y="360680"/>
                      <a:pt x="1168973" y="279400"/>
                      <a:pt x="1168973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1422354" y="2073974"/>
              <a:ext cx="7147594" cy="3093835"/>
              <a:chOff x="0" y="0"/>
              <a:chExt cx="938894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913494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3494" h="360680">
                    <a:moveTo>
                      <a:pt x="913494" y="180340"/>
                    </a:moveTo>
                    <a:cubicBezTo>
                      <a:pt x="913494" y="81280"/>
                      <a:pt x="833484" y="0"/>
                      <a:pt x="733154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3154" y="360680"/>
                    </a:lnTo>
                    <a:cubicBezTo>
                      <a:pt x="832214" y="360680"/>
                      <a:pt x="913494" y="279400"/>
                      <a:pt x="913494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2560320" y="1485900"/>
            <a:ext cx="13530005" cy="7606310"/>
            <a:chOff x="0" y="125730"/>
            <a:chExt cx="17856467" cy="8421245"/>
          </a:xfrm>
        </p:grpSpPr>
        <p:sp>
          <p:nvSpPr>
            <p:cNvPr id="8" name="TextBox 8"/>
            <p:cNvSpPr txBox="1"/>
            <p:nvPr/>
          </p:nvSpPr>
          <p:spPr>
            <a:xfrm>
              <a:off x="0" y="1862270"/>
              <a:ext cx="17018533" cy="8131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00"/>
                </a:lnSpc>
              </a:pPr>
              <a:endParaRPr lang="en-US" sz="4000" b="0" i="1" spc="280" dirty="0">
                <a:solidFill>
                  <a:srgbClr val="61C2A2"/>
                </a:solidFill>
                <a:latin typeface="Poppins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74535" y="1559439"/>
              <a:ext cx="14605533" cy="69875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99"/>
                </a:lnSpc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Unidad 1 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Introducción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a las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Señales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y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Sistemas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</a:p>
            <a:p>
              <a:pPr>
                <a:lnSpc>
                  <a:spcPts val="4499"/>
                </a:lnSpc>
              </a:pPr>
              <a:r>
                <a:rPr lang="en-US" sz="3000" b="1" dirty="0">
                  <a:solidFill>
                    <a:srgbClr val="1D617A"/>
                  </a:solidFill>
                  <a:latin typeface="Poppins Light"/>
                </a:rPr>
                <a:t>SEÑALES</a:t>
              </a:r>
            </a:p>
            <a:p>
              <a:pPr marL="457200" indent="-457200">
                <a:lnSpc>
                  <a:spcPts val="4499"/>
                </a:lnSpc>
                <a:buFont typeface="Arial" panose="020B0604020202020204" pitchFamily="34" charset="0"/>
                <a:buChar char="•"/>
              </a:pP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Definiciones</a:t>
              </a: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marL="457200" indent="-457200">
                <a:lnSpc>
                  <a:spcPts val="4499"/>
                </a:lnSpc>
                <a:buFont typeface="Arial" panose="020B0604020202020204" pitchFamily="34" charset="0"/>
                <a:buChar char="•"/>
              </a:pP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Operaciones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de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Señales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: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transformaciones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de la variable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independiente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(t) [n]:</a:t>
              </a:r>
            </a:p>
            <a:p>
              <a:pPr marL="914400" lvl="1" indent="-457200">
                <a:lnSpc>
                  <a:spcPts val="4499"/>
                </a:lnSpc>
                <a:buFont typeface="Courier New" panose="02070309020205020404" pitchFamily="49" charset="0"/>
                <a:buChar char="o"/>
              </a:pP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Desplazamiento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en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el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tiempo</a:t>
              </a: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marL="914400" lvl="1" indent="-457200">
                <a:lnSpc>
                  <a:spcPts val="4499"/>
                </a:lnSpc>
                <a:buFont typeface="Courier New" panose="02070309020205020404" pitchFamily="49" charset="0"/>
                <a:buChar char="o"/>
              </a:pP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Escalamiento</a:t>
              </a: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marL="914400" lvl="1" indent="-457200">
                <a:lnSpc>
                  <a:spcPts val="4499"/>
                </a:lnSpc>
                <a:buFont typeface="Courier New" panose="02070309020205020404" pitchFamily="49" charset="0"/>
                <a:buChar char="o"/>
              </a:pP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Reflexión</a:t>
              </a: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marL="457200" indent="-457200">
                <a:lnSpc>
                  <a:spcPts val="4499"/>
                </a:lnSpc>
                <a:buFont typeface="Arial" panose="020B0604020202020204" pitchFamily="34" charset="0"/>
                <a:buChar char="•"/>
              </a:pPr>
              <a:r>
                <a:rPr lang="en-US" sz="3000" dirty="0" err="1">
                  <a:solidFill>
                    <a:srgbClr val="1D617A"/>
                  </a:solidFill>
                  <a:highlight>
                    <a:srgbClr val="FFFF00"/>
                  </a:highlight>
                  <a:latin typeface="Poppins Light"/>
                </a:rPr>
                <a:t>Señales</a:t>
              </a:r>
              <a:r>
                <a:rPr lang="en-US" sz="3000" dirty="0">
                  <a:solidFill>
                    <a:srgbClr val="1D617A"/>
                  </a:solidFill>
                  <a:highlight>
                    <a:srgbClr val="FFFF00"/>
                  </a:highlight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highlight>
                    <a:srgbClr val="FFFF00"/>
                  </a:highlight>
                  <a:latin typeface="Poppins Light"/>
                </a:rPr>
                <a:t>Básicas</a:t>
              </a:r>
              <a:r>
                <a:rPr lang="en-US" sz="3000" dirty="0">
                  <a:solidFill>
                    <a:srgbClr val="1D617A"/>
                  </a:solidFill>
                  <a:highlight>
                    <a:srgbClr val="FFFF00"/>
                  </a:highlight>
                  <a:latin typeface="Poppins Light"/>
                </a:rPr>
                <a:t>:</a:t>
              </a:r>
            </a:p>
            <a:p>
              <a:pPr marL="914400" lvl="1" indent="-457200">
                <a:lnSpc>
                  <a:spcPts val="4499"/>
                </a:lnSpc>
                <a:buFont typeface="Courier New" panose="02070309020205020404" pitchFamily="49" charset="0"/>
                <a:buChar char="o"/>
              </a:pPr>
              <a:r>
                <a:rPr lang="en-US" sz="3000" dirty="0" err="1">
                  <a:solidFill>
                    <a:srgbClr val="1D617A"/>
                  </a:solidFill>
                  <a:highlight>
                    <a:srgbClr val="FFFF00"/>
                  </a:highlight>
                  <a:latin typeface="Poppins Light"/>
                </a:rPr>
                <a:t>Impulso</a:t>
              </a:r>
              <a:r>
                <a:rPr lang="en-US" sz="3000" dirty="0">
                  <a:solidFill>
                    <a:srgbClr val="1D617A"/>
                  </a:solidFill>
                  <a:highlight>
                    <a:srgbClr val="FFFF00"/>
                  </a:highlight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highlight>
                    <a:srgbClr val="FFFF00"/>
                  </a:highlight>
                  <a:latin typeface="Poppins Light"/>
                </a:rPr>
                <a:t>unitario</a:t>
              </a:r>
              <a:endParaRPr lang="en-US" sz="3000" dirty="0">
                <a:solidFill>
                  <a:srgbClr val="1D617A"/>
                </a:solidFill>
                <a:highlight>
                  <a:srgbClr val="FFFF00"/>
                </a:highlight>
                <a:latin typeface="Poppins Light"/>
              </a:endParaRPr>
            </a:p>
            <a:p>
              <a:pPr marL="914400" lvl="1" indent="-457200">
                <a:lnSpc>
                  <a:spcPts val="4499"/>
                </a:lnSpc>
                <a:buFont typeface="Courier New" panose="02070309020205020404" pitchFamily="49" charset="0"/>
                <a:buChar char="o"/>
              </a:pPr>
              <a:r>
                <a:rPr lang="en-US" sz="3000" dirty="0" err="1">
                  <a:solidFill>
                    <a:srgbClr val="1D617A"/>
                  </a:solidFill>
                  <a:highlight>
                    <a:srgbClr val="FFFF00"/>
                  </a:highlight>
                  <a:latin typeface="Poppins Light"/>
                </a:rPr>
                <a:t>Escalón</a:t>
              </a:r>
              <a:r>
                <a:rPr lang="en-US" sz="3000" dirty="0">
                  <a:solidFill>
                    <a:srgbClr val="1D617A"/>
                  </a:solidFill>
                  <a:highlight>
                    <a:srgbClr val="FFFF00"/>
                  </a:highlight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highlight>
                    <a:srgbClr val="FFFF00"/>
                  </a:highlight>
                  <a:latin typeface="Poppins Light"/>
                </a:rPr>
                <a:t>unitario</a:t>
              </a:r>
              <a:endParaRPr lang="en-US" sz="3000" dirty="0">
                <a:solidFill>
                  <a:srgbClr val="1D617A"/>
                </a:solidFill>
                <a:highlight>
                  <a:srgbClr val="FFFF00"/>
                </a:highlight>
                <a:latin typeface="Poppins Light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21262" y="125730"/>
              <a:ext cx="17735205" cy="127781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8800"/>
                </a:lnSpc>
              </a:pPr>
              <a:r>
                <a:rPr lang="en-US" sz="8000" b="1" i="1" spc="-240" dirty="0" err="1">
                  <a:solidFill>
                    <a:srgbClr val="1D617A"/>
                  </a:solidFill>
                  <a:latin typeface="Poppins Bold"/>
                </a:rPr>
                <a:t>Revisemos</a:t>
              </a:r>
              <a:r>
                <a:rPr lang="en-US" sz="8000" b="1" i="1" spc="-240" dirty="0">
                  <a:solidFill>
                    <a:srgbClr val="1D617A"/>
                  </a:solidFill>
                  <a:latin typeface="Poppins Bold"/>
                </a:rPr>
                <a:t> </a:t>
              </a:r>
              <a:r>
                <a:rPr lang="en-US" sz="8000" b="1" i="1" spc="-240" dirty="0" err="1">
                  <a:solidFill>
                    <a:srgbClr val="1D617A"/>
                  </a:solidFill>
                  <a:latin typeface="Poppins Bold"/>
                </a:rPr>
                <a:t>los</a:t>
              </a:r>
              <a:r>
                <a:rPr lang="en-US" sz="8000" b="1" i="1" spc="-240" dirty="0">
                  <a:solidFill>
                    <a:srgbClr val="1D617A"/>
                  </a:solidFill>
                  <a:latin typeface="Poppins Bold"/>
                </a:rPr>
                <a:t> </a:t>
              </a:r>
              <a:r>
                <a:rPr lang="en-US" sz="8000" b="1" i="1" spc="-240" dirty="0" err="1">
                  <a:solidFill>
                    <a:srgbClr val="1D617A"/>
                  </a:solidFill>
                  <a:latin typeface="Poppins Bold"/>
                </a:rPr>
                <a:t>contenidos</a:t>
              </a:r>
              <a:endParaRPr lang="en-US" sz="8000" b="1" i="1" spc="-240" dirty="0">
                <a:solidFill>
                  <a:srgbClr val="1D617A"/>
                </a:solidFill>
                <a:latin typeface="Poppins Bold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</p:spTree>
    <p:extLst>
      <p:ext uri="{BB962C8B-B14F-4D97-AF65-F5344CB8AC3E}">
        <p14:creationId xmlns:p14="http://schemas.microsoft.com/office/powerpoint/2010/main" val="45809032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1905000" y="516657"/>
            <a:ext cx="7391400" cy="17312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499"/>
              </a:lnSpc>
            </a:pPr>
            <a:r>
              <a:rPr lang="en-US" sz="3000" b="1" u="sng" dirty="0">
                <a:solidFill>
                  <a:srgbClr val="1D617A"/>
                </a:solidFill>
                <a:latin typeface="Poppins Light"/>
              </a:rPr>
              <a:t>DEFINICIÓN DE LAS SEÑALES BÁSICAS:</a:t>
            </a:r>
          </a:p>
          <a:p>
            <a:pPr marL="457200" indent="-457200" algn="just">
              <a:lnSpc>
                <a:spcPts val="4499"/>
              </a:lnSpc>
              <a:buFont typeface="Arial" panose="020B0604020202020204" pitchFamily="34" charset="0"/>
              <a:buChar char="•"/>
            </a:pPr>
            <a:r>
              <a:rPr lang="en-US" sz="3000" b="1" u="sng" dirty="0">
                <a:solidFill>
                  <a:srgbClr val="1D617A"/>
                </a:solidFill>
                <a:latin typeface="Poppins Light"/>
              </a:rPr>
              <a:t>IMPULSO UNITARIO</a:t>
            </a:r>
          </a:p>
          <a:p>
            <a:pPr marL="457200" indent="-457200" algn="just">
              <a:lnSpc>
                <a:spcPts val="4499"/>
              </a:lnSpc>
              <a:buFont typeface="Arial" panose="020B0604020202020204" pitchFamily="34" charset="0"/>
              <a:buChar char="•"/>
            </a:pPr>
            <a:r>
              <a:rPr lang="en-US" sz="3000" b="1" u="sng" dirty="0">
                <a:solidFill>
                  <a:srgbClr val="1D617A"/>
                </a:solidFill>
                <a:latin typeface="Poppins Light"/>
              </a:rPr>
              <a:t>ESCALON UNITARIO</a:t>
            </a:r>
            <a:endParaRPr lang="en-US" sz="3000" dirty="0">
              <a:solidFill>
                <a:srgbClr val="1D617A"/>
              </a:solidFill>
              <a:latin typeface="Poppins Light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616C0F5F-ABB9-498E-858D-382152F58E12}"/>
              </a:ext>
            </a:extLst>
          </p:cNvPr>
          <p:cNvGrpSpPr/>
          <p:nvPr/>
        </p:nvGrpSpPr>
        <p:grpSpPr>
          <a:xfrm>
            <a:off x="730367" y="2705100"/>
            <a:ext cx="6432433" cy="2826608"/>
            <a:chOff x="457200" y="2400300"/>
            <a:chExt cx="6366735" cy="2681827"/>
          </a:xfrm>
        </p:grpSpPr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68A05F6E-7FE9-4B9F-A823-45BF3B405F8A}"/>
                </a:ext>
              </a:extLst>
            </p:cNvPr>
            <p:cNvGrpSpPr/>
            <p:nvPr/>
          </p:nvGrpSpPr>
          <p:grpSpPr>
            <a:xfrm>
              <a:off x="457200" y="2400300"/>
              <a:ext cx="6291314" cy="2681827"/>
              <a:chOff x="457200" y="7414673"/>
              <a:chExt cx="6291314" cy="2681827"/>
            </a:xfrm>
          </p:grpSpPr>
          <p:sp>
            <p:nvSpPr>
              <p:cNvPr id="43" name="TextBox 9">
                <a:extLst>
                  <a:ext uri="{FF2B5EF4-FFF2-40B4-BE49-F238E27FC236}">
                    <a16:creationId xmlns:a16="http://schemas.microsoft.com/office/drawing/2014/main" id="{55680A90-6FF9-4989-BBE6-4C16625A343F}"/>
                  </a:ext>
                </a:extLst>
              </p:cNvPr>
              <p:cNvSpPr txBox="1"/>
              <p:nvPr/>
            </p:nvSpPr>
            <p:spPr>
              <a:xfrm>
                <a:off x="758895" y="7414673"/>
                <a:ext cx="5989619" cy="1100338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>
                  <a:lnSpc>
                    <a:spcPts val="4498"/>
                  </a:lnSpc>
                </a:pPr>
                <a:r>
                  <a:rPr lang="en-US" sz="3200" spc="-263" dirty="0" err="1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Impulso</a:t>
                </a:r>
                <a:r>
                  <a:rPr lang="en-U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</a:t>
                </a:r>
                <a:r>
                  <a:rPr lang="en-US" sz="3200" spc="-263" dirty="0" err="1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Unitario</a:t>
                </a:r>
                <a:r>
                  <a:rPr lang="en-U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: - </a:t>
                </a:r>
                <a:r>
                  <a:rPr lang="en-US" sz="3200" spc="-263" dirty="0" err="1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Tiempo</a:t>
                </a:r>
                <a:r>
                  <a:rPr lang="en-U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continuo   </a:t>
                </a:r>
                <a:r>
                  <a:rPr lang="en-US" sz="4399" b="1" spc="-263" dirty="0">
                    <a:solidFill>
                      <a:srgbClr val="1D617A"/>
                    </a:solidFill>
                    <a:latin typeface="Poppins Bold"/>
                  </a:rPr>
                  <a:t>      </a:t>
                </a:r>
                <a:r>
                  <a:rPr lang="en-US" sz="4399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d(</a:t>
                </a:r>
                <a:r>
                  <a:rPr lang="en-US" sz="3200" b="1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t</a:t>
                </a:r>
                <a:r>
                  <a:rPr lang="en-US" sz="4399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)  </a:t>
                </a:r>
                <a:endParaRPr lang="en-US" sz="3000" dirty="0">
                  <a:solidFill>
                    <a:srgbClr val="1D617A"/>
                  </a:solidFill>
                  <a:latin typeface="Poppins Light"/>
                </a:endParaRPr>
              </a:p>
            </p:txBody>
          </p:sp>
          <p:grpSp>
            <p:nvGrpSpPr>
              <p:cNvPr id="44" name="Grupo 43">
                <a:extLst>
                  <a:ext uri="{FF2B5EF4-FFF2-40B4-BE49-F238E27FC236}">
                    <a16:creationId xmlns:a16="http://schemas.microsoft.com/office/drawing/2014/main" id="{BD538CF7-3368-4AF3-B9EB-1DA4BD8479E3}"/>
                  </a:ext>
                </a:extLst>
              </p:cNvPr>
              <p:cNvGrpSpPr/>
              <p:nvPr/>
            </p:nvGrpSpPr>
            <p:grpSpPr>
              <a:xfrm>
                <a:off x="457200" y="8125136"/>
                <a:ext cx="3276600" cy="1971364"/>
                <a:chOff x="457200" y="8125136"/>
                <a:chExt cx="3276600" cy="1971364"/>
              </a:xfrm>
            </p:grpSpPr>
            <p:cxnSp>
              <p:nvCxnSpPr>
                <p:cNvPr id="45" name="Conector recto 44">
                  <a:extLst>
                    <a:ext uri="{FF2B5EF4-FFF2-40B4-BE49-F238E27FC236}">
                      <a16:creationId xmlns:a16="http://schemas.microsoft.com/office/drawing/2014/main" id="{0FC6844B-7639-4743-ABE6-BB3018C42E17}"/>
                    </a:ext>
                  </a:extLst>
                </p:cNvPr>
                <p:cNvCxnSpPr/>
                <p:nvPr/>
              </p:nvCxnSpPr>
              <p:spPr>
                <a:xfrm>
                  <a:off x="1601041" y="8125136"/>
                  <a:ext cx="0" cy="19713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ector recto 45">
                  <a:extLst>
                    <a:ext uri="{FF2B5EF4-FFF2-40B4-BE49-F238E27FC236}">
                      <a16:creationId xmlns:a16="http://schemas.microsoft.com/office/drawing/2014/main" id="{03590686-D081-4FC8-90FE-898A167135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00" y="9486900"/>
                  <a:ext cx="232411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ector recto de flecha 46">
                  <a:extLst>
                    <a:ext uri="{FF2B5EF4-FFF2-40B4-BE49-F238E27FC236}">
                      <a16:creationId xmlns:a16="http://schemas.microsoft.com/office/drawing/2014/main" id="{4C9AEE61-DB7B-47F9-A993-CD01D6DE4434}"/>
                    </a:ext>
                  </a:extLst>
                </p:cNvPr>
                <p:cNvCxnSpPr/>
                <p:nvPr/>
              </p:nvCxnSpPr>
              <p:spPr>
                <a:xfrm flipV="1">
                  <a:off x="1588526" y="8801100"/>
                  <a:ext cx="0" cy="685800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8" name="CuadroTexto 47">
                  <a:extLst>
                    <a:ext uri="{FF2B5EF4-FFF2-40B4-BE49-F238E27FC236}">
                      <a16:creationId xmlns:a16="http://schemas.microsoft.com/office/drawing/2014/main" id="{F08D853F-8240-4B62-9C72-3B5C2D28134E}"/>
                    </a:ext>
                  </a:extLst>
                </p:cNvPr>
                <p:cNvSpPr txBox="1"/>
                <p:nvPr/>
              </p:nvSpPr>
              <p:spPr>
                <a:xfrm>
                  <a:off x="1828837" y="9388614"/>
                  <a:ext cx="1904963" cy="5173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dirty="0"/>
                    <a:t>              </a:t>
                  </a:r>
                  <a:r>
                    <a:rPr lang="es-AR" sz="3200" dirty="0"/>
                    <a:t>t</a:t>
                  </a:r>
                  <a:endParaRPr lang="es-AR" dirty="0"/>
                </a:p>
              </p:txBody>
            </p:sp>
            <p:sp>
              <p:nvSpPr>
                <p:cNvPr id="49" name="CuadroTexto 48">
                  <a:extLst>
                    <a:ext uri="{FF2B5EF4-FFF2-40B4-BE49-F238E27FC236}">
                      <a16:creationId xmlns:a16="http://schemas.microsoft.com/office/drawing/2014/main" id="{526FB61F-2466-41B1-B607-ED975349484C}"/>
                    </a:ext>
                  </a:extLst>
                </p:cNvPr>
                <p:cNvSpPr txBox="1"/>
                <p:nvPr/>
              </p:nvSpPr>
              <p:spPr>
                <a:xfrm>
                  <a:off x="500893" y="8420100"/>
                  <a:ext cx="1904963" cy="626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dirty="0"/>
                    <a:t>     </a:t>
                  </a:r>
                  <a:r>
                    <a:rPr lang="es-AR" sz="2000" dirty="0"/>
                    <a:t>área</a:t>
                  </a:r>
                  <a:r>
                    <a:rPr lang="es-AR" dirty="0"/>
                    <a:t> </a:t>
                  </a:r>
                  <a:r>
                    <a:rPr lang="es-AR" sz="2400" dirty="0"/>
                    <a:t>1</a:t>
                  </a:r>
                  <a:r>
                    <a:rPr lang="es-AR" sz="4000" dirty="0"/>
                    <a:t> </a:t>
                  </a:r>
                  <a:r>
                    <a:rPr lang="es-AR" dirty="0"/>
                    <a:t>            </a:t>
                  </a:r>
                </a:p>
              </p:txBody>
            </p:sp>
          </p:grpSp>
        </p:grpSp>
        <p:grpSp>
          <p:nvGrpSpPr>
            <p:cNvPr id="39" name="Grupo 38">
              <a:extLst>
                <a:ext uri="{FF2B5EF4-FFF2-40B4-BE49-F238E27FC236}">
                  <a16:creationId xmlns:a16="http://schemas.microsoft.com/office/drawing/2014/main" id="{1C4A2D22-CFE8-4A16-9B5B-D3B7276614AF}"/>
                </a:ext>
              </a:extLst>
            </p:cNvPr>
            <p:cNvGrpSpPr/>
            <p:nvPr/>
          </p:nvGrpSpPr>
          <p:grpSpPr>
            <a:xfrm>
              <a:off x="3396456" y="3238501"/>
              <a:ext cx="3427479" cy="1541231"/>
              <a:chOff x="16815194" y="1781327"/>
              <a:chExt cx="3422005" cy="1398211"/>
            </a:xfrm>
          </p:grpSpPr>
          <p:sp>
            <p:nvSpPr>
              <p:cNvPr id="40" name="Abrir llave 39">
                <a:extLst>
                  <a:ext uri="{FF2B5EF4-FFF2-40B4-BE49-F238E27FC236}">
                    <a16:creationId xmlns:a16="http://schemas.microsoft.com/office/drawing/2014/main" id="{ACB2C292-1832-4B34-8FD5-9249BE0EDB99}"/>
                  </a:ext>
                </a:extLst>
              </p:cNvPr>
              <p:cNvSpPr/>
              <p:nvPr/>
            </p:nvSpPr>
            <p:spPr>
              <a:xfrm>
                <a:off x="16815194" y="1781327"/>
                <a:ext cx="339117" cy="1398211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 sz="1974" dirty="0"/>
              </a:p>
            </p:txBody>
          </p:sp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4F19118A-F3B2-4E56-A678-898C7D69368E}"/>
                  </a:ext>
                </a:extLst>
              </p:cNvPr>
              <p:cNvSpPr txBox="1"/>
              <p:nvPr/>
            </p:nvSpPr>
            <p:spPr>
              <a:xfrm rot="10800000" flipH="1" flipV="1">
                <a:off x="16938508" y="1811838"/>
                <a:ext cx="3298691" cy="609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rgbClr val="0070C0"/>
                    </a:solidFill>
                    <a:latin typeface="GothicE" panose="00000400000000000000" pitchFamily="2" charset="0"/>
                    <a:cs typeface="GothicE" panose="00000400000000000000" pitchFamily="2" charset="0"/>
                  </a:rPr>
                  <a:t>∞</a:t>
                </a:r>
                <a:r>
                  <a:rPr lang="en-US" sz="1974" dirty="0">
                    <a:solidFill>
                      <a:srgbClr val="1D617A"/>
                    </a:solidFill>
                    <a:latin typeface="GothicE" panose="00000400000000000000" pitchFamily="2" charset="0"/>
                    <a:cs typeface="GothicE" panose="00000400000000000000" pitchFamily="2" charset="0"/>
                  </a:rPr>
                  <a:t>  </a:t>
                </a:r>
                <a:r>
                  <a:rPr lang="en-US" sz="1974" dirty="0">
                    <a:solidFill>
                      <a:srgbClr val="1D617A"/>
                    </a:solidFill>
                    <a:latin typeface="Poppins Light"/>
                  </a:rPr>
                  <a:t>para  t =0</a:t>
                </a:r>
                <a:endParaRPr lang="es-AR" sz="1974" dirty="0"/>
              </a:p>
            </p:txBody>
          </p:sp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45BB32AC-E74B-4236-940F-0F17EA677F79}"/>
                  </a:ext>
                </a:extLst>
              </p:cNvPr>
              <p:cNvSpPr txBox="1"/>
              <p:nvPr/>
            </p:nvSpPr>
            <p:spPr>
              <a:xfrm rot="10800000" flipH="1" flipV="1">
                <a:off x="16923093" y="2398258"/>
                <a:ext cx="3128495" cy="642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74" dirty="0">
                    <a:solidFill>
                      <a:srgbClr val="1D617A"/>
                    </a:solidFill>
                    <a:latin typeface="Poppins Light"/>
                  </a:rPr>
                  <a:t> </a:t>
                </a:r>
                <a:r>
                  <a:rPr lang="en-US" sz="2631" dirty="0">
                    <a:solidFill>
                      <a:srgbClr val="1D617A"/>
                    </a:solidFill>
                    <a:latin typeface="Poppins Light"/>
                  </a:rPr>
                  <a:t>0</a:t>
                </a:r>
                <a:r>
                  <a:rPr lang="en-US" sz="1974" dirty="0">
                    <a:solidFill>
                      <a:srgbClr val="1D617A"/>
                    </a:solidFill>
                    <a:latin typeface="Poppins Light"/>
                  </a:rPr>
                  <a:t>      para </a:t>
                </a:r>
                <a:r>
                  <a:rPr lang="en-US" sz="1974" dirty="0" err="1">
                    <a:solidFill>
                      <a:srgbClr val="1D617A"/>
                    </a:solidFill>
                    <a:latin typeface="Poppins Light"/>
                  </a:rPr>
                  <a:t>cualquier</a:t>
                </a:r>
                <a:r>
                  <a:rPr lang="en-US" sz="1974" dirty="0">
                    <a:solidFill>
                      <a:srgbClr val="1D617A"/>
                    </a:solidFill>
                    <a:latin typeface="Poppins Light"/>
                  </a:rPr>
                  <a:t>         	  </a:t>
                </a:r>
                <a:r>
                  <a:rPr lang="en-US" sz="1974" dirty="0" err="1">
                    <a:solidFill>
                      <a:srgbClr val="1D617A"/>
                    </a:solidFill>
                    <a:latin typeface="Poppins Light"/>
                  </a:rPr>
                  <a:t>otro</a:t>
                </a:r>
                <a:r>
                  <a:rPr lang="en-US" sz="1974" dirty="0">
                    <a:solidFill>
                      <a:srgbClr val="1D617A"/>
                    </a:solidFill>
                    <a:latin typeface="Poppins Light"/>
                  </a:rPr>
                  <a:t> t</a:t>
                </a:r>
                <a:endParaRPr lang="es-AR" sz="1974" dirty="0"/>
              </a:p>
            </p:txBody>
          </p:sp>
        </p:grpSp>
      </p:grpSp>
      <p:sp>
        <p:nvSpPr>
          <p:cNvPr id="57" name="TextBox 9">
            <a:extLst>
              <a:ext uri="{FF2B5EF4-FFF2-40B4-BE49-F238E27FC236}">
                <a16:creationId xmlns:a16="http://schemas.microsoft.com/office/drawing/2014/main" id="{AC3F9DA7-F19A-43CB-8FFA-A8A3667DA859}"/>
              </a:ext>
            </a:extLst>
          </p:cNvPr>
          <p:cNvSpPr txBox="1"/>
          <p:nvPr/>
        </p:nvSpPr>
        <p:spPr>
          <a:xfrm>
            <a:off x="381001" y="6199138"/>
            <a:ext cx="6719910" cy="17312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499"/>
              </a:lnSpc>
            </a:pPr>
            <a:r>
              <a:rPr lang="en-US" sz="3000" dirty="0">
                <a:solidFill>
                  <a:srgbClr val="1D617A"/>
                </a:solidFill>
                <a:latin typeface="Poppins Light"/>
              </a:rPr>
              <a:t>El valor es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infinito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en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t= 0, la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únia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condición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es que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su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área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=1</a:t>
            </a:r>
          </a:p>
          <a:p>
            <a:pPr algn="just">
              <a:lnSpc>
                <a:spcPts val="4499"/>
              </a:lnSpc>
            </a:pPr>
            <a:endParaRPr lang="en-US" sz="3000" dirty="0">
              <a:solidFill>
                <a:srgbClr val="1D617A"/>
              </a:solidFill>
              <a:latin typeface="Poppins Light"/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E619F8F6-D962-475D-97AE-88F5E78962B2}"/>
              </a:ext>
            </a:extLst>
          </p:cNvPr>
          <p:cNvSpPr txBox="1"/>
          <p:nvPr/>
        </p:nvSpPr>
        <p:spPr>
          <a:xfrm>
            <a:off x="1676400" y="7492305"/>
            <a:ext cx="2271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1D617A"/>
                </a:solidFill>
                <a:latin typeface="Poppins Light"/>
              </a:rPr>
              <a:t>∞</a:t>
            </a:r>
          </a:p>
          <a:p>
            <a:r>
              <a:rPr lang="en-US" sz="2800" dirty="0">
                <a:solidFill>
                  <a:srgbClr val="1D617A"/>
                </a:solidFill>
                <a:latin typeface="Poppins Light"/>
              </a:rPr>
              <a:t> ∫ </a:t>
            </a:r>
            <a:r>
              <a:rPr lang="en-US" sz="2800" dirty="0">
                <a:solidFill>
                  <a:srgbClr val="1D617A"/>
                </a:solidFill>
                <a:latin typeface="Symbol" panose="05050102010706020507" pitchFamily="18" charset="2"/>
              </a:rPr>
              <a:t>d</a:t>
            </a:r>
            <a:r>
              <a:rPr lang="en-US" sz="2800" dirty="0">
                <a:solidFill>
                  <a:srgbClr val="1D617A"/>
                </a:solidFill>
                <a:latin typeface="Poppins Light"/>
              </a:rPr>
              <a:t>(t)dt = 1 </a:t>
            </a:r>
          </a:p>
          <a:p>
            <a:r>
              <a:rPr lang="en-US" sz="2800" dirty="0">
                <a:solidFill>
                  <a:srgbClr val="1D617A"/>
                </a:solidFill>
                <a:latin typeface="Poppins Light"/>
              </a:rPr>
              <a:t>-∞</a:t>
            </a:r>
            <a:endParaRPr lang="es-AR" sz="2800" dirty="0"/>
          </a:p>
        </p:txBody>
      </p:sp>
      <p:sp>
        <p:nvSpPr>
          <p:cNvPr id="59" name="TextBox 9">
            <a:extLst>
              <a:ext uri="{FF2B5EF4-FFF2-40B4-BE49-F238E27FC236}">
                <a16:creationId xmlns:a16="http://schemas.microsoft.com/office/drawing/2014/main" id="{50061EFC-5AFE-4B55-B54B-577EE2D544E1}"/>
              </a:ext>
            </a:extLst>
          </p:cNvPr>
          <p:cNvSpPr txBox="1"/>
          <p:nvPr/>
        </p:nvSpPr>
        <p:spPr>
          <a:xfrm>
            <a:off x="10134600" y="266700"/>
            <a:ext cx="7391400" cy="230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499"/>
              </a:lnSpc>
            </a:pPr>
            <a:r>
              <a:rPr lang="en-US" sz="3000" dirty="0">
                <a:solidFill>
                  <a:srgbClr val="1D617A"/>
                </a:solidFill>
                <a:latin typeface="Poppins Light"/>
              </a:rPr>
              <a:t>a)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Qué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sucede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cuando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multiplicamos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un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impulso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unitario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con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cualquier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señal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? El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resultado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es el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impulso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por el valor de la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señal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que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tiene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en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cero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6E6BC2EC-C282-4354-AABE-B6044BC2635E}"/>
              </a:ext>
            </a:extLst>
          </p:cNvPr>
          <p:cNvSpPr txBox="1"/>
          <p:nvPr/>
        </p:nvSpPr>
        <p:spPr>
          <a:xfrm>
            <a:off x="11193146" y="2715280"/>
            <a:ext cx="4686934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1D617A"/>
                </a:solidFill>
                <a:latin typeface="Poppins Light"/>
              </a:rPr>
              <a:t>x(t). </a:t>
            </a:r>
            <a:r>
              <a:rPr lang="en-US" sz="2800" dirty="0">
                <a:solidFill>
                  <a:srgbClr val="1D617A"/>
                </a:solidFill>
                <a:latin typeface="Symbol" panose="05050102010706020507" pitchFamily="18" charset="2"/>
              </a:rPr>
              <a:t>d</a:t>
            </a:r>
            <a:r>
              <a:rPr lang="en-US" sz="2800" dirty="0">
                <a:solidFill>
                  <a:srgbClr val="1D617A"/>
                </a:solidFill>
                <a:latin typeface="Poppins Light"/>
              </a:rPr>
              <a:t>(t) = x(0). </a:t>
            </a:r>
            <a:r>
              <a:rPr lang="en-US" sz="2800" dirty="0">
                <a:solidFill>
                  <a:srgbClr val="1D617A"/>
                </a:solidFill>
                <a:latin typeface="Symbol" panose="05050102010706020507" pitchFamily="18" charset="2"/>
              </a:rPr>
              <a:t>d</a:t>
            </a:r>
            <a:r>
              <a:rPr lang="en-US" sz="2800" dirty="0">
                <a:solidFill>
                  <a:srgbClr val="1D617A"/>
                </a:solidFill>
                <a:latin typeface="Poppins Light"/>
              </a:rPr>
              <a:t>(t)</a:t>
            </a:r>
            <a:endParaRPr lang="es-AR" sz="2800" dirty="0"/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id="{44A8DC64-07F7-43C3-864B-8BB84ED270EE}"/>
              </a:ext>
            </a:extLst>
          </p:cNvPr>
          <p:cNvSpPr txBox="1"/>
          <p:nvPr/>
        </p:nvSpPr>
        <p:spPr>
          <a:xfrm>
            <a:off x="10058400" y="7879567"/>
            <a:ext cx="8229600" cy="5405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499"/>
              </a:lnSpc>
            </a:pPr>
            <a:r>
              <a:rPr lang="en-US" sz="2800" dirty="0">
                <a:solidFill>
                  <a:srgbClr val="1D617A"/>
                </a:solidFill>
                <a:latin typeface="Poppins Light"/>
              </a:rPr>
              <a:t>c) Si el </a:t>
            </a:r>
            <a:r>
              <a:rPr lang="en-US" sz="2800" dirty="0" err="1">
                <a:solidFill>
                  <a:srgbClr val="1D617A"/>
                </a:solidFill>
                <a:latin typeface="Poppins Light"/>
              </a:rPr>
              <a:t>impulso</a:t>
            </a:r>
            <a:r>
              <a:rPr lang="en-US" sz="28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2800" dirty="0" err="1">
                <a:solidFill>
                  <a:srgbClr val="1D617A"/>
                </a:solidFill>
                <a:latin typeface="Poppins Light"/>
              </a:rPr>
              <a:t>está</a:t>
            </a:r>
            <a:r>
              <a:rPr lang="en-US" sz="28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2800" dirty="0" err="1">
                <a:solidFill>
                  <a:srgbClr val="1D617A"/>
                </a:solidFill>
                <a:latin typeface="Poppins Light"/>
              </a:rPr>
              <a:t>desplazado</a:t>
            </a:r>
            <a:r>
              <a:rPr lang="en-US" sz="28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2800" dirty="0" err="1">
                <a:solidFill>
                  <a:srgbClr val="1D617A"/>
                </a:solidFill>
                <a:latin typeface="Poppins Light"/>
              </a:rPr>
              <a:t>en</a:t>
            </a:r>
            <a:r>
              <a:rPr lang="en-US" sz="2800" dirty="0">
                <a:solidFill>
                  <a:srgbClr val="1D617A"/>
                </a:solidFill>
                <a:latin typeface="Poppins Light"/>
              </a:rPr>
              <a:t> el </a:t>
            </a:r>
            <a:r>
              <a:rPr lang="en-US" sz="2800" dirty="0" err="1">
                <a:solidFill>
                  <a:srgbClr val="1D617A"/>
                </a:solidFill>
                <a:latin typeface="Poppins Light"/>
              </a:rPr>
              <a:t>tiempo</a:t>
            </a:r>
            <a:endParaRPr lang="en-US" sz="2800" dirty="0">
              <a:solidFill>
                <a:srgbClr val="1D617A"/>
              </a:solidFill>
              <a:latin typeface="Poppins Light"/>
            </a:endParaRP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DAA800C5-9FCB-4B27-80EC-6903F29AA3E7}"/>
              </a:ext>
            </a:extLst>
          </p:cNvPr>
          <p:cNvGrpSpPr/>
          <p:nvPr/>
        </p:nvGrpSpPr>
        <p:grpSpPr>
          <a:xfrm>
            <a:off x="10058400" y="3314700"/>
            <a:ext cx="7620002" cy="1905000"/>
            <a:chOff x="10058400" y="3314700"/>
            <a:chExt cx="7620002" cy="1905000"/>
          </a:xfrm>
        </p:grpSpPr>
        <p:sp>
          <p:nvSpPr>
            <p:cNvPr id="35" name="TextBox 9">
              <a:extLst>
                <a:ext uri="{FF2B5EF4-FFF2-40B4-BE49-F238E27FC236}">
                  <a16:creationId xmlns:a16="http://schemas.microsoft.com/office/drawing/2014/main" id="{9788711C-7AC9-4C09-B37C-DB52EC947E5E}"/>
                </a:ext>
              </a:extLst>
            </p:cNvPr>
            <p:cNvSpPr txBox="1"/>
            <p:nvPr/>
          </p:nvSpPr>
          <p:spPr>
            <a:xfrm>
              <a:off x="10058400" y="3314700"/>
              <a:ext cx="7620002" cy="5770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4499"/>
                </a:lnSpc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b) Si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integramos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este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producto</a:t>
              </a: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83286427-EF14-420E-A21F-C332A4555162}"/>
                </a:ext>
              </a:extLst>
            </p:cNvPr>
            <p:cNvSpPr txBox="1"/>
            <p:nvPr/>
          </p:nvSpPr>
          <p:spPr>
            <a:xfrm>
              <a:off x="10439400" y="3834705"/>
              <a:ext cx="692875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∞                       ∞</a:t>
              </a:r>
            </a:p>
            <a:p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 ∫ x(t). </a:t>
              </a:r>
              <a:r>
                <a:rPr lang="en-US" sz="2800" dirty="0">
                  <a:solidFill>
                    <a:srgbClr val="1D617A"/>
                  </a:solidFill>
                  <a:latin typeface="Symbol" panose="05050102010706020507" pitchFamily="18" charset="2"/>
                </a:rPr>
                <a:t>d</a:t>
              </a:r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(t)dt = ∫ x(0). </a:t>
              </a:r>
              <a:r>
                <a:rPr lang="en-US" sz="2800" dirty="0">
                  <a:solidFill>
                    <a:srgbClr val="1D617A"/>
                  </a:solidFill>
                  <a:latin typeface="Symbol" panose="05050102010706020507" pitchFamily="18" charset="2"/>
                </a:rPr>
                <a:t>d</a:t>
              </a:r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(t)dt  </a:t>
              </a:r>
            </a:p>
            <a:p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-∞                   -∞</a:t>
              </a:r>
              <a:endParaRPr lang="es-AR" sz="2800" dirty="0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54A75595-C7FE-48BE-B9BD-AA4131F6D534}"/>
              </a:ext>
            </a:extLst>
          </p:cNvPr>
          <p:cNvGrpSpPr/>
          <p:nvPr/>
        </p:nvGrpSpPr>
        <p:grpSpPr>
          <a:xfrm>
            <a:off x="13182600" y="4686300"/>
            <a:ext cx="685800" cy="680844"/>
            <a:chOff x="14020799" y="5212988"/>
            <a:chExt cx="685800" cy="680844"/>
          </a:xfrm>
        </p:grpSpPr>
        <p:sp>
          <p:nvSpPr>
            <p:cNvPr id="2" name="Flecha: hacia abajo 1">
              <a:extLst>
                <a:ext uri="{FF2B5EF4-FFF2-40B4-BE49-F238E27FC236}">
                  <a16:creationId xmlns:a16="http://schemas.microsoft.com/office/drawing/2014/main" id="{8AE294DF-2BDF-4970-9280-438D483E12A1}"/>
                </a:ext>
              </a:extLst>
            </p:cNvPr>
            <p:cNvSpPr/>
            <p:nvPr/>
          </p:nvSpPr>
          <p:spPr>
            <a:xfrm>
              <a:off x="14240106" y="5212988"/>
              <a:ext cx="115975" cy="3187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87D6431D-9B71-4D73-BC20-D00C459DEA50}"/>
                </a:ext>
              </a:extLst>
            </p:cNvPr>
            <p:cNvSpPr txBox="1"/>
            <p:nvPr/>
          </p:nvSpPr>
          <p:spPr>
            <a:xfrm flipH="1">
              <a:off x="14020799" y="55245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CTE</a:t>
              </a:r>
            </a:p>
          </p:txBody>
        </p: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5D21A48C-0C54-459F-9AD2-A45CB5188830}"/>
              </a:ext>
            </a:extLst>
          </p:cNvPr>
          <p:cNvSpPr txBox="1"/>
          <p:nvPr/>
        </p:nvSpPr>
        <p:spPr>
          <a:xfrm>
            <a:off x="12801600" y="5206305"/>
            <a:ext cx="388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1D617A"/>
                </a:solidFill>
                <a:latin typeface="Poppins Light"/>
              </a:rPr>
              <a:t>            ∞</a:t>
            </a:r>
          </a:p>
          <a:p>
            <a:r>
              <a:rPr lang="en-US" sz="2800" dirty="0">
                <a:solidFill>
                  <a:srgbClr val="1D617A"/>
                </a:solidFill>
                <a:latin typeface="Poppins Light"/>
              </a:rPr>
              <a:t>= x(0)∫ </a:t>
            </a:r>
            <a:r>
              <a:rPr lang="en-US" sz="2800" dirty="0">
                <a:solidFill>
                  <a:srgbClr val="1D617A"/>
                </a:solidFill>
                <a:latin typeface="Symbol" panose="05050102010706020507" pitchFamily="18" charset="2"/>
              </a:rPr>
              <a:t>d</a:t>
            </a:r>
            <a:r>
              <a:rPr lang="en-US" sz="2800" dirty="0">
                <a:solidFill>
                  <a:srgbClr val="1D617A"/>
                </a:solidFill>
                <a:latin typeface="Poppins Light"/>
              </a:rPr>
              <a:t>(t)dt  </a:t>
            </a:r>
          </a:p>
          <a:p>
            <a:r>
              <a:rPr lang="en-US" sz="2800" dirty="0">
                <a:solidFill>
                  <a:srgbClr val="1D617A"/>
                </a:solidFill>
                <a:latin typeface="Poppins Light"/>
              </a:rPr>
              <a:t>         -∞                 </a:t>
            </a:r>
            <a:endParaRPr lang="es-AR" sz="2800" dirty="0"/>
          </a:p>
        </p:txBody>
      </p:sp>
      <p:grpSp>
        <p:nvGrpSpPr>
          <p:cNvPr id="62" name="Grupo 61">
            <a:extLst>
              <a:ext uri="{FF2B5EF4-FFF2-40B4-BE49-F238E27FC236}">
                <a16:creationId xmlns:a16="http://schemas.microsoft.com/office/drawing/2014/main" id="{F3DE9C79-3F90-4D91-BD14-06BE899646ED}"/>
              </a:ext>
            </a:extLst>
          </p:cNvPr>
          <p:cNvGrpSpPr/>
          <p:nvPr/>
        </p:nvGrpSpPr>
        <p:grpSpPr>
          <a:xfrm>
            <a:off x="14478000" y="6134100"/>
            <a:ext cx="685800" cy="680844"/>
            <a:chOff x="14020799" y="5212988"/>
            <a:chExt cx="685800" cy="680844"/>
          </a:xfrm>
        </p:grpSpPr>
        <p:sp>
          <p:nvSpPr>
            <p:cNvPr id="63" name="Flecha: hacia abajo 62">
              <a:extLst>
                <a:ext uri="{FF2B5EF4-FFF2-40B4-BE49-F238E27FC236}">
                  <a16:creationId xmlns:a16="http://schemas.microsoft.com/office/drawing/2014/main" id="{5A5B41C4-14FE-4B06-B1CB-A1F53549A905}"/>
                </a:ext>
              </a:extLst>
            </p:cNvPr>
            <p:cNvSpPr/>
            <p:nvPr/>
          </p:nvSpPr>
          <p:spPr>
            <a:xfrm>
              <a:off x="14240106" y="5212988"/>
              <a:ext cx="115975" cy="3187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4A525B35-85E0-4E9C-A303-AA69C61EB607}"/>
                </a:ext>
              </a:extLst>
            </p:cNvPr>
            <p:cNvSpPr txBox="1"/>
            <p:nvPr/>
          </p:nvSpPr>
          <p:spPr>
            <a:xfrm flipH="1">
              <a:off x="14020799" y="55245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 =1</a:t>
              </a:r>
            </a:p>
          </p:txBody>
        </p:sp>
      </p:grpSp>
      <p:sp>
        <p:nvSpPr>
          <p:cNvPr id="66" name="CuadroTexto 65">
            <a:extLst>
              <a:ext uri="{FF2B5EF4-FFF2-40B4-BE49-F238E27FC236}">
                <a16:creationId xmlns:a16="http://schemas.microsoft.com/office/drawing/2014/main" id="{C3F62CA6-CA8B-496C-BC39-011FBA411A6E}"/>
              </a:ext>
            </a:extLst>
          </p:cNvPr>
          <p:cNvSpPr txBox="1"/>
          <p:nvPr/>
        </p:nvSpPr>
        <p:spPr>
          <a:xfrm>
            <a:off x="10439400" y="6425505"/>
            <a:ext cx="3886200" cy="1384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1D617A"/>
                </a:solidFill>
                <a:latin typeface="Poppins Light"/>
              </a:rPr>
              <a:t>∞                      </a:t>
            </a:r>
          </a:p>
          <a:p>
            <a:r>
              <a:rPr lang="en-US" sz="2800" dirty="0">
                <a:solidFill>
                  <a:srgbClr val="1D617A"/>
                </a:solidFill>
                <a:latin typeface="Poppins Light"/>
              </a:rPr>
              <a:t> ∫ x(t). </a:t>
            </a:r>
            <a:r>
              <a:rPr lang="en-US" sz="2800" dirty="0">
                <a:solidFill>
                  <a:srgbClr val="1D617A"/>
                </a:solidFill>
                <a:latin typeface="Symbol" panose="05050102010706020507" pitchFamily="18" charset="2"/>
              </a:rPr>
              <a:t>d</a:t>
            </a:r>
            <a:r>
              <a:rPr lang="en-US" sz="2800" dirty="0">
                <a:solidFill>
                  <a:srgbClr val="1D617A"/>
                </a:solidFill>
                <a:latin typeface="Poppins Light"/>
              </a:rPr>
              <a:t>(t)dt = x(0)</a:t>
            </a:r>
          </a:p>
          <a:p>
            <a:r>
              <a:rPr lang="en-US" sz="2800" dirty="0">
                <a:solidFill>
                  <a:srgbClr val="1D617A"/>
                </a:solidFill>
                <a:latin typeface="Poppins Light"/>
              </a:rPr>
              <a:t>-∞                   </a:t>
            </a:r>
            <a:endParaRPr lang="es-AR" sz="2800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8E02347-D0FF-44D1-9C60-31609D40CE28}"/>
              </a:ext>
            </a:extLst>
          </p:cNvPr>
          <p:cNvSpPr txBox="1"/>
          <p:nvPr/>
        </p:nvSpPr>
        <p:spPr>
          <a:xfrm>
            <a:off x="7921448" y="8917439"/>
            <a:ext cx="5184952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1D617A"/>
                </a:solidFill>
                <a:latin typeface="Poppins Light"/>
              </a:rPr>
              <a:t>x(t). </a:t>
            </a:r>
            <a:r>
              <a:rPr lang="en-US" sz="2800" dirty="0">
                <a:solidFill>
                  <a:srgbClr val="1D617A"/>
                </a:solidFill>
                <a:latin typeface="Symbol" panose="05050102010706020507" pitchFamily="18" charset="2"/>
              </a:rPr>
              <a:t>d</a:t>
            </a:r>
            <a:r>
              <a:rPr lang="en-US" sz="2800" dirty="0">
                <a:solidFill>
                  <a:srgbClr val="1D617A"/>
                </a:solidFill>
                <a:latin typeface="Poppins Light"/>
              </a:rPr>
              <a:t>(t–t</a:t>
            </a:r>
            <a:r>
              <a:rPr lang="en-US" sz="2800" baseline="-25000" dirty="0">
                <a:solidFill>
                  <a:srgbClr val="1D617A"/>
                </a:solidFill>
                <a:latin typeface="Poppins Light"/>
              </a:rPr>
              <a:t>0</a:t>
            </a:r>
            <a:r>
              <a:rPr lang="en-US" sz="2800" dirty="0">
                <a:solidFill>
                  <a:srgbClr val="1D617A"/>
                </a:solidFill>
                <a:latin typeface="Poppins Light"/>
              </a:rPr>
              <a:t>) = x(t</a:t>
            </a:r>
            <a:r>
              <a:rPr lang="en-US" sz="2800" baseline="-25000" dirty="0">
                <a:solidFill>
                  <a:srgbClr val="1D617A"/>
                </a:solidFill>
                <a:latin typeface="Poppins Light"/>
              </a:rPr>
              <a:t>0</a:t>
            </a:r>
            <a:r>
              <a:rPr lang="en-US" sz="2800" dirty="0">
                <a:solidFill>
                  <a:srgbClr val="1D617A"/>
                </a:solidFill>
                <a:latin typeface="Poppins Light"/>
              </a:rPr>
              <a:t>). </a:t>
            </a:r>
            <a:r>
              <a:rPr lang="en-US" sz="2800" dirty="0">
                <a:solidFill>
                  <a:srgbClr val="1D617A"/>
                </a:solidFill>
                <a:latin typeface="Symbol" panose="05050102010706020507" pitchFamily="18" charset="2"/>
              </a:rPr>
              <a:t>d</a:t>
            </a:r>
            <a:r>
              <a:rPr lang="en-US" sz="2800" dirty="0">
                <a:solidFill>
                  <a:srgbClr val="1D617A"/>
                </a:solidFill>
                <a:latin typeface="Poppins Light"/>
              </a:rPr>
              <a:t>(t–t</a:t>
            </a:r>
            <a:r>
              <a:rPr lang="en-US" sz="2800" baseline="-25000" dirty="0">
                <a:solidFill>
                  <a:srgbClr val="1D617A"/>
                </a:solidFill>
                <a:latin typeface="Poppins Light"/>
              </a:rPr>
              <a:t>0</a:t>
            </a:r>
            <a:r>
              <a:rPr lang="en-US" sz="2800" dirty="0">
                <a:solidFill>
                  <a:srgbClr val="1D617A"/>
                </a:solidFill>
                <a:latin typeface="Poppins Light"/>
              </a:rPr>
              <a:t>)</a:t>
            </a:r>
            <a:endParaRPr lang="es-AR" sz="2800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56517FF-3E38-44F6-A35D-02A073B5C6DB}"/>
              </a:ext>
            </a:extLst>
          </p:cNvPr>
          <p:cNvSpPr txBox="1"/>
          <p:nvPr/>
        </p:nvSpPr>
        <p:spPr>
          <a:xfrm>
            <a:off x="13716000" y="8572500"/>
            <a:ext cx="4475116" cy="1384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1D617A"/>
                </a:solidFill>
                <a:latin typeface="Poppins Light"/>
              </a:rPr>
              <a:t>∞</a:t>
            </a:r>
          </a:p>
          <a:p>
            <a:r>
              <a:rPr lang="en-US" sz="2800" dirty="0">
                <a:solidFill>
                  <a:srgbClr val="1D617A"/>
                </a:solidFill>
                <a:latin typeface="Poppins Light"/>
              </a:rPr>
              <a:t> ∫ x(t). </a:t>
            </a:r>
            <a:r>
              <a:rPr lang="en-US" sz="2800" dirty="0">
                <a:solidFill>
                  <a:srgbClr val="1D617A"/>
                </a:solidFill>
                <a:latin typeface="Symbol" panose="05050102010706020507" pitchFamily="18" charset="2"/>
              </a:rPr>
              <a:t>d</a:t>
            </a:r>
            <a:r>
              <a:rPr lang="en-US" sz="2800" dirty="0">
                <a:solidFill>
                  <a:srgbClr val="1D617A"/>
                </a:solidFill>
                <a:latin typeface="Poppins Light"/>
              </a:rPr>
              <a:t>(t- t</a:t>
            </a:r>
            <a:r>
              <a:rPr lang="en-US" sz="2800" baseline="-25000" dirty="0">
                <a:solidFill>
                  <a:srgbClr val="1D617A"/>
                </a:solidFill>
                <a:latin typeface="Poppins Light"/>
              </a:rPr>
              <a:t>0</a:t>
            </a:r>
            <a:r>
              <a:rPr lang="en-US" sz="2800" dirty="0">
                <a:solidFill>
                  <a:srgbClr val="1D617A"/>
                </a:solidFill>
                <a:latin typeface="Poppins Light"/>
              </a:rPr>
              <a:t>)dt = x(t</a:t>
            </a:r>
            <a:r>
              <a:rPr lang="en-US" sz="2800" baseline="-25000" dirty="0">
                <a:solidFill>
                  <a:srgbClr val="1D617A"/>
                </a:solidFill>
                <a:latin typeface="Poppins Light"/>
              </a:rPr>
              <a:t>0</a:t>
            </a:r>
            <a:r>
              <a:rPr lang="en-US" sz="2800" dirty="0">
                <a:solidFill>
                  <a:srgbClr val="1D617A"/>
                </a:solidFill>
                <a:latin typeface="Poppins Light"/>
              </a:rPr>
              <a:t>) </a:t>
            </a:r>
          </a:p>
          <a:p>
            <a:r>
              <a:rPr lang="en-US" sz="2800" dirty="0">
                <a:solidFill>
                  <a:srgbClr val="1D617A"/>
                </a:solidFill>
                <a:latin typeface="Poppins Light"/>
              </a:rPr>
              <a:t>-∞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6958665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 animBg="1"/>
      <p:bldP spid="34" grpId="0"/>
      <p:bldP spid="61" grpId="0"/>
      <p:bldP spid="66" grpId="0" animBg="1"/>
      <p:bldP spid="33" grpId="0" animBg="1"/>
      <p:bldP spid="6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990598" y="2822826"/>
            <a:ext cx="14757243" cy="7396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endParaRPr lang="en-US" sz="4000" b="0" i="1" spc="280" dirty="0">
              <a:solidFill>
                <a:srgbClr val="61C2A2"/>
              </a:solidFill>
              <a:latin typeface="Poppins Bol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616C0F5F-ABB9-498E-858D-382152F58E12}"/>
              </a:ext>
            </a:extLst>
          </p:cNvPr>
          <p:cNvGrpSpPr/>
          <p:nvPr/>
        </p:nvGrpSpPr>
        <p:grpSpPr>
          <a:xfrm>
            <a:off x="2178167" y="342900"/>
            <a:ext cx="6432433" cy="2826608"/>
            <a:chOff x="457200" y="2400300"/>
            <a:chExt cx="6366735" cy="2681827"/>
          </a:xfrm>
        </p:grpSpPr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68A05F6E-7FE9-4B9F-A823-45BF3B405F8A}"/>
                </a:ext>
              </a:extLst>
            </p:cNvPr>
            <p:cNvGrpSpPr/>
            <p:nvPr/>
          </p:nvGrpSpPr>
          <p:grpSpPr>
            <a:xfrm>
              <a:off x="457200" y="2400300"/>
              <a:ext cx="5029199" cy="2681827"/>
              <a:chOff x="457200" y="7414673"/>
              <a:chExt cx="5029199" cy="2681827"/>
            </a:xfrm>
          </p:grpSpPr>
          <p:sp>
            <p:nvSpPr>
              <p:cNvPr id="43" name="TextBox 9">
                <a:extLst>
                  <a:ext uri="{FF2B5EF4-FFF2-40B4-BE49-F238E27FC236}">
                    <a16:creationId xmlns:a16="http://schemas.microsoft.com/office/drawing/2014/main" id="{55680A90-6FF9-4989-BBE6-4C16625A343F}"/>
                  </a:ext>
                </a:extLst>
              </p:cNvPr>
              <p:cNvSpPr txBox="1"/>
              <p:nvPr/>
            </p:nvSpPr>
            <p:spPr>
              <a:xfrm>
                <a:off x="457200" y="7414673"/>
                <a:ext cx="5029199" cy="571188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>
                  <a:lnSpc>
                    <a:spcPts val="4498"/>
                  </a:lnSpc>
                </a:pPr>
                <a:r>
                  <a:rPr lang="en-US" sz="3200" spc="-263" dirty="0" err="1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Impulso</a:t>
                </a:r>
                <a:r>
                  <a:rPr lang="en-U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</a:t>
                </a:r>
                <a:r>
                  <a:rPr lang="en-US" sz="3200" spc="-263" dirty="0" err="1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Unitario</a:t>
                </a:r>
                <a:r>
                  <a:rPr lang="en-U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: </a:t>
                </a:r>
                <a:r>
                  <a:rPr lang="en-US" sz="4399" b="1" spc="-263" dirty="0">
                    <a:solidFill>
                      <a:srgbClr val="1D617A"/>
                    </a:solidFill>
                    <a:latin typeface="Poppins Bold"/>
                  </a:rPr>
                  <a:t> </a:t>
                </a:r>
                <a:r>
                  <a:rPr lang="en-US" sz="4399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d(</a:t>
                </a:r>
                <a:r>
                  <a:rPr lang="en-US" sz="3200" b="1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t</a:t>
                </a:r>
                <a:r>
                  <a:rPr lang="en-US" sz="4399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)</a:t>
                </a:r>
                <a:endParaRPr lang="en-US" sz="3000" dirty="0">
                  <a:solidFill>
                    <a:srgbClr val="1D617A"/>
                  </a:solidFill>
                  <a:latin typeface="Poppins Light"/>
                </a:endParaRPr>
              </a:p>
            </p:txBody>
          </p:sp>
          <p:grpSp>
            <p:nvGrpSpPr>
              <p:cNvPr id="44" name="Grupo 43">
                <a:extLst>
                  <a:ext uri="{FF2B5EF4-FFF2-40B4-BE49-F238E27FC236}">
                    <a16:creationId xmlns:a16="http://schemas.microsoft.com/office/drawing/2014/main" id="{BD538CF7-3368-4AF3-B9EB-1DA4BD8479E3}"/>
                  </a:ext>
                </a:extLst>
              </p:cNvPr>
              <p:cNvGrpSpPr/>
              <p:nvPr/>
            </p:nvGrpSpPr>
            <p:grpSpPr>
              <a:xfrm>
                <a:off x="457200" y="8125136"/>
                <a:ext cx="3276600" cy="1971364"/>
                <a:chOff x="457200" y="8125136"/>
                <a:chExt cx="3276600" cy="1971364"/>
              </a:xfrm>
            </p:grpSpPr>
            <p:cxnSp>
              <p:nvCxnSpPr>
                <p:cNvPr id="45" name="Conector recto 44">
                  <a:extLst>
                    <a:ext uri="{FF2B5EF4-FFF2-40B4-BE49-F238E27FC236}">
                      <a16:creationId xmlns:a16="http://schemas.microsoft.com/office/drawing/2014/main" id="{0FC6844B-7639-4743-ABE6-BB3018C42E17}"/>
                    </a:ext>
                  </a:extLst>
                </p:cNvPr>
                <p:cNvCxnSpPr/>
                <p:nvPr/>
              </p:nvCxnSpPr>
              <p:spPr>
                <a:xfrm>
                  <a:off x="1601041" y="8125136"/>
                  <a:ext cx="0" cy="19713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ector recto 45">
                  <a:extLst>
                    <a:ext uri="{FF2B5EF4-FFF2-40B4-BE49-F238E27FC236}">
                      <a16:creationId xmlns:a16="http://schemas.microsoft.com/office/drawing/2014/main" id="{03590686-D081-4FC8-90FE-898A167135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00" y="9486900"/>
                  <a:ext cx="232411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ector recto de flecha 46">
                  <a:extLst>
                    <a:ext uri="{FF2B5EF4-FFF2-40B4-BE49-F238E27FC236}">
                      <a16:creationId xmlns:a16="http://schemas.microsoft.com/office/drawing/2014/main" id="{4C9AEE61-DB7B-47F9-A993-CD01D6DE4434}"/>
                    </a:ext>
                  </a:extLst>
                </p:cNvPr>
                <p:cNvCxnSpPr/>
                <p:nvPr/>
              </p:nvCxnSpPr>
              <p:spPr>
                <a:xfrm flipV="1">
                  <a:off x="1588526" y="8801100"/>
                  <a:ext cx="0" cy="685800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8" name="CuadroTexto 47">
                  <a:extLst>
                    <a:ext uri="{FF2B5EF4-FFF2-40B4-BE49-F238E27FC236}">
                      <a16:creationId xmlns:a16="http://schemas.microsoft.com/office/drawing/2014/main" id="{F08D853F-8240-4B62-9C72-3B5C2D28134E}"/>
                    </a:ext>
                  </a:extLst>
                </p:cNvPr>
                <p:cNvSpPr txBox="1"/>
                <p:nvPr/>
              </p:nvSpPr>
              <p:spPr>
                <a:xfrm>
                  <a:off x="1828837" y="9388614"/>
                  <a:ext cx="1904963" cy="5173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dirty="0"/>
                    <a:t>              </a:t>
                  </a:r>
                  <a:r>
                    <a:rPr lang="es-AR" sz="3200" dirty="0"/>
                    <a:t>t</a:t>
                  </a:r>
                  <a:endParaRPr lang="es-AR" dirty="0"/>
                </a:p>
              </p:txBody>
            </p:sp>
            <p:sp>
              <p:nvSpPr>
                <p:cNvPr id="49" name="CuadroTexto 48">
                  <a:extLst>
                    <a:ext uri="{FF2B5EF4-FFF2-40B4-BE49-F238E27FC236}">
                      <a16:creationId xmlns:a16="http://schemas.microsoft.com/office/drawing/2014/main" id="{526FB61F-2466-41B1-B607-ED975349484C}"/>
                    </a:ext>
                  </a:extLst>
                </p:cNvPr>
                <p:cNvSpPr txBox="1"/>
                <p:nvPr/>
              </p:nvSpPr>
              <p:spPr>
                <a:xfrm>
                  <a:off x="500893" y="8420100"/>
                  <a:ext cx="1904963" cy="626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dirty="0"/>
                    <a:t>     </a:t>
                  </a:r>
                  <a:r>
                    <a:rPr lang="es-AR" sz="2000" dirty="0"/>
                    <a:t>área</a:t>
                  </a:r>
                  <a:r>
                    <a:rPr lang="es-AR" dirty="0"/>
                    <a:t> </a:t>
                  </a:r>
                  <a:r>
                    <a:rPr lang="es-AR" sz="2400" dirty="0"/>
                    <a:t>1</a:t>
                  </a:r>
                  <a:r>
                    <a:rPr lang="es-AR" sz="4000" dirty="0"/>
                    <a:t> </a:t>
                  </a:r>
                  <a:r>
                    <a:rPr lang="es-AR" dirty="0"/>
                    <a:t>            </a:t>
                  </a:r>
                </a:p>
              </p:txBody>
            </p:sp>
          </p:grpSp>
        </p:grpSp>
        <p:grpSp>
          <p:nvGrpSpPr>
            <p:cNvPr id="39" name="Grupo 38">
              <a:extLst>
                <a:ext uri="{FF2B5EF4-FFF2-40B4-BE49-F238E27FC236}">
                  <a16:creationId xmlns:a16="http://schemas.microsoft.com/office/drawing/2014/main" id="{1C4A2D22-CFE8-4A16-9B5B-D3B7276614AF}"/>
                </a:ext>
              </a:extLst>
            </p:cNvPr>
            <p:cNvGrpSpPr/>
            <p:nvPr/>
          </p:nvGrpSpPr>
          <p:grpSpPr>
            <a:xfrm>
              <a:off x="3396456" y="3238501"/>
              <a:ext cx="3427479" cy="1541231"/>
              <a:chOff x="16815194" y="1781327"/>
              <a:chExt cx="3422005" cy="1398211"/>
            </a:xfrm>
          </p:grpSpPr>
          <p:sp>
            <p:nvSpPr>
              <p:cNvPr id="40" name="Abrir llave 39">
                <a:extLst>
                  <a:ext uri="{FF2B5EF4-FFF2-40B4-BE49-F238E27FC236}">
                    <a16:creationId xmlns:a16="http://schemas.microsoft.com/office/drawing/2014/main" id="{ACB2C292-1832-4B34-8FD5-9249BE0EDB99}"/>
                  </a:ext>
                </a:extLst>
              </p:cNvPr>
              <p:cNvSpPr/>
              <p:nvPr/>
            </p:nvSpPr>
            <p:spPr>
              <a:xfrm>
                <a:off x="16815194" y="1781327"/>
                <a:ext cx="339117" cy="1398211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 sz="1974" dirty="0"/>
              </a:p>
            </p:txBody>
          </p:sp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4F19118A-F3B2-4E56-A678-898C7D69368E}"/>
                  </a:ext>
                </a:extLst>
              </p:cNvPr>
              <p:cNvSpPr txBox="1"/>
              <p:nvPr/>
            </p:nvSpPr>
            <p:spPr>
              <a:xfrm rot="10800000" flipH="1" flipV="1">
                <a:off x="16938508" y="1811838"/>
                <a:ext cx="3298691" cy="609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rgbClr val="0070C0"/>
                    </a:solidFill>
                    <a:latin typeface="GothicE" panose="00000400000000000000" pitchFamily="2" charset="0"/>
                    <a:cs typeface="GothicE" panose="00000400000000000000" pitchFamily="2" charset="0"/>
                  </a:rPr>
                  <a:t>∞</a:t>
                </a:r>
                <a:r>
                  <a:rPr lang="en-US" sz="1974" dirty="0">
                    <a:solidFill>
                      <a:srgbClr val="1D617A"/>
                    </a:solidFill>
                    <a:latin typeface="GothicE" panose="00000400000000000000" pitchFamily="2" charset="0"/>
                    <a:cs typeface="GothicE" panose="00000400000000000000" pitchFamily="2" charset="0"/>
                  </a:rPr>
                  <a:t>  </a:t>
                </a:r>
                <a:r>
                  <a:rPr lang="en-US" sz="1974" dirty="0">
                    <a:solidFill>
                      <a:srgbClr val="1D617A"/>
                    </a:solidFill>
                    <a:latin typeface="Poppins Light"/>
                  </a:rPr>
                  <a:t>para  t =0</a:t>
                </a:r>
                <a:endParaRPr lang="es-AR" sz="1974" dirty="0"/>
              </a:p>
            </p:txBody>
          </p:sp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45BB32AC-E74B-4236-940F-0F17EA677F79}"/>
                  </a:ext>
                </a:extLst>
              </p:cNvPr>
              <p:cNvSpPr txBox="1"/>
              <p:nvPr/>
            </p:nvSpPr>
            <p:spPr>
              <a:xfrm rot="10800000" flipH="1" flipV="1">
                <a:off x="16923093" y="2398258"/>
                <a:ext cx="3128495" cy="642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74" dirty="0">
                    <a:solidFill>
                      <a:srgbClr val="1D617A"/>
                    </a:solidFill>
                    <a:latin typeface="Poppins Light"/>
                  </a:rPr>
                  <a:t> </a:t>
                </a:r>
                <a:r>
                  <a:rPr lang="en-US" sz="2631" dirty="0">
                    <a:solidFill>
                      <a:srgbClr val="1D617A"/>
                    </a:solidFill>
                    <a:latin typeface="Poppins Light"/>
                  </a:rPr>
                  <a:t>0</a:t>
                </a:r>
                <a:r>
                  <a:rPr lang="en-US" sz="1974" dirty="0">
                    <a:solidFill>
                      <a:srgbClr val="1D617A"/>
                    </a:solidFill>
                    <a:latin typeface="Poppins Light"/>
                  </a:rPr>
                  <a:t>      para </a:t>
                </a:r>
                <a:r>
                  <a:rPr lang="en-US" sz="1974" dirty="0" err="1">
                    <a:solidFill>
                      <a:srgbClr val="1D617A"/>
                    </a:solidFill>
                    <a:latin typeface="Poppins Light"/>
                  </a:rPr>
                  <a:t>cualquier</a:t>
                </a:r>
                <a:r>
                  <a:rPr lang="en-US" sz="1974" dirty="0">
                    <a:solidFill>
                      <a:srgbClr val="1D617A"/>
                    </a:solidFill>
                    <a:latin typeface="Poppins Light"/>
                  </a:rPr>
                  <a:t>         	  </a:t>
                </a:r>
                <a:r>
                  <a:rPr lang="en-US" sz="1974" dirty="0" err="1">
                    <a:solidFill>
                      <a:srgbClr val="1D617A"/>
                    </a:solidFill>
                    <a:latin typeface="Poppins Light"/>
                  </a:rPr>
                  <a:t>otro</a:t>
                </a:r>
                <a:r>
                  <a:rPr lang="en-US" sz="1974" dirty="0">
                    <a:solidFill>
                      <a:srgbClr val="1D617A"/>
                    </a:solidFill>
                    <a:latin typeface="Poppins Light"/>
                  </a:rPr>
                  <a:t> t</a:t>
                </a:r>
                <a:endParaRPr lang="es-AR" sz="1974" dirty="0"/>
              </a:p>
            </p:txBody>
          </p:sp>
        </p:grp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8FBC7D7E-D1AA-4485-BEFE-4E7FA1F97710}"/>
              </a:ext>
            </a:extLst>
          </p:cNvPr>
          <p:cNvGrpSpPr/>
          <p:nvPr/>
        </p:nvGrpSpPr>
        <p:grpSpPr>
          <a:xfrm>
            <a:off x="228600" y="4467534"/>
            <a:ext cx="6875304" cy="5628966"/>
            <a:chOff x="11734801" y="-147227"/>
            <a:chExt cx="6705599" cy="5628966"/>
          </a:xfrm>
        </p:grpSpPr>
        <p:pic>
          <p:nvPicPr>
            <p:cNvPr id="51" name="Imagen 50">
              <a:extLst>
                <a:ext uri="{FF2B5EF4-FFF2-40B4-BE49-F238E27FC236}">
                  <a16:creationId xmlns:a16="http://schemas.microsoft.com/office/drawing/2014/main" id="{B7EBCE45-B700-4618-9E33-4B697191D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65535" y1="11376" x2="65535" y2="11376"/>
                          <a14:foregroundMark x1="35509" y1="19841" x2="35509" y2="19841"/>
                          <a14:foregroundMark x1="35509" y1="19841" x2="35509" y2="19841"/>
                          <a14:foregroundMark x1="13316" y1="16667" x2="13316" y2="16667"/>
                          <a14:foregroundMark x1="67102" y1="14550" x2="67102" y2="14550"/>
                          <a14:foregroundMark x1="67102" y1="14550" x2="67102" y2="14550"/>
                          <a14:foregroundMark x1="84334" y1="14286" x2="84334" y2="14286"/>
                          <a14:foregroundMark x1="52219" y1="16402" x2="52219" y2="16402"/>
                          <a14:foregroundMark x1="24021" y1="20635" x2="24021" y2="20635"/>
                          <a14:foregroundMark x1="9138" y1="19312" x2="9138" y2="19312"/>
                          <a14:foregroundMark x1="9138" y1="19312" x2="9138" y2="19312"/>
                          <a14:foregroundMark x1="29504" y1="15608" x2="29504" y2="15608"/>
                          <a14:foregroundMark x1="55091" y1="7407" x2="55091" y2="7407"/>
                          <a14:foregroundMark x1="57963" y1="3968" x2="57963" y2="3968"/>
                          <a14:foregroundMark x1="52219" y1="14286" x2="52219" y2="14286"/>
                          <a14:foregroundMark x1="52219" y1="10847" x2="52219" y2="10847"/>
                          <a14:foregroundMark x1="39687" y1="15079" x2="39687" y2="15079"/>
                          <a14:foregroundMark x1="39687" y1="15608" x2="39687" y2="15608"/>
                          <a14:foregroundMark x1="44648" y1="15873" x2="44648" y2="15873"/>
                          <a14:foregroundMark x1="50392" y1="15608" x2="50392" y2="15608"/>
                          <a14:foregroundMark x1="78851" y1="18519" x2="78851" y2="18519"/>
                          <a14:foregroundMark x1="77285" y1="15079" x2="77285" y2="15079"/>
                          <a14:foregroundMark x1="76240" y1="15079" x2="76240" y2="15079"/>
                          <a14:foregroundMark x1="65013" y1="15873" x2="65013" y2="15873"/>
                          <a14:foregroundMark x1="62663" y1="15873" x2="62663" y2="15873"/>
                          <a14:foregroundMark x1="60574" y1="16402" x2="60574" y2="16402"/>
                          <a14:foregroundMark x1="56397" y1="16667" x2="56397" y2="16667"/>
                          <a14:foregroundMark x1="16188" y1="20899" x2="16188" y2="20899"/>
                          <a14:foregroundMark x1="19060" y1="19841" x2="19060" y2="19841"/>
                          <a14:foregroundMark x1="19060" y1="19841" x2="19060" y2="19841"/>
                          <a14:foregroundMark x1="24021" y1="17989" x2="24021" y2="17989"/>
                          <a14:foregroundMark x1="27937" y1="18783" x2="27937" y2="18783"/>
                          <a14:foregroundMark x1="27937" y1="18783" x2="27937" y2="18783"/>
                          <a14:foregroundMark x1="48303" y1="20635" x2="48303" y2="20635"/>
                          <a14:foregroundMark x1="42037" y1="20899" x2="42037" y2="20899"/>
                          <a14:foregroundMark x1="42037" y1="20899" x2="42037" y2="20899"/>
                          <a14:foregroundMark x1="76240" y1="10317" x2="76240" y2="10317"/>
                          <a14:foregroundMark x1="78068" y1="15608" x2="78068" y2="15608"/>
                          <a14:foregroundMark x1="78068" y1="15608" x2="78068" y2="15608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85640" y1="13492" x2="85640" y2="13492"/>
                          <a14:foregroundMark x1="79373" y1="15079" x2="79373" y2="15079"/>
                          <a14:foregroundMark x1="49086" y1="5291" x2="49086" y2="5291"/>
                          <a14:foregroundMark x1="49608" y1="22751" x2="49608" y2="22751"/>
                          <a14:foregroundMark x1="49608" y1="22751" x2="43342" y2="22751"/>
                          <a14:foregroundMark x1="43342" y1="22751" x2="14883" y2="16667"/>
                          <a14:foregroundMark x1="61619" y1="21429" x2="64230" y2="16667"/>
                          <a14:foregroundMark x1="64230" y1="16667" x2="64230" y2="16667"/>
                          <a14:foregroundMark x1="51697" y1="14286" x2="51697" y2="14286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3175"/>
                          <a14:foregroundMark x1="55352" y1="3175" x2="55352" y2="3175"/>
                          <a14:foregroundMark x1="55091" y1="18783" x2="55091" y2="18783"/>
                          <a14:foregroundMark x1="55091" y1="18783" x2="55091" y2="18783"/>
                          <a14:foregroundMark x1="53003" y1="12169" x2="53003" y2="12169"/>
                          <a14:foregroundMark x1="53003" y1="12169" x2="53003" y2="12169"/>
                          <a14:foregroundMark x1="55091" y1="13492" x2="55091" y2="13492"/>
                          <a14:foregroundMark x1="55091" y1="13492" x2="55091" y2="13492"/>
                          <a14:foregroundMark x1="55091" y1="13492" x2="55091" y2="13492"/>
                          <a14:foregroundMark x1="72063" y1="17725" x2="72063" y2="177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734801" y="-147227"/>
              <a:ext cx="6554041" cy="5628966"/>
            </a:xfrm>
            <a:prstGeom prst="rect">
              <a:avLst/>
            </a:prstGeom>
          </p:spPr>
        </p:pic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A45789C2-49BD-4CAE-99FB-C2A803887A9C}"/>
                </a:ext>
              </a:extLst>
            </p:cNvPr>
            <p:cNvSpPr txBox="1"/>
            <p:nvPr/>
          </p:nvSpPr>
          <p:spPr>
            <a:xfrm>
              <a:off x="12443034" y="685800"/>
              <a:ext cx="5494445" cy="2923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rgbClr val="1D617A"/>
                  </a:solidFill>
                  <a:latin typeface="Poppins Light"/>
                </a:rPr>
                <a:t>Recordar</a:t>
              </a:r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    </a:t>
              </a:r>
              <a:r>
                <a:rPr lang="en-US" sz="2400" b="1" dirty="0">
                  <a:solidFill>
                    <a:srgbClr val="1D617A"/>
                  </a:solidFill>
                  <a:latin typeface="Poppins Light"/>
                </a:rPr>
                <a:t>MUY IMPORTANTE!!</a:t>
              </a:r>
            </a:p>
            <a:p>
              <a:endParaRPr lang="en-US" sz="3200" dirty="0">
                <a:solidFill>
                  <a:srgbClr val="1D617A"/>
                </a:solidFill>
                <a:latin typeface="Poppins Light"/>
              </a:endParaRPr>
            </a:p>
            <a:p>
              <a:r>
                <a:rPr lang="en-US" sz="3200" dirty="0">
                  <a:solidFill>
                    <a:srgbClr val="1D617A"/>
                  </a:solidFill>
                  <a:latin typeface="Poppins Light"/>
                </a:rPr>
                <a:t>    </a:t>
              </a:r>
              <a:r>
                <a:rPr lang="en-US" sz="2000" dirty="0">
                  <a:solidFill>
                    <a:srgbClr val="1D617A"/>
                  </a:solidFill>
                  <a:latin typeface="Poppins Light"/>
                </a:rPr>
                <a:t>  </a:t>
              </a:r>
            </a:p>
            <a:p>
              <a:endParaRPr lang="en-US" sz="3200" dirty="0">
                <a:solidFill>
                  <a:srgbClr val="1D617A"/>
                </a:solidFill>
                <a:latin typeface="Poppins Light"/>
              </a:endParaRPr>
            </a:p>
            <a:p>
              <a:r>
                <a:rPr lang="en-US" sz="3200" dirty="0">
                  <a:solidFill>
                    <a:srgbClr val="1D617A"/>
                  </a:solidFill>
                  <a:latin typeface="Poppins Light"/>
                </a:rPr>
                <a:t>	     </a:t>
              </a:r>
            </a:p>
            <a:p>
              <a:endParaRPr lang="es-AR" sz="3200" dirty="0"/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7974878C-CBA6-4404-938F-5EA62C14ECA9}"/>
                </a:ext>
              </a:extLst>
            </p:cNvPr>
            <p:cNvSpPr txBox="1"/>
            <p:nvPr/>
          </p:nvSpPr>
          <p:spPr>
            <a:xfrm>
              <a:off x="12679680" y="1333500"/>
              <a:ext cx="45415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x(t). </a:t>
              </a:r>
              <a:r>
                <a:rPr lang="en-US" sz="2800" dirty="0">
                  <a:solidFill>
                    <a:srgbClr val="1D617A"/>
                  </a:solidFill>
                  <a:latin typeface="Symbol" panose="05050102010706020507" pitchFamily="18" charset="2"/>
                </a:rPr>
                <a:t>d</a:t>
              </a:r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(t) = x(0). </a:t>
              </a:r>
              <a:r>
                <a:rPr lang="en-US" sz="2800" dirty="0">
                  <a:solidFill>
                    <a:srgbClr val="1D617A"/>
                  </a:solidFill>
                  <a:latin typeface="Symbol" panose="05050102010706020507" pitchFamily="18" charset="2"/>
                </a:rPr>
                <a:t>d</a:t>
              </a:r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(t)</a:t>
              </a:r>
              <a:endParaRPr lang="es-AR" sz="2800" dirty="0"/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60AD0EB0-AF8E-4D1E-89D3-E8670A5FAD71}"/>
                </a:ext>
              </a:extLst>
            </p:cNvPr>
            <p:cNvSpPr txBox="1"/>
            <p:nvPr/>
          </p:nvSpPr>
          <p:spPr>
            <a:xfrm>
              <a:off x="12344401" y="2105680"/>
              <a:ext cx="52425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x(t). </a:t>
              </a:r>
              <a:r>
                <a:rPr lang="en-US" sz="2800" dirty="0">
                  <a:solidFill>
                    <a:srgbClr val="1D617A"/>
                  </a:solidFill>
                  <a:latin typeface="Symbol" panose="05050102010706020507" pitchFamily="18" charset="2"/>
                </a:rPr>
                <a:t>d</a:t>
              </a:r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(t–t</a:t>
              </a:r>
              <a:r>
                <a:rPr lang="en-US" sz="2800" baseline="-25000" dirty="0">
                  <a:solidFill>
                    <a:srgbClr val="1D617A"/>
                  </a:solidFill>
                  <a:latin typeface="Poppins Light"/>
                </a:rPr>
                <a:t>0</a:t>
              </a:r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) = x(t</a:t>
              </a:r>
              <a:r>
                <a:rPr lang="en-US" sz="2800" baseline="-25000" dirty="0">
                  <a:solidFill>
                    <a:srgbClr val="1D617A"/>
                  </a:solidFill>
                  <a:latin typeface="Poppins Light"/>
                </a:rPr>
                <a:t>0</a:t>
              </a:r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). </a:t>
              </a:r>
              <a:r>
                <a:rPr lang="en-US" sz="2800" dirty="0">
                  <a:solidFill>
                    <a:srgbClr val="1D617A"/>
                  </a:solidFill>
                  <a:latin typeface="Symbol" panose="05050102010706020507" pitchFamily="18" charset="2"/>
                </a:rPr>
                <a:t>d</a:t>
              </a:r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(t–t</a:t>
              </a:r>
              <a:r>
                <a:rPr lang="en-US" sz="2800" baseline="-25000" dirty="0">
                  <a:solidFill>
                    <a:srgbClr val="1D617A"/>
                  </a:solidFill>
                  <a:latin typeface="Poppins Light"/>
                </a:rPr>
                <a:t>0</a:t>
              </a:r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)</a:t>
              </a:r>
              <a:endParaRPr lang="es-AR" sz="2800" dirty="0"/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9BEC2CAB-A102-4FF4-8F55-7C9CA7AC2E6D}"/>
                </a:ext>
              </a:extLst>
            </p:cNvPr>
            <p:cNvSpPr txBox="1"/>
            <p:nvPr/>
          </p:nvSpPr>
          <p:spPr>
            <a:xfrm>
              <a:off x="13213083" y="2597705"/>
              <a:ext cx="460247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∞</a:t>
              </a:r>
            </a:p>
            <a:p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 ∫ x(t). </a:t>
              </a:r>
              <a:r>
                <a:rPr lang="en-US" sz="2800" dirty="0">
                  <a:solidFill>
                    <a:srgbClr val="1D617A"/>
                  </a:solidFill>
                  <a:latin typeface="Symbol" panose="05050102010706020507" pitchFamily="18" charset="2"/>
                </a:rPr>
                <a:t>d</a:t>
              </a:r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(t)dt = x(0) </a:t>
              </a:r>
            </a:p>
            <a:p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-∞</a:t>
              </a:r>
              <a:endParaRPr lang="es-AR" sz="2800" dirty="0"/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1C77833D-AEFD-4A7C-B8DC-7433AB2FA55B}"/>
                </a:ext>
              </a:extLst>
            </p:cNvPr>
            <p:cNvSpPr txBox="1"/>
            <p:nvPr/>
          </p:nvSpPr>
          <p:spPr>
            <a:xfrm>
              <a:off x="13837923" y="3606105"/>
              <a:ext cx="460247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∞</a:t>
              </a:r>
            </a:p>
            <a:p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 ∫ x(t). </a:t>
              </a:r>
              <a:r>
                <a:rPr lang="en-US" sz="2800" dirty="0">
                  <a:solidFill>
                    <a:srgbClr val="1D617A"/>
                  </a:solidFill>
                  <a:latin typeface="Symbol" panose="05050102010706020507" pitchFamily="18" charset="2"/>
                </a:rPr>
                <a:t>d</a:t>
              </a:r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(t- t</a:t>
              </a:r>
              <a:r>
                <a:rPr lang="en-US" sz="2800" baseline="-25000" dirty="0">
                  <a:solidFill>
                    <a:srgbClr val="1D617A"/>
                  </a:solidFill>
                  <a:latin typeface="Poppins Light"/>
                </a:rPr>
                <a:t>0</a:t>
              </a:r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)dt = x(t</a:t>
              </a:r>
              <a:r>
                <a:rPr lang="en-US" sz="2800" baseline="-25000" dirty="0">
                  <a:solidFill>
                    <a:srgbClr val="1D617A"/>
                  </a:solidFill>
                  <a:latin typeface="Poppins Light"/>
                </a:rPr>
                <a:t>0</a:t>
              </a:r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) </a:t>
              </a:r>
            </a:p>
            <a:p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-∞</a:t>
              </a:r>
              <a:endParaRPr lang="es-AR" sz="2800" dirty="0"/>
            </a:p>
          </p:txBody>
        </p:sp>
      </p:grpSp>
      <p:sp>
        <p:nvSpPr>
          <p:cNvPr id="58" name="CuadroTexto 57">
            <a:extLst>
              <a:ext uri="{FF2B5EF4-FFF2-40B4-BE49-F238E27FC236}">
                <a16:creationId xmlns:a16="http://schemas.microsoft.com/office/drawing/2014/main" id="{E619F8F6-D962-475D-97AE-88F5E78962B2}"/>
              </a:ext>
            </a:extLst>
          </p:cNvPr>
          <p:cNvSpPr txBox="1"/>
          <p:nvPr/>
        </p:nvSpPr>
        <p:spPr>
          <a:xfrm>
            <a:off x="495945" y="3086100"/>
            <a:ext cx="86480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1D617A"/>
                </a:solidFill>
                <a:latin typeface="Poppins Light"/>
              </a:rPr>
              <a:t>∞</a:t>
            </a:r>
          </a:p>
          <a:p>
            <a:r>
              <a:rPr lang="en-US" sz="2800" dirty="0">
                <a:solidFill>
                  <a:srgbClr val="1D617A"/>
                </a:solidFill>
                <a:latin typeface="Poppins Light"/>
              </a:rPr>
              <a:t> ∫ </a:t>
            </a:r>
            <a:r>
              <a:rPr lang="en-US" sz="2800" dirty="0">
                <a:solidFill>
                  <a:srgbClr val="1D617A"/>
                </a:solidFill>
                <a:latin typeface="Symbol" panose="05050102010706020507" pitchFamily="18" charset="2"/>
              </a:rPr>
              <a:t>d</a:t>
            </a:r>
            <a:r>
              <a:rPr lang="en-US" sz="2800" dirty="0">
                <a:solidFill>
                  <a:srgbClr val="1D617A"/>
                </a:solidFill>
                <a:latin typeface="Poppins Light"/>
              </a:rPr>
              <a:t>(t)dt = 1    </a:t>
            </a:r>
            <a:r>
              <a:rPr lang="en-US" sz="2800" dirty="0" err="1">
                <a:solidFill>
                  <a:srgbClr val="1D617A"/>
                </a:solidFill>
                <a:latin typeface="Poppins Light"/>
              </a:rPr>
              <a:t>C</a:t>
            </a:r>
            <a:r>
              <a:rPr lang="en-US" sz="2400" dirty="0" err="1">
                <a:solidFill>
                  <a:srgbClr val="1D617A"/>
                </a:solidFill>
                <a:latin typeface="Poppins Light"/>
              </a:rPr>
              <a:t>ondición</a:t>
            </a:r>
            <a:r>
              <a:rPr lang="en-US" sz="2400" dirty="0">
                <a:solidFill>
                  <a:srgbClr val="1D617A"/>
                </a:solidFill>
                <a:latin typeface="Poppins Light"/>
              </a:rPr>
              <a:t> fundamental </a:t>
            </a:r>
            <a:r>
              <a:rPr lang="en-US" sz="2400" dirty="0" err="1">
                <a:solidFill>
                  <a:srgbClr val="1D617A"/>
                </a:solidFill>
                <a:latin typeface="Poppins Light"/>
              </a:rPr>
              <a:t>Área</a:t>
            </a:r>
            <a:r>
              <a:rPr lang="en-US" sz="2400" dirty="0">
                <a:solidFill>
                  <a:srgbClr val="1D617A"/>
                </a:solidFill>
                <a:latin typeface="Poppins Light"/>
              </a:rPr>
              <a:t>= 1</a:t>
            </a:r>
            <a:r>
              <a:rPr lang="en-US" sz="2800" dirty="0">
                <a:solidFill>
                  <a:srgbClr val="1D617A"/>
                </a:solidFill>
                <a:latin typeface="Poppins Light"/>
              </a:rPr>
              <a:t> </a:t>
            </a:r>
          </a:p>
          <a:p>
            <a:r>
              <a:rPr lang="en-US" sz="2800" dirty="0">
                <a:solidFill>
                  <a:srgbClr val="1D617A"/>
                </a:solidFill>
                <a:latin typeface="Poppins Light"/>
              </a:rPr>
              <a:t>-∞</a:t>
            </a:r>
            <a:endParaRPr lang="es-AR" sz="2800" dirty="0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1838337E-A28A-4EAF-9F5F-83038986152E}"/>
              </a:ext>
            </a:extLst>
          </p:cNvPr>
          <p:cNvGrpSpPr/>
          <p:nvPr/>
        </p:nvGrpSpPr>
        <p:grpSpPr>
          <a:xfrm>
            <a:off x="8555064" y="342900"/>
            <a:ext cx="9504319" cy="2826608"/>
            <a:chOff x="-1004484" y="2400300"/>
            <a:chExt cx="9110571" cy="2681827"/>
          </a:xfrm>
        </p:grpSpPr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98FD12DC-E8CC-48A0-A0C5-901FBB8C4EF8}"/>
                </a:ext>
              </a:extLst>
            </p:cNvPr>
            <p:cNvGrpSpPr/>
            <p:nvPr/>
          </p:nvGrpSpPr>
          <p:grpSpPr>
            <a:xfrm>
              <a:off x="-1004484" y="2400300"/>
              <a:ext cx="9110571" cy="2681827"/>
              <a:chOff x="-1004484" y="7414673"/>
              <a:chExt cx="9110571" cy="2681827"/>
            </a:xfrm>
          </p:grpSpPr>
          <p:sp>
            <p:nvSpPr>
              <p:cNvPr id="63" name="TextBox 9">
                <a:extLst>
                  <a:ext uri="{FF2B5EF4-FFF2-40B4-BE49-F238E27FC236}">
                    <a16:creationId xmlns:a16="http://schemas.microsoft.com/office/drawing/2014/main" id="{3CECB698-06DA-45DB-AFDE-C7FA19F73E10}"/>
                  </a:ext>
                </a:extLst>
              </p:cNvPr>
              <p:cNvSpPr txBox="1"/>
              <p:nvPr/>
            </p:nvSpPr>
            <p:spPr>
              <a:xfrm>
                <a:off x="-1004484" y="7414673"/>
                <a:ext cx="9110571" cy="571188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>
                  <a:lnSpc>
                    <a:spcPts val="4498"/>
                  </a:lnSpc>
                </a:pPr>
                <a:r>
                  <a:rPr lang="en-US" sz="3200" spc="-263" dirty="0" err="1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Impulso</a:t>
                </a:r>
                <a:r>
                  <a:rPr lang="en-U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</a:t>
                </a:r>
                <a:r>
                  <a:rPr lang="en-US" sz="3200" spc="-263" dirty="0" err="1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Unitario</a:t>
                </a:r>
                <a:r>
                  <a:rPr lang="en-U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</a:t>
                </a:r>
                <a:r>
                  <a:rPr lang="en-US" sz="3200" spc="-263" dirty="0" err="1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desplazado</a:t>
                </a:r>
                <a:r>
                  <a:rPr lang="en-U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</a:t>
                </a:r>
                <a:r>
                  <a:rPr lang="en-US" sz="3200" spc="-263" dirty="0" err="1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en</a:t>
                </a:r>
                <a:r>
                  <a:rPr lang="en-U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el </a:t>
                </a:r>
                <a:r>
                  <a:rPr lang="en-US" sz="3200" spc="-263" dirty="0" err="1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tiempo</a:t>
                </a:r>
                <a:r>
                  <a:rPr lang="en-U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:  </a:t>
                </a:r>
                <a:r>
                  <a:rPr lang="en-US" sz="4399" b="1" spc="-263" dirty="0">
                    <a:solidFill>
                      <a:srgbClr val="1D617A"/>
                    </a:solidFill>
                    <a:latin typeface="Poppins Bold"/>
                  </a:rPr>
                  <a:t> </a:t>
                </a:r>
                <a:r>
                  <a:rPr lang="en-US" sz="4399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d(</a:t>
                </a:r>
                <a:r>
                  <a:rPr lang="en-US" sz="3200" b="1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t - t</a:t>
                </a:r>
                <a:r>
                  <a:rPr lang="en-US" sz="3200" b="1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0</a:t>
                </a:r>
                <a:r>
                  <a:rPr lang="en-US" sz="4399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)</a:t>
                </a:r>
                <a:endParaRPr lang="en-US" sz="3000" dirty="0">
                  <a:solidFill>
                    <a:srgbClr val="1D617A"/>
                  </a:solidFill>
                  <a:latin typeface="Poppins Light"/>
                </a:endParaRPr>
              </a:p>
            </p:txBody>
          </p:sp>
          <p:grpSp>
            <p:nvGrpSpPr>
              <p:cNvPr id="64" name="Grupo 63">
                <a:extLst>
                  <a:ext uri="{FF2B5EF4-FFF2-40B4-BE49-F238E27FC236}">
                    <a16:creationId xmlns:a16="http://schemas.microsoft.com/office/drawing/2014/main" id="{59F2A835-9E12-4F2A-905E-EE6D998542BF}"/>
                  </a:ext>
                </a:extLst>
              </p:cNvPr>
              <p:cNvGrpSpPr/>
              <p:nvPr/>
            </p:nvGrpSpPr>
            <p:grpSpPr>
              <a:xfrm>
                <a:off x="457200" y="8125136"/>
                <a:ext cx="3123600" cy="1971364"/>
                <a:chOff x="457200" y="8125136"/>
                <a:chExt cx="3123600" cy="1971364"/>
              </a:xfrm>
            </p:grpSpPr>
            <p:cxnSp>
              <p:nvCxnSpPr>
                <p:cNvPr id="65" name="Conector recto 64">
                  <a:extLst>
                    <a:ext uri="{FF2B5EF4-FFF2-40B4-BE49-F238E27FC236}">
                      <a16:creationId xmlns:a16="http://schemas.microsoft.com/office/drawing/2014/main" id="{406BDFF3-974C-4B92-A725-F31DC13A6CDC}"/>
                    </a:ext>
                  </a:extLst>
                </p:cNvPr>
                <p:cNvCxnSpPr/>
                <p:nvPr/>
              </p:nvCxnSpPr>
              <p:spPr>
                <a:xfrm>
                  <a:off x="1601041" y="8125136"/>
                  <a:ext cx="0" cy="19713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ector recto 65">
                  <a:extLst>
                    <a:ext uri="{FF2B5EF4-FFF2-40B4-BE49-F238E27FC236}">
                      <a16:creationId xmlns:a16="http://schemas.microsoft.com/office/drawing/2014/main" id="{8304254A-0ADC-4645-BE8A-ACF505C168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00" y="9486900"/>
                  <a:ext cx="232411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ector recto de flecha 66">
                  <a:extLst>
                    <a:ext uri="{FF2B5EF4-FFF2-40B4-BE49-F238E27FC236}">
                      <a16:creationId xmlns:a16="http://schemas.microsoft.com/office/drawing/2014/main" id="{9431E4F7-80A8-40B2-9155-37D46D484536}"/>
                    </a:ext>
                  </a:extLst>
                </p:cNvPr>
                <p:cNvCxnSpPr/>
                <p:nvPr/>
              </p:nvCxnSpPr>
              <p:spPr>
                <a:xfrm flipV="1">
                  <a:off x="2223210" y="8801100"/>
                  <a:ext cx="0" cy="685800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68" name="CuadroTexto 67">
                  <a:extLst>
                    <a:ext uri="{FF2B5EF4-FFF2-40B4-BE49-F238E27FC236}">
                      <a16:creationId xmlns:a16="http://schemas.microsoft.com/office/drawing/2014/main" id="{187876DF-3BDC-4744-B8EA-934AEF2A0221}"/>
                    </a:ext>
                  </a:extLst>
                </p:cNvPr>
                <p:cNvSpPr txBox="1"/>
                <p:nvPr/>
              </p:nvSpPr>
              <p:spPr>
                <a:xfrm>
                  <a:off x="2068572" y="9388614"/>
                  <a:ext cx="1512228" cy="5548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dirty="0"/>
                    <a:t> </a:t>
                  </a:r>
                  <a:r>
                    <a:rPr lang="es-AR" sz="3200" dirty="0"/>
                    <a:t>t</a:t>
                  </a:r>
                  <a:r>
                    <a:rPr lang="es-AR" sz="3200" baseline="-25000" dirty="0"/>
                    <a:t>0</a:t>
                  </a:r>
                  <a:r>
                    <a:rPr lang="es-AR" sz="3200" dirty="0"/>
                    <a:t> </a:t>
                  </a:r>
                  <a:r>
                    <a:rPr lang="es-AR" dirty="0"/>
                    <a:t>     </a:t>
                  </a:r>
                  <a:r>
                    <a:rPr lang="es-AR" sz="3200" dirty="0"/>
                    <a:t>t</a:t>
                  </a:r>
                  <a:endParaRPr lang="es-AR" dirty="0"/>
                </a:p>
              </p:txBody>
            </p:sp>
            <p:sp>
              <p:nvSpPr>
                <p:cNvPr id="69" name="CuadroTexto 68">
                  <a:extLst>
                    <a:ext uri="{FF2B5EF4-FFF2-40B4-BE49-F238E27FC236}">
                      <a16:creationId xmlns:a16="http://schemas.microsoft.com/office/drawing/2014/main" id="{0BA40601-50B0-4A8A-8D47-AD435173D9DE}"/>
                    </a:ext>
                  </a:extLst>
                </p:cNvPr>
                <p:cNvSpPr txBox="1"/>
                <p:nvPr/>
              </p:nvSpPr>
              <p:spPr>
                <a:xfrm>
                  <a:off x="500893" y="8420100"/>
                  <a:ext cx="1904963" cy="626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dirty="0"/>
                    <a:t>     </a:t>
                  </a:r>
                  <a:r>
                    <a:rPr lang="es-AR" sz="2000" dirty="0"/>
                    <a:t>área</a:t>
                  </a:r>
                  <a:r>
                    <a:rPr lang="es-AR" dirty="0"/>
                    <a:t> </a:t>
                  </a:r>
                  <a:r>
                    <a:rPr lang="es-AR" sz="2400" dirty="0"/>
                    <a:t>1</a:t>
                  </a:r>
                  <a:r>
                    <a:rPr lang="es-AR" sz="4000" dirty="0"/>
                    <a:t> </a:t>
                  </a:r>
                  <a:r>
                    <a:rPr lang="es-AR" dirty="0"/>
                    <a:t>            </a:t>
                  </a:r>
                </a:p>
              </p:txBody>
            </p:sp>
          </p:grpSp>
        </p:grpSp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8555D940-7CFE-4C20-B4F7-A081C29B4CCE}"/>
                </a:ext>
              </a:extLst>
            </p:cNvPr>
            <p:cNvGrpSpPr/>
            <p:nvPr/>
          </p:nvGrpSpPr>
          <p:grpSpPr>
            <a:xfrm>
              <a:off x="3396456" y="3238501"/>
              <a:ext cx="3427479" cy="1541231"/>
              <a:chOff x="16815194" y="1781327"/>
              <a:chExt cx="3422005" cy="1398211"/>
            </a:xfrm>
          </p:grpSpPr>
          <p:sp>
            <p:nvSpPr>
              <p:cNvPr id="36" name="Abrir llave 35">
                <a:extLst>
                  <a:ext uri="{FF2B5EF4-FFF2-40B4-BE49-F238E27FC236}">
                    <a16:creationId xmlns:a16="http://schemas.microsoft.com/office/drawing/2014/main" id="{DA173C5C-DA3C-43AB-9FF3-28D254E40635}"/>
                  </a:ext>
                </a:extLst>
              </p:cNvPr>
              <p:cNvSpPr/>
              <p:nvPr/>
            </p:nvSpPr>
            <p:spPr>
              <a:xfrm>
                <a:off x="16815194" y="1781327"/>
                <a:ext cx="339117" cy="1398211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 sz="1974" dirty="0"/>
              </a:p>
            </p:txBody>
          </p:sp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843F122D-B380-418D-92CD-CF686649ACED}"/>
                  </a:ext>
                </a:extLst>
              </p:cNvPr>
              <p:cNvSpPr txBox="1"/>
              <p:nvPr/>
            </p:nvSpPr>
            <p:spPr>
              <a:xfrm rot="10800000" flipH="1" flipV="1">
                <a:off x="16938508" y="1811838"/>
                <a:ext cx="3298691" cy="609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rgbClr val="0070C0"/>
                    </a:solidFill>
                    <a:latin typeface="GothicE" panose="00000400000000000000" pitchFamily="2" charset="0"/>
                    <a:cs typeface="GothicE" panose="00000400000000000000" pitchFamily="2" charset="0"/>
                  </a:rPr>
                  <a:t>∞</a:t>
                </a:r>
                <a:r>
                  <a:rPr lang="en-US" sz="1974" dirty="0">
                    <a:solidFill>
                      <a:srgbClr val="1D617A"/>
                    </a:solidFill>
                    <a:latin typeface="GothicE" panose="00000400000000000000" pitchFamily="2" charset="0"/>
                    <a:cs typeface="GothicE" panose="00000400000000000000" pitchFamily="2" charset="0"/>
                  </a:rPr>
                  <a:t>  </a:t>
                </a:r>
                <a:r>
                  <a:rPr lang="en-US" sz="1974" dirty="0">
                    <a:solidFill>
                      <a:srgbClr val="1D617A"/>
                    </a:solidFill>
                    <a:latin typeface="Poppins Light"/>
                  </a:rPr>
                  <a:t>para  t =t</a:t>
                </a:r>
                <a:r>
                  <a:rPr lang="en-US" sz="1974" baseline="-25000" dirty="0">
                    <a:solidFill>
                      <a:srgbClr val="1D617A"/>
                    </a:solidFill>
                    <a:latin typeface="Poppins Light"/>
                  </a:rPr>
                  <a:t>0</a:t>
                </a:r>
                <a:endParaRPr lang="es-AR" sz="1974" baseline="-25000" dirty="0"/>
              </a:p>
            </p:txBody>
          </p:sp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41B8C0EE-A05E-421B-8B40-E11080E334E3}"/>
                  </a:ext>
                </a:extLst>
              </p:cNvPr>
              <p:cNvSpPr txBox="1"/>
              <p:nvPr/>
            </p:nvSpPr>
            <p:spPr>
              <a:xfrm rot="10800000" flipH="1" flipV="1">
                <a:off x="16923093" y="2398258"/>
                <a:ext cx="3128495" cy="642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74" dirty="0">
                    <a:solidFill>
                      <a:srgbClr val="1D617A"/>
                    </a:solidFill>
                    <a:latin typeface="Poppins Light"/>
                  </a:rPr>
                  <a:t> </a:t>
                </a:r>
                <a:r>
                  <a:rPr lang="en-US" sz="2631" dirty="0">
                    <a:solidFill>
                      <a:srgbClr val="1D617A"/>
                    </a:solidFill>
                    <a:latin typeface="Poppins Light"/>
                  </a:rPr>
                  <a:t>0</a:t>
                </a:r>
                <a:r>
                  <a:rPr lang="en-US" sz="1974" dirty="0">
                    <a:solidFill>
                      <a:srgbClr val="1D617A"/>
                    </a:solidFill>
                    <a:latin typeface="Poppins Light"/>
                  </a:rPr>
                  <a:t>      para </a:t>
                </a:r>
                <a:r>
                  <a:rPr lang="en-US" sz="1974" dirty="0" err="1">
                    <a:solidFill>
                      <a:srgbClr val="1D617A"/>
                    </a:solidFill>
                    <a:latin typeface="Poppins Light"/>
                  </a:rPr>
                  <a:t>cualquier</a:t>
                </a:r>
                <a:r>
                  <a:rPr lang="en-US" sz="1974" dirty="0">
                    <a:solidFill>
                      <a:srgbClr val="1D617A"/>
                    </a:solidFill>
                    <a:latin typeface="Poppins Light"/>
                  </a:rPr>
                  <a:t>         	  </a:t>
                </a:r>
                <a:r>
                  <a:rPr lang="en-US" sz="1974" dirty="0" err="1">
                    <a:solidFill>
                      <a:srgbClr val="1D617A"/>
                    </a:solidFill>
                    <a:latin typeface="Poppins Light"/>
                  </a:rPr>
                  <a:t>otro</a:t>
                </a:r>
                <a:r>
                  <a:rPr lang="en-US" sz="1974" dirty="0">
                    <a:solidFill>
                      <a:srgbClr val="1D617A"/>
                    </a:solidFill>
                    <a:latin typeface="Poppins Light"/>
                  </a:rPr>
                  <a:t> t</a:t>
                </a:r>
                <a:endParaRPr lang="es-AR" sz="1974" dirty="0"/>
              </a:p>
            </p:txBody>
          </p:sp>
        </p:grp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CF15566A-86F0-435C-9730-1A251E0B02B3}"/>
              </a:ext>
            </a:extLst>
          </p:cNvPr>
          <p:cNvGrpSpPr/>
          <p:nvPr/>
        </p:nvGrpSpPr>
        <p:grpSpPr>
          <a:xfrm>
            <a:off x="8327766" y="3543300"/>
            <a:ext cx="9731607" cy="5539978"/>
            <a:chOff x="11333146" y="4563850"/>
            <a:chExt cx="8763859" cy="5539978"/>
          </a:xfrm>
        </p:grpSpPr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A31B3108-AA71-464E-AC15-304DAE4D2870}"/>
                </a:ext>
              </a:extLst>
            </p:cNvPr>
            <p:cNvSpPr txBox="1"/>
            <p:nvPr/>
          </p:nvSpPr>
          <p:spPr>
            <a:xfrm>
              <a:off x="11333146" y="4563850"/>
              <a:ext cx="8763859" cy="5539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1D617A"/>
                  </a:solidFill>
                  <a:latin typeface="Poppins Light"/>
                </a:rPr>
                <a:t>Representación</a:t>
              </a:r>
              <a:r>
                <a:rPr lang="en-US" sz="3200" dirty="0">
                  <a:solidFill>
                    <a:srgbClr val="1D617A"/>
                  </a:solidFill>
                  <a:latin typeface="Poppins Light"/>
                </a:rPr>
                <a:t> incremental del </a:t>
              </a:r>
              <a:r>
                <a:rPr lang="en-US" sz="3200" dirty="0" err="1">
                  <a:solidFill>
                    <a:srgbClr val="1D617A"/>
                  </a:solidFill>
                  <a:latin typeface="Poppins Light"/>
                </a:rPr>
                <a:t>Impulso</a:t>
              </a:r>
              <a:r>
                <a:rPr lang="en-US" sz="3200" dirty="0">
                  <a:solidFill>
                    <a:srgbClr val="1D617A"/>
                  </a:solidFill>
                  <a:latin typeface="Poppins Light"/>
                </a:rPr>
                <a:t>: </a:t>
              </a:r>
              <a:r>
                <a:rPr lang="en-US" sz="4200" dirty="0" err="1">
                  <a:solidFill>
                    <a:srgbClr val="1D617A"/>
                  </a:solidFill>
                  <a:latin typeface="Symbol" panose="05050102010706020507" pitchFamily="18" charset="2"/>
                </a:rPr>
                <a:t>d</a:t>
              </a:r>
              <a:r>
                <a:rPr lang="en-US" sz="3200" baseline="-25000" dirty="0" err="1">
                  <a:solidFill>
                    <a:srgbClr val="1D617A"/>
                  </a:solidFill>
                  <a:latin typeface="Symbol" panose="05050102010706020507" pitchFamily="18" charset="2"/>
                </a:rPr>
                <a:t>D</a:t>
              </a:r>
              <a:r>
                <a:rPr lang="en-US" sz="3200" baseline="-25000" dirty="0">
                  <a:solidFill>
                    <a:srgbClr val="1D617A"/>
                  </a:solidFill>
                  <a:latin typeface="Symbol" panose="05050102010706020507" pitchFamily="18" charset="2"/>
                </a:rPr>
                <a:t> </a:t>
              </a:r>
              <a:r>
                <a:rPr lang="en-US" sz="3200" dirty="0">
                  <a:solidFill>
                    <a:srgbClr val="1D617A"/>
                  </a:solidFill>
                  <a:latin typeface="Symbol" panose="05050102010706020507" pitchFamily="18" charset="2"/>
                </a:rPr>
                <a:t>(</a:t>
              </a:r>
              <a:r>
                <a:rPr lang="en-US" sz="3200" b="1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t </a:t>
              </a:r>
              <a:r>
                <a:rPr lang="en-US" sz="3200" dirty="0">
                  <a:solidFill>
                    <a:srgbClr val="1D617A"/>
                  </a:solidFill>
                  <a:latin typeface="Symbol" panose="05050102010706020507" pitchFamily="18" charset="2"/>
                </a:rPr>
                <a:t>) 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pulso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rectangular de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duración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finita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>
                  <a:solidFill>
                    <a:srgbClr val="1D617A"/>
                  </a:solidFill>
                  <a:latin typeface="Symbol" panose="05050102010706020507" pitchFamily="18" charset="2"/>
                </a:rPr>
                <a:t>D 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y una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altura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finita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1/</a:t>
              </a:r>
              <a:r>
                <a:rPr lang="en-US" sz="3000" dirty="0">
                  <a:solidFill>
                    <a:srgbClr val="1D617A"/>
                  </a:solidFill>
                  <a:latin typeface="Symbol" panose="05050102010706020507" pitchFamily="18" charset="2"/>
                </a:rPr>
                <a:t>D,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conserva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la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condición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Área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=1</a:t>
              </a:r>
            </a:p>
            <a:p>
              <a:endParaRPr lang="en-US" sz="3200" dirty="0">
                <a:solidFill>
                  <a:srgbClr val="1D617A"/>
                </a:solidFill>
                <a:latin typeface="Poppins Light"/>
              </a:endParaRPr>
            </a:p>
            <a:p>
              <a:endParaRPr lang="en-US" sz="3200" dirty="0">
                <a:solidFill>
                  <a:srgbClr val="1D617A"/>
                </a:solidFill>
                <a:latin typeface="Poppins Light"/>
              </a:endParaRPr>
            </a:p>
            <a:p>
              <a:r>
                <a:rPr lang="en-US" sz="3200" dirty="0">
                  <a:solidFill>
                    <a:srgbClr val="1D617A"/>
                  </a:solidFill>
                  <a:latin typeface="Poppins Light"/>
                </a:rPr>
                <a:t>    </a:t>
              </a:r>
              <a:r>
                <a:rPr lang="en-US" sz="2000" dirty="0">
                  <a:solidFill>
                    <a:srgbClr val="1D617A"/>
                  </a:solidFill>
                  <a:latin typeface="Poppins Light"/>
                </a:rPr>
                <a:t>  </a:t>
              </a:r>
            </a:p>
            <a:p>
              <a:endParaRPr lang="en-US" sz="3200" dirty="0">
                <a:solidFill>
                  <a:srgbClr val="1D617A"/>
                </a:solidFill>
                <a:latin typeface="Poppins Light"/>
              </a:endParaRPr>
            </a:p>
            <a:p>
              <a:r>
                <a:rPr lang="en-US" sz="3200" dirty="0">
                  <a:solidFill>
                    <a:srgbClr val="1D617A"/>
                  </a:solidFill>
                  <a:latin typeface="Poppins Light"/>
                </a:rPr>
                <a:t>	     </a:t>
              </a:r>
            </a:p>
            <a:p>
              <a:endParaRPr lang="es-AR" sz="3200" dirty="0"/>
            </a:p>
            <a:p>
              <a:r>
                <a:rPr lang="es-AR" sz="3200" dirty="0"/>
                <a:t>			</a:t>
              </a:r>
              <a:r>
                <a:rPr lang="en-US" sz="2400" dirty="0" err="1">
                  <a:solidFill>
                    <a:srgbClr val="1D617A"/>
                  </a:solidFill>
                  <a:latin typeface="Poppins Light"/>
                </a:rPr>
                <a:t>Área</a:t>
              </a:r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=1</a:t>
              </a:r>
            </a:p>
            <a:p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			Base x </a:t>
              </a:r>
              <a:r>
                <a:rPr lang="en-US" sz="2400" dirty="0" err="1">
                  <a:solidFill>
                    <a:srgbClr val="1D617A"/>
                  </a:solidFill>
                  <a:latin typeface="Poppins Light"/>
                </a:rPr>
                <a:t>altura</a:t>
              </a:r>
              <a:endParaRPr lang="es-AR" sz="2400" dirty="0">
                <a:solidFill>
                  <a:srgbClr val="1D617A"/>
                </a:solidFill>
                <a:latin typeface="Poppins Light"/>
              </a:endParaRPr>
            </a:p>
          </p:txBody>
        </p:sp>
        <p:grpSp>
          <p:nvGrpSpPr>
            <p:cNvPr id="73" name="Grupo 72">
              <a:extLst>
                <a:ext uri="{FF2B5EF4-FFF2-40B4-BE49-F238E27FC236}">
                  <a16:creationId xmlns:a16="http://schemas.microsoft.com/office/drawing/2014/main" id="{39DC0419-1DAD-4EA0-BC0B-48744C892835}"/>
                </a:ext>
              </a:extLst>
            </p:cNvPr>
            <p:cNvGrpSpPr/>
            <p:nvPr/>
          </p:nvGrpSpPr>
          <p:grpSpPr>
            <a:xfrm>
              <a:off x="12178407" y="6121831"/>
              <a:ext cx="5939112" cy="2746928"/>
              <a:chOff x="11684398" y="5383739"/>
              <a:chExt cx="5917804" cy="2655361"/>
            </a:xfrm>
          </p:grpSpPr>
          <p:grpSp>
            <p:nvGrpSpPr>
              <p:cNvPr id="74" name="Grupo 73">
                <a:extLst>
                  <a:ext uri="{FF2B5EF4-FFF2-40B4-BE49-F238E27FC236}">
                    <a16:creationId xmlns:a16="http://schemas.microsoft.com/office/drawing/2014/main" id="{7DBA0211-8C61-481A-B90D-103F2C982FF6}"/>
                  </a:ext>
                </a:extLst>
              </p:cNvPr>
              <p:cNvGrpSpPr/>
              <p:nvPr/>
            </p:nvGrpSpPr>
            <p:grpSpPr>
              <a:xfrm>
                <a:off x="11684398" y="6004560"/>
                <a:ext cx="2656445" cy="2034540"/>
                <a:chOff x="11684396" y="5448300"/>
                <a:chExt cx="2565004" cy="1905000"/>
              </a:xfrm>
            </p:grpSpPr>
            <p:grpSp>
              <p:nvGrpSpPr>
                <p:cNvPr id="78" name="Grupo 77">
                  <a:extLst>
                    <a:ext uri="{FF2B5EF4-FFF2-40B4-BE49-F238E27FC236}">
                      <a16:creationId xmlns:a16="http://schemas.microsoft.com/office/drawing/2014/main" id="{0F14F612-685B-4057-B378-0AA2A0E9B590}"/>
                    </a:ext>
                  </a:extLst>
                </p:cNvPr>
                <p:cNvGrpSpPr/>
                <p:nvPr/>
              </p:nvGrpSpPr>
              <p:grpSpPr>
                <a:xfrm>
                  <a:off x="11684396" y="5600700"/>
                  <a:ext cx="2403599" cy="1752600"/>
                  <a:chOff x="11684396" y="5600700"/>
                  <a:chExt cx="2403599" cy="1752600"/>
                </a:xfrm>
              </p:grpSpPr>
              <p:cxnSp>
                <p:nvCxnSpPr>
                  <p:cNvPr id="80" name="Conector recto 79">
                    <a:extLst>
                      <a:ext uri="{FF2B5EF4-FFF2-40B4-BE49-F238E27FC236}">
                        <a16:creationId xmlns:a16="http://schemas.microsoft.com/office/drawing/2014/main" id="{993EAB46-ADA2-4FF7-B298-B25FC71BF56B}"/>
                      </a:ext>
                    </a:extLst>
                  </p:cNvPr>
                  <p:cNvCxnSpPr/>
                  <p:nvPr/>
                </p:nvCxnSpPr>
                <p:spPr>
                  <a:xfrm>
                    <a:off x="12496800" y="5600700"/>
                    <a:ext cx="0" cy="17526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Conector recto 80">
                    <a:extLst>
                      <a:ext uri="{FF2B5EF4-FFF2-40B4-BE49-F238E27FC236}">
                        <a16:creationId xmlns:a16="http://schemas.microsoft.com/office/drawing/2014/main" id="{DA5306AF-B50E-4892-997D-4B80743F9A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963400" y="6876298"/>
                    <a:ext cx="1829823" cy="1980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Conector recto 81">
                    <a:extLst>
                      <a:ext uri="{FF2B5EF4-FFF2-40B4-BE49-F238E27FC236}">
                        <a16:creationId xmlns:a16="http://schemas.microsoft.com/office/drawing/2014/main" id="{F832FCD6-91B6-4481-B481-A48C2116A202}"/>
                      </a:ext>
                    </a:extLst>
                  </p:cNvPr>
                  <p:cNvCxnSpPr/>
                  <p:nvPr/>
                </p:nvCxnSpPr>
                <p:spPr>
                  <a:xfrm>
                    <a:off x="12496800" y="6057900"/>
                    <a:ext cx="533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Conector recto 82">
                    <a:extLst>
                      <a:ext uri="{FF2B5EF4-FFF2-40B4-BE49-F238E27FC236}">
                        <a16:creationId xmlns:a16="http://schemas.microsoft.com/office/drawing/2014/main" id="{CB3DCF2C-3D6E-467E-8F84-CAEAAF3FF16F}"/>
                      </a:ext>
                    </a:extLst>
                  </p:cNvPr>
                  <p:cNvCxnSpPr/>
                  <p:nvPr/>
                </p:nvCxnSpPr>
                <p:spPr>
                  <a:xfrm>
                    <a:off x="13030200" y="6057900"/>
                    <a:ext cx="0" cy="838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CuadroTexto 83">
                    <a:extLst>
                      <a:ext uri="{FF2B5EF4-FFF2-40B4-BE49-F238E27FC236}">
                        <a16:creationId xmlns:a16="http://schemas.microsoft.com/office/drawing/2014/main" id="{189C04F3-907A-48E1-9118-C2CD7F67894A}"/>
                      </a:ext>
                    </a:extLst>
                  </p:cNvPr>
                  <p:cNvSpPr txBox="1"/>
                  <p:nvPr/>
                </p:nvSpPr>
                <p:spPr>
                  <a:xfrm rot="10800000" flipH="1" flipV="1">
                    <a:off x="11684396" y="5932616"/>
                    <a:ext cx="8972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1D617A"/>
                        </a:solidFill>
                        <a:latin typeface="Poppins Light"/>
                      </a:rPr>
                      <a:t>1/</a:t>
                    </a:r>
                    <a:r>
                      <a:rPr lang="en-US" sz="2400" dirty="0">
                        <a:solidFill>
                          <a:srgbClr val="1D617A"/>
                        </a:solidFill>
                        <a:latin typeface="Symbol" panose="05050102010706020507" pitchFamily="18" charset="2"/>
                      </a:rPr>
                      <a:t>D</a:t>
                    </a:r>
                    <a:endParaRPr lang="es-AR" sz="2400" dirty="0"/>
                  </a:p>
                </p:txBody>
              </p:sp>
              <p:sp>
                <p:nvSpPr>
                  <p:cNvPr id="85" name="CuadroTexto 84">
                    <a:extLst>
                      <a:ext uri="{FF2B5EF4-FFF2-40B4-BE49-F238E27FC236}">
                        <a16:creationId xmlns:a16="http://schemas.microsoft.com/office/drawing/2014/main" id="{BA5BF204-846B-4A65-ABBC-9F2260E2303D}"/>
                      </a:ext>
                    </a:extLst>
                  </p:cNvPr>
                  <p:cNvSpPr txBox="1"/>
                  <p:nvPr/>
                </p:nvSpPr>
                <p:spPr>
                  <a:xfrm rot="10800000" flipH="1" flipV="1">
                    <a:off x="12609705" y="6876298"/>
                    <a:ext cx="1478290" cy="4322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1D617A"/>
                        </a:solidFill>
                        <a:latin typeface="Poppins Light"/>
                      </a:rPr>
                      <a:t>   </a:t>
                    </a:r>
                    <a:r>
                      <a:rPr lang="en-US" sz="2400" dirty="0">
                        <a:solidFill>
                          <a:srgbClr val="1D617A"/>
                        </a:solidFill>
                        <a:latin typeface="Symbol" panose="05050102010706020507" pitchFamily="18" charset="2"/>
                      </a:rPr>
                      <a:t>D       </a:t>
                    </a:r>
                    <a:r>
                      <a:rPr lang="en-US" sz="2400" dirty="0">
                        <a:solidFill>
                          <a:srgbClr val="1D617A"/>
                        </a:solidFill>
                        <a:latin typeface="Poppins Light"/>
                      </a:rPr>
                      <a:t>t</a:t>
                    </a:r>
                    <a:endParaRPr lang="es-AR" sz="2400" dirty="0"/>
                  </a:p>
                </p:txBody>
              </p:sp>
            </p:grpSp>
            <p:sp>
              <p:nvSpPr>
                <p:cNvPr id="79" name="CuadroTexto 78">
                  <a:extLst>
                    <a:ext uri="{FF2B5EF4-FFF2-40B4-BE49-F238E27FC236}">
                      <a16:creationId xmlns:a16="http://schemas.microsoft.com/office/drawing/2014/main" id="{C103F274-9CB1-4B6A-924E-94A7147A4C71}"/>
                    </a:ext>
                  </a:extLst>
                </p:cNvPr>
                <p:cNvSpPr txBox="1"/>
                <p:nvPr/>
              </p:nvSpPr>
              <p:spPr>
                <a:xfrm>
                  <a:off x="12984480" y="5448300"/>
                  <a:ext cx="126492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 err="1">
                      <a:solidFill>
                        <a:srgbClr val="1D617A"/>
                      </a:solidFill>
                      <a:latin typeface="Symbol" panose="05050102010706020507" pitchFamily="18" charset="2"/>
                    </a:rPr>
                    <a:t>d</a:t>
                  </a:r>
                  <a:r>
                    <a:rPr lang="en-US" sz="3200" baseline="-25000" dirty="0" err="1">
                      <a:solidFill>
                        <a:srgbClr val="1D617A"/>
                      </a:solidFill>
                      <a:latin typeface="Symbol" panose="05050102010706020507" pitchFamily="18" charset="2"/>
                    </a:rPr>
                    <a:t>D</a:t>
                  </a:r>
                  <a:r>
                    <a:rPr lang="en-US" sz="3200" dirty="0">
                      <a:solidFill>
                        <a:srgbClr val="1D617A"/>
                      </a:solidFill>
                      <a:latin typeface="Poppins Light"/>
                    </a:rPr>
                    <a:t>(t)</a:t>
                  </a:r>
                  <a:endParaRPr lang="es-AR" sz="3200" dirty="0"/>
                </a:p>
              </p:txBody>
            </p:sp>
          </p:grpSp>
          <p:sp>
            <p:nvSpPr>
              <p:cNvPr id="75" name="Abrir llave 74">
                <a:extLst>
                  <a:ext uri="{FF2B5EF4-FFF2-40B4-BE49-F238E27FC236}">
                    <a16:creationId xmlns:a16="http://schemas.microsoft.com/office/drawing/2014/main" id="{662EE228-7B5B-451E-8344-BB0A44B20302}"/>
                  </a:ext>
                </a:extLst>
              </p:cNvPr>
              <p:cNvSpPr/>
              <p:nvPr/>
            </p:nvSpPr>
            <p:spPr>
              <a:xfrm>
                <a:off x="14218922" y="5383739"/>
                <a:ext cx="335279" cy="1588558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6089C14B-8E03-450C-A6DF-C8B40BF0086A}"/>
                  </a:ext>
                </a:extLst>
              </p:cNvPr>
              <p:cNvSpPr txBox="1"/>
              <p:nvPr/>
            </p:nvSpPr>
            <p:spPr>
              <a:xfrm rot="10800000" flipH="1" flipV="1">
                <a:off x="14340842" y="5541392"/>
                <a:ext cx="3261360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1D617A"/>
                    </a:solidFill>
                    <a:latin typeface="Poppins Light"/>
                  </a:rPr>
                  <a:t>1/</a:t>
                </a:r>
                <a:r>
                  <a:rPr lang="en-US" sz="24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  </a:t>
                </a:r>
                <a:r>
                  <a:rPr lang="en-US" sz="2400" dirty="0">
                    <a:solidFill>
                      <a:srgbClr val="1D617A"/>
                    </a:solidFill>
                    <a:latin typeface="Poppins Light"/>
                  </a:rPr>
                  <a:t>para  0 ≤ t ≤</a:t>
                </a:r>
                <a:r>
                  <a:rPr lang="en-US" sz="24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 D</a:t>
                </a:r>
                <a:endParaRPr lang="es-AR" sz="2400" dirty="0"/>
              </a:p>
            </p:txBody>
          </p:sp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DAE4B4CB-3190-4309-BB79-2FAF3516C297}"/>
                  </a:ext>
                </a:extLst>
              </p:cNvPr>
              <p:cNvSpPr txBox="1"/>
              <p:nvPr/>
            </p:nvSpPr>
            <p:spPr>
              <a:xfrm rot="10800000" flipH="1" flipV="1">
                <a:off x="14325599" y="6164372"/>
                <a:ext cx="309309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1D617A"/>
                    </a:solidFill>
                    <a:latin typeface="Poppins Light"/>
                  </a:rPr>
                  <a:t>  0 </a:t>
                </a:r>
                <a:r>
                  <a:rPr lang="en-US" sz="24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  </a:t>
                </a:r>
                <a:r>
                  <a:rPr lang="en-US" sz="2400" dirty="0">
                    <a:solidFill>
                      <a:srgbClr val="1D617A"/>
                    </a:solidFill>
                    <a:latin typeface="Poppins Light"/>
                  </a:rPr>
                  <a:t>para </a:t>
                </a:r>
                <a:r>
                  <a:rPr lang="en-US" sz="2400" dirty="0" err="1">
                    <a:solidFill>
                      <a:srgbClr val="1D617A"/>
                    </a:solidFill>
                    <a:latin typeface="Poppins Light"/>
                  </a:rPr>
                  <a:t>cualquier</a:t>
                </a:r>
                <a:r>
                  <a:rPr lang="en-US" sz="2400" dirty="0">
                    <a:solidFill>
                      <a:srgbClr val="1D617A"/>
                    </a:solidFill>
                    <a:latin typeface="Poppins Light"/>
                  </a:rPr>
                  <a:t>         	</a:t>
                </a:r>
                <a:r>
                  <a:rPr lang="en-US" sz="2400" dirty="0" err="1">
                    <a:solidFill>
                      <a:srgbClr val="1D617A"/>
                    </a:solidFill>
                    <a:latin typeface="Poppins Light"/>
                  </a:rPr>
                  <a:t>otro</a:t>
                </a:r>
                <a:r>
                  <a:rPr lang="en-US" sz="2400" dirty="0">
                    <a:solidFill>
                      <a:srgbClr val="1D617A"/>
                    </a:solidFill>
                    <a:latin typeface="Poppins Light"/>
                  </a:rPr>
                  <a:t> t</a:t>
                </a:r>
                <a:endParaRPr lang="es-AR" sz="2400" dirty="0"/>
              </a:p>
            </p:txBody>
          </p:sp>
        </p:grpSp>
      </p:grpSp>
      <p:sp>
        <p:nvSpPr>
          <p:cNvPr id="102" name="TextBox 9">
            <a:extLst>
              <a:ext uri="{FF2B5EF4-FFF2-40B4-BE49-F238E27FC236}">
                <a16:creationId xmlns:a16="http://schemas.microsoft.com/office/drawing/2014/main" id="{A095EA0B-6689-4E52-9C63-A1EF301335F9}"/>
              </a:ext>
            </a:extLst>
          </p:cNvPr>
          <p:cNvSpPr txBox="1"/>
          <p:nvPr/>
        </p:nvSpPr>
        <p:spPr>
          <a:xfrm>
            <a:off x="14173200" y="8572500"/>
            <a:ext cx="3124200" cy="1154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498"/>
              </a:lnSpc>
            </a:pPr>
            <a:r>
              <a:rPr lang="en-US" sz="4399" dirty="0">
                <a:solidFill>
                  <a:srgbClr val="1D617A"/>
                </a:solidFill>
                <a:latin typeface="Symbol" panose="05050102010706020507" pitchFamily="18" charset="2"/>
              </a:rPr>
              <a:t>d(</a:t>
            </a:r>
            <a:r>
              <a:rPr lang="en-US" sz="32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t</a:t>
            </a:r>
            <a:r>
              <a:rPr lang="en-US" sz="4399" dirty="0">
                <a:solidFill>
                  <a:srgbClr val="1D617A"/>
                </a:solidFill>
                <a:latin typeface="Symbol" panose="05050102010706020507" pitchFamily="18" charset="2"/>
              </a:rPr>
              <a:t>) = </a:t>
            </a:r>
            <a:r>
              <a:rPr lang="en-US" sz="2800" b="1" spc="-263" dirty="0" err="1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lim</a:t>
            </a:r>
            <a:r>
              <a:rPr lang="en-US" sz="28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4200" dirty="0" err="1">
                <a:solidFill>
                  <a:srgbClr val="1D617A"/>
                </a:solidFill>
                <a:latin typeface="Symbol" panose="05050102010706020507" pitchFamily="18" charset="2"/>
              </a:rPr>
              <a:t>d</a:t>
            </a:r>
            <a:r>
              <a:rPr lang="en-US" sz="4400" baseline="-25000" dirty="0" err="1">
                <a:solidFill>
                  <a:srgbClr val="1D617A"/>
                </a:solidFill>
                <a:latin typeface="Symbol" panose="05050102010706020507" pitchFamily="18" charset="2"/>
              </a:rPr>
              <a:t>D</a:t>
            </a:r>
            <a:r>
              <a:rPr lang="en-US" sz="4200" dirty="0">
                <a:solidFill>
                  <a:srgbClr val="1D617A"/>
                </a:solidFill>
                <a:latin typeface="Symbol" panose="05050102010706020507" pitchFamily="18" charset="2"/>
              </a:rPr>
              <a:t>(</a:t>
            </a:r>
            <a:r>
              <a:rPr lang="en-US" sz="42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t</a:t>
            </a:r>
            <a:r>
              <a:rPr lang="en-US" sz="4200" dirty="0">
                <a:solidFill>
                  <a:srgbClr val="1D617A"/>
                </a:solidFill>
                <a:latin typeface="Symbol" panose="05050102010706020507" pitchFamily="18" charset="2"/>
              </a:rPr>
              <a:t>)</a:t>
            </a:r>
          </a:p>
          <a:p>
            <a:pPr algn="just">
              <a:lnSpc>
                <a:spcPts val="4498"/>
              </a:lnSpc>
            </a:pPr>
            <a:r>
              <a:rPr lang="en-US" sz="4200" b="1" spc="-263" dirty="0">
                <a:solidFill>
                  <a:srgbClr val="1D617A"/>
                </a:solidFill>
                <a:latin typeface="Symbol" panose="05050102010706020507" pitchFamily="18" charset="2"/>
                <a:cs typeface="Poppins Light" panose="020B0604020202020204" charset="0"/>
              </a:rPr>
              <a:t>              </a:t>
            </a:r>
            <a:r>
              <a:rPr lang="en-US" sz="4200" baseline="-25000" dirty="0">
                <a:solidFill>
                  <a:srgbClr val="1D617A"/>
                </a:solidFill>
                <a:latin typeface="Symbol" panose="05050102010706020507" pitchFamily="18" charset="2"/>
              </a:rPr>
              <a:t>D -&gt;0</a:t>
            </a:r>
            <a:r>
              <a:rPr lang="en-US" sz="28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endParaRPr lang="en-US" sz="3000" dirty="0">
              <a:solidFill>
                <a:srgbClr val="1D617A"/>
              </a:solidFill>
              <a:latin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768661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10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1905000" y="516657"/>
            <a:ext cx="7391400" cy="17312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499"/>
              </a:lnSpc>
            </a:pPr>
            <a:r>
              <a:rPr lang="en-US" sz="3000" b="1" u="sng" dirty="0">
                <a:solidFill>
                  <a:srgbClr val="1D617A"/>
                </a:solidFill>
                <a:latin typeface="Poppins Light"/>
              </a:rPr>
              <a:t>DEFINICIÓN DE LAS SEÑALES BÁSICAS:</a:t>
            </a:r>
          </a:p>
          <a:p>
            <a:pPr marL="457200" indent="-457200" algn="just">
              <a:lnSpc>
                <a:spcPts val="4499"/>
              </a:lnSpc>
              <a:buFont typeface="Arial" panose="020B0604020202020204" pitchFamily="34" charset="0"/>
              <a:buChar char="•"/>
            </a:pPr>
            <a:r>
              <a:rPr lang="en-US" sz="3000" b="1" u="sng" dirty="0">
                <a:solidFill>
                  <a:srgbClr val="1D617A"/>
                </a:solidFill>
                <a:latin typeface="Poppins Light"/>
              </a:rPr>
              <a:t>IMPULSO UNITARIO</a:t>
            </a:r>
          </a:p>
          <a:p>
            <a:pPr marL="457200" indent="-457200" algn="just">
              <a:lnSpc>
                <a:spcPts val="4499"/>
              </a:lnSpc>
              <a:buFont typeface="Arial" panose="020B0604020202020204" pitchFamily="34" charset="0"/>
              <a:buChar char="•"/>
            </a:pPr>
            <a:r>
              <a:rPr lang="en-US" sz="3000" b="1" u="sng" dirty="0">
                <a:solidFill>
                  <a:srgbClr val="1D617A"/>
                </a:solidFill>
                <a:latin typeface="Poppins Light"/>
              </a:rPr>
              <a:t>ESCALON UNITARIO</a:t>
            </a:r>
            <a:endParaRPr lang="en-US" sz="3000" dirty="0">
              <a:solidFill>
                <a:srgbClr val="1D617A"/>
              </a:solidFill>
              <a:latin typeface="Poppins Light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sp>
        <p:nvSpPr>
          <p:cNvPr id="57" name="TextBox 9">
            <a:extLst>
              <a:ext uri="{FF2B5EF4-FFF2-40B4-BE49-F238E27FC236}">
                <a16:creationId xmlns:a16="http://schemas.microsoft.com/office/drawing/2014/main" id="{AC3F9DA7-F19A-43CB-8FFA-A8A3667DA859}"/>
              </a:ext>
            </a:extLst>
          </p:cNvPr>
          <p:cNvSpPr txBox="1"/>
          <p:nvPr/>
        </p:nvSpPr>
        <p:spPr>
          <a:xfrm>
            <a:off x="595290" y="6949976"/>
            <a:ext cx="6719910" cy="230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499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1D617A"/>
                </a:solidFill>
                <a:latin typeface="Poppins Light"/>
              </a:rPr>
              <a:t>Es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discontinua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en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t=0</a:t>
            </a:r>
          </a:p>
          <a:p>
            <a:pPr marL="457200" indent="-457200" algn="just">
              <a:lnSpc>
                <a:spcPts val="4499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1D617A"/>
                </a:solidFill>
                <a:latin typeface="Poppins Light"/>
              </a:rPr>
              <a:t>Es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muy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importante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en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nuestro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análisis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de las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propiedades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de los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sistemas</a:t>
            </a:r>
            <a:endParaRPr lang="en-US" sz="3000" dirty="0">
              <a:solidFill>
                <a:srgbClr val="1D617A"/>
              </a:solidFill>
              <a:latin typeface="Poppins Light"/>
            </a:endParaRPr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02CBA6F2-43A1-4168-A788-DB350D25DA91}"/>
              </a:ext>
            </a:extLst>
          </p:cNvPr>
          <p:cNvGrpSpPr/>
          <p:nvPr/>
        </p:nvGrpSpPr>
        <p:grpSpPr>
          <a:xfrm>
            <a:off x="838200" y="3501156"/>
            <a:ext cx="6399606" cy="2251944"/>
            <a:chOff x="272256" y="5418099"/>
            <a:chExt cx="6440139" cy="2449127"/>
          </a:xfrm>
        </p:grpSpPr>
        <p:grpSp>
          <p:nvGrpSpPr>
            <p:cNvPr id="51" name="Grupo 50">
              <a:extLst>
                <a:ext uri="{FF2B5EF4-FFF2-40B4-BE49-F238E27FC236}">
                  <a16:creationId xmlns:a16="http://schemas.microsoft.com/office/drawing/2014/main" id="{A17C3274-A433-4EE9-B2CE-785D99718F63}"/>
                </a:ext>
              </a:extLst>
            </p:cNvPr>
            <p:cNvGrpSpPr/>
            <p:nvPr/>
          </p:nvGrpSpPr>
          <p:grpSpPr>
            <a:xfrm>
              <a:off x="272256" y="5418099"/>
              <a:ext cx="6440139" cy="2449127"/>
              <a:chOff x="457200" y="2384926"/>
              <a:chExt cx="6440139" cy="2449127"/>
            </a:xfrm>
          </p:grpSpPr>
          <p:grpSp>
            <p:nvGrpSpPr>
              <p:cNvPr id="55" name="Grupo 54">
                <a:extLst>
                  <a:ext uri="{FF2B5EF4-FFF2-40B4-BE49-F238E27FC236}">
                    <a16:creationId xmlns:a16="http://schemas.microsoft.com/office/drawing/2014/main" id="{0F1AD878-2DE8-49A4-ADB1-2AAA10E37511}"/>
                  </a:ext>
                </a:extLst>
              </p:cNvPr>
              <p:cNvGrpSpPr/>
              <p:nvPr/>
            </p:nvGrpSpPr>
            <p:grpSpPr>
              <a:xfrm>
                <a:off x="457200" y="2384926"/>
                <a:ext cx="6440139" cy="2449127"/>
                <a:chOff x="457200" y="7399299"/>
                <a:chExt cx="6440139" cy="2449127"/>
              </a:xfrm>
            </p:grpSpPr>
            <p:sp>
              <p:nvSpPr>
                <p:cNvPr id="70" name="TextBox 9">
                  <a:extLst>
                    <a:ext uri="{FF2B5EF4-FFF2-40B4-BE49-F238E27FC236}">
                      <a16:creationId xmlns:a16="http://schemas.microsoft.com/office/drawing/2014/main" id="{BC9A9979-712E-4082-84D4-CD906731AEC7}"/>
                    </a:ext>
                  </a:extLst>
                </p:cNvPr>
                <p:cNvSpPr txBox="1"/>
                <p:nvPr/>
              </p:nvSpPr>
              <p:spPr>
                <a:xfrm>
                  <a:off x="716514" y="7399299"/>
                  <a:ext cx="6180825" cy="1261289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just">
                    <a:lnSpc>
                      <a:spcPts val="4498"/>
                    </a:lnSpc>
                  </a:pPr>
                  <a:r>
                    <a:rPr lang="en-US" sz="3200" spc="-263" dirty="0" err="1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Escalón</a:t>
                  </a:r>
                  <a:r>
                    <a:rPr lang="en-US" sz="32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</a:t>
                  </a:r>
                  <a:r>
                    <a:rPr lang="en-US" sz="3200" spc="-263" dirty="0" err="1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Unitario</a:t>
                  </a:r>
                  <a:r>
                    <a:rPr lang="en-US" sz="32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- </a:t>
                  </a:r>
                  <a:r>
                    <a:rPr lang="en-US" sz="3200" spc="-263" dirty="0" err="1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Tiempo</a:t>
                  </a:r>
                  <a:r>
                    <a:rPr lang="en-US" sz="32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continuo: </a:t>
                  </a:r>
                  <a:r>
                    <a:rPr lang="en-US" sz="4399" b="1" spc="-263" dirty="0">
                      <a:solidFill>
                        <a:srgbClr val="1D617A"/>
                      </a:solidFill>
                      <a:latin typeface="Poppins Bold"/>
                    </a:rPr>
                    <a:t> </a:t>
                  </a:r>
                  <a:r>
                    <a:rPr lang="en-US" sz="4399" b="1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u</a:t>
                  </a:r>
                  <a:r>
                    <a:rPr lang="en-US" sz="4399" dirty="0">
                      <a:solidFill>
                        <a:srgbClr val="1D617A"/>
                      </a:solidFill>
                      <a:latin typeface="Symbol" panose="05050102010706020507" pitchFamily="18" charset="2"/>
                    </a:rPr>
                    <a:t>(</a:t>
                  </a:r>
                  <a:r>
                    <a:rPr lang="en-US" sz="3200" b="1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t</a:t>
                  </a:r>
                  <a:r>
                    <a:rPr lang="en-US" sz="4399" dirty="0">
                      <a:solidFill>
                        <a:srgbClr val="1D617A"/>
                      </a:solidFill>
                      <a:latin typeface="Symbol" panose="05050102010706020507" pitchFamily="18" charset="2"/>
                    </a:rPr>
                    <a:t>)</a:t>
                  </a:r>
                  <a:endParaRPr lang="en-US" sz="3000" dirty="0">
                    <a:solidFill>
                      <a:srgbClr val="1D617A"/>
                    </a:solidFill>
                    <a:latin typeface="Poppins Light"/>
                  </a:endParaRPr>
                </a:p>
              </p:txBody>
            </p:sp>
            <p:grpSp>
              <p:nvGrpSpPr>
                <p:cNvPr id="71" name="Grupo 70">
                  <a:extLst>
                    <a:ext uri="{FF2B5EF4-FFF2-40B4-BE49-F238E27FC236}">
                      <a16:creationId xmlns:a16="http://schemas.microsoft.com/office/drawing/2014/main" id="{319B0F8A-A1EE-4F91-8B80-D5A75002BAF4}"/>
                    </a:ext>
                  </a:extLst>
                </p:cNvPr>
                <p:cNvGrpSpPr/>
                <p:nvPr/>
              </p:nvGrpSpPr>
              <p:grpSpPr>
                <a:xfrm>
                  <a:off x="457200" y="8125136"/>
                  <a:ext cx="3276600" cy="1723290"/>
                  <a:chOff x="457200" y="8125136"/>
                  <a:chExt cx="3276600" cy="1723290"/>
                </a:xfrm>
              </p:grpSpPr>
              <p:cxnSp>
                <p:nvCxnSpPr>
                  <p:cNvPr id="72" name="Conector recto 71">
                    <a:extLst>
                      <a:ext uri="{FF2B5EF4-FFF2-40B4-BE49-F238E27FC236}">
                        <a16:creationId xmlns:a16="http://schemas.microsoft.com/office/drawing/2014/main" id="{E78AECEF-46C4-49D1-A259-3959012142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01041" y="8125136"/>
                    <a:ext cx="0" cy="155586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Conector recto 72">
                    <a:extLst>
                      <a:ext uri="{FF2B5EF4-FFF2-40B4-BE49-F238E27FC236}">
                        <a16:creationId xmlns:a16="http://schemas.microsoft.com/office/drawing/2014/main" id="{5EA9E04C-1B72-4B04-BBD2-F792976620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7200" y="9486900"/>
                    <a:ext cx="2324118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CuadroTexto 73">
                    <a:extLst>
                      <a:ext uri="{FF2B5EF4-FFF2-40B4-BE49-F238E27FC236}">
                        <a16:creationId xmlns:a16="http://schemas.microsoft.com/office/drawing/2014/main" id="{0D5822FA-F203-4197-A5B0-44BCED38AB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37" y="9388614"/>
                    <a:ext cx="1904963" cy="4598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AR" dirty="0"/>
                      <a:t>              </a:t>
                    </a:r>
                    <a:r>
                      <a:rPr lang="es-AR" sz="3200" dirty="0"/>
                      <a:t>t</a:t>
                    </a:r>
                    <a:endParaRPr lang="es-AR" dirty="0"/>
                  </a:p>
                </p:txBody>
              </p:sp>
              <p:sp>
                <p:nvSpPr>
                  <p:cNvPr id="75" name="CuadroTexto 74">
                    <a:extLst>
                      <a:ext uri="{FF2B5EF4-FFF2-40B4-BE49-F238E27FC236}">
                        <a16:creationId xmlns:a16="http://schemas.microsoft.com/office/drawing/2014/main" id="{24D7DFD0-CF5D-49A2-8CF8-51A6E70E96F0}"/>
                      </a:ext>
                    </a:extLst>
                  </p:cNvPr>
                  <p:cNvSpPr txBox="1"/>
                  <p:nvPr/>
                </p:nvSpPr>
                <p:spPr>
                  <a:xfrm>
                    <a:off x="500893" y="8420100"/>
                    <a:ext cx="1904963" cy="5566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AR" dirty="0"/>
                      <a:t>     </a:t>
                    </a:r>
                    <a:r>
                      <a:rPr lang="es-AR" sz="2000" dirty="0"/>
                      <a:t>         </a:t>
                    </a:r>
                    <a:r>
                      <a:rPr lang="es-AR" dirty="0"/>
                      <a:t> </a:t>
                    </a:r>
                    <a:r>
                      <a:rPr lang="es-AR" sz="2400" dirty="0"/>
                      <a:t>1</a:t>
                    </a:r>
                    <a:r>
                      <a:rPr lang="es-AR" sz="4000" dirty="0"/>
                      <a:t> </a:t>
                    </a:r>
                    <a:r>
                      <a:rPr lang="es-AR" dirty="0"/>
                      <a:t>            </a:t>
                    </a:r>
                  </a:p>
                </p:txBody>
              </p:sp>
            </p:grpSp>
          </p:grpSp>
          <p:grpSp>
            <p:nvGrpSpPr>
              <p:cNvPr id="56" name="Grupo 55">
                <a:extLst>
                  <a:ext uri="{FF2B5EF4-FFF2-40B4-BE49-F238E27FC236}">
                    <a16:creationId xmlns:a16="http://schemas.microsoft.com/office/drawing/2014/main" id="{751039F1-AA37-4D68-BA8A-8D78855AAC20}"/>
                  </a:ext>
                </a:extLst>
              </p:cNvPr>
              <p:cNvGrpSpPr/>
              <p:nvPr/>
            </p:nvGrpSpPr>
            <p:grpSpPr>
              <a:xfrm>
                <a:off x="3396456" y="3238502"/>
                <a:ext cx="3427479" cy="1541231"/>
                <a:chOff x="16815194" y="1781327"/>
                <a:chExt cx="3422005" cy="1398211"/>
              </a:xfrm>
            </p:grpSpPr>
            <p:sp>
              <p:nvSpPr>
                <p:cNvPr id="65" name="Abrir llave 64">
                  <a:extLst>
                    <a:ext uri="{FF2B5EF4-FFF2-40B4-BE49-F238E27FC236}">
                      <a16:creationId xmlns:a16="http://schemas.microsoft.com/office/drawing/2014/main" id="{7E2E814A-D1F3-4BA2-A569-77258F72EB7D}"/>
                    </a:ext>
                  </a:extLst>
                </p:cNvPr>
                <p:cNvSpPr/>
                <p:nvPr/>
              </p:nvSpPr>
              <p:spPr>
                <a:xfrm>
                  <a:off x="16815194" y="1781327"/>
                  <a:ext cx="339117" cy="1398211"/>
                </a:xfrm>
                <a:prstGeom prst="lef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AR" sz="1974" dirty="0"/>
                </a:p>
              </p:txBody>
            </p:sp>
            <p:sp>
              <p:nvSpPr>
                <p:cNvPr id="68" name="CuadroTexto 67">
                  <a:extLst>
                    <a:ext uri="{FF2B5EF4-FFF2-40B4-BE49-F238E27FC236}">
                      <a16:creationId xmlns:a16="http://schemas.microsoft.com/office/drawing/2014/main" id="{F1310856-D0FE-43E5-9240-0F12C446EFA7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16938508" y="1939157"/>
                  <a:ext cx="3298691" cy="354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631" dirty="0">
                      <a:solidFill>
                        <a:srgbClr val="1D617A"/>
                      </a:solidFill>
                      <a:latin typeface="Poppins Light"/>
                    </a:rPr>
                    <a:t>  1   </a:t>
                  </a:r>
                  <a:r>
                    <a:rPr lang="en-US" sz="1974" dirty="0">
                      <a:solidFill>
                        <a:srgbClr val="1D617A"/>
                      </a:solidFill>
                      <a:latin typeface="Poppins Light"/>
                    </a:rPr>
                    <a:t>para  t &gt;=0</a:t>
                  </a:r>
                  <a:endParaRPr lang="es-AR" sz="1974" dirty="0"/>
                </a:p>
              </p:txBody>
            </p:sp>
            <p:sp>
              <p:nvSpPr>
                <p:cNvPr id="69" name="CuadroTexto 68">
                  <a:extLst>
                    <a:ext uri="{FF2B5EF4-FFF2-40B4-BE49-F238E27FC236}">
                      <a16:creationId xmlns:a16="http://schemas.microsoft.com/office/drawing/2014/main" id="{52F15612-532D-43F2-81DF-9DA9828AE12E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16923093" y="2656800"/>
                  <a:ext cx="3128495" cy="354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74" dirty="0">
                      <a:solidFill>
                        <a:srgbClr val="1D617A"/>
                      </a:solidFill>
                      <a:latin typeface="Poppins Light"/>
                    </a:rPr>
                    <a:t>  </a:t>
                  </a:r>
                  <a:r>
                    <a:rPr lang="en-US" sz="2631" dirty="0">
                      <a:solidFill>
                        <a:srgbClr val="1D617A"/>
                      </a:solidFill>
                      <a:latin typeface="Poppins Light"/>
                    </a:rPr>
                    <a:t>0</a:t>
                  </a:r>
                  <a:r>
                    <a:rPr lang="en-US" sz="1974" dirty="0">
                      <a:solidFill>
                        <a:srgbClr val="1D617A"/>
                      </a:solidFill>
                      <a:latin typeface="Poppins Light"/>
                    </a:rPr>
                    <a:t>   para t &lt; 0</a:t>
                  </a:r>
                  <a:endParaRPr lang="es-AR" sz="1974" dirty="0"/>
                </a:p>
              </p:txBody>
            </p:sp>
          </p:grpSp>
        </p:grp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9E04B1C1-ED2C-473F-B6DF-31DD94D33D5A}"/>
                </a:ext>
              </a:extLst>
            </p:cNvPr>
            <p:cNvCxnSpPr/>
            <p:nvPr/>
          </p:nvCxnSpPr>
          <p:spPr>
            <a:xfrm>
              <a:off x="500856" y="7505700"/>
              <a:ext cx="915241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D59E461E-7176-4B0E-A5AE-84E76D8AD4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0171" y="6792843"/>
              <a:ext cx="0" cy="71285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CC6AD398-B9E2-4647-B520-F40010367B48}"/>
                </a:ext>
              </a:extLst>
            </p:cNvPr>
            <p:cNvCxnSpPr/>
            <p:nvPr/>
          </p:nvCxnSpPr>
          <p:spPr>
            <a:xfrm flipH="1">
              <a:off x="1382712" y="6792843"/>
              <a:ext cx="121366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9D0DA955-F735-4048-A72D-76FAD44E5E4D}"/>
              </a:ext>
            </a:extLst>
          </p:cNvPr>
          <p:cNvGrpSpPr/>
          <p:nvPr/>
        </p:nvGrpSpPr>
        <p:grpSpPr>
          <a:xfrm>
            <a:off x="8507186" y="1257300"/>
            <a:ext cx="9552197" cy="2906486"/>
            <a:chOff x="8555064" y="1943100"/>
            <a:chExt cx="9504319" cy="2826608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C280786E-2527-43AF-B318-E0D9BAFE7B76}"/>
                </a:ext>
              </a:extLst>
            </p:cNvPr>
            <p:cNvGrpSpPr/>
            <p:nvPr/>
          </p:nvGrpSpPr>
          <p:grpSpPr>
            <a:xfrm>
              <a:off x="8555064" y="1943100"/>
              <a:ext cx="9504319" cy="2826608"/>
              <a:chOff x="-1004484" y="2400300"/>
              <a:chExt cx="9110571" cy="2681827"/>
            </a:xfrm>
          </p:grpSpPr>
          <p:grpSp>
            <p:nvGrpSpPr>
              <p:cNvPr id="77" name="Grupo 76">
                <a:extLst>
                  <a:ext uri="{FF2B5EF4-FFF2-40B4-BE49-F238E27FC236}">
                    <a16:creationId xmlns:a16="http://schemas.microsoft.com/office/drawing/2014/main" id="{7A294D4C-5BCC-48F7-8F12-C1EBE92263FC}"/>
                  </a:ext>
                </a:extLst>
              </p:cNvPr>
              <p:cNvGrpSpPr/>
              <p:nvPr/>
            </p:nvGrpSpPr>
            <p:grpSpPr>
              <a:xfrm>
                <a:off x="-1004484" y="2400300"/>
                <a:ext cx="9110571" cy="2681827"/>
                <a:chOff x="-1004484" y="7414673"/>
                <a:chExt cx="9110571" cy="2681827"/>
              </a:xfrm>
            </p:grpSpPr>
            <p:sp>
              <p:nvSpPr>
                <p:cNvPr id="82" name="TextBox 9">
                  <a:extLst>
                    <a:ext uri="{FF2B5EF4-FFF2-40B4-BE49-F238E27FC236}">
                      <a16:creationId xmlns:a16="http://schemas.microsoft.com/office/drawing/2014/main" id="{6AD3AF9B-9979-49C3-82D1-8545E3CBBC19}"/>
                    </a:ext>
                  </a:extLst>
                </p:cNvPr>
                <p:cNvSpPr txBox="1"/>
                <p:nvPr/>
              </p:nvSpPr>
              <p:spPr>
                <a:xfrm>
                  <a:off x="-1004484" y="7414673"/>
                  <a:ext cx="9110571" cy="571188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just">
                    <a:lnSpc>
                      <a:spcPts val="4498"/>
                    </a:lnSpc>
                  </a:pPr>
                  <a:r>
                    <a:rPr lang="en-US" sz="3200" spc="-263" dirty="0" err="1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Escalón</a:t>
                  </a:r>
                  <a:r>
                    <a:rPr lang="en-US" sz="32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</a:t>
                  </a:r>
                  <a:r>
                    <a:rPr lang="en-US" sz="3200" spc="-263" dirty="0" err="1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Unitario</a:t>
                  </a:r>
                  <a:r>
                    <a:rPr lang="en-US" sz="32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</a:t>
                  </a:r>
                  <a:r>
                    <a:rPr lang="en-US" sz="3200" spc="-263" dirty="0" err="1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desplazado</a:t>
                  </a:r>
                  <a:r>
                    <a:rPr lang="en-US" sz="32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</a:t>
                  </a:r>
                  <a:r>
                    <a:rPr lang="en-US" sz="3200" spc="-263" dirty="0" err="1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en</a:t>
                  </a:r>
                  <a:r>
                    <a:rPr lang="en-US" sz="32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el </a:t>
                  </a:r>
                  <a:r>
                    <a:rPr lang="en-US" sz="3200" spc="-263" dirty="0" err="1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tiempo</a:t>
                  </a:r>
                  <a:r>
                    <a:rPr lang="en-US" sz="32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:  </a:t>
                  </a:r>
                  <a:r>
                    <a:rPr lang="en-US" sz="4399" b="1" spc="-263" dirty="0">
                      <a:solidFill>
                        <a:srgbClr val="1D617A"/>
                      </a:solidFill>
                      <a:latin typeface="Poppins Bold"/>
                    </a:rPr>
                    <a:t> </a:t>
                  </a:r>
                  <a:r>
                    <a:rPr lang="en-US" sz="4399" b="1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u</a:t>
                  </a:r>
                  <a:r>
                    <a:rPr lang="en-US" sz="4399" dirty="0">
                      <a:solidFill>
                        <a:srgbClr val="1D617A"/>
                      </a:solidFill>
                      <a:latin typeface="Symbol" panose="05050102010706020507" pitchFamily="18" charset="2"/>
                    </a:rPr>
                    <a:t>(</a:t>
                  </a:r>
                  <a:r>
                    <a:rPr lang="en-US" sz="3200" b="1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t - t</a:t>
                  </a:r>
                  <a:r>
                    <a:rPr lang="en-US" sz="3200" b="1" spc="-263" baseline="-250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0</a:t>
                  </a:r>
                  <a:r>
                    <a:rPr lang="en-US" sz="4399" dirty="0">
                      <a:solidFill>
                        <a:srgbClr val="1D617A"/>
                      </a:solidFill>
                      <a:latin typeface="Symbol" panose="05050102010706020507" pitchFamily="18" charset="2"/>
                    </a:rPr>
                    <a:t>)</a:t>
                  </a:r>
                  <a:endParaRPr lang="en-US" sz="3000" dirty="0">
                    <a:solidFill>
                      <a:srgbClr val="1D617A"/>
                    </a:solidFill>
                    <a:latin typeface="Poppins Light"/>
                  </a:endParaRPr>
                </a:p>
              </p:txBody>
            </p:sp>
            <p:grpSp>
              <p:nvGrpSpPr>
                <p:cNvPr id="83" name="Grupo 82">
                  <a:extLst>
                    <a:ext uri="{FF2B5EF4-FFF2-40B4-BE49-F238E27FC236}">
                      <a16:creationId xmlns:a16="http://schemas.microsoft.com/office/drawing/2014/main" id="{FE5E63B3-5AEC-45EA-862F-72C07A57BA99}"/>
                    </a:ext>
                  </a:extLst>
                </p:cNvPr>
                <p:cNvGrpSpPr/>
                <p:nvPr/>
              </p:nvGrpSpPr>
              <p:grpSpPr>
                <a:xfrm>
                  <a:off x="457200" y="8125136"/>
                  <a:ext cx="3123600" cy="1971364"/>
                  <a:chOff x="457200" y="8125136"/>
                  <a:chExt cx="3123600" cy="1971364"/>
                </a:xfrm>
              </p:grpSpPr>
              <p:cxnSp>
                <p:nvCxnSpPr>
                  <p:cNvPr id="84" name="Conector recto 83">
                    <a:extLst>
                      <a:ext uri="{FF2B5EF4-FFF2-40B4-BE49-F238E27FC236}">
                        <a16:creationId xmlns:a16="http://schemas.microsoft.com/office/drawing/2014/main" id="{E69652DB-8876-4707-949F-1F6C5C073B25}"/>
                      </a:ext>
                    </a:extLst>
                  </p:cNvPr>
                  <p:cNvCxnSpPr/>
                  <p:nvPr/>
                </p:nvCxnSpPr>
                <p:spPr>
                  <a:xfrm>
                    <a:off x="1601041" y="8125136"/>
                    <a:ext cx="0" cy="197136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Conector recto 84">
                    <a:extLst>
                      <a:ext uri="{FF2B5EF4-FFF2-40B4-BE49-F238E27FC236}">
                        <a16:creationId xmlns:a16="http://schemas.microsoft.com/office/drawing/2014/main" id="{B00463D7-35A3-493D-A655-99054A71D7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7200" y="9486900"/>
                    <a:ext cx="2324118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7" name="CuadroTexto 86">
                    <a:extLst>
                      <a:ext uri="{FF2B5EF4-FFF2-40B4-BE49-F238E27FC236}">
                        <a16:creationId xmlns:a16="http://schemas.microsoft.com/office/drawing/2014/main" id="{1CE99589-6D6D-4B3E-8BB9-AFFBD3B596F8}"/>
                      </a:ext>
                    </a:extLst>
                  </p:cNvPr>
                  <p:cNvSpPr txBox="1"/>
                  <p:nvPr/>
                </p:nvSpPr>
                <p:spPr>
                  <a:xfrm>
                    <a:off x="2068572" y="9388614"/>
                    <a:ext cx="1512228" cy="5548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AR" dirty="0"/>
                      <a:t> </a:t>
                    </a:r>
                    <a:r>
                      <a:rPr lang="es-AR" sz="3200" dirty="0"/>
                      <a:t>t</a:t>
                    </a:r>
                    <a:r>
                      <a:rPr lang="es-AR" sz="3200" baseline="-25000" dirty="0"/>
                      <a:t>0</a:t>
                    </a:r>
                    <a:r>
                      <a:rPr lang="es-AR" sz="3200" dirty="0"/>
                      <a:t> </a:t>
                    </a:r>
                    <a:r>
                      <a:rPr lang="es-AR" dirty="0"/>
                      <a:t>     </a:t>
                    </a:r>
                    <a:r>
                      <a:rPr lang="es-AR" sz="3200" dirty="0"/>
                      <a:t>t</a:t>
                    </a:r>
                    <a:endParaRPr lang="es-AR" dirty="0"/>
                  </a:p>
                </p:txBody>
              </p:sp>
            </p:grpSp>
          </p:grpSp>
          <p:grpSp>
            <p:nvGrpSpPr>
              <p:cNvPr id="78" name="Grupo 77">
                <a:extLst>
                  <a:ext uri="{FF2B5EF4-FFF2-40B4-BE49-F238E27FC236}">
                    <a16:creationId xmlns:a16="http://schemas.microsoft.com/office/drawing/2014/main" id="{5E6F1F46-A0B0-4E3B-BC38-69EE969723A6}"/>
                  </a:ext>
                </a:extLst>
              </p:cNvPr>
              <p:cNvGrpSpPr/>
              <p:nvPr/>
            </p:nvGrpSpPr>
            <p:grpSpPr>
              <a:xfrm>
                <a:off x="3396456" y="3238501"/>
                <a:ext cx="3427479" cy="1541231"/>
                <a:chOff x="16815194" y="1781327"/>
                <a:chExt cx="3422005" cy="1398211"/>
              </a:xfrm>
            </p:grpSpPr>
            <p:sp>
              <p:nvSpPr>
                <p:cNvPr id="79" name="Abrir llave 78">
                  <a:extLst>
                    <a:ext uri="{FF2B5EF4-FFF2-40B4-BE49-F238E27FC236}">
                      <a16:creationId xmlns:a16="http://schemas.microsoft.com/office/drawing/2014/main" id="{7B933B8B-D4E1-48D3-9B17-DABE4964B578}"/>
                    </a:ext>
                  </a:extLst>
                </p:cNvPr>
                <p:cNvSpPr/>
                <p:nvPr/>
              </p:nvSpPr>
              <p:spPr>
                <a:xfrm>
                  <a:off x="16815194" y="1781327"/>
                  <a:ext cx="339117" cy="1398211"/>
                </a:xfrm>
                <a:prstGeom prst="lef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AR" sz="1974" dirty="0"/>
                </a:p>
              </p:txBody>
            </p:sp>
            <p:sp>
              <p:nvSpPr>
                <p:cNvPr id="80" name="CuadroTexto 79">
                  <a:extLst>
                    <a:ext uri="{FF2B5EF4-FFF2-40B4-BE49-F238E27FC236}">
                      <a16:creationId xmlns:a16="http://schemas.microsoft.com/office/drawing/2014/main" id="{09DD54E7-3AF8-48D2-8366-0DE30715548C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16938508" y="1878068"/>
                  <a:ext cx="3298691" cy="4768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rgbClr val="0070C0"/>
                      </a:solidFill>
                      <a:latin typeface="GothicE" panose="00000400000000000000" pitchFamily="2" charset="0"/>
                      <a:cs typeface="GothicE" panose="00000400000000000000" pitchFamily="2" charset="0"/>
                    </a:rPr>
                    <a:t>  1</a:t>
                  </a:r>
                  <a:r>
                    <a:rPr lang="en-US" sz="1974" dirty="0">
                      <a:solidFill>
                        <a:srgbClr val="1D617A"/>
                      </a:solidFill>
                      <a:latin typeface="GothicE" panose="00000400000000000000" pitchFamily="2" charset="0"/>
                      <a:cs typeface="GothicE" panose="00000400000000000000" pitchFamily="2" charset="0"/>
                    </a:rPr>
                    <a:t>  </a:t>
                  </a:r>
                  <a:r>
                    <a:rPr lang="en-US" sz="1974" dirty="0">
                      <a:solidFill>
                        <a:srgbClr val="1D617A"/>
                      </a:solidFill>
                      <a:latin typeface="Poppins Light"/>
                    </a:rPr>
                    <a:t>para  t ≥ t</a:t>
                  </a:r>
                  <a:r>
                    <a:rPr lang="en-US" sz="1974" baseline="-25000" dirty="0">
                      <a:solidFill>
                        <a:srgbClr val="1D617A"/>
                      </a:solidFill>
                      <a:latin typeface="Poppins Light"/>
                    </a:rPr>
                    <a:t>0  </a:t>
                  </a:r>
                  <a:endParaRPr lang="es-AR" sz="1974" baseline="-25000" dirty="0"/>
                </a:p>
              </p:txBody>
            </p:sp>
            <p:sp>
              <p:nvSpPr>
                <p:cNvPr id="81" name="CuadroTexto 80">
                  <a:extLst>
                    <a:ext uri="{FF2B5EF4-FFF2-40B4-BE49-F238E27FC236}">
                      <a16:creationId xmlns:a16="http://schemas.microsoft.com/office/drawing/2014/main" id="{98521E7B-AEDF-4CD9-9DFD-9A63E607DCF0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16923093" y="2505699"/>
                  <a:ext cx="3128495" cy="4279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631" b="1" dirty="0">
                      <a:solidFill>
                        <a:srgbClr val="1D617A"/>
                      </a:solidFill>
                      <a:latin typeface="Poppins Light"/>
                    </a:rPr>
                    <a:t>   0</a:t>
                  </a:r>
                  <a:r>
                    <a:rPr lang="en-US" sz="1974" dirty="0">
                      <a:solidFill>
                        <a:srgbClr val="1D617A"/>
                      </a:solidFill>
                      <a:latin typeface="Poppins Light"/>
                    </a:rPr>
                    <a:t>  para t &lt; t</a:t>
                  </a:r>
                  <a:r>
                    <a:rPr lang="en-US" sz="1974" baseline="-25000" dirty="0">
                      <a:solidFill>
                        <a:srgbClr val="1D617A"/>
                      </a:solidFill>
                      <a:latin typeface="Poppins Light"/>
                    </a:rPr>
                    <a:t>0</a:t>
                  </a:r>
                  <a:endParaRPr lang="es-AR" sz="1974" dirty="0"/>
                </a:p>
              </p:txBody>
            </p:sp>
          </p:grpSp>
        </p:grp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8786713A-C5F0-43B3-B94B-1A5D295169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76578" y="3467100"/>
              <a:ext cx="573147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Conector recto 89">
              <a:extLst>
                <a:ext uri="{FF2B5EF4-FFF2-40B4-BE49-F238E27FC236}">
                  <a16:creationId xmlns:a16="http://schemas.microsoft.com/office/drawing/2014/main" id="{31EA5D1E-6AC6-40F9-B0BF-C050313B9F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3400" y="3467100"/>
              <a:ext cx="0" cy="65546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6EFFF0CD-2A9A-4BDC-8292-2AA7061AB8B5}"/>
                </a:ext>
              </a:extLst>
            </p:cNvPr>
            <p:cNvCxnSpPr>
              <a:cxnSpLocks/>
            </p:cNvCxnSpPr>
            <p:nvPr/>
          </p:nvCxnSpPr>
          <p:spPr>
            <a:xfrm>
              <a:off x="9758519" y="4125219"/>
              <a:ext cx="2218059" cy="661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0E646886-5515-41F0-B714-5B53538A52F4}"/>
              </a:ext>
            </a:extLst>
          </p:cNvPr>
          <p:cNvGrpSpPr/>
          <p:nvPr/>
        </p:nvGrpSpPr>
        <p:grpSpPr>
          <a:xfrm>
            <a:off x="7422590" y="4523788"/>
            <a:ext cx="10386217" cy="4678204"/>
            <a:chOff x="7673156" y="4686300"/>
            <a:chExt cx="10386217" cy="4678204"/>
          </a:xfrm>
        </p:grpSpPr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0F7FB251-1593-412F-95F5-CA4027FE6041}"/>
                </a:ext>
              </a:extLst>
            </p:cNvPr>
            <p:cNvGrpSpPr/>
            <p:nvPr/>
          </p:nvGrpSpPr>
          <p:grpSpPr>
            <a:xfrm>
              <a:off x="7673156" y="4686300"/>
              <a:ext cx="10386217" cy="4678204"/>
              <a:chOff x="10743633" y="4563850"/>
              <a:chExt cx="9353372" cy="4678204"/>
            </a:xfrm>
          </p:grpSpPr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3B3B0A1A-8F7F-432D-8171-11594B114CBA}"/>
                  </a:ext>
                </a:extLst>
              </p:cNvPr>
              <p:cNvSpPr txBox="1"/>
              <p:nvPr/>
            </p:nvSpPr>
            <p:spPr>
              <a:xfrm>
                <a:off x="10743633" y="4563850"/>
                <a:ext cx="9353372" cy="4678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err="1">
                    <a:solidFill>
                      <a:srgbClr val="1D617A"/>
                    </a:solidFill>
                    <a:latin typeface="Poppins Light"/>
                  </a:rPr>
                  <a:t>Representación</a:t>
                </a:r>
                <a:r>
                  <a:rPr lang="en-US" sz="3200" dirty="0">
                    <a:solidFill>
                      <a:srgbClr val="1D617A"/>
                    </a:solidFill>
                    <a:latin typeface="Poppins Light"/>
                  </a:rPr>
                  <a:t> incremental del </a:t>
                </a:r>
                <a:r>
                  <a:rPr lang="en-US" sz="3200" dirty="0" err="1">
                    <a:solidFill>
                      <a:srgbClr val="1D617A"/>
                    </a:solidFill>
                    <a:latin typeface="Poppins Light"/>
                  </a:rPr>
                  <a:t>Escalón</a:t>
                </a:r>
                <a:r>
                  <a:rPr lang="en-US" sz="3200" dirty="0">
                    <a:solidFill>
                      <a:srgbClr val="1D617A"/>
                    </a:solidFill>
                    <a:latin typeface="Poppins Light"/>
                  </a:rPr>
                  <a:t> </a:t>
                </a:r>
                <a:r>
                  <a:rPr lang="en-US" sz="3200" dirty="0" err="1">
                    <a:solidFill>
                      <a:srgbClr val="1D617A"/>
                    </a:solidFill>
                    <a:latin typeface="Poppins Light"/>
                  </a:rPr>
                  <a:t>unitario</a:t>
                </a:r>
                <a:r>
                  <a:rPr lang="en-US" sz="3200" dirty="0">
                    <a:solidFill>
                      <a:srgbClr val="1D617A"/>
                    </a:solidFill>
                    <a:latin typeface="Poppins Light"/>
                  </a:rPr>
                  <a:t>: </a:t>
                </a:r>
                <a:r>
                  <a:rPr lang="en-US" sz="4200" dirty="0" err="1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u</a:t>
                </a:r>
                <a:r>
                  <a:rPr lang="en-US" sz="3200" baseline="-25000" dirty="0" err="1">
                    <a:solidFill>
                      <a:srgbClr val="1D617A"/>
                    </a:solidFill>
                    <a:latin typeface="Symbol" panose="05050102010706020507" pitchFamily="18" charset="2"/>
                  </a:rPr>
                  <a:t>D</a:t>
                </a:r>
                <a:r>
                  <a:rPr lang="en-US" sz="3200" baseline="-250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 </a:t>
                </a:r>
                <a:r>
                  <a:rPr lang="en-US" sz="32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(</a:t>
                </a:r>
                <a:r>
                  <a:rPr lang="en-US" sz="3200" b="1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t </a:t>
                </a:r>
                <a:r>
                  <a:rPr lang="en-US" sz="32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) </a:t>
                </a: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Aproximación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continua al </a:t>
                </a: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escalón</a:t>
                </a:r>
                <a:r>
                  <a:rPr lang="en-US" sz="3000" dirty="0">
                    <a:solidFill>
                      <a:srgbClr val="1D617A"/>
                    </a:solidFill>
                    <a:latin typeface="Poppins Light"/>
                  </a:rPr>
                  <a:t> </a:t>
                </a:r>
                <a:r>
                  <a:rPr lang="en-US" sz="3000" dirty="0" err="1">
                    <a:solidFill>
                      <a:srgbClr val="1D617A"/>
                    </a:solidFill>
                    <a:latin typeface="Poppins Light"/>
                  </a:rPr>
                  <a:t>unitario</a:t>
                </a:r>
                <a:endParaRPr lang="en-US" sz="3000" dirty="0">
                  <a:solidFill>
                    <a:srgbClr val="1D617A"/>
                  </a:solidFill>
                  <a:latin typeface="Poppins Light"/>
                </a:endParaRPr>
              </a:p>
              <a:p>
                <a:endParaRPr lang="en-US" sz="3200" dirty="0">
                  <a:solidFill>
                    <a:srgbClr val="1D617A"/>
                  </a:solidFill>
                  <a:latin typeface="Poppins Light"/>
                </a:endParaRPr>
              </a:p>
              <a:p>
                <a:endParaRPr lang="en-US" sz="3200" dirty="0">
                  <a:solidFill>
                    <a:srgbClr val="1D617A"/>
                  </a:solidFill>
                  <a:latin typeface="Poppins Light"/>
                </a:endParaRPr>
              </a:p>
              <a:p>
                <a:r>
                  <a:rPr lang="en-US" sz="3200" dirty="0">
                    <a:solidFill>
                      <a:srgbClr val="1D617A"/>
                    </a:solidFill>
                    <a:latin typeface="Poppins Light"/>
                  </a:rPr>
                  <a:t>    </a:t>
                </a:r>
                <a:r>
                  <a:rPr lang="en-US" sz="2000" dirty="0">
                    <a:solidFill>
                      <a:srgbClr val="1D617A"/>
                    </a:solidFill>
                    <a:latin typeface="Poppins Light"/>
                  </a:rPr>
                  <a:t>  </a:t>
                </a:r>
              </a:p>
              <a:p>
                <a:endParaRPr lang="en-US" sz="3200" dirty="0">
                  <a:solidFill>
                    <a:srgbClr val="1D617A"/>
                  </a:solidFill>
                  <a:latin typeface="Poppins Light"/>
                </a:endParaRPr>
              </a:p>
              <a:p>
                <a:r>
                  <a:rPr lang="en-US" sz="3200" dirty="0">
                    <a:solidFill>
                      <a:srgbClr val="1D617A"/>
                    </a:solidFill>
                    <a:latin typeface="Poppins Light"/>
                  </a:rPr>
                  <a:t>	     </a:t>
                </a:r>
              </a:p>
              <a:p>
                <a:endParaRPr lang="es-AR" sz="3200" dirty="0"/>
              </a:p>
              <a:p>
                <a:r>
                  <a:rPr lang="es-AR" sz="3200" dirty="0"/>
                  <a:t>			</a:t>
                </a:r>
                <a:endParaRPr lang="es-AR" sz="2400" dirty="0">
                  <a:solidFill>
                    <a:srgbClr val="1D617A"/>
                  </a:solidFill>
                  <a:latin typeface="Poppins Light"/>
                </a:endParaRPr>
              </a:p>
            </p:txBody>
          </p:sp>
          <p:grpSp>
            <p:nvGrpSpPr>
              <p:cNvPr id="44" name="Grupo 43">
                <a:extLst>
                  <a:ext uri="{FF2B5EF4-FFF2-40B4-BE49-F238E27FC236}">
                    <a16:creationId xmlns:a16="http://schemas.microsoft.com/office/drawing/2014/main" id="{434B9AB7-4280-4386-9BEA-8B30297DDB7A}"/>
                  </a:ext>
                </a:extLst>
              </p:cNvPr>
              <p:cNvGrpSpPr/>
              <p:nvPr/>
            </p:nvGrpSpPr>
            <p:grpSpPr>
              <a:xfrm>
                <a:off x="11636784" y="5935450"/>
                <a:ext cx="3039867" cy="2933311"/>
                <a:chOff x="11163296" y="4698309"/>
                <a:chExt cx="2924699" cy="2654991"/>
              </a:xfrm>
            </p:grpSpPr>
            <p:grpSp>
              <p:nvGrpSpPr>
                <p:cNvPr id="48" name="Grupo 47">
                  <a:extLst>
                    <a:ext uri="{FF2B5EF4-FFF2-40B4-BE49-F238E27FC236}">
                      <a16:creationId xmlns:a16="http://schemas.microsoft.com/office/drawing/2014/main" id="{F2034AD6-6991-4A7E-80D0-5C1195B15A54}"/>
                    </a:ext>
                  </a:extLst>
                </p:cNvPr>
                <p:cNvGrpSpPr/>
                <p:nvPr/>
              </p:nvGrpSpPr>
              <p:grpSpPr>
                <a:xfrm>
                  <a:off x="11163296" y="5600700"/>
                  <a:ext cx="2924699" cy="1752600"/>
                  <a:chOff x="11163296" y="5600700"/>
                  <a:chExt cx="2924699" cy="1752600"/>
                </a:xfrm>
              </p:grpSpPr>
              <p:cxnSp>
                <p:nvCxnSpPr>
                  <p:cNvPr id="59" name="Conector recto 58">
                    <a:extLst>
                      <a:ext uri="{FF2B5EF4-FFF2-40B4-BE49-F238E27FC236}">
                        <a16:creationId xmlns:a16="http://schemas.microsoft.com/office/drawing/2014/main" id="{406CA406-0E31-426C-9519-7FE6061F7151}"/>
                      </a:ext>
                    </a:extLst>
                  </p:cNvPr>
                  <p:cNvCxnSpPr/>
                  <p:nvPr/>
                </p:nvCxnSpPr>
                <p:spPr>
                  <a:xfrm>
                    <a:off x="12496800" y="5600700"/>
                    <a:ext cx="0" cy="17526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Conector recto 59">
                    <a:extLst>
                      <a:ext uri="{FF2B5EF4-FFF2-40B4-BE49-F238E27FC236}">
                        <a16:creationId xmlns:a16="http://schemas.microsoft.com/office/drawing/2014/main" id="{5156BB68-DA5F-4F0F-B5DD-B9E3AAA09A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163296" y="6876298"/>
                    <a:ext cx="2629928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Conector recto 60">
                    <a:extLst>
                      <a:ext uri="{FF2B5EF4-FFF2-40B4-BE49-F238E27FC236}">
                        <a16:creationId xmlns:a16="http://schemas.microsoft.com/office/drawing/2014/main" id="{001E13DE-16B3-42D6-8D3F-3B6B777ECB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766786" y="6034706"/>
                    <a:ext cx="953072" cy="8517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Conector recto 61">
                    <a:extLst>
                      <a:ext uri="{FF2B5EF4-FFF2-40B4-BE49-F238E27FC236}">
                        <a16:creationId xmlns:a16="http://schemas.microsoft.com/office/drawing/2014/main" id="{54571670-6320-4690-A662-726EAB3591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2526137" y="6012339"/>
                    <a:ext cx="240651" cy="873858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CuadroTexto 62">
                    <a:extLst>
                      <a:ext uri="{FF2B5EF4-FFF2-40B4-BE49-F238E27FC236}">
                        <a16:creationId xmlns:a16="http://schemas.microsoft.com/office/drawing/2014/main" id="{0900DB37-8F8D-4FD8-9208-5AD9B01745E3}"/>
                      </a:ext>
                    </a:extLst>
                  </p:cNvPr>
                  <p:cNvSpPr txBox="1"/>
                  <p:nvPr/>
                </p:nvSpPr>
                <p:spPr>
                  <a:xfrm rot="10800000" flipH="1" flipV="1">
                    <a:off x="12146559" y="5870798"/>
                    <a:ext cx="422160" cy="4178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1D617A"/>
                        </a:solidFill>
                        <a:latin typeface="Poppins Light"/>
                      </a:rPr>
                      <a:t>1</a:t>
                    </a:r>
                    <a:endParaRPr lang="es-AR" sz="2400" dirty="0"/>
                  </a:p>
                </p:txBody>
              </p:sp>
              <p:sp>
                <p:nvSpPr>
                  <p:cNvPr id="64" name="CuadroTexto 63">
                    <a:extLst>
                      <a:ext uri="{FF2B5EF4-FFF2-40B4-BE49-F238E27FC236}">
                        <a16:creationId xmlns:a16="http://schemas.microsoft.com/office/drawing/2014/main" id="{18941432-08FF-4D5A-B4F1-E6E1C9E361A3}"/>
                      </a:ext>
                    </a:extLst>
                  </p:cNvPr>
                  <p:cNvSpPr txBox="1"/>
                  <p:nvPr/>
                </p:nvSpPr>
                <p:spPr>
                  <a:xfrm rot="10800000" flipH="1" flipV="1">
                    <a:off x="12609705" y="6876298"/>
                    <a:ext cx="1478290" cy="4322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1D617A"/>
                        </a:solidFill>
                        <a:latin typeface="Poppins Light"/>
                      </a:rPr>
                      <a:t> </a:t>
                    </a:r>
                    <a:r>
                      <a:rPr lang="en-US" sz="2400" dirty="0">
                        <a:solidFill>
                          <a:srgbClr val="1D617A"/>
                        </a:solidFill>
                        <a:latin typeface="Symbol" panose="05050102010706020507" pitchFamily="18" charset="2"/>
                      </a:rPr>
                      <a:t>D            </a:t>
                    </a:r>
                    <a:r>
                      <a:rPr lang="en-US" sz="2400" dirty="0">
                        <a:solidFill>
                          <a:srgbClr val="1D617A"/>
                        </a:solidFill>
                        <a:latin typeface="Poppins Light"/>
                      </a:rPr>
                      <a:t>t</a:t>
                    </a:r>
                    <a:endParaRPr lang="es-AR" sz="2400" dirty="0"/>
                  </a:p>
                </p:txBody>
              </p:sp>
            </p:grpSp>
            <p:sp>
              <p:nvSpPr>
                <p:cNvPr id="49" name="CuadroTexto 48">
                  <a:extLst>
                    <a:ext uri="{FF2B5EF4-FFF2-40B4-BE49-F238E27FC236}">
                      <a16:creationId xmlns:a16="http://schemas.microsoft.com/office/drawing/2014/main" id="{75D22FA0-FA12-4BAB-83E5-2BCCA6498D68}"/>
                    </a:ext>
                  </a:extLst>
                </p:cNvPr>
                <p:cNvSpPr txBox="1"/>
                <p:nvPr/>
              </p:nvSpPr>
              <p:spPr>
                <a:xfrm>
                  <a:off x="12106560" y="4698309"/>
                  <a:ext cx="1264920" cy="5292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U</a:t>
                  </a:r>
                  <a:r>
                    <a:rPr lang="en-US" sz="3200" baseline="-25000" dirty="0">
                      <a:solidFill>
                        <a:srgbClr val="1D617A"/>
                      </a:solidFill>
                      <a:latin typeface="Symbol" panose="05050102010706020507" pitchFamily="18" charset="2"/>
                    </a:rPr>
                    <a:t>D</a:t>
                  </a:r>
                  <a:r>
                    <a:rPr lang="en-US" sz="3200" dirty="0">
                      <a:solidFill>
                        <a:srgbClr val="1D617A"/>
                      </a:solidFill>
                      <a:latin typeface="Poppins Light"/>
                    </a:rPr>
                    <a:t>(t)</a:t>
                  </a:r>
                  <a:endParaRPr lang="es-AR" sz="3200" dirty="0"/>
                </a:p>
              </p:txBody>
            </p:sp>
          </p:grpSp>
        </p:grpSp>
        <p:cxnSp>
          <p:nvCxnSpPr>
            <p:cNvPr id="66" name="Conector recto 65">
              <a:extLst>
                <a:ext uri="{FF2B5EF4-FFF2-40B4-BE49-F238E27FC236}">
                  <a16:creationId xmlns:a16="http://schemas.microsoft.com/office/drawing/2014/main" id="{57E8AAF2-F41D-412B-9C1C-A33A8C57E1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10811" y="8486890"/>
              <a:ext cx="1099989" cy="941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9">
            <a:extLst>
              <a:ext uri="{FF2B5EF4-FFF2-40B4-BE49-F238E27FC236}">
                <a16:creationId xmlns:a16="http://schemas.microsoft.com/office/drawing/2014/main" id="{E44048FF-59B6-49C3-9014-1158DBF47F71}"/>
              </a:ext>
            </a:extLst>
          </p:cNvPr>
          <p:cNvSpPr txBox="1"/>
          <p:nvPr/>
        </p:nvSpPr>
        <p:spPr>
          <a:xfrm>
            <a:off x="13715999" y="7113538"/>
            <a:ext cx="3276597" cy="1154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498"/>
              </a:lnSpc>
            </a:pPr>
            <a:r>
              <a:rPr lang="en-US" sz="4399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u</a:t>
            </a:r>
            <a:r>
              <a:rPr lang="en-US" sz="4399" dirty="0">
                <a:solidFill>
                  <a:srgbClr val="1D617A"/>
                </a:solidFill>
                <a:latin typeface="Symbol" panose="05050102010706020507" pitchFamily="18" charset="2"/>
              </a:rPr>
              <a:t>(</a:t>
            </a:r>
            <a:r>
              <a:rPr lang="en-US" sz="32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t</a:t>
            </a:r>
            <a:r>
              <a:rPr lang="en-US" sz="4399" dirty="0">
                <a:solidFill>
                  <a:srgbClr val="1D617A"/>
                </a:solidFill>
                <a:latin typeface="Symbol" panose="05050102010706020507" pitchFamily="18" charset="2"/>
              </a:rPr>
              <a:t>) = </a:t>
            </a:r>
            <a:r>
              <a:rPr lang="en-US" sz="2800" b="1" spc="-263" dirty="0" err="1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lim</a:t>
            </a:r>
            <a:r>
              <a:rPr lang="en-US" sz="28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 </a:t>
            </a:r>
            <a:r>
              <a:rPr lang="en-US" sz="4399" dirty="0" err="1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u</a:t>
            </a:r>
            <a:r>
              <a:rPr lang="en-US" sz="4400" baseline="-25000" dirty="0" err="1">
                <a:solidFill>
                  <a:srgbClr val="1D617A"/>
                </a:solidFill>
                <a:latin typeface="Symbol" panose="05050102010706020507" pitchFamily="18" charset="2"/>
              </a:rPr>
              <a:t>D</a:t>
            </a:r>
            <a:r>
              <a:rPr lang="en-US" sz="4200" dirty="0">
                <a:solidFill>
                  <a:srgbClr val="1D617A"/>
                </a:solidFill>
                <a:latin typeface="Symbol" panose="05050102010706020507" pitchFamily="18" charset="2"/>
              </a:rPr>
              <a:t>(</a:t>
            </a:r>
            <a:r>
              <a:rPr lang="en-US" sz="42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t</a:t>
            </a:r>
            <a:r>
              <a:rPr lang="en-US" sz="4200" dirty="0">
                <a:solidFill>
                  <a:srgbClr val="1D617A"/>
                </a:solidFill>
                <a:latin typeface="Symbol" panose="05050102010706020507" pitchFamily="18" charset="2"/>
              </a:rPr>
              <a:t>)</a:t>
            </a:r>
          </a:p>
          <a:p>
            <a:pPr algn="just">
              <a:lnSpc>
                <a:spcPts val="4498"/>
              </a:lnSpc>
            </a:pPr>
            <a:r>
              <a:rPr lang="en-US" sz="4200" b="1" spc="-263" dirty="0">
                <a:solidFill>
                  <a:srgbClr val="1D617A"/>
                </a:solidFill>
                <a:latin typeface="Symbol" panose="05050102010706020507" pitchFamily="18" charset="2"/>
                <a:cs typeface="Poppins Light" panose="020B0604020202020204" charset="0"/>
              </a:rPr>
              <a:t>              </a:t>
            </a:r>
            <a:r>
              <a:rPr lang="en-US" sz="4200" baseline="-25000" dirty="0">
                <a:solidFill>
                  <a:srgbClr val="1D617A"/>
                </a:solidFill>
                <a:latin typeface="Symbol" panose="05050102010706020507" pitchFamily="18" charset="2"/>
              </a:rPr>
              <a:t>D -&gt;0</a:t>
            </a:r>
            <a:r>
              <a:rPr lang="en-US" sz="28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endParaRPr lang="en-US" sz="3000" dirty="0">
              <a:solidFill>
                <a:srgbClr val="1D617A"/>
              </a:solidFill>
              <a:latin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1748724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8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478A998-E796-4D2F-80B4-4CB20F2D1BD6}"/>
              </a:ext>
            </a:extLst>
          </p:cNvPr>
          <p:cNvGrpSpPr/>
          <p:nvPr/>
        </p:nvGrpSpPr>
        <p:grpSpPr>
          <a:xfrm>
            <a:off x="9753600" y="-190500"/>
            <a:ext cx="4394774" cy="4011405"/>
            <a:chOff x="14233267" y="2078701"/>
            <a:chExt cx="3739088" cy="3690275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E956A690-7621-4F65-BE2B-352A248DA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65535" y1="11376" x2="65535" y2="11376"/>
                          <a14:foregroundMark x1="35509" y1="19841" x2="35509" y2="19841"/>
                          <a14:foregroundMark x1="35509" y1="19841" x2="35509" y2="19841"/>
                          <a14:foregroundMark x1="13316" y1="16667" x2="13316" y2="16667"/>
                          <a14:foregroundMark x1="67102" y1="14550" x2="67102" y2="14550"/>
                          <a14:foregroundMark x1="67102" y1="14550" x2="67102" y2="14550"/>
                          <a14:foregroundMark x1="84334" y1="14286" x2="84334" y2="14286"/>
                          <a14:foregroundMark x1="52219" y1="16402" x2="52219" y2="16402"/>
                          <a14:foregroundMark x1="24021" y1="20635" x2="24021" y2="20635"/>
                          <a14:foregroundMark x1="9138" y1="19312" x2="9138" y2="19312"/>
                          <a14:foregroundMark x1="9138" y1="19312" x2="9138" y2="19312"/>
                          <a14:foregroundMark x1="29504" y1="15608" x2="29504" y2="15608"/>
                          <a14:foregroundMark x1="55091" y1="7407" x2="55091" y2="7407"/>
                          <a14:foregroundMark x1="57963" y1="3968" x2="57963" y2="3968"/>
                          <a14:foregroundMark x1="52219" y1="14286" x2="52219" y2="14286"/>
                          <a14:foregroundMark x1="52219" y1="10847" x2="52219" y2="10847"/>
                          <a14:foregroundMark x1="39687" y1="15079" x2="39687" y2="15079"/>
                          <a14:foregroundMark x1="39687" y1="15608" x2="39687" y2="15608"/>
                          <a14:foregroundMark x1="44648" y1="15873" x2="44648" y2="15873"/>
                          <a14:foregroundMark x1="50392" y1="15608" x2="50392" y2="15608"/>
                          <a14:foregroundMark x1="78851" y1="18519" x2="78851" y2="18519"/>
                          <a14:foregroundMark x1="77285" y1="15079" x2="77285" y2="15079"/>
                          <a14:foregroundMark x1="76240" y1="15079" x2="76240" y2="15079"/>
                          <a14:foregroundMark x1="65013" y1="15873" x2="65013" y2="15873"/>
                          <a14:foregroundMark x1="62663" y1="15873" x2="62663" y2="15873"/>
                          <a14:foregroundMark x1="60574" y1="16402" x2="60574" y2="16402"/>
                          <a14:foregroundMark x1="56397" y1="16667" x2="56397" y2="16667"/>
                          <a14:foregroundMark x1="16188" y1="20899" x2="16188" y2="20899"/>
                          <a14:foregroundMark x1="19060" y1="19841" x2="19060" y2="19841"/>
                          <a14:foregroundMark x1="19060" y1="19841" x2="19060" y2="19841"/>
                          <a14:foregroundMark x1="24021" y1="17989" x2="24021" y2="17989"/>
                          <a14:foregroundMark x1="27937" y1="18783" x2="27937" y2="18783"/>
                          <a14:foregroundMark x1="27937" y1="18783" x2="27937" y2="18783"/>
                          <a14:foregroundMark x1="48303" y1="20635" x2="48303" y2="20635"/>
                          <a14:foregroundMark x1="42037" y1="20899" x2="42037" y2="20899"/>
                          <a14:foregroundMark x1="42037" y1="20899" x2="42037" y2="20899"/>
                          <a14:foregroundMark x1="76240" y1="10317" x2="76240" y2="10317"/>
                          <a14:foregroundMark x1="78068" y1="15608" x2="78068" y2="15608"/>
                          <a14:foregroundMark x1="78068" y1="15608" x2="78068" y2="15608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85640" y1="13492" x2="85640" y2="13492"/>
                          <a14:foregroundMark x1="79373" y1="15079" x2="79373" y2="15079"/>
                          <a14:foregroundMark x1="49086" y1="5291" x2="49086" y2="5291"/>
                          <a14:foregroundMark x1="49608" y1="22751" x2="49608" y2="22751"/>
                          <a14:foregroundMark x1="49608" y1="22751" x2="43342" y2="22751"/>
                          <a14:foregroundMark x1="43342" y1="22751" x2="14883" y2="16667"/>
                          <a14:foregroundMark x1="61619" y1="21429" x2="64230" y2="16667"/>
                          <a14:foregroundMark x1="64230" y1="16667" x2="64230" y2="16667"/>
                          <a14:foregroundMark x1="51697" y1="14286" x2="51697" y2="14286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3175"/>
                          <a14:foregroundMark x1="55352" y1="3175" x2="55352" y2="3175"/>
                          <a14:foregroundMark x1="55091" y1="18783" x2="55091" y2="18783"/>
                          <a14:foregroundMark x1="55091" y1="18783" x2="55091" y2="18783"/>
                          <a14:foregroundMark x1="53003" y1="12169" x2="53003" y2="12169"/>
                          <a14:foregroundMark x1="53003" y1="12169" x2="53003" y2="12169"/>
                          <a14:foregroundMark x1="55091" y1="13492" x2="55091" y2="13492"/>
                          <a14:foregroundMark x1="55091" y1="13492" x2="55091" y2="13492"/>
                          <a14:foregroundMark x1="55091" y1="13492" x2="55091" y2="13492"/>
                          <a14:foregroundMark x1="72063" y1="17725" x2="72063" y2="177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233267" y="2078701"/>
              <a:ext cx="3739088" cy="3690275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3712EB66-EAFD-4912-9973-A2178E909775}"/>
                </a:ext>
              </a:extLst>
            </p:cNvPr>
            <p:cNvSpPr txBox="1"/>
            <p:nvPr/>
          </p:nvSpPr>
          <p:spPr>
            <a:xfrm>
              <a:off x="15011241" y="2624066"/>
              <a:ext cx="2947074" cy="2654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3200" dirty="0"/>
                <a:t>Transformaciones de la variable t:</a:t>
              </a:r>
            </a:p>
            <a:p>
              <a:r>
                <a:rPr lang="es-AR" sz="3200" dirty="0"/>
                <a:t>	x(t)</a:t>
              </a:r>
            </a:p>
            <a:p>
              <a:r>
                <a:rPr lang="es-AR" sz="2800" dirty="0"/>
                <a:t>1. Desplazamiento</a:t>
              </a:r>
            </a:p>
            <a:p>
              <a:r>
                <a:rPr lang="es-AR" sz="2800" dirty="0"/>
                <a:t>2. Escalamiento</a:t>
              </a:r>
            </a:p>
            <a:p>
              <a:r>
                <a:rPr lang="es-AR" sz="2800" dirty="0"/>
                <a:t>3. Reflexión</a:t>
              </a: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9FEC4FFE-16D0-4C27-B1C0-34635AFDFA4F}"/>
              </a:ext>
            </a:extLst>
          </p:cNvPr>
          <p:cNvGrpSpPr/>
          <p:nvPr/>
        </p:nvGrpSpPr>
        <p:grpSpPr>
          <a:xfrm>
            <a:off x="2895600" y="342900"/>
            <a:ext cx="6432433" cy="2826608"/>
            <a:chOff x="457200" y="2400300"/>
            <a:chExt cx="6366735" cy="2681827"/>
          </a:xfrm>
        </p:grpSpPr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719F9D0A-70AC-41C5-851A-5D9BAA6EF321}"/>
                </a:ext>
              </a:extLst>
            </p:cNvPr>
            <p:cNvGrpSpPr/>
            <p:nvPr/>
          </p:nvGrpSpPr>
          <p:grpSpPr>
            <a:xfrm>
              <a:off x="457200" y="2400300"/>
              <a:ext cx="5029199" cy="2681827"/>
              <a:chOff x="457200" y="7414673"/>
              <a:chExt cx="5029199" cy="2681827"/>
            </a:xfrm>
          </p:grpSpPr>
          <p:sp>
            <p:nvSpPr>
              <p:cNvPr id="24" name="TextBox 9">
                <a:extLst>
                  <a:ext uri="{FF2B5EF4-FFF2-40B4-BE49-F238E27FC236}">
                    <a16:creationId xmlns:a16="http://schemas.microsoft.com/office/drawing/2014/main" id="{297D686C-F8A5-4357-8B30-7730142FA9DF}"/>
                  </a:ext>
                </a:extLst>
              </p:cNvPr>
              <p:cNvSpPr txBox="1"/>
              <p:nvPr/>
            </p:nvSpPr>
            <p:spPr>
              <a:xfrm>
                <a:off x="457200" y="7414673"/>
                <a:ext cx="5029199" cy="571188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>
                  <a:lnSpc>
                    <a:spcPts val="4498"/>
                  </a:lnSpc>
                </a:pPr>
                <a:r>
                  <a:rPr lang="en-US" sz="3200" spc="-263" dirty="0" err="1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Impulso</a:t>
                </a:r>
                <a:r>
                  <a:rPr lang="en-U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</a:t>
                </a:r>
                <a:r>
                  <a:rPr lang="en-US" sz="3200" spc="-263" dirty="0" err="1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Unitario</a:t>
                </a:r>
                <a:r>
                  <a:rPr lang="en-U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: </a:t>
                </a:r>
                <a:r>
                  <a:rPr lang="en-US" sz="4399" b="1" spc="-263" dirty="0">
                    <a:solidFill>
                      <a:srgbClr val="1D617A"/>
                    </a:solidFill>
                    <a:latin typeface="Poppins Bold"/>
                  </a:rPr>
                  <a:t> </a:t>
                </a:r>
                <a:r>
                  <a:rPr lang="en-US" sz="4399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d(</a:t>
                </a:r>
                <a:r>
                  <a:rPr lang="en-US" sz="3200" b="1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t</a:t>
                </a:r>
                <a:r>
                  <a:rPr lang="en-US" sz="4399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)</a:t>
                </a:r>
                <a:endParaRPr lang="en-US" sz="3000" dirty="0">
                  <a:solidFill>
                    <a:srgbClr val="1D617A"/>
                  </a:solidFill>
                  <a:latin typeface="Poppins Light"/>
                </a:endParaRPr>
              </a:p>
            </p:txBody>
          </p:sp>
          <p:grpSp>
            <p:nvGrpSpPr>
              <p:cNvPr id="26" name="Grupo 25">
                <a:extLst>
                  <a:ext uri="{FF2B5EF4-FFF2-40B4-BE49-F238E27FC236}">
                    <a16:creationId xmlns:a16="http://schemas.microsoft.com/office/drawing/2014/main" id="{CD1A2EFC-B1BC-435D-92D7-208969EF3589}"/>
                  </a:ext>
                </a:extLst>
              </p:cNvPr>
              <p:cNvGrpSpPr/>
              <p:nvPr/>
            </p:nvGrpSpPr>
            <p:grpSpPr>
              <a:xfrm>
                <a:off x="457200" y="8125136"/>
                <a:ext cx="3276600" cy="1971364"/>
                <a:chOff x="457200" y="8125136"/>
                <a:chExt cx="3276600" cy="1971364"/>
              </a:xfrm>
            </p:grpSpPr>
            <p:cxnSp>
              <p:nvCxnSpPr>
                <p:cNvPr id="28" name="Conector recto 27">
                  <a:extLst>
                    <a:ext uri="{FF2B5EF4-FFF2-40B4-BE49-F238E27FC236}">
                      <a16:creationId xmlns:a16="http://schemas.microsoft.com/office/drawing/2014/main" id="{8503A214-D6FA-40CC-8420-DCF1094321E3}"/>
                    </a:ext>
                  </a:extLst>
                </p:cNvPr>
                <p:cNvCxnSpPr/>
                <p:nvPr/>
              </p:nvCxnSpPr>
              <p:spPr>
                <a:xfrm>
                  <a:off x="1601041" y="8125136"/>
                  <a:ext cx="0" cy="19713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ector recto 28">
                  <a:extLst>
                    <a:ext uri="{FF2B5EF4-FFF2-40B4-BE49-F238E27FC236}">
                      <a16:creationId xmlns:a16="http://schemas.microsoft.com/office/drawing/2014/main" id="{6028824A-7FB5-45B7-B34F-3123DC3E82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00" y="9486900"/>
                  <a:ext cx="232411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recto de flecha 29">
                  <a:extLst>
                    <a:ext uri="{FF2B5EF4-FFF2-40B4-BE49-F238E27FC236}">
                      <a16:creationId xmlns:a16="http://schemas.microsoft.com/office/drawing/2014/main" id="{9C421397-7B12-439A-9B31-47DA7FF956BF}"/>
                    </a:ext>
                  </a:extLst>
                </p:cNvPr>
                <p:cNvCxnSpPr/>
                <p:nvPr/>
              </p:nvCxnSpPr>
              <p:spPr>
                <a:xfrm flipV="1">
                  <a:off x="1588526" y="8801100"/>
                  <a:ext cx="0" cy="685800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ED7D849B-3342-4ECA-9EE5-A122E97B7C43}"/>
                    </a:ext>
                  </a:extLst>
                </p:cNvPr>
                <p:cNvSpPr txBox="1"/>
                <p:nvPr/>
              </p:nvSpPr>
              <p:spPr>
                <a:xfrm>
                  <a:off x="1828837" y="9388614"/>
                  <a:ext cx="1904963" cy="5173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dirty="0"/>
                    <a:t>              </a:t>
                  </a:r>
                  <a:r>
                    <a:rPr lang="es-AR" sz="3200" dirty="0"/>
                    <a:t>t</a:t>
                  </a:r>
                  <a:endParaRPr lang="es-AR" dirty="0"/>
                </a:p>
              </p:txBody>
            </p:sp>
            <p:sp>
              <p:nvSpPr>
                <p:cNvPr id="32" name="CuadroTexto 31">
                  <a:extLst>
                    <a:ext uri="{FF2B5EF4-FFF2-40B4-BE49-F238E27FC236}">
                      <a16:creationId xmlns:a16="http://schemas.microsoft.com/office/drawing/2014/main" id="{6F45557B-EB05-4F97-93F1-F6074C9BAC87}"/>
                    </a:ext>
                  </a:extLst>
                </p:cNvPr>
                <p:cNvSpPr txBox="1"/>
                <p:nvPr/>
              </p:nvSpPr>
              <p:spPr>
                <a:xfrm>
                  <a:off x="500893" y="8420100"/>
                  <a:ext cx="1904963" cy="626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dirty="0"/>
                    <a:t>     </a:t>
                  </a:r>
                  <a:r>
                    <a:rPr lang="es-AR" sz="2000" dirty="0"/>
                    <a:t>área</a:t>
                  </a:r>
                  <a:r>
                    <a:rPr lang="es-AR" dirty="0"/>
                    <a:t> </a:t>
                  </a:r>
                  <a:r>
                    <a:rPr lang="es-AR" sz="2400" dirty="0"/>
                    <a:t>1</a:t>
                  </a:r>
                  <a:r>
                    <a:rPr lang="es-AR" sz="4000" dirty="0"/>
                    <a:t> </a:t>
                  </a:r>
                  <a:r>
                    <a:rPr lang="es-AR" dirty="0"/>
                    <a:t>            </a:t>
                  </a:r>
                </a:p>
              </p:txBody>
            </p:sp>
          </p:grpSp>
        </p:grp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FBC9792F-B302-4794-B9F5-18C3B3D932F7}"/>
                </a:ext>
              </a:extLst>
            </p:cNvPr>
            <p:cNvGrpSpPr/>
            <p:nvPr/>
          </p:nvGrpSpPr>
          <p:grpSpPr>
            <a:xfrm>
              <a:off x="3396456" y="3238501"/>
              <a:ext cx="3427479" cy="1541231"/>
              <a:chOff x="16815194" y="1781327"/>
              <a:chExt cx="3422005" cy="1398211"/>
            </a:xfrm>
          </p:grpSpPr>
          <p:sp>
            <p:nvSpPr>
              <p:cNvPr id="20" name="Abrir llave 19">
                <a:extLst>
                  <a:ext uri="{FF2B5EF4-FFF2-40B4-BE49-F238E27FC236}">
                    <a16:creationId xmlns:a16="http://schemas.microsoft.com/office/drawing/2014/main" id="{FD65274C-101D-4FC0-B759-36A09D839916}"/>
                  </a:ext>
                </a:extLst>
              </p:cNvPr>
              <p:cNvSpPr/>
              <p:nvPr/>
            </p:nvSpPr>
            <p:spPr>
              <a:xfrm>
                <a:off x="16815194" y="1781327"/>
                <a:ext cx="339117" cy="1398211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 sz="1974" dirty="0"/>
              </a:p>
            </p:txBody>
          </p:sp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0A2681DB-BDF6-4E1F-98DA-8F9EBF2A2F33}"/>
                  </a:ext>
                </a:extLst>
              </p:cNvPr>
              <p:cNvSpPr txBox="1"/>
              <p:nvPr/>
            </p:nvSpPr>
            <p:spPr>
              <a:xfrm rot="10800000" flipH="1" flipV="1">
                <a:off x="16938508" y="1811838"/>
                <a:ext cx="3298691" cy="609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rgbClr val="0070C0"/>
                    </a:solidFill>
                    <a:latin typeface="GothicE" panose="00000400000000000000" pitchFamily="2" charset="0"/>
                    <a:cs typeface="GothicE" panose="00000400000000000000" pitchFamily="2" charset="0"/>
                  </a:rPr>
                  <a:t>∞</a:t>
                </a:r>
                <a:r>
                  <a:rPr lang="en-US" sz="1974" dirty="0">
                    <a:solidFill>
                      <a:srgbClr val="1D617A"/>
                    </a:solidFill>
                    <a:latin typeface="GothicE" panose="00000400000000000000" pitchFamily="2" charset="0"/>
                    <a:cs typeface="GothicE" panose="00000400000000000000" pitchFamily="2" charset="0"/>
                  </a:rPr>
                  <a:t>  </a:t>
                </a:r>
                <a:r>
                  <a:rPr lang="en-US" sz="1974" dirty="0">
                    <a:solidFill>
                      <a:srgbClr val="1D617A"/>
                    </a:solidFill>
                    <a:latin typeface="Poppins Light"/>
                  </a:rPr>
                  <a:t>para  t =0</a:t>
                </a:r>
                <a:endParaRPr lang="es-AR" sz="1974" dirty="0"/>
              </a:p>
            </p:txBody>
          </p:sp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3D5517A-C09D-48A6-A32F-B1B4ADC5451A}"/>
                  </a:ext>
                </a:extLst>
              </p:cNvPr>
              <p:cNvSpPr txBox="1"/>
              <p:nvPr/>
            </p:nvSpPr>
            <p:spPr>
              <a:xfrm rot="10800000" flipH="1" flipV="1">
                <a:off x="16923093" y="2398258"/>
                <a:ext cx="3128495" cy="642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74" dirty="0">
                    <a:solidFill>
                      <a:srgbClr val="1D617A"/>
                    </a:solidFill>
                    <a:latin typeface="Poppins Light"/>
                  </a:rPr>
                  <a:t> </a:t>
                </a:r>
                <a:r>
                  <a:rPr lang="en-US" sz="2631" dirty="0">
                    <a:solidFill>
                      <a:srgbClr val="1D617A"/>
                    </a:solidFill>
                    <a:latin typeface="Poppins Light"/>
                  </a:rPr>
                  <a:t>0</a:t>
                </a:r>
                <a:r>
                  <a:rPr lang="en-US" sz="1974" dirty="0">
                    <a:solidFill>
                      <a:srgbClr val="1D617A"/>
                    </a:solidFill>
                    <a:latin typeface="Poppins Light"/>
                  </a:rPr>
                  <a:t>      para </a:t>
                </a:r>
                <a:r>
                  <a:rPr lang="en-US" sz="1974" dirty="0" err="1">
                    <a:solidFill>
                      <a:srgbClr val="1D617A"/>
                    </a:solidFill>
                    <a:latin typeface="Poppins Light"/>
                  </a:rPr>
                  <a:t>cualquier</a:t>
                </a:r>
                <a:r>
                  <a:rPr lang="en-US" sz="1974" dirty="0">
                    <a:solidFill>
                      <a:srgbClr val="1D617A"/>
                    </a:solidFill>
                    <a:latin typeface="Poppins Light"/>
                  </a:rPr>
                  <a:t>         	  </a:t>
                </a:r>
                <a:r>
                  <a:rPr lang="en-US" sz="1974" dirty="0" err="1">
                    <a:solidFill>
                      <a:srgbClr val="1D617A"/>
                    </a:solidFill>
                    <a:latin typeface="Poppins Light"/>
                  </a:rPr>
                  <a:t>otro</a:t>
                </a:r>
                <a:r>
                  <a:rPr lang="en-US" sz="1974" dirty="0">
                    <a:solidFill>
                      <a:srgbClr val="1D617A"/>
                    </a:solidFill>
                    <a:latin typeface="Poppins Light"/>
                  </a:rPr>
                  <a:t> t</a:t>
                </a:r>
                <a:endParaRPr lang="es-AR" sz="1974" dirty="0"/>
              </a:p>
            </p:txBody>
          </p:sp>
        </p:grp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D6647899-F9AC-4E0F-A258-C64E02BDCD72}"/>
              </a:ext>
            </a:extLst>
          </p:cNvPr>
          <p:cNvGrpSpPr/>
          <p:nvPr/>
        </p:nvGrpSpPr>
        <p:grpSpPr>
          <a:xfrm>
            <a:off x="685800" y="6591300"/>
            <a:ext cx="5730125" cy="2826608"/>
            <a:chOff x="8229600" y="342900"/>
            <a:chExt cx="5730125" cy="2826608"/>
          </a:xfrm>
        </p:grpSpPr>
        <p:sp>
          <p:nvSpPr>
            <p:cNvPr id="39" name="TextBox 9">
              <a:extLst>
                <a:ext uri="{FF2B5EF4-FFF2-40B4-BE49-F238E27FC236}">
                  <a16:creationId xmlns:a16="http://schemas.microsoft.com/office/drawing/2014/main" id="{D86A51F2-6247-41AB-8DBF-12C9DF083D41}"/>
                </a:ext>
              </a:extLst>
            </p:cNvPr>
            <p:cNvSpPr txBox="1"/>
            <p:nvPr/>
          </p:nvSpPr>
          <p:spPr>
            <a:xfrm>
              <a:off x="8229600" y="342900"/>
              <a:ext cx="5730125" cy="60202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4498"/>
                </a:lnSpc>
              </a:pPr>
              <a:r>
                <a:rPr lang="en-US" sz="3200" spc="-263" dirty="0" err="1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Impulso</a:t>
              </a:r>
              <a:r>
                <a:rPr lang="en-U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</a:t>
              </a:r>
              <a:r>
                <a:rPr lang="en-US" sz="3200" spc="-263" dirty="0" err="1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Unitario</a:t>
              </a:r>
              <a:r>
                <a:rPr lang="en-U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</a:t>
              </a:r>
              <a:r>
                <a:rPr lang="en-US" sz="3200" spc="-263" dirty="0" err="1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escaldo</a:t>
              </a:r>
              <a:r>
                <a:rPr lang="en-U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: </a:t>
              </a:r>
              <a:r>
                <a:rPr lang="en-US" sz="4399" b="1" spc="-263" dirty="0">
                  <a:solidFill>
                    <a:srgbClr val="1D617A"/>
                  </a:solidFill>
                  <a:latin typeface="Poppins Bold"/>
                </a:rPr>
                <a:t> </a:t>
              </a:r>
              <a:r>
                <a:rPr lang="en-US" sz="4399" spc="-263" dirty="0" err="1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k</a:t>
              </a:r>
              <a:r>
                <a:rPr lang="en-US" sz="4399" dirty="0" err="1">
                  <a:solidFill>
                    <a:srgbClr val="1D617A"/>
                  </a:solidFill>
                  <a:latin typeface="Symbol" panose="05050102010706020507" pitchFamily="18" charset="2"/>
                </a:rPr>
                <a:t>d</a:t>
              </a:r>
              <a:r>
                <a:rPr lang="en-US" sz="4399" dirty="0">
                  <a:solidFill>
                    <a:srgbClr val="1D617A"/>
                  </a:solidFill>
                  <a:latin typeface="Symbol" panose="05050102010706020507" pitchFamily="18" charset="2"/>
                </a:rPr>
                <a:t>(</a:t>
              </a:r>
              <a:r>
                <a:rPr lang="en-US" sz="3200" b="1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t</a:t>
              </a:r>
              <a:r>
                <a:rPr lang="en-US" sz="4399" dirty="0">
                  <a:solidFill>
                    <a:srgbClr val="1D617A"/>
                  </a:solidFill>
                  <a:latin typeface="Symbol" panose="05050102010706020507" pitchFamily="18" charset="2"/>
                </a:rPr>
                <a:t>)</a:t>
              </a: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</p:txBody>
        </p: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F10F3074-05B6-49F3-889D-FB09BEB11AF7}"/>
                </a:ext>
              </a:extLst>
            </p:cNvPr>
            <p:cNvGrpSpPr/>
            <p:nvPr/>
          </p:nvGrpSpPr>
          <p:grpSpPr>
            <a:xfrm>
              <a:off x="9372600" y="1091718"/>
              <a:ext cx="3310411" cy="2077790"/>
              <a:chOff x="8229600" y="1091718"/>
              <a:chExt cx="3310411" cy="2077790"/>
            </a:xfrm>
          </p:grpSpPr>
          <p:grpSp>
            <p:nvGrpSpPr>
              <p:cNvPr id="40" name="Grupo 39">
                <a:extLst>
                  <a:ext uri="{FF2B5EF4-FFF2-40B4-BE49-F238E27FC236}">
                    <a16:creationId xmlns:a16="http://schemas.microsoft.com/office/drawing/2014/main" id="{EFF12FEE-580B-43C5-8593-2A83B19E6E88}"/>
                  </a:ext>
                </a:extLst>
              </p:cNvPr>
              <p:cNvGrpSpPr/>
              <p:nvPr/>
            </p:nvGrpSpPr>
            <p:grpSpPr>
              <a:xfrm>
                <a:off x="8229600" y="1091718"/>
                <a:ext cx="3310411" cy="2077790"/>
                <a:chOff x="457200" y="8125136"/>
                <a:chExt cx="3276600" cy="1971364"/>
              </a:xfrm>
            </p:grpSpPr>
            <p:cxnSp>
              <p:nvCxnSpPr>
                <p:cNvPr id="41" name="Conector recto 40">
                  <a:extLst>
                    <a:ext uri="{FF2B5EF4-FFF2-40B4-BE49-F238E27FC236}">
                      <a16:creationId xmlns:a16="http://schemas.microsoft.com/office/drawing/2014/main" id="{3D2FED35-2D38-4F33-BE91-0A9102988625}"/>
                    </a:ext>
                  </a:extLst>
                </p:cNvPr>
                <p:cNvCxnSpPr/>
                <p:nvPr/>
              </p:nvCxnSpPr>
              <p:spPr>
                <a:xfrm>
                  <a:off x="1601041" y="8125136"/>
                  <a:ext cx="0" cy="19713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>
                  <a:extLst>
                    <a:ext uri="{FF2B5EF4-FFF2-40B4-BE49-F238E27FC236}">
                      <a16:creationId xmlns:a16="http://schemas.microsoft.com/office/drawing/2014/main" id="{9F66A8E5-37A5-47AC-ACE6-76D0BBF766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00" y="9486900"/>
                  <a:ext cx="232411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ctor recto de flecha 42">
                  <a:extLst>
                    <a:ext uri="{FF2B5EF4-FFF2-40B4-BE49-F238E27FC236}">
                      <a16:creationId xmlns:a16="http://schemas.microsoft.com/office/drawing/2014/main" id="{B348FB0C-DEDD-4BD2-BCCA-4833636B166C}"/>
                    </a:ext>
                  </a:extLst>
                </p:cNvPr>
                <p:cNvCxnSpPr/>
                <p:nvPr/>
              </p:nvCxnSpPr>
              <p:spPr>
                <a:xfrm flipV="1">
                  <a:off x="1588526" y="8801100"/>
                  <a:ext cx="0" cy="685800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4" name="CuadroTexto 43">
                  <a:extLst>
                    <a:ext uri="{FF2B5EF4-FFF2-40B4-BE49-F238E27FC236}">
                      <a16:creationId xmlns:a16="http://schemas.microsoft.com/office/drawing/2014/main" id="{E4EEFB7F-D39D-41A0-A53E-E4B733305231}"/>
                    </a:ext>
                  </a:extLst>
                </p:cNvPr>
                <p:cNvSpPr txBox="1"/>
                <p:nvPr/>
              </p:nvSpPr>
              <p:spPr>
                <a:xfrm>
                  <a:off x="1828837" y="9388614"/>
                  <a:ext cx="1904963" cy="5173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dirty="0"/>
                    <a:t>              </a:t>
                  </a:r>
                  <a:r>
                    <a:rPr lang="es-AR" sz="3200" dirty="0"/>
                    <a:t>t</a:t>
                  </a:r>
                  <a:endParaRPr lang="es-AR" dirty="0"/>
                </a:p>
              </p:txBody>
            </p:sp>
            <p:sp>
              <p:nvSpPr>
                <p:cNvPr id="45" name="CuadroTexto 44">
                  <a:extLst>
                    <a:ext uri="{FF2B5EF4-FFF2-40B4-BE49-F238E27FC236}">
                      <a16:creationId xmlns:a16="http://schemas.microsoft.com/office/drawing/2014/main" id="{C67F86DF-9CCE-46E8-B368-BC4C58831C0B}"/>
                    </a:ext>
                  </a:extLst>
                </p:cNvPr>
                <p:cNvSpPr txBox="1"/>
                <p:nvPr/>
              </p:nvSpPr>
              <p:spPr>
                <a:xfrm>
                  <a:off x="1070334" y="8420099"/>
                  <a:ext cx="474079" cy="671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sz="4000" dirty="0"/>
                    <a:t>k </a:t>
                  </a:r>
                  <a:r>
                    <a:rPr lang="es-AR" dirty="0"/>
                    <a:t>            </a:t>
                  </a:r>
                </a:p>
              </p:txBody>
            </p:sp>
          </p:grpSp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A5FCA8C7-D97B-4B43-8AAA-FFD6CDDA86E4}"/>
                  </a:ext>
                </a:extLst>
              </p:cNvPr>
              <p:cNvSpPr txBox="1"/>
              <p:nvPr/>
            </p:nvSpPr>
            <p:spPr>
              <a:xfrm>
                <a:off x="9084129" y="2302014"/>
                <a:ext cx="5932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/>
                  <a:t>0</a:t>
                </a:r>
                <a:r>
                  <a:rPr lang="es-AR" sz="4000" dirty="0"/>
                  <a:t> </a:t>
                </a:r>
                <a:r>
                  <a:rPr lang="es-AR" dirty="0"/>
                  <a:t>            </a:t>
                </a:r>
              </a:p>
            </p:txBody>
          </p:sp>
        </p:grpSp>
      </p:grp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D7FC1FF-941F-47AE-8501-5AA915FA7FA3}"/>
              </a:ext>
            </a:extLst>
          </p:cNvPr>
          <p:cNvSpPr txBox="1"/>
          <p:nvPr/>
        </p:nvSpPr>
        <p:spPr>
          <a:xfrm>
            <a:off x="3820886" y="2225814"/>
            <a:ext cx="631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0</a:t>
            </a:r>
            <a:r>
              <a:rPr lang="es-AR" sz="4000" dirty="0"/>
              <a:t> </a:t>
            </a:r>
            <a:r>
              <a:rPr lang="es-AR" dirty="0"/>
              <a:t>            </a:t>
            </a: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54EF050D-A4D5-4AB4-AEFF-9934D80D8C99}"/>
              </a:ext>
            </a:extLst>
          </p:cNvPr>
          <p:cNvGrpSpPr/>
          <p:nvPr/>
        </p:nvGrpSpPr>
        <p:grpSpPr>
          <a:xfrm>
            <a:off x="10820400" y="3543300"/>
            <a:ext cx="6875304" cy="5628966"/>
            <a:chOff x="11734801" y="-147227"/>
            <a:chExt cx="6705599" cy="5628966"/>
          </a:xfrm>
        </p:grpSpPr>
        <p:pic>
          <p:nvPicPr>
            <p:cNvPr id="62" name="Imagen 61">
              <a:extLst>
                <a:ext uri="{FF2B5EF4-FFF2-40B4-BE49-F238E27FC236}">
                  <a16:creationId xmlns:a16="http://schemas.microsoft.com/office/drawing/2014/main" id="{B0766575-9B79-4719-A7F5-0C1FC0B37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65535" y1="11376" x2="65535" y2="11376"/>
                          <a14:foregroundMark x1="35509" y1="19841" x2="35509" y2="19841"/>
                          <a14:foregroundMark x1="35509" y1="19841" x2="35509" y2="19841"/>
                          <a14:foregroundMark x1="13316" y1="16667" x2="13316" y2="16667"/>
                          <a14:foregroundMark x1="67102" y1="14550" x2="67102" y2="14550"/>
                          <a14:foregroundMark x1="67102" y1="14550" x2="67102" y2="14550"/>
                          <a14:foregroundMark x1="84334" y1="14286" x2="84334" y2="14286"/>
                          <a14:foregroundMark x1="52219" y1="16402" x2="52219" y2="16402"/>
                          <a14:foregroundMark x1="24021" y1="20635" x2="24021" y2="20635"/>
                          <a14:foregroundMark x1="9138" y1="19312" x2="9138" y2="19312"/>
                          <a14:foregroundMark x1="9138" y1="19312" x2="9138" y2="19312"/>
                          <a14:foregroundMark x1="29504" y1="15608" x2="29504" y2="15608"/>
                          <a14:foregroundMark x1="55091" y1="7407" x2="55091" y2="7407"/>
                          <a14:foregroundMark x1="57963" y1="3968" x2="57963" y2="3968"/>
                          <a14:foregroundMark x1="52219" y1="14286" x2="52219" y2="14286"/>
                          <a14:foregroundMark x1="52219" y1="10847" x2="52219" y2="10847"/>
                          <a14:foregroundMark x1="39687" y1="15079" x2="39687" y2="15079"/>
                          <a14:foregroundMark x1="39687" y1="15608" x2="39687" y2="15608"/>
                          <a14:foregroundMark x1="44648" y1="15873" x2="44648" y2="15873"/>
                          <a14:foregroundMark x1="50392" y1="15608" x2="50392" y2="15608"/>
                          <a14:foregroundMark x1="78851" y1="18519" x2="78851" y2="18519"/>
                          <a14:foregroundMark x1="77285" y1="15079" x2="77285" y2="15079"/>
                          <a14:foregroundMark x1="76240" y1="15079" x2="76240" y2="15079"/>
                          <a14:foregroundMark x1="65013" y1="15873" x2="65013" y2="15873"/>
                          <a14:foregroundMark x1="62663" y1="15873" x2="62663" y2="15873"/>
                          <a14:foregroundMark x1="60574" y1="16402" x2="60574" y2="16402"/>
                          <a14:foregroundMark x1="56397" y1="16667" x2="56397" y2="16667"/>
                          <a14:foregroundMark x1="16188" y1="20899" x2="16188" y2="20899"/>
                          <a14:foregroundMark x1="19060" y1="19841" x2="19060" y2="19841"/>
                          <a14:foregroundMark x1="19060" y1="19841" x2="19060" y2="19841"/>
                          <a14:foregroundMark x1="24021" y1="17989" x2="24021" y2="17989"/>
                          <a14:foregroundMark x1="27937" y1="18783" x2="27937" y2="18783"/>
                          <a14:foregroundMark x1="27937" y1="18783" x2="27937" y2="18783"/>
                          <a14:foregroundMark x1="48303" y1="20635" x2="48303" y2="20635"/>
                          <a14:foregroundMark x1="42037" y1="20899" x2="42037" y2="20899"/>
                          <a14:foregroundMark x1="42037" y1="20899" x2="42037" y2="20899"/>
                          <a14:foregroundMark x1="76240" y1="10317" x2="76240" y2="10317"/>
                          <a14:foregroundMark x1="78068" y1="15608" x2="78068" y2="15608"/>
                          <a14:foregroundMark x1="78068" y1="15608" x2="78068" y2="15608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85640" y1="13492" x2="85640" y2="13492"/>
                          <a14:foregroundMark x1="79373" y1="15079" x2="79373" y2="15079"/>
                          <a14:foregroundMark x1="49086" y1="5291" x2="49086" y2="5291"/>
                          <a14:foregroundMark x1="49608" y1="22751" x2="49608" y2="22751"/>
                          <a14:foregroundMark x1="49608" y1="22751" x2="43342" y2="22751"/>
                          <a14:foregroundMark x1="43342" y1="22751" x2="14883" y2="16667"/>
                          <a14:foregroundMark x1="61619" y1="21429" x2="64230" y2="16667"/>
                          <a14:foregroundMark x1="64230" y1="16667" x2="64230" y2="16667"/>
                          <a14:foregroundMark x1="51697" y1="14286" x2="51697" y2="14286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3175"/>
                          <a14:foregroundMark x1="55352" y1="3175" x2="55352" y2="3175"/>
                          <a14:foregroundMark x1="55091" y1="18783" x2="55091" y2="18783"/>
                          <a14:foregroundMark x1="55091" y1="18783" x2="55091" y2="18783"/>
                          <a14:foregroundMark x1="53003" y1="12169" x2="53003" y2="12169"/>
                          <a14:foregroundMark x1="53003" y1="12169" x2="53003" y2="12169"/>
                          <a14:foregroundMark x1="55091" y1="13492" x2="55091" y2="13492"/>
                          <a14:foregroundMark x1="55091" y1="13492" x2="55091" y2="13492"/>
                          <a14:foregroundMark x1="55091" y1="13492" x2="55091" y2="13492"/>
                          <a14:foregroundMark x1="72063" y1="17725" x2="72063" y2="177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734801" y="-147227"/>
              <a:ext cx="6554041" cy="5628966"/>
            </a:xfrm>
            <a:prstGeom prst="rect">
              <a:avLst/>
            </a:prstGeom>
          </p:spPr>
        </p:pic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98036A7B-6A87-4E24-A46E-00D5AA411CBF}"/>
                </a:ext>
              </a:extLst>
            </p:cNvPr>
            <p:cNvSpPr txBox="1"/>
            <p:nvPr/>
          </p:nvSpPr>
          <p:spPr>
            <a:xfrm>
              <a:off x="12443034" y="685800"/>
              <a:ext cx="5494445" cy="2923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rgbClr val="1D617A"/>
                  </a:solidFill>
                  <a:latin typeface="Poppins Light"/>
                </a:rPr>
                <a:t>Recordar</a:t>
              </a:r>
              <a:r>
                <a:rPr lang="en-US" sz="2400" dirty="0">
                  <a:solidFill>
                    <a:srgbClr val="1D617A"/>
                  </a:solidFill>
                  <a:latin typeface="Poppins Light"/>
                </a:rPr>
                <a:t>    </a:t>
              </a:r>
              <a:r>
                <a:rPr lang="en-US" sz="2400" b="1" dirty="0">
                  <a:solidFill>
                    <a:srgbClr val="1D617A"/>
                  </a:solidFill>
                  <a:latin typeface="Poppins Light"/>
                </a:rPr>
                <a:t>MUY IMPORTANTE!!</a:t>
              </a:r>
            </a:p>
            <a:p>
              <a:endParaRPr lang="en-US" sz="3200" dirty="0">
                <a:solidFill>
                  <a:srgbClr val="1D617A"/>
                </a:solidFill>
                <a:latin typeface="Poppins Light"/>
              </a:endParaRPr>
            </a:p>
            <a:p>
              <a:r>
                <a:rPr lang="en-US" sz="3200" dirty="0">
                  <a:solidFill>
                    <a:srgbClr val="1D617A"/>
                  </a:solidFill>
                  <a:latin typeface="Poppins Light"/>
                </a:rPr>
                <a:t>    </a:t>
              </a:r>
              <a:r>
                <a:rPr lang="en-US" sz="2000" dirty="0">
                  <a:solidFill>
                    <a:srgbClr val="1D617A"/>
                  </a:solidFill>
                  <a:latin typeface="Poppins Light"/>
                </a:rPr>
                <a:t>  </a:t>
              </a:r>
            </a:p>
            <a:p>
              <a:endParaRPr lang="en-US" sz="3200" dirty="0">
                <a:solidFill>
                  <a:srgbClr val="1D617A"/>
                </a:solidFill>
                <a:latin typeface="Poppins Light"/>
              </a:endParaRPr>
            </a:p>
            <a:p>
              <a:r>
                <a:rPr lang="en-US" sz="3200" dirty="0">
                  <a:solidFill>
                    <a:srgbClr val="1D617A"/>
                  </a:solidFill>
                  <a:latin typeface="Poppins Light"/>
                </a:rPr>
                <a:t>	     </a:t>
              </a:r>
            </a:p>
            <a:p>
              <a:endParaRPr lang="es-AR" sz="3200" dirty="0"/>
            </a:p>
          </p:txBody>
        </p: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C6A3C9D7-6EA6-4F97-8F46-B40B46BD5046}"/>
                </a:ext>
              </a:extLst>
            </p:cNvPr>
            <p:cNvSpPr txBox="1"/>
            <p:nvPr/>
          </p:nvSpPr>
          <p:spPr>
            <a:xfrm>
              <a:off x="12679680" y="1333500"/>
              <a:ext cx="45415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x(t). </a:t>
              </a:r>
              <a:r>
                <a:rPr lang="en-US" sz="2800" dirty="0">
                  <a:solidFill>
                    <a:srgbClr val="1D617A"/>
                  </a:solidFill>
                  <a:latin typeface="Symbol" panose="05050102010706020507" pitchFamily="18" charset="2"/>
                </a:rPr>
                <a:t>d</a:t>
              </a:r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(t) = x(0). </a:t>
              </a:r>
              <a:r>
                <a:rPr lang="en-US" sz="2800" dirty="0">
                  <a:solidFill>
                    <a:srgbClr val="1D617A"/>
                  </a:solidFill>
                  <a:latin typeface="Symbol" panose="05050102010706020507" pitchFamily="18" charset="2"/>
                </a:rPr>
                <a:t>d</a:t>
              </a:r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(t)</a:t>
              </a:r>
              <a:endParaRPr lang="es-AR" sz="2800" dirty="0"/>
            </a:p>
          </p:txBody>
        </p:sp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CB9D938F-7CD7-438A-94A7-F5A44EDCC710}"/>
                </a:ext>
              </a:extLst>
            </p:cNvPr>
            <p:cNvSpPr txBox="1"/>
            <p:nvPr/>
          </p:nvSpPr>
          <p:spPr>
            <a:xfrm>
              <a:off x="12344401" y="2105680"/>
              <a:ext cx="52425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x(t). </a:t>
              </a:r>
              <a:r>
                <a:rPr lang="en-US" sz="2800" dirty="0">
                  <a:solidFill>
                    <a:srgbClr val="1D617A"/>
                  </a:solidFill>
                  <a:latin typeface="Symbol" panose="05050102010706020507" pitchFamily="18" charset="2"/>
                </a:rPr>
                <a:t>d</a:t>
              </a:r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(t–t</a:t>
              </a:r>
              <a:r>
                <a:rPr lang="en-US" sz="2800" baseline="-25000" dirty="0">
                  <a:solidFill>
                    <a:srgbClr val="1D617A"/>
                  </a:solidFill>
                  <a:latin typeface="Poppins Light"/>
                </a:rPr>
                <a:t>0</a:t>
              </a:r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) = x(t</a:t>
              </a:r>
              <a:r>
                <a:rPr lang="en-US" sz="2800" baseline="-25000" dirty="0">
                  <a:solidFill>
                    <a:srgbClr val="1D617A"/>
                  </a:solidFill>
                  <a:latin typeface="Poppins Light"/>
                </a:rPr>
                <a:t>0</a:t>
              </a:r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). </a:t>
              </a:r>
              <a:r>
                <a:rPr lang="en-US" sz="2800" dirty="0">
                  <a:solidFill>
                    <a:srgbClr val="1D617A"/>
                  </a:solidFill>
                  <a:latin typeface="Symbol" panose="05050102010706020507" pitchFamily="18" charset="2"/>
                </a:rPr>
                <a:t>d</a:t>
              </a:r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(t–t</a:t>
              </a:r>
              <a:r>
                <a:rPr lang="en-US" sz="2800" baseline="-25000" dirty="0">
                  <a:solidFill>
                    <a:srgbClr val="1D617A"/>
                  </a:solidFill>
                  <a:latin typeface="Poppins Light"/>
                </a:rPr>
                <a:t>0</a:t>
              </a:r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)</a:t>
              </a:r>
              <a:endParaRPr lang="es-AR" sz="2800" dirty="0"/>
            </a:p>
          </p:txBody>
        </p: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9F35AD28-C771-4985-8882-20F0A84FE330}"/>
                </a:ext>
              </a:extLst>
            </p:cNvPr>
            <p:cNvSpPr txBox="1"/>
            <p:nvPr/>
          </p:nvSpPr>
          <p:spPr>
            <a:xfrm>
              <a:off x="13213083" y="2597705"/>
              <a:ext cx="460247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∞</a:t>
              </a:r>
            </a:p>
            <a:p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 ∫ x(t). </a:t>
              </a:r>
              <a:r>
                <a:rPr lang="en-US" sz="2800" dirty="0">
                  <a:solidFill>
                    <a:srgbClr val="1D617A"/>
                  </a:solidFill>
                  <a:latin typeface="Symbol" panose="05050102010706020507" pitchFamily="18" charset="2"/>
                </a:rPr>
                <a:t>d</a:t>
              </a:r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(t)dt = x(0) </a:t>
              </a:r>
            </a:p>
            <a:p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-∞</a:t>
              </a:r>
              <a:endParaRPr lang="es-AR" sz="2800" dirty="0"/>
            </a:p>
          </p:txBody>
        </p:sp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32A5F55B-8F90-4795-BABA-66EB42BE7790}"/>
                </a:ext>
              </a:extLst>
            </p:cNvPr>
            <p:cNvSpPr txBox="1"/>
            <p:nvPr/>
          </p:nvSpPr>
          <p:spPr>
            <a:xfrm>
              <a:off x="13837923" y="3606105"/>
              <a:ext cx="460247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∞</a:t>
              </a:r>
            </a:p>
            <a:p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 ∫ x(t). </a:t>
              </a:r>
              <a:r>
                <a:rPr lang="en-US" sz="2800" dirty="0">
                  <a:solidFill>
                    <a:srgbClr val="1D617A"/>
                  </a:solidFill>
                  <a:latin typeface="Symbol" panose="05050102010706020507" pitchFamily="18" charset="2"/>
                </a:rPr>
                <a:t>d</a:t>
              </a:r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(t- t</a:t>
              </a:r>
              <a:r>
                <a:rPr lang="en-US" sz="2800" baseline="-25000" dirty="0">
                  <a:solidFill>
                    <a:srgbClr val="1D617A"/>
                  </a:solidFill>
                  <a:latin typeface="Poppins Light"/>
                </a:rPr>
                <a:t>0</a:t>
              </a:r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)dt = x(t</a:t>
              </a:r>
              <a:r>
                <a:rPr lang="en-US" sz="2800" baseline="-25000" dirty="0">
                  <a:solidFill>
                    <a:srgbClr val="1D617A"/>
                  </a:solidFill>
                  <a:latin typeface="Poppins Light"/>
                </a:rPr>
                <a:t>0</a:t>
              </a:r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) </a:t>
              </a:r>
            </a:p>
            <a:p>
              <a:r>
                <a:rPr lang="en-US" sz="2800" dirty="0">
                  <a:solidFill>
                    <a:srgbClr val="1D617A"/>
                  </a:solidFill>
                  <a:latin typeface="Poppins Light"/>
                </a:rPr>
                <a:t>-∞</a:t>
              </a:r>
              <a:endParaRPr lang="es-AR" sz="2800" dirty="0"/>
            </a:p>
          </p:txBody>
        </p:sp>
      </p:grpSp>
      <p:sp>
        <p:nvSpPr>
          <p:cNvPr id="68" name="TextBox 9">
            <a:extLst>
              <a:ext uri="{FF2B5EF4-FFF2-40B4-BE49-F238E27FC236}">
                <a16:creationId xmlns:a16="http://schemas.microsoft.com/office/drawing/2014/main" id="{A3A32D11-C7C5-4543-815C-2BDEE79889C6}"/>
              </a:ext>
            </a:extLst>
          </p:cNvPr>
          <p:cNvSpPr txBox="1"/>
          <p:nvPr/>
        </p:nvSpPr>
        <p:spPr>
          <a:xfrm>
            <a:off x="457200" y="9570676"/>
            <a:ext cx="16078191" cy="5405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498"/>
              </a:lnSpc>
            </a:pPr>
            <a:r>
              <a:rPr lang="en-US" sz="28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La </a:t>
            </a:r>
            <a:r>
              <a:rPr lang="en-US" sz="2800" spc="-263" dirty="0" err="1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altura</a:t>
            </a:r>
            <a:r>
              <a:rPr lang="en-US" sz="28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de la </a:t>
            </a:r>
            <a:r>
              <a:rPr lang="en-US" sz="2800" spc="-263" dirty="0" err="1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flecha</a:t>
            </a:r>
            <a:r>
              <a:rPr lang="en-US" sz="28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2800" spc="-263" dirty="0" err="1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usada</a:t>
            </a:r>
            <a:r>
              <a:rPr lang="en-US" sz="28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para </a:t>
            </a:r>
            <a:r>
              <a:rPr lang="en-US" sz="2800" spc="-263" dirty="0" err="1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representar</a:t>
            </a:r>
            <a:r>
              <a:rPr lang="en-US" sz="28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el </a:t>
            </a:r>
            <a:r>
              <a:rPr lang="en-US" sz="2800" spc="-263" dirty="0" err="1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impulso</a:t>
            </a:r>
            <a:r>
              <a:rPr lang="en-US" sz="28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2800" spc="-263" dirty="0" err="1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escalado</a:t>
            </a:r>
            <a:r>
              <a:rPr lang="en-US" sz="28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es el </a:t>
            </a:r>
            <a:r>
              <a:rPr lang="en-US" sz="2800" spc="-263" dirty="0" err="1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área</a:t>
            </a:r>
            <a:r>
              <a:rPr lang="en-US" sz="28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=</a:t>
            </a:r>
            <a:r>
              <a:rPr lang="en-US" sz="2800" b="1" spc="-263" dirty="0">
                <a:solidFill>
                  <a:srgbClr val="1D617A"/>
                </a:solidFill>
                <a:latin typeface="Poppins Bold"/>
              </a:rPr>
              <a:t> </a:t>
            </a:r>
            <a:r>
              <a:rPr lang="en-US" sz="28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k</a:t>
            </a:r>
            <a:endParaRPr lang="en-US" sz="2800" dirty="0">
              <a:solidFill>
                <a:srgbClr val="1D617A"/>
              </a:solidFill>
              <a:latin typeface="Poppins Light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2FCA2181-C6F6-4086-81BD-4E298068215E}"/>
              </a:ext>
            </a:extLst>
          </p:cNvPr>
          <p:cNvGrpSpPr/>
          <p:nvPr/>
        </p:nvGrpSpPr>
        <p:grpSpPr>
          <a:xfrm>
            <a:off x="782681" y="3390900"/>
            <a:ext cx="9504319" cy="2826608"/>
            <a:chOff x="782681" y="3314700"/>
            <a:chExt cx="9504319" cy="2826608"/>
          </a:xfrm>
        </p:grpSpPr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5C4513D3-26B9-4784-976C-7DD0C9D371E1}"/>
                </a:ext>
              </a:extLst>
            </p:cNvPr>
            <p:cNvGrpSpPr/>
            <p:nvPr/>
          </p:nvGrpSpPr>
          <p:grpSpPr>
            <a:xfrm>
              <a:off x="782681" y="3314700"/>
              <a:ext cx="9504319" cy="2826608"/>
              <a:chOff x="-1004484" y="7414673"/>
              <a:chExt cx="9110571" cy="2681827"/>
            </a:xfrm>
          </p:grpSpPr>
          <p:sp>
            <p:nvSpPr>
              <p:cNvPr id="54" name="TextBox 9">
                <a:extLst>
                  <a:ext uri="{FF2B5EF4-FFF2-40B4-BE49-F238E27FC236}">
                    <a16:creationId xmlns:a16="http://schemas.microsoft.com/office/drawing/2014/main" id="{7FD0AB9E-7021-48A6-947E-F89ACADB6443}"/>
                  </a:ext>
                </a:extLst>
              </p:cNvPr>
              <p:cNvSpPr txBox="1"/>
              <p:nvPr/>
            </p:nvSpPr>
            <p:spPr>
              <a:xfrm>
                <a:off x="-1004484" y="7414673"/>
                <a:ext cx="9110571" cy="571188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>
                  <a:lnSpc>
                    <a:spcPts val="4498"/>
                  </a:lnSpc>
                </a:pPr>
                <a:r>
                  <a:rPr lang="en-US" sz="3200" spc="-263" dirty="0" err="1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Impulso</a:t>
                </a:r>
                <a:r>
                  <a:rPr lang="en-U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</a:t>
                </a:r>
                <a:r>
                  <a:rPr lang="en-US" sz="3200" spc="-263" dirty="0" err="1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Unitario</a:t>
                </a:r>
                <a:r>
                  <a:rPr lang="en-U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</a:t>
                </a:r>
                <a:r>
                  <a:rPr lang="en-US" sz="3200" spc="-263" dirty="0" err="1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desplazado</a:t>
                </a:r>
                <a:r>
                  <a:rPr lang="en-U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</a:t>
                </a:r>
                <a:r>
                  <a:rPr lang="en-US" sz="3200" spc="-263" dirty="0" err="1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en</a:t>
                </a:r>
                <a:r>
                  <a:rPr lang="en-U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el </a:t>
                </a:r>
                <a:r>
                  <a:rPr lang="en-US" sz="3200" spc="-263" dirty="0" err="1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tiempo</a:t>
                </a:r>
                <a:r>
                  <a:rPr lang="en-U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:  </a:t>
                </a:r>
                <a:r>
                  <a:rPr lang="en-US" sz="4399" b="1" spc="-263" dirty="0">
                    <a:solidFill>
                      <a:srgbClr val="1D617A"/>
                    </a:solidFill>
                    <a:latin typeface="Poppins Bold"/>
                  </a:rPr>
                  <a:t> </a:t>
                </a:r>
                <a:r>
                  <a:rPr lang="en-US" sz="4399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d(</a:t>
                </a:r>
                <a:r>
                  <a:rPr lang="en-US" sz="3200" b="1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t - t</a:t>
                </a:r>
                <a:r>
                  <a:rPr lang="en-US" sz="3200" b="1" spc="-263" baseline="-25000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0</a:t>
                </a:r>
                <a:r>
                  <a:rPr lang="en-US" sz="4399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)</a:t>
                </a:r>
                <a:endParaRPr lang="en-US" sz="3000" dirty="0">
                  <a:solidFill>
                    <a:srgbClr val="1D617A"/>
                  </a:solidFill>
                  <a:latin typeface="Poppins Light"/>
                </a:endParaRPr>
              </a:p>
            </p:txBody>
          </p:sp>
          <p:grpSp>
            <p:nvGrpSpPr>
              <p:cNvPr id="55" name="Grupo 54">
                <a:extLst>
                  <a:ext uri="{FF2B5EF4-FFF2-40B4-BE49-F238E27FC236}">
                    <a16:creationId xmlns:a16="http://schemas.microsoft.com/office/drawing/2014/main" id="{4F4BD32D-E889-4391-94BB-F247D0B1EE31}"/>
                  </a:ext>
                </a:extLst>
              </p:cNvPr>
              <p:cNvGrpSpPr/>
              <p:nvPr/>
            </p:nvGrpSpPr>
            <p:grpSpPr>
              <a:xfrm>
                <a:off x="457200" y="8125136"/>
                <a:ext cx="3123600" cy="1971364"/>
                <a:chOff x="457200" y="8125136"/>
                <a:chExt cx="3123600" cy="1971364"/>
              </a:xfrm>
            </p:grpSpPr>
            <p:cxnSp>
              <p:nvCxnSpPr>
                <p:cNvPr id="56" name="Conector recto 55">
                  <a:extLst>
                    <a:ext uri="{FF2B5EF4-FFF2-40B4-BE49-F238E27FC236}">
                      <a16:creationId xmlns:a16="http://schemas.microsoft.com/office/drawing/2014/main" id="{57AF7109-529B-4C9B-B1F0-B186E1982E87}"/>
                    </a:ext>
                  </a:extLst>
                </p:cNvPr>
                <p:cNvCxnSpPr/>
                <p:nvPr/>
              </p:nvCxnSpPr>
              <p:spPr>
                <a:xfrm>
                  <a:off x="1601041" y="8125136"/>
                  <a:ext cx="0" cy="19713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>
                  <a:extLst>
                    <a:ext uri="{FF2B5EF4-FFF2-40B4-BE49-F238E27FC236}">
                      <a16:creationId xmlns:a16="http://schemas.microsoft.com/office/drawing/2014/main" id="{5C76469B-4F7C-48E4-88CC-6ABD7EFC45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00" y="9486900"/>
                  <a:ext cx="232411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cto de flecha 57">
                  <a:extLst>
                    <a:ext uri="{FF2B5EF4-FFF2-40B4-BE49-F238E27FC236}">
                      <a16:creationId xmlns:a16="http://schemas.microsoft.com/office/drawing/2014/main" id="{BB540E82-243F-47B0-B998-B36C53D64ED1}"/>
                    </a:ext>
                  </a:extLst>
                </p:cNvPr>
                <p:cNvCxnSpPr/>
                <p:nvPr/>
              </p:nvCxnSpPr>
              <p:spPr>
                <a:xfrm flipV="1">
                  <a:off x="2223210" y="8801100"/>
                  <a:ext cx="0" cy="685800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9" name="CuadroTexto 58">
                  <a:extLst>
                    <a:ext uri="{FF2B5EF4-FFF2-40B4-BE49-F238E27FC236}">
                      <a16:creationId xmlns:a16="http://schemas.microsoft.com/office/drawing/2014/main" id="{FECEEFF1-858E-4ECE-BB6E-D96AC12CD36D}"/>
                    </a:ext>
                  </a:extLst>
                </p:cNvPr>
                <p:cNvSpPr txBox="1"/>
                <p:nvPr/>
              </p:nvSpPr>
              <p:spPr>
                <a:xfrm>
                  <a:off x="2068572" y="9388614"/>
                  <a:ext cx="1512228" cy="5548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dirty="0"/>
                    <a:t> </a:t>
                  </a:r>
                  <a:r>
                    <a:rPr lang="es-AR" sz="3200" dirty="0"/>
                    <a:t>t</a:t>
                  </a:r>
                  <a:r>
                    <a:rPr lang="es-AR" sz="3200" baseline="-25000" dirty="0"/>
                    <a:t>0</a:t>
                  </a:r>
                  <a:r>
                    <a:rPr lang="es-AR" sz="3200" dirty="0"/>
                    <a:t> </a:t>
                  </a:r>
                  <a:r>
                    <a:rPr lang="es-AR" dirty="0"/>
                    <a:t>     </a:t>
                  </a:r>
                  <a:r>
                    <a:rPr lang="es-AR" sz="3200" dirty="0"/>
                    <a:t>t</a:t>
                  </a:r>
                  <a:endParaRPr lang="es-AR" dirty="0"/>
                </a:p>
              </p:txBody>
            </p:sp>
            <p:sp>
              <p:nvSpPr>
                <p:cNvPr id="60" name="CuadroTexto 59">
                  <a:extLst>
                    <a:ext uri="{FF2B5EF4-FFF2-40B4-BE49-F238E27FC236}">
                      <a16:creationId xmlns:a16="http://schemas.microsoft.com/office/drawing/2014/main" id="{88819318-16B0-47AD-A1D3-2119769916E7}"/>
                    </a:ext>
                  </a:extLst>
                </p:cNvPr>
                <p:cNvSpPr txBox="1"/>
                <p:nvPr/>
              </p:nvSpPr>
              <p:spPr>
                <a:xfrm>
                  <a:off x="500893" y="8420100"/>
                  <a:ext cx="1904963" cy="626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dirty="0"/>
                    <a:t>     </a:t>
                  </a:r>
                  <a:r>
                    <a:rPr lang="es-AR" sz="2000" dirty="0"/>
                    <a:t>área</a:t>
                  </a:r>
                  <a:r>
                    <a:rPr lang="es-AR" dirty="0"/>
                    <a:t> </a:t>
                  </a:r>
                  <a:r>
                    <a:rPr lang="es-AR" sz="2400" dirty="0"/>
                    <a:t>1</a:t>
                  </a:r>
                  <a:r>
                    <a:rPr lang="es-AR" sz="4000" dirty="0"/>
                    <a:t> </a:t>
                  </a:r>
                  <a:r>
                    <a:rPr lang="es-AR" dirty="0"/>
                    <a:t>            </a:t>
                  </a:r>
                </a:p>
              </p:txBody>
            </p:sp>
          </p:grpSp>
        </p:grpSp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513057E6-99AF-437E-BC0C-04B08B97C8CA}"/>
                </a:ext>
              </a:extLst>
            </p:cNvPr>
            <p:cNvGrpSpPr/>
            <p:nvPr/>
          </p:nvGrpSpPr>
          <p:grpSpPr>
            <a:xfrm>
              <a:off x="5373061" y="4199057"/>
              <a:ext cx="3575611" cy="1624436"/>
              <a:chOff x="16815194" y="1781327"/>
              <a:chExt cx="3422005" cy="1398211"/>
            </a:xfrm>
          </p:grpSpPr>
          <p:sp>
            <p:nvSpPr>
              <p:cNvPr id="51" name="Abrir llave 50">
                <a:extLst>
                  <a:ext uri="{FF2B5EF4-FFF2-40B4-BE49-F238E27FC236}">
                    <a16:creationId xmlns:a16="http://schemas.microsoft.com/office/drawing/2014/main" id="{8FFFA720-FC0E-4B95-9D08-BF08748F2DF6}"/>
                  </a:ext>
                </a:extLst>
              </p:cNvPr>
              <p:cNvSpPr/>
              <p:nvPr/>
            </p:nvSpPr>
            <p:spPr>
              <a:xfrm>
                <a:off x="16815194" y="1781327"/>
                <a:ext cx="339117" cy="1398211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 sz="1974" dirty="0"/>
              </a:p>
            </p:txBody>
          </p:sp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B4EC6194-DF7A-4139-952B-1C7A31F2964C}"/>
                  </a:ext>
                </a:extLst>
              </p:cNvPr>
              <p:cNvSpPr txBox="1"/>
              <p:nvPr/>
            </p:nvSpPr>
            <p:spPr>
              <a:xfrm rot="10800000" flipH="1" flipV="1">
                <a:off x="16938508" y="1811838"/>
                <a:ext cx="3298691" cy="609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rgbClr val="0070C0"/>
                    </a:solidFill>
                    <a:latin typeface="GothicE" panose="00000400000000000000" pitchFamily="2" charset="0"/>
                    <a:cs typeface="GothicE" panose="00000400000000000000" pitchFamily="2" charset="0"/>
                  </a:rPr>
                  <a:t>∞</a:t>
                </a:r>
                <a:r>
                  <a:rPr lang="en-US" sz="1974" dirty="0">
                    <a:solidFill>
                      <a:srgbClr val="1D617A"/>
                    </a:solidFill>
                    <a:latin typeface="GothicE" panose="00000400000000000000" pitchFamily="2" charset="0"/>
                    <a:cs typeface="GothicE" panose="00000400000000000000" pitchFamily="2" charset="0"/>
                  </a:rPr>
                  <a:t>  </a:t>
                </a:r>
                <a:r>
                  <a:rPr lang="en-US" sz="1974" dirty="0">
                    <a:solidFill>
                      <a:srgbClr val="1D617A"/>
                    </a:solidFill>
                    <a:latin typeface="Poppins Light"/>
                  </a:rPr>
                  <a:t>para  t =t</a:t>
                </a:r>
                <a:r>
                  <a:rPr lang="en-US" sz="1974" baseline="-25000" dirty="0">
                    <a:solidFill>
                      <a:srgbClr val="1D617A"/>
                    </a:solidFill>
                    <a:latin typeface="Poppins Light"/>
                  </a:rPr>
                  <a:t>0</a:t>
                </a:r>
                <a:endParaRPr lang="es-AR" sz="1974" baseline="-25000" dirty="0"/>
              </a:p>
            </p:txBody>
          </p:sp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57FB433A-087A-4CFB-81E8-2E07082347B3}"/>
                  </a:ext>
                </a:extLst>
              </p:cNvPr>
              <p:cNvSpPr txBox="1"/>
              <p:nvPr/>
            </p:nvSpPr>
            <p:spPr>
              <a:xfrm rot="10800000" flipH="1" flipV="1">
                <a:off x="16923093" y="2398258"/>
                <a:ext cx="3128495" cy="642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74" dirty="0">
                    <a:solidFill>
                      <a:srgbClr val="1D617A"/>
                    </a:solidFill>
                    <a:latin typeface="Poppins Light"/>
                  </a:rPr>
                  <a:t> </a:t>
                </a:r>
                <a:r>
                  <a:rPr lang="en-US" sz="2631" dirty="0">
                    <a:solidFill>
                      <a:srgbClr val="1D617A"/>
                    </a:solidFill>
                    <a:latin typeface="Poppins Light"/>
                  </a:rPr>
                  <a:t>0</a:t>
                </a:r>
                <a:r>
                  <a:rPr lang="en-US" sz="1974" dirty="0">
                    <a:solidFill>
                      <a:srgbClr val="1D617A"/>
                    </a:solidFill>
                    <a:latin typeface="Poppins Light"/>
                  </a:rPr>
                  <a:t>      para </a:t>
                </a:r>
                <a:r>
                  <a:rPr lang="en-US" sz="1974" dirty="0" err="1">
                    <a:solidFill>
                      <a:srgbClr val="1D617A"/>
                    </a:solidFill>
                    <a:latin typeface="Poppins Light"/>
                  </a:rPr>
                  <a:t>cualquier</a:t>
                </a:r>
                <a:r>
                  <a:rPr lang="en-US" sz="1974" dirty="0">
                    <a:solidFill>
                      <a:srgbClr val="1D617A"/>
                    </a:solidFill>
                    <a:latin typeface="Poppins Light"/>
                  </a:rPr>
                  <a:t>         	  </a:t>
                </a:r>
                <a:r>
                  <a:rPr lang="en-US" sz="1974" dirty="0" err="1">
                    <a:solidFill>
                      <a:srgbClr val="1D617A"/>
                    </a:solidFill>
                    <a:latin typeface="Poppins Light"/>
                  </a:rPr>
                  <a:t>otro</a:t>
                </a:r>
                <a:r>
                  <a:rPr lang="en-US" sz="1974" dirty="0">
                    <a:solidFill>
                      <a:srgbClr val="1D617A"/>
                    </a:solidFill>
                    <a:latin typeface="Poppins Light"/>
                  </a:rPr>
                  <a:t> t</a:t>
                </a:r>
                <a:endParaRPr lang="es-AR" sz="1974" dirty="0"/>
              </a:p>
            </p:txBody>
          </p:sp>
        </p:grp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38B97FF6-C657-4CAB-85AB-7D3D4BC45868}"/>
                </a:ext>
              </a:extLst>
            </p:cNvPr>
            <p:cNvSpPr txBox="1"/>
            <p:nvPr/>
          </p:nvSpPr>
          <p:spPr>
            <a:xfrm>
              <a:off x="3121330" y="5234210"/>
              <a:ext cx="8875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/>
                <a:t>0</a:t>
              </a:r>
              <a:r>
                <a:rPr lang="es-AR" sz="4000" dirty="0"/>
                <a:t> </a:t>
              </a:r>
              <a:r>
                <a:rPr lang="es-AR" dirty="0"/>
                <a:t> 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23299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478A998-E796-4D2F-80B4-4CB20F2D1BD6}"/>
              </a:ext>
            </a:extLst>
          </p:cNvPr>
          <p:cNvGrpSpPr/>
          <p:nvPr/>
        </p:nvGrpSpPr>
        <p:grpSpPr>
          <a:xfrm>
            <a:off x="7543800" y="-317748"/>
            <a:ext cx="4318557" cy="3861048"/>
            <a:chOff x="14233267" y="2078701"/>
            <a:chExt cx="3739088" cy="3690275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E956A690-7621-4F65-BE2B-352A248DA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65535" y1="11376" x2="65535" y2="11376"/>
                          <a14:foregroundMark x1="35509" y1="19841" x2="35509" y2="19841"/>
                          <a14:foregroundMark x1="35509" y1="19841" x2="35509" y2="19841"/>
                          <a14:foregroundMark x1="13316" y1="16667" x2="13316" y2="16667"/>
                          <a14:foregroundMark x1="67102" y1="14550" x2="67102" y2="14550"/>
                          <a14:foregroundMark x1="67102" y1="14550" x2="67102" y2="14550"/>
                          <a14:foregroundMark x1="84334" y1="14286" x2="84334" y2="14286"/>
                          <a14:foregroundMark x1="52219" y1="16402" x2="52219" y2="16402"/>
                          <a14:foregroundMark x1="24021" y1="20635" x2="24021" y2="20635"/>
                          <a14:foregroundMark x1="9138" y1="19312" x2="9138" y2="19312"/>
                          <a14:foregroundMark x1="9138" y1="19312" x2="9138" y2="19312"/>
                          <a14:foregroundMark x1="29504" y1="15608" x2="29504" y2="15608"/>
                          <a14:foregroundMark x1="55091" y1="7407" x2="55091" y2="7407"/>
                          <a14:foregroundMark x1="57963" y1="3968" x2="57963" y2="3968"/>
                          <a14:foregroundMark x1="52219" y1="14286" x2="52219" y2="14286"/>
                          <a14:foregroundMark x1="52219" y1="10847" x2="52219" y2="10847"/>
                          <a14:foregroundMark x1="39687" y1="15079" x2="39687" y2="15079"/>
                          <a14:foregroundMark x1="39687" y1="15608" x2="39687" y2="15608"/>
                          <a14:foregroundMark x1="44648" y1="15873" x2="44648" y2="15873"/>
                          <a14:foregroundMark x1="50392" y1="15608" x2="50392" y2="15608"/>
                          <a14:foregroundMark x1="78851" y1="18519" x2="78851" y2="18519"/>
                          <a14:foregroundMark x1="77285" y1="15079" x2="77285" y2="15079"/>
                          <a14:foregroundMark x1="76240" y1="15079" x2="76240" y2="15079"/>
                          <a14:foregroundMark x1="65013" y1="15873" x2="65013" y2="15873"/>
                          <a14:foregroundMark x1="62663" y1="15873" x2="62663" y2="15873"/>
                          <a14:foregroundMark x1="60574" y1="16402" x2="60574" y2="16402"/>
                          <a14:foregroundMark x1="56397" y1="16667" x2="56397" y2="16667"/>
                          <a14:foregroundMark x1="16188" y1="20899" x2="16188" y2="20899"/>
                          <a14:foregroundMark x1="19060" y1="19841" x2="19060" y2="19841"/>
                          <a14:foregroundMark x1="19060" y1="19841" x2="19060" y2="19841"/>
                          <a14:foregroundMark x1="24021" y1="17989" x2="24021" y2="17989"/>
                          <a14:foregroundMark x1="27937" y1="18783" x2="27937" y2="18783"/>
                          <a14:foregroundMark x1="27937" y1="18783" x2="27937" y2="18783"/>
                          <a14:foregroundMark x1="48303" y1="20635" x2="48303" y2="20635"/>
                          <a14:foregroundMark x1="42037" y1="20899" x2="42037" y2="20899"/>
                          <a14:foregroundMark x1="42037" y1="20899" x2="42037" y2="20899"/>
                          <a14:foregroundMark x1="76240" y1="10317" x2="76240" y2="10317"/>
                          <a14:foregroundMark x1="78068" y1="15608" x2="78068" y2="15608"/>
                          <a14:foregroundMark x1="78068" y1="15608" x2="78068" y2="15608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71279" y1="16667" x2="71279" y2="16667"/>
                          <a14:foregroundMark x1="85640" y1="13492" x2="85640" y2="13492"/>
                          <a14:foregroundMark x1="79373" y1="15079" x2="79373" y2="15079"/>
                          <a14:foregroundMark x1="49086" y1="5291" x2="49086" y2="5291"/>
                          <a14:foregroundMark x1="49608" y1="22751" x2="49608" y2="22751"/>
                          <a14:foregroundMark x1="49608" y1="22751" x2="43342" y2="22751"/>
                          <a14:foregroundMark x1="43342" y1="22751" x2="14883" y2="16667"/>
                          <a14:foregroundMark x1="61619" y1="21429" x2="64230" y2="16667"/>
                          <a14:foregroundMark x1="64230" y1="16667" x2="64230" y2="16667"/>
                          <a14:foregroundMark x1="51697" y1="14286" x2="51697" y2="14286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5820"/>
                          <a14:foregroundMark x1="55352" y1="5820" x2="55352" y2="3175"/>
                          <a14:foregroundMark x1="55352" y1="3175" x2="55352" y2="3175"/>
                          <a14:foregroundMark x1="55091" y1="18783" x2="55091" y2="18783"/>
                          <a14:foregroundMark x1="55091" y1="18783" x2="55091" y2="18783"/>
                          <a14:foregroundMark x1="53003" y1="12169" x2="53003" y2="12169"/>
                          <a14:foregroundMark x1="53003" y1="12169" x2="53003" y2="12169"/>
                          <a14:foregroundMark x1="55091" y1="13492" x2="55091" y2="13492"/>
                          <a14:foregroundMark x1="55091" y1="13492" x2="55091" y2="13492"/>
                          <a14:foregroundMark x1="55091" y1="13492" x2="55091" y2="13492"/>
                          <a14:foregroundMark x1="72063" y1="17725" x2="72063" y2="177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233267" y="2078701"/>
              <a:ext cx="3739088" cy="3690275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3712EB66-EAFD-4912-9973-A2178E909775}"/>
                </a:ext>
              </a:extLst>
            </p:cNvPr>
            <p:cNvSpPr txBox="1"/>
            <p:nvPr/>
          </p:nvSpPr>
          <p:spPr>
            <a:xfrm>
              <a:off x="15011241" y="2624066"/>
              <a:ext cx="2947074" cy="2654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3200" dirty="0"/>
                <a:t>Transformaciones de la variable t:</a:t>
              </a:r>
            </a:p>
            <a:p>
              <a:r>
                <a:rPr lang="es-AR" sz="3200" dirty="0"/>
                <a:t>	x(t)</a:t>
              </a:r>
            </a:p>
            <a:p>
              <a:r>
                <a:rPr lang="es-AR" sz="2800" dirty="0"/>
                <a:t>1. Desplazamiento</a:t>
              </a:r>
            </a:p>
            <a:p>
              <a:r>
                <a:rPr lang="es-AR" sz="2800" dirty="0"/>
                <a:t>2. Escalamiento</a:t>
              </a:r>
            </a:p>
            <a:p>
              <a:r>
                <a:rPr lang="es-AR" sz="2800" dirty="0"/>
                <a:t>3. Reflexión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0D432761-C358-47D8-9110-75AE191550D0}"/>
              </a:ext>
            </a:extLst>
          </p:cNvPr>
          <p:cNvGrpSpPr/>
          <p:nvPr/>
        </p:nvGrpSpPr>
        <p:grpSpPr>
          <a:xfrm>
            <a:off x="2209800" y="342900"/>
            <a:ext cx="6326664" cy="2412294"/>
            <a:chOff x="2893536" y="543492"/>
            <a:chExt cx="6326664" cy="2412294"/>
          </a:xfrm>
        </p:grpSpPr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AD7FC1FF-941F-47AE-8501-5AA915FA7FA3}"/>
                </a:ext>
              </a:extLst>
            </p:cNvPr>
            <p:cNvSpPr txBox="1"/>
            <p:nvPr/>
          </p:nvSpPr>
          <p:spPr>
            <a:xfrm>
              <a:off x="3750129" y="2247900"/>
              <a:ext cx="5932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/>
                <a:t>0</a:t>
              </a:r>
              <a:r>
                <a:rPr lang="es-AR" sz="4000" dirty="0"/>
                <a:t> </a:t>
              </a:r>
              <a:r>
                <a:rPr lang="es-AR" dirty="0"/>
                <a:t>            </a:t>
              </a:r>
            </a:p>
          </p:txBody>
        </p:sp>
        <p:grpSp>
          <p:nvGrpSpPr>
            <p:cNvPr id="69" name="Grupo 68">
              <a:extLst>
                <a:ext uri="{FF2B5EF4-FFF2-40B4-BE49-F238E27FC236}">
                  <a16:creationId xmlns:a16="http://schemas.microsoft.com/office/drawing/2014/main" id="{85734DE2-2170-4D79-AC4E-586F4204468F}"/>
                </a:ext>
              </a:extLst>
            </p:cNvPr>
            <p:cNvGrpSpPr/>
            <p:nvPr/>
          </p:nvGrpSpPr>
          <p:grpSpPr>
            <a:xfrm>
              <a:off x="2893536" y="543492"/>
              <a:ext cx="6326664" cy="2237808"/>
              <a:chOff x="272256" y="5433473"/>
              <a:chExt cx="6366735" cy="2433753"/>
            </a:xfrm>
          </p:grpSpPr>
          <p:grpSp>
            <p:nvGrpSpPr>
              <p:cNvPr id="70" name="Grupo 69">
                <a:extLst>
                  <a:ext uri="{FF2B5EF4-FFF2-40B4-BE49-F238E27FC236}">
                    <a16:creationId xmlns:a16="http://schemas.microsoft.com/office/drawing/2014/main" id="{F7E270ED-26CC-45CE-BFAC-645348CB24D9}"/>
                  </a:ext>
                </a:extLst>
              </p:cNvPr>
              <p:cNvGrpSpPr/>
              <p:nvPr/>
            </p:nvGrpSpPr>
            <p:grpSpPr>
              <a:xfrm>
                <a:off x="272256" y="5433473"/>
                <a:ext cx="6366735" cy="2433753"/>
                <a:chOff x="457200" y="2400300"/>
                <a:chExt cx="6366735" cy="2433753"/>
              </a:xfrm>
            </p:grpSpPr>
            <p:grpSp>
              <p:nvGrpSpPr>
                <p:cNvPr id="74" name="Grupo 73">
                  <a:extLst>
                    <a:ext uri="{FF2B5EF4-FFF2-40B4-BE49-F238E27FC236}">
                      <a16:creationId xmlns:a16="http://schemas.microsoft.com/office/drawing/2014/main" id="{A5CF5D6A-C111-4C95-867E-3BE63309FB00}"/>
                    </a:ext>
                  </a:extLst>
                </p:cNvPr>
                <p:cNvGrpSpPr/>
                <p:nvPr/>
              </p:nvGrpSpPr>
              <p:grpSpPr>
                <a:xfrm>
                  <a:off x="457200" y="2400300"/>
                  <a:ext cx="5029200" cy="2433753"/>
                  <a:chOff x="457200" y="7414673"/>
                  <a:chExt cx="5029200" cy="2433753"/>
                </a:xfrm>
              </p:grpSpPr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649970BB-D9F7-4D59-9DEF-793AF867151D}"/>
                      </a:ext>
                    </a:extLst>
                  </p:cNvPr>
                  <p:cNvSpPr txBox="1"/>
                  <p:nvPr/>
                </p:nvSpPr>
                <p:spPr>
                  <a:xfrm>
                    <a:off x="457200" y="7414673"/>
                    <a:ext cx="5029200" cy="654738"/>
                  </a:xfrm>
                  <a:prstGeom prst="rect">
                    <a:avLst/>
                  </a:prstGeom>
                </p:spPr>
                <p:txBody>
                  <a:bodyPr wrap="square" lIns="0" tIns="0" rIns="0" bIns="0" rtlCol="0" anchor="t">
                    <a:spAutoFit/>
                  </a:bodyPr>
                  <a:lstStyle/>
                  <a:p>
                    <a:pPr algn="just">
                      <a:lnSpc>
                        <a:spcPts val="4498"/>
                      </a:lnSpc>
                    </a:pPr>
                    <a:r>
                      <a:rPr lang="en-US" sz="3200" spc="-263" dirty="0" err="1">
                        <a:solidFill>
                          <a:srgbClr val="1D617A"/>
                        </a:solidFill>
                        <a:latin typeface="Poppins Light" panose="020B0604020202020204" charset="0"/>
                        <a:cs typeface="Poppins Light" panose="020B0604020202020204" charset="0"/>
                      </a:rPr>
                      <a:t>Escalón</a:t>
                    </a:r>
                    <a:r>
                      <a:rPr lang="en-US" sz="3200" spc="-263" dirty="0">
                        <a:solidFill>
                          <a:srgbClr val="1D617A"/>
                        </a:solidFill>
                        <a:latin typeface="Poppins Light" panose="020B0604020202020204" charset="0"/>
                        <a:cs typeface="Poppins Light" panose="020B0604020202020204" charset="0"/>
                      </a:rPr>
                      <a:t> </a:t>
                    </a:r>
                    <a:r>
                      <a:rPr lang="en-US" sz="3200" spc="-263" dirty="0" err="1">
                        <a:solidFill>
                          <a:srgbClr val="1D617A"/>
                        </a:solidFill>
                        <a:latin typeface="Poppins Light" panose="020B0604020202020204" charset="0"/>
                        <a:cs typeface="Poppins Light" panose="020B0604020202020204" charset="0"/>
                      </a:rPr>
                      <a:t>Unitario</a:t>
                    </a:r>
                    <a:r>
                      <a:rPr lang="en-US" sz="3200" spc="-263" dirty="0">
                        <a:solidFill>
                          <a:srgbClr val="1D617A"/>
                        </a:solidFill>
                        <a:latin typeface="Poppins Light" panose="020B0604020202020204" charset="0"/>
                        <a:cs typeface="Poppins Light" panose="020B0604020202020204" charset="0"/>
                      </a:rPr>
                      <a:t>: </a:t>
                    </a:r>
                    <a:r>
                      <a:rPr lang="en-US" sz="4399" b="1" spc="-263" dirty="0">
                        <a:solidFill>
                          <a:srgbClr val="1D617A"/>
                        </a:solidFill>
                        <a:latin typeface="Poppins Bold"/>
                      </a:rPr>
                      <a:t> </a:t>
                    </a:r>
                    <a:r>
                      <a:rPr lang="en-US" sz="4399" b="1" spc="-263" dirty="0">
                        <a:solidFill>
                          <a:srgbClr val="1D617A"/>
                        </a:solidFill>
                        <a:latin typeface="Poppins Light" panose="020B0604020202020204" charset="0"/>
                        <a:cs typeface="Poppins Light" panose="020B0604020202020204" charset="0"/>
                      </a:rPr>
                      <a:t>u </a:t>
                    </a:r>
                    <a:r>
                      <a:rPr lang="en-US" sz="4399" dirty="0">
                        <a:solidFill>
                          <a:srgbClr val="1D617A"/>
                        </a:solidFill>
                        <a:latin typeface="Symbol" panose="05050102010706020507" pitchFamily="18" charset="2"/>
                      </a:rPr>
                      <a:t>(</a:t>
                    </a:r>
                    <a:r>
                      <a:rPr lang="en-US" sz="3200" b="1" spc="-263" dirty="0">
                        <a:solidFill>
                          <a:srgbClr val="1D617A"/>
                        </a:solidFill>
                        <a:latin typeface="Poppins Light" panose="020B0604020202020204" charset="0"/>
                        <a:cs typeface="Poppins Light" panose="020B0604020202020204" charset="0"/>
                      </a:rPr>
                      <a:t>t</a:t>
                    </a:r>
                    <a:r>
                      <a:rPr lang="en-US" sz="4399" dirty="0">
                        <a:solidFill>
                          <a:srgbClr val="1D617A"/>
                        </a:solidFill>
                        <a:latin typeface="Symbol" panose="05050102010706020507" pitchFamily="18" charset="2"/>
                      </a:rPr>
                      <a:t>)</a:t>
                    </a:r>
                    <a:endParaRPr lang="en-US" sz="3000" dirty="0">
                      <a:solidFill>
                        <a:srgbClr val="1D617A"/>
                      </a:solidFill>
                      <a:latin typeface="Poppins Light"/>
                    </a:endParaRPr>
                  </a:p>
                </p:txBody>
              </p:sp>
              <p:grpSp>
                <p:nvGrpSpPr>
                  <p:cNvPr id="80" name="Grupo 79">
                    <a:extLst>
                      <a:ext uri="{FF2B5EF4-FFF2-40B4-BE49-F238E27FC236}">
                        <a16:creationId xmlns:a16="http://schemas.microsoft.com/office/drawing/2014/main" id="{BA92C2D5-B05D-43E0-91A1-F6F2095B8899}"/>
                      </a:ext>
                    </a:extLst>
                  </p:cNvPr>
                  <p:cNvGrpSpPr/>
                  <p:nvPr/>
                </p:nvGrpSpPr>
                <p:grpSpPr>
                  <a:xfrm>
                    <a:off x="457200" y="8125136"/>
                    <a:ext cx="3276600" cy="1723290"/>
                    <a:chOff x="457200" y="8125136"/>
                    <a:chExt cx="3276600" cy="1723290"/>
                  </a:xfrm>
                </p:grpSpPr>
                <p:cxnSp>
                  <p:nvCxnSpPr>
                    <p:cNvPr id="81" name="Conector recto 80">
                      <a:extLst>
                        <a:ext uri="{FF2B5EF4-FFF2-40B4-BE49-F238E27FC236}">
                          <a16:creationId xmlns:a16="http://schemas.microsoft.com/office/drawing/2014/main" id="{EC308F0F-61A6-46DE-AA37-BE01731DDF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601041" y="8125136"/>
                      <a:ext cx="0" cy="15558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Conector recto 81">
                      <a:extLst>
                        <a:ext uri="{FF2B5EF4-FFF2-40B4-BE49-F238E27FC236}">
                          <a16:creationId xmlns:a16="http://schemas.microsoft.com/office/drawing/2014/main" id="{184ECB83-766D-4B80-B62C-7B79389EAC5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57200" y="9486900"/>
                      <a:ext cx="2324118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3" name="CuadroTexto 82">
                      <a:extLst>
                        <a:ext uri="{FF2B5EF4-FFF2-40B4-BE49-F238E27FC236}">
                          <a16:creationId xmlns:a16="http://schemas.microsoft.com/office/drawing/2014/main" id="{7FE23484-4B52-4BC5-B91B-776C471A05E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28837" y="9388614"/>
                      <a:ext cx="1904963" cy="45981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AR" dirty="0"/>
                        <a:t>              </a:t>
                      </a:r>
                      <a:r>
                        <a:rPr lang="es-AR" sz="3200" dirty="0"/>
                        <a:t>t</a:t>
                      </a:r>
                      <a:endParaRPr lang="es-AR" dirty="0"/>
                    </a:p>
                  </p:txBody>
                </p:sp>
                <p:sp>
                  <p:nvSpPr>
                    <p:cNvPr id="84" name="CuadroTexto 83">
                      <a:extLst>
                        <a:ext uri="{FF2B5EF4-FFF2-40B4-BE49-F238E27FC236}">
                          <a16:creationId xmlns:a16="http://schemas.microsoft.com/office/drawing/2014/main" id="{238E4B67-7C7D-4320-A237-DC945FE479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0893" y="8420100"/>
                      <a:ext cx="1904963" cy="5566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AR" dirty="0"/>
                        <a:t>     </a:t>
                      </a:r>
                      <a:r>
                        <a:rPr lang="es-AR" sz="2000" dirty="0"/>
                        <a:t>         </a:t>
                      </a:r>
                      <a:r>
                        <a:rPr lang="es-AR" dirty="0"/>
                        <a:t> </a:t>
                      </a:r>
                      <a:r>
                        <a:rPr lang="es-AR" sz="2400" dirty="0"/>
                        <a:t>1</a:t>
                      </a:r>
                      <a:r>
                        <a:rPr lang="es-AR" sz="4000" dirty="0"/>
                        <a:t> </a:t>
                      </a:r>
                      <a:r>
                        <a:rPr lang="es-AR" dirty="0"/>
                        <a:t>            </a:t>
                      </a:r>
                    </a:p>
                  </p:txBody>
                </p:sp>
              </p:grpSp>
            </p:grpSp>
            <p:grpSp>
              <p:nvGrpSpPr>
                <p:cNvPr id="75" name="Grupo 74">
                  <a:extLst>
                    <a:ext uri="{FF2B5EF4-FFF2-40B4-BE49-F238E27FC236}">
                      <a16:creationId xmlns:a16="http://schemas.microsoft.com/office/drawing/2014/main" id="{B0BA6329-53AF-468C-9A2B-E171A8530C47}"/>
                    </a:ext>
                  </a:extLst>
                </p:cNvPr>
                <p:cNvGrpSpPr/>
                <p:nvPr/>
              </p:nvGrpSpPr>
              <p:grpSpPr>
                <a:xfrm>
                  <a:off x="3396456" y="3238502"/>
                  <a:ext cx="3427479" cy="1541231"/>
                  <a:chOff x="16815194" y="1781327"/>
                  <a:chExt cx="3422005" cy="1398211"/>
                </a:xfrm>
              </p:grpSpPr>
              <p:sp>
                <p:nvSpPr>
                  <p:cNvPr id="76" name="Abrir llave 75">
                    <a:extLst>
                      <a:ext uri="{FF2B5EF4-FFF2-40B4-BE49-F238E27FC236}">
                        <a16:creationId xmlns:a16="http://schemas.microsoft.com/office/drawing/2014/main" id="{B0B03293-A008-4748-B027-938253435CB0}"/>
                      </a:ext>
                    </a:extLst>
                  </p:cNvPr>
                  <p:cNvSpPr/>
                  <p:nvPr/>
                </p:nvSpPr>
                <p:spPr>
                  <a:xfrm>
                    <a:off x="16815194" y="1781327"/>
                    <a:ext cx="339117" cy="1398211"/>
                  </a:xfrm>
                  <a:prstGeom prst="leftBrac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 sz="1974" dirty="0"/>
                  </a:p>
                </p:txBody>
              </p:sp>
              <p:sp>
                <p:nvSpPr>
                  <p:cNvPr id="77" name="CuadroTexto 76">
                    <a:extLst>
                      <a:ext uri="{FF2B5EF4-FFF2-40B4-BE49-F238E27FC236}">
                        <a16:creationId xmlns:a16="http://schemas.microsoft.com/office/drawing/2014/main" id="{88519177-C46D-48DD-9F4A-37EF83CA1E58}"/>
                      </a:ext>
                    </a:extLst>
                  </p:cNvPr>
                  <p:cNvSpPr txBox="1"/>
                  <p:nvPr/>
                </p:nvSpPr>
                <p:spPr>
                  <a:xfrm rot="10800000" flipH="1" flipV="1">
                    <a:off x="16938508" y="1939157"/>
                    <a:ext cx="3298691" cy="3546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631" dirty="0">
                        <a:solidFill>
                          <a:srgbClr val="1D617A"/>
                        </a:solidFill>
                        <a:latin typeface="Poppins Light"/>
                      </a:rPr>
                      <a:t>  1   </a:t>
                    </a:r>
                    <a:r>
                      <a:rPr lang="en-US" sz="1974" dirty="0">
                        <a:solidFill>
                          <a:srgbClr val="1D617A"/>
                        </a:solidFill>
                        <a:latin typeface="Poppins Light"/>
                      </a:rPr>
                      <a:t>para  t &gt;=0</a:t>
                    </a:r>
                    <a:endParaRPr lang="es-AR" sz="1974" dirty="0"/>
                  </a:p>
                </p:txBody>
              </p:sp>
              <p:sp>
                <p:nvSpPr>
                  <p:cNvPr id="78" name="CuadroTexto 77">
                    <a:extLst>
                      <a:ext uri="{FF2B5EF4-FFF2-40B4-BE49-F238E27FC236}">
                        <a16:creationId xmlns:a16="http://schemas.microsoft.com/office/drawing/2014/main" id="{4B858F6A-A787-4403-81C1-91E835ECE867}"/>
                      </a:ext>
                    </a:extLst>
                  </p:cNvPr>
                  <p:cNvSpPr txBox="1"/>
                  <p:nvPr/>
                </p:nvSpPr>
                <p:spPr>
                  <a:xfrm rot="10800000" flipH="1" flipV="1">
                    <a:off x="16923093" y="2656800"/>
                    <a:ext cx="3128495" cy="3546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74" dirty="0">
                        <a:solidFill>
                          <a:srgbClr val="1D617A"/>
                        </a:solidFill>
                        <a:latin typeface="Poppins Light"/>
                      </a:rPr>
                      <a:t>  </a:t>
                    </a:r>
                    <a:r>
                      <a:rPr lang="en-US" sz="2631" dirty="0">
                        <a:solidFill>
                          <a:srgbClr val="1D617A"/>
                        </a:solidFill>
                        <a:latin typeface="Poppins Light"/>
                      </a:rPr>
                      <a:t>0</a:t>
                    </a:r>
                    <a:r>
                      <a:rPr lang="en-US" sz="1974" dirty="0">
                        <a:solidFill>
                          <a:srgbClr val="1D617A"/>
                        </a:solidFill>
                        <a:latin typeface="Poppins Light"/>
                      </a:rPr>
                      <a:t>   para t &lt; 0</a:t>
                    </a:r>
                    <a:endParaRPr lang="es-AR" sz="1974" dirty="0"/>
                  </a:p>
                </p:txBody>
              </p:sp>
            </p:grpSp>
          </p:grpSp>
          <p:cxnSp>
            <p:nvCxnSpPr>
              <p:cNvPr id="71" name="Conector recto 70">
                <a:extLst>
                  <a:ext uri="{FF2B5EF4-FFF2-40B4-BE49-F238E27FC236}">
                    <a16:creationId xmlns:a16="http://schemas.microsoft.com/office/drawing/2014/main" id="{996E3F00-BA96-400E-A607-A0B151BBA99A}"/>
                  </a:ext>
                </a:extLst>
              </p:cNvPr>
              <p:cNvCxnSpPr/>
              <p:nvPr/>
            </p:nvCxnSpPr>
            <p:spPr>
              <a:xfrm>
                <a:off x="500856" y="7505700"/>
                <a:ext cx="91524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>
                <a:extLst>
                  <a:ext uri="{FF2B5EF4-FFF2-40B4-BE49-F238E27FC236}">
                    <a16:creationId xmlns:a16="http://schemas.microsoft.com/office/drawing/2014/main" id="{A70FF30D-3CC7-4665-8FC0-BD8661011E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10171" y="6792843"/>
                <a:ext cx="0" cy="712858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72">
                <a:extLst>
                  <a:ext uri="{FF2B5EF4-FFF2-40B4-BE49-F238E27FC236}">
                    <a16:creationId xmlns:a16="http://schemas.microsoft.com/office/drawing/2014/main" id="{7B8481B0-728F-4027-A3A6-A5A89964F867}"/>
                  </a:ext>
                </a:extLst>
              </p:cNvPr>
              <p:cNvCxnSpPr/>
              <p:nvPr/>
            </p:nvCxnSpPr>
            <p:spPr>
              <a:xfrm flipH="1">
                <a:off x="1382712" y="6792843"/>
                <a:ext cx="1213662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D2B1E5FC-85D4-4706-B9B8-F1A9D2A6753B}"/>
              </a:ext>
            </a:extLst>
          </p:cNvPr>
          <p:cNvGrpSpPr/>
          <p:nvPr/>
        </p:nvGrpSpPr>
        <p:grpSpPr>
          <a:xfrm>
            <a:off x="533400" y="3303814"/>
            <a:ext cx="9552197" cy="2906486"/>
            <a:chOff x="8555064" y="1943100"/>
            <a:chExt cx="9504319" cy="2826608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0E801B00-898E-448A-BCE9-36398765478F}"/>
                </a:ext>
              </a:extLst>
            </p:cNvPr>
            <p:cNvGrpSpPr/>
            <p:nvPr/>
          </p:nvGrpSpPr>
          <p:grpSpPr>
            <a:xfrm>
              <a:off x="8555064" y="1943100"/>
              <a:ext cx="9504319" cy="2826608"/>
              <a:chOff x="-1004484" y="2400300"/>
              <a:chExt cx="9110571" cy="2681827"/>
            </a:xfrm>
          </p:grpSpPr>
          <p:grpSp>
            <p:nvGrpSpPr>
              <p:cNvPr id="90" name="Grupo 89">
                <a:extLst>
                  <a:ext uri="{FF2B5EF4-FFF2-40B4-BE49-F238E27FC236}">
                    <a16:creationId xmlns:a16="http://schemas.microsoft.com/office/drawing/2014/main" id="{353EE205-87EC-441E-94D5-F18B1C5565B7}"/>
                  </a:ext>
                </a:extLst>
              </p:cNvPr>
              <p:cNvGrpSpPr/>
              <p:nvPr/>
            </p:nvGrpSpPr>
            <p:grpSpPr>
              <a:xfrm>
                <a:off x="-1004484" y="2400300"/>
                <a:ext cx="9110571" cy="2681827"/>
                <a:chOff x="-1004484" y="7414673"/>
                <a:chExt cx="9110571" cy="2681827"/>
              </a:xfrm>
            </p:grpSpPr>
            <p:sp>
              <p:nvSpPr>
                <p:cNvPr id="95" name="TextBox 9">
                  <a:extLst>
                    <a:ext uri="{FF2B5EF4-FFF2-40B4-BE49-F238E27FC236}">
                      <a16:creationId xmlns:a16="http://schemas.microsoft.com/office/drawing/2014/main" id="{B1894371-A739-436F-AA95-22090533F043}"/>
                    </a:ext>
                  </a:extLst>
                </p:cNvPr>
                <p:cNvSpPr txBox="1"/>
                <p:nvPr/>
              </p:nvSpPr>
              <p:spPr>
                <a:xfrm>
                  <a:off x="-1004484" y="7414673"/>
                  <a:ext cx="9110571" cy="571188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just">
                    <a:lnSpc>
                      <a:spcPts val="4498"/>
                    </a:lnSpc>
                  </a:pPr>
                  <a:r>
                    <a:rPr lang="en-US" sz="3200" spc="-263" dirty="0" err="1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Escalón</a:t>
                  </a:r>
                  <a:r>
                    <a:rPr lang="en-US" sz="32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</a:t>
                  </a:r>
                  <a:r>
                    <a:rPr lang="en-US" sz="3200" spc="-263" dirty="0" err="1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Unitario</a:t>
                  </a:r>
                  <a:r>
                    <a:rPr lang="en-US" sz="32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</a:t>
                  </a:r>
                  <a:r>
                    <a:rPr lang="en-US" sz="3200" spc="-263" dirty="0" err="1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desplazado</a:t>
                  </a:r>
                  <a:r>
                    <a:rPr lang="en-US" sz="32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</a:t>
                  </a:r>
                  <a:r>
                    <a:rPr lang="en-US" sz="3200" spc="-263" dirty="0" err="1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en</a:t>
                  </a:r>
                  <a:r>
                    <a:rPr lang="en-US" sz="32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 el </a:t>
                  </a:r>
                  <a:r>
                    <a:rPr lang="en-US" sz="3200" spc="-263" dirty="0" err="1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tiempo</a:t>
                  </a:r>
                  <a:r>
                    <a:rPr lang="en-US" sz="3200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:  </a:t>
                  </a:r>
                  <a:r>
                    <a:rPr lang="en-US" sz="4399" b="1" spc="-263" dirty="0">
                      <a:solidFill>
                        <a:srgbClr val="1D617A"/>
                      </a:solidFill>
                      <a:latin typeface="Poppins Bold"/>
                    </a:rPr>
                    <a:t> </a:t>
                  </a:r>
                  <a:r>
                    <a:rPr lang="en-US" sz="4399" b="1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u </a:t>
                  </a:r>
                  <a:r>
                    <a:rPr lang="en-US" sz="4399" dirty="0">
                      <a:solidFill>
                        <a:srgbClr val="1D617A"/>
                      </a:solidFill>
                      <a:latin typeface="Symbol" panose="05050102010706020507" pitchFamily="18" charset="2"/>
                    </a:rPr>
                    <a:t>(</a:t>
                  </a:r>
                  <a:r>
                    <a:rPr lang="en-US" sz="3200" b="1" spc="-263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t - t</a:t>
                  </a:r>
                  <a:r>
                    <a:rPr lang="en-US" sz="3200" b="1" spc="-263" baseline="-25000" dirty="0">
                      <a:solidFill>
                        <a:srgbClr val="1D617A"/>
                      </a:solidFill>
                      <a:latin typeface="Poppins Light" panose="020B0604020202020204" charset="0"/>
                      <a:cs typeface="Poppins Light" panose="020B0604020202020204" charset="0"/>
                    </a:rPr>
                    <a:t>0</a:t>
                  </a:r>
                  <a:r>
                    <a:rPr lang="en-US" sz="4399" dirty="0">
                      <a:solidFill>
                        <a:srgbClr val="1D617A"/>
                      </a:solidFill>
                      <a:latin typeface="Symbol" panose="05050102010706020507" pitchFamily="18" charset="2"/>
                    </a:rPr>
                    <a:t>)</a:t>
                  </a:r>
                  <a:endParaRPr lang="en-US" sz="3000" dirty="0">
                    <a:solidFill>
                      <a:srgbClr val="1D617A"/>
                    </a:solidFill>
                    <a:latin typeface="Poppins Light"/>
                  </a:endParaRPr>
                </a:p>
              </p:txBody>
            </p:sp>
            <p:grpSp>
              <p:nvGrpSpPr>
                <p:cNvPr id="96" name="Grupo 95">
                  <a:extLst>
                    <a:ext uri="{FF2B5EF4-FFF2-40B4-BE49-F238E27FC236}">
                      <a16:creationId xmlns:a16="http://schemas.microsoft.com/office/drawing/2014/main" id="{3663B294-FC07-43E6-A73C-8759E3C9D7EB}"/>
                    </a:ext>
                  </a:extLst>
                </p:cNvPr>
                <p:cNvGrpSpPr/>
                <p:nvPr/>
              </p:nvGrpSpPr>
              <p:grpSpPr>
                <a:xfrm>
                  <a:off x="457200" y="8125136"/>
                  <a:ext cx="3123600" cy="1971364"/>
                  <a:chOff x="457200" y="8125136"/>
                  <a:chExt cx="3123600" cy="1971364"/>
                </a:xfrm>
              </p:grpSpPr>
              <p:cxnSp>
                <p:nvCxnSpPr>
                  <p:cNvPr id="97" name="Conector recto 96">
                    <a:extLst>
                      <a:ext uri="{FF2B5EF4-FFF2-40B4-BE49-F238E27FC236}">
                        <a16:creationId xmlns:a16="http://schemas.microsoft.com/office/drawing/2014/main" id="{F9462722-C6C0-4050-A766-26CA5D8AD349}"/>
                      </a:ext>
                    </a:extLst>
                  </p:cNvPr>
                  <p:cNvCxnSpPr/>
                  <p:nvPr/>
                </p:nvCxnSpPr>
                <p:spPr>
                  <a:xfrm>
                    <a:off x="1601041" y="8125136"/>
                    <a:ext cx="0" cy="197136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Conector recto 97">
                    <a:extLst>
                      <a:ext uri="{FF2B5EF4-FFF2-40B4-BE49-F238E27FC236}">
                        <a16:creationId xmlns:a16="http://schemas.microsoft.com/office/drawing/2014/main" id="{58E75705-C1ED-4EC1-B90A-FA41218A00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7200" y="9486900"/>
                    <a:ext cx="2324118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CuadroTexto 98">
                    <a:extLst>
                      <a:ext uri="{FF2B5EF4-FFF2-40B4-BE49-F238E27FC236}">
                        <a16:creationId xmlns:a16="http://schemas.microsoft.com/office/drawing/2014/main" id="{3D932DF2-D317-4DF0-8EC3-85B03E93DDDA}"/>
                      </a:ext>
                    </a:extLst>
                  </p:cNvPr>
                  <p:cNvSpPr txBox="1"/>
                  <p:nvPr/>
                </p:nvSpPr>
                <p:spPr>
                  <a:xfrm>
                    <a:off x="2068572" y="9388614"/>
                    <a:ext cx="1512228" cy="5548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AR" dirty="0"/>
                      <a:t> </a:t>
                    </a:r>
                    <a:r>
                      <a:rPr lang="es-AR" sz="3200" dirty="0"/>
                      <a:t>t</a:t>
                    </a:r>
                    <a:r>
                      <a:rPr lang="es-AR" sz="3200" baseline="-25000" dirty="0"/>
                      <a:t>0</a:t>
                    </a:r>
                    <a:r>
                      <a:rPr lang="es-AR" sz="3200" dirty="0"/>
                      <a:t> </a:t>
                    </a:r>
                    <a:r>
                      <a:rPr lang="es-AR" dirty="0"/>
                      <a:t>     </a:t>
                    </a:r>
                    <a:r>
                      <a:rPr lang="es-AR" sz="3200" dirty="0"/>
                      <a:t>t</a:t>
                    </a:r>
                    <a:endParaRPr lang="es-AR" dirty="0"/>
                  </a:p>
                </p:txBody>
              </p:sp>
            </p:grpSp>
          </p:grpSp>
          <p:grpSp>
            <p:nvGrpSpPr>
              <p:cNvPr id="91" name="Grupo 90">
                <a:extLst>
                  <a:ext uri="{FF2B5EF4-FFF2-40B4-BE49-F238E27FC236}">
                    <a16:creationId xmlns:a16="http://schemas.microsoft.com/office/drawing/2014/main" id="{EE26D720-5EB5-4ACE-98EB-86C3D7B170A3}"/>
                  </a:ext>
                </a:extLst>
              </p:cNvPr>
              <p:cNvGrpSpPr/>
              <p:nvPr/>
            </p:nvGrpSpPr>
            <p:grpSpPr>
              <a:xfrm>
                <a:off x="3396456" y="3238501"/>
                <a:ext cx="3427479" cy="1541231"/>
                <a:chOff x="16815194" y="1781327"/>
                <a:chExt cx="3422005" cy="1398211"/>
              </a:xfrm>
            </p:grpSpPr>
            <p:sp>
              <p:nvSpPr>
                <p:cNvPr id="92" name="Abrir llave 91">
                  <a:extLst>
                    <a:ext uri="{FF2B5EF4-FFF2-40B4-BE49-F238E27FC236}">
                      <a16:creationId xmlns:a16="http://schemas.microsoft.com/office/drawing/2014/main" id="{0F0C82CC-082C-41FE-8867-A84213F6B20C}"/>
                    </a:ext>
                  </a:extLst>
                </p:cNvPr>
                <p:cNvSpPr/>
                <p:nvPr/>
              </p:nvSpPr>
              <p:spPr>
                <a:xfrm>
                  <a:off x="16815194" y="1781327"/>
                  <a:ext cx="339117" cy="1398211"/>
                </a:xfrm>
                <a:prstGeom prst="lef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AR" sz="1974" dirty="0"/>
                </a:p>
              </p:txBody>
            </p:sp>
            <p:sp>
              <p:nvSpPr>
                <p:cNvPr id="93" name="CuadroTexto 92">
                  <a:extLst>
                    <a:ext uri="{FF2B5EF4-FFF2-40B4-BE49-F238E27FC236}">
                      <a16:creationId xmlns:a16="http://schemas.microsoft.com/office/drawing/2014/main" id="{1F0EA2C3-21E4-4812-9885-95A4F4868310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16938508" y="1878068"/>
                  <a:ext cx="3298691" cy="4768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rgbClr val="0070C0"/>
                      </a:solidFill>
                      <a:latin typeface="GothicE" panose="00000400000000000000" pitchFamily="2" charset="0"/>
                      <a:cs typeface="GothicE" panose="00000400000000000000" pitchFamily="2" charset="0"/>
                    </a:rPr>
                    <a:t>  1</a:t>
                  </a:r>
                  <a:r>
                    <a:rPr lang="en-US" sz="1974" dirty="0">
                      <a:solidFill>
                        <a:srgbClr val="1D617A"/>
                      </a:solidFill>
                      <a:latin typeface="GothicE" panose="00000400000000000000" pitchFamily="2" charset="0"/>
                      <a:cs typeface="GothicE" panose="00000400000000000000" pitchFamily="2" charset="0"/>
                    </a:rPr>
                    <a:t>  </a:t>
                  </a:r>
                  <a:r>
                    <a:rPr lang="en-US" sz="1974" dirty="0">
                      <a:solidFill>
                        <a:srgbClr val="1D617A"/>
                      </a:solidFill>
                      <a:latin typeface="Poppins Light"/>
                    </a:rPr>
                    <a:t>para  t ≥ t</a:t>
                  </a:r>
                  <a:r>
                    <a:rPr lang="en-US" sz="1974" baseline="-25000" dirty="0">
                      <a:solidFill>
                        <a:srgbClr val="1D617A"/>
                      </a:solidFill>
                      <a:latin typeface="Poppins Light"/>
                    </a:rPr>
                    <a:t>0  </a:t>
                  </a:r>
                  <a:endParaRPr lang="es-AR" sz="1974" baseline="-25000" dirty="0"/>
                </a:p>
              </p:txBody>
            </p:sp>
            <p:sp>
              <p:nvSpPr>
                <p:cNvPr id="94" name="CuadroTexto 93">
                  <a:extLst>
                    <a:ext uri="{FF2B5EF4-FFF2-40B4-BE49-F238E27FC236}">
                      <a16:creationId xmlns:a16="http://schemas.microsoft.com/office/drawing/2014/main" id="{7B4298C8-573D-40EB-A439-FBD73D2F0625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16923093" y="2505699"/>
                  <a:ext cx="3128495" cy="4279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631" b="1" dirty="0">
                      <a:solidFill>
                        <a:srgbClr val="1D617A"/>
                      </a:solidFill>
                      <a:latin typeface="Poppins Light"/>
                    </a:rPr>
                    <a:t>   0</a:t>
                  </a:r>
                  <a:r>
                    <a:rPr lang="en-US" sz="1974" dirty="0">
                      <a:solidFill>
                        <a:srgbClr val="1D617A"/>
                      </a:solidFill>
                      <a:latin typeface="Poppins Light"/>
                    </a:rPr>
                    <a:t>  para t &lt; t</a:t>
                  </a:r>
                  <a:r>
                    <a:rPr lang="en-US" sz="1974" baseline="-25000" dirty="0">
                      <a:solidFill>
                        <a:srgbClr val="1D617A"/>
                      </a:solidFill>
                      <a:latin typeface="Poppins Light"/>
                    </a:rPr>
                    <a:t>0</a:t>
                  </a:r>
                  <a:endParaRPr lang="es-AR" sz="1974" dirty="0"/>
                </a:p>
              </p:txBody>
            </p:sp>
          </p:grpSp>
        </p:grp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FD521B8E-4FA5-4304-94AF-F2953E2920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76578" y="3467100"/>
              <a:ext cx="573147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80B19A4B-F7FA-400A-B1E5-E89388EA7C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3400" y="3467100"/>
              <a:ext cx="0" cy="65546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9554A126-CA68-4D06-BCC5-690B025DCF8D}"/>
                </a:ext>
              </a:extLst>
            </p:cNvPr>
            <p:cNvCxnSpPr>
              <a:cxnSpLocks/>
            </p:cNvCxnSpPr>
            <p:nvPr/>
          </p:nvCxnSpPr>
          <p:spPr>
            <a:xfrm>
              <a:off x="9758519" y="4125219"/>
              <a:ext cx="2218059" cy="661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2" name="TextBox 9">
            <a:extLst>
              <a:ext uri="{FF2B5EF4-FFF2-40B4-BE49-F238E27FC236}">
                <a16:creationId xmlns:a16="http://schemas.microsoft.com/office/drawing/2014/main" id="{12BC0194-E425-49B8-BCB0-5E80A6D3A4F8}"/>
              </a:ext>
            </a:extLst>
          </p:cNvPr>
          <p:cNvSpPr txBox="1"/>
          <p:nvPr/>
        </p:nvSpPr>
        <p:spPr>
          <a:xfrm>
            <a:off x="9743230" y="3390900"/>
            <a:ext cx="6964945" cy="1179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498"/>
              </a:lnSpc>
            </a:pPr>
            <a:r>
              <a:rPr lang="en-US" sz="3200" spc="-263" dirty="0" err="1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Escalón</a:t>
            </a:r>
            <a:r>
              <a:rPr lang="en-U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3200" spc="-263" dirty="0" err="1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Unitario</a:t>
            </a:r>
            <a:r>
              <a:rPr lang="en-U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3200" spc="-263" dirty="0" err="1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desplazado</a:t>
            </a:r>
            <a:r>
              <a:rPr lang="en-U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y </a:t>
            </a:r>
            <a:r>
              <a:rPr lang="en-US" sz="3200" spc="-263" dirty="0" err="1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escalado</a:t>
            </a:r>
            <a:r>
              <a:rPr lang="en-U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: </a:t>
            </a:r>
            <a:r>
              <a:rPr lang="en-US" sz="4399" b="1" spc="-263" dirty="0">
                <a:solidFill>
                  <a:srgbClr val="1D617A"/>
                </a:solidFill>
                <a:latin typeface="Poppins Bold"/>
              </a:rPr>
              <a:t> </a:t>
            </a:r>
            <a:r>
              <a:rPr lang="en-US" sz="4399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u </a:t>
            </a:r>
            <a:r>
              <a:rPr lang="en-US" sz="4399" dirty="0">
                <a:solidFill>
                  <a:srgbClr val="1D617A"/>
                </a:solidFill>
                <a:latin typeface="Symbol" panose="05050102010706020507" pitchFamily="18" charset="2"/>
              </a:rPr>
              <a:t>(</a:t>
            </a:r>
            <a:r>
              <a:rPr lang="en-US" sz="3200" dirty="0">
                <a:solidFill>
                  <a:srgbClr val="1D617A"/>
                </a:solidFill>
                <a:latin typeface="Symbol" panose="05050102010706020507" pitchFamily="18" charset="2"/>
              </a:rPr>
              <a:t>2</a:t>
            </a:r>
            <a:r>
              <a:rPr lang="en-U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t</a:t>
            </a:r>
            <a:r>
              <a:rPr lang="en-US" sz="32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- </a:t>
            </a:r>
            <a:r>
              <a:rPr lang="en-U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4</a:t>
            </a:r>
            <a:r>
              <a:rPr lang="en-US" sz="4399" dirty="0">
                <a:solidFill>
                  <a:srgbClr val="1D617A"/>
                </a:solidFill>
                <a:latin typeface="Symbol" panose="05050102010706020507" pitchFamily="18" charset="2"/>
              </a:rPr>
              <a:t>)</a:t>
            </a:r>
            <a:endParaRPr lang="en-US" sz="3000" dirty="0">
              <a:solidFill>
                <a:srgbClr val="1D617A"/>
              </a:solidFill>
              <a:latin typeface="Poppins Light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06F0BDCD-CD1D-4DDC-A33D-F34630F0B7DC}"/>
              </a:ext>
            </a:extLst>
          </p:cNvPr>
          <p:cNvGrpSpPr/>
          <p:nvPr/>
        </p:nvGrpSpPr>
        <p:grpSpPr>
          <a:xfrm>
            <a:off x="9753600" y="4686300"/>
            <a:ext cx="6384608" cy="2136507"/>
            <a:chOff x="9769792" y="4985995"/>
            <a:chExt cx="6384608" cy="2136507"/>
          </a:xfrm>
        </p:grpSpPr>
        <p:grpSp>
          <p:nvGrpSpPr>
            <p:cNvPr id="113" name="Grupo 112">
              <a:extLst>
                <a:ext uri="{FF2B5EF4-FFF2-40B4-BE49-F238E27FC236}">
                  <a16:creationId xmlns:a16="http://schemas.microsoft.com/office/drawing/2014/main" id="{D0EE401C-B9AB-496F-991C-C0BE622E7F69}"/>
                </a:ext>
              </a:extLst>
            </p:cNvPr>
            <p:cNvGrpSpPr/>
            <p:nvPr/>
          </p:nvGrpSpPr>
          <p:grpSpPr>
            <a:xfrm>
              <a:off x="9769792" y="4985995"/>
              <a:ext cx="6384608" cy="2136507"/>
              <a:chOff x="-615159" y="7974468"/>
              <a:chExt cx="6089429" cy="1971364"/>
            </a:xfrm>
          </p:grpSpPr>
          <p:cxnSp>
            <p:nvCxnSpPr>
              <p:cNvPr id="114" name="Conector recto 113">
                <a:extLst>
                  <a:ext uri="{FF2B5EF4-FFF2-40B4-BE49-F238E27FC236}">
                    <a16:creationId xmlns:a16="http://schemas.microsoft.com/office/drawing/2014/main" id="{5DA500C6-6D54-404D-8F0F-1B800AC96EEC}"/>
                  </a:ext>
                </a:extLst>
              </p:cNvPr>
              <p:cNvCxnSpPr/>
              <p:nvPr/>
            </p:nvCxnSpPr>
            <p:spPr>
              <a:xfrm>
                <a:off x="1601041" y="7974468"/>
                <a:ext cx="0" cy="19713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recto 114">
                <a:extLst>
                  <a:ext uri="{FF2B5EF4-FFF2-40B4-BE49-F238E27FC236}">
                    <a16:creationId xmlns:a16="http://schemas.microsoft.com/office/drawing/2014/main" id="{48D2BAB1-49D0-4866-BDC6-1302FBDC08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59" y="9432011"/>
                <a:ext cx="552345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CuadroTexto 115">
                <a:extLst>
                  <a:ext uri="{FF2B5EF4-FFF2-40B4-BE49-F238E27FC236}">
                    <a16:creationId xmlns:a16="http://schemas.microsoft.com/office/drawing/2014/main" id="{541CF510-7E69-419C-B106-8B2C00E935D9}"/>
                  </a:ext>
                </a:extLst>
              </p:cNvPr>
              <p:cNvSpPr txBox="1"/>
              <p:nvPr/>
            </p:nvSpPr>
            <p:spPr>
              <a:xfrm>
                <a:off x="2291923" y="9388615"/>
                <a:ext cx="3182347" cy="539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 </a:t>
                </a:r>
                <a:r>
                  <a:rPr lang="es-AR" sz="3200" dirty="0"/>
                  <a:t>4 </a:t>
                </a:r>
                <a:r>
                  <a:rPr lang="es-AR" dirty="0"/>
                  <a:t>                   </a:t>
                </a:r>
                <a:r>
                  <a:rPr lang="es-AR" sz="3200" dirty="0"/>
                  <a:t>t</a:t>
                </a:r>
                <a:endParaRPr lang="es-AR" dirty="0"/>
              </a:p>
            </p:txBody>
          </p:sp>
        </p:grp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57DBBF84-072F-4B17-9FFB-3BD26E8EB8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06400" y="5948568"/>
              <a:ext cx="16002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B80589EC-B2B5-406F-AE5C-451A64B3A2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06400" y="5948568"/>
              <a:ext cx="0" cy="67398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625AD657-B1C3-4CEF-9BA0-CE970C0AC284}"/>
                </a:ext>
              </a:extLst>
            </p:cNvPr>
            <p:cNvCxnSpPr>
              <a:cxnSpLocks/>
            </p:cNvCxnSpPr>
            <p:nvPr/>
          </p:nvCxnSpPr>
          <p:spPr>
            <a:xfrm>
              <a:off x="10820400" y="6584309"/>
              <a:ext cx="2286000" cy="699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8BEF9B4E-05DF-4929-BF4C-D2655B2496A8}"/>
              </a:ext>
            </a:extLst>
          </p:cNvPr>
          <p:cNvGrpSpPr/>
          <p:nvPr/>
        </p:nvGrpSpPr>
        <p:grpSpPr>
          <a:xfrm>
            <a:off x="9753600" y="7429500"/>
            <a:ext cx="6003608" cy="2136507"/>
            <a:chOff x="8961215" y="2691918"/>
            <a:chExt cx="5973517" cy="2077790"/>
          </a:xfrm>
        </p:grpSpPr>
        <p:grpSp>
          <p:nvGrpSpPr>
            <p:cNvPr id="123" name="Grupo 122">
              <a:extLst>
                <a:ext uri="{FF2B5EF4-FFF2-40B4-BE49-F238E27FC236}">
                  <a16:creationId xmlns:a16="http://schemas.microsoft.com/office/drawing/2014/main" id="{76D4F4ED-EAAD-4DB4-B75E-E1292BAF9A70}"/>
                </a:ext>
              </a:extLst>
            </p:cNvPr>
            <p:cNvGrpSpPr/>
            <p:nvPr/>
          </p:nvGrpSpPr>
          <p:grpSpPr>
            <a:xfrm>
              <a:off x="8961215" y="2691918"/>
              <a:ext cx="5973517" cy="2077790"/>
              <a:chOff x="-615159" y="8125136"/>
              <a:chExt cx="5726044" cy="1971364"/>
            </a:xfrm>
          </p:grpSpPr>
          <p:cxnSp>
            <p:nvCxnSpPr>
              <p:cNvPr id="124" name="Conector recto 123">
                <a:extLst>
                  <a:ext uri="{FF2B5EF4-FFF2-40B4-BE49-F238E27FC236}">
                    <a16:creationId xmlns:a16="http://schemas.microsoft.com/office/drawing/2014/main" id="{4F1CD144-BC7F-4B90-B7FD-AF2AA2F1C089}"/>
                  </a:ext>
                </a:extLst>
              </p:cNvPr>
              <p:cNvCxnSpPr/>
              <p:nvPr/>
            </p:nvCxnSpPr>
            <p:spPr>
              <a:xfrm>
                <a:off x="1601041" y="8125136"/>
                <a:ext cx="0" cy="19713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cto 124">
                <a:extLst>
                  <a:ext uri="{FF2B5EF4-FFF2-40B4-BE49-F238E27FC236}">
                    <a16:creationId xmlns:a16="http://schemas.microsoft.com/office/drawing/2014/main" id="{F3FEC3BC-E6F4-419B-8FBF-AA35F84936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59" y="9432011"/>
                <a:ext cx="552345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C8B349F3-FDDB-42F4-BF6E-8309CBB14622}"/>
                  </a:ext>
                </a:extLst>
              </p:cNvPr>
              <p:cNvSpPr txBox="1"/>
              <p:nvPr/>
            </p:nvSpPr>
            <p:spPr>
              <a:xfrm>
                <a:off x="1928538" y="9388615"/>
                <a:ext cx="3182347" cy="539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 </a:t>
                </a:r>
                <a:r>
                  <a:rPr lang="es-AR" sz="3200" dirty="0"/>
                  <a:t>2 </a:t>
                </a:r>
                <a:r>
                  <a:rPr lang="es-AR" dirty="0"/>
                  <a:t>                   </a:t>
                </a:r>
                <a:r>
                  <a:rPr lang="es-AR" sz="3200" dirty="0"/>
                  <a:t>t</a:t>
                </a:r>
                <a:endParaRPr lang="es-AR" dirty="0"/>
              </a:p>
            </p:txBody>
          </p:sp>
        </p:grpSp>
        <p:cxnSp>
          <p:nvCxnSpPr>
            <p:cNvPr id="119" name="Conector recto 118">
              <a:extLst>
                <a:ext uri="{FF2B5EF4-FFF2-40B4-BE49-F238E27FC236}">
                  <a16:creationId xmlns:a16="http://schemas.microsoft.com/office/drawing/2014/main" id="{2FFABE45-34F1-4C75-9017-225E0C3A13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42302" y="3467100"/>
              <a:ext cx="159217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Conector recto 119">
              <a:extLst>
                <a:ext uri="{FF2B5EF4-FFF2-40B4-BE49-F238E27FC236}">
                  <a16:creationId xmlns:a16="http://schemas.microsoft.com/office/drawing/2014/main" id="{5261927C-2111-405A-840C-74E82A635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42302" y="3467100"/>
              <a:ext cx="0" cy="65546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Conector recto 120">
              <a:extLst>
                <a:ext uri="{FF2B5EF4-FFF2-40B4-BE49-F238E27FC236}">
                  <a16:creationId xmlns:a16="http://schemas.microsoft.com/office/drawing/2014/main" id="{00C5B6B3-A50C-4936-88AD-CB56B77679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2668" y="4073887"/>
              <a:ext cx="1819634" cy="1148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1E1E03D4-7490-4D0A-991C-3D9ED1563CFD}"/>
              </a:ext>
            </a:extLst>
          </p:cNvPr>
          <p:cNvGrpSpPr/>
          <p:nvPr/>
        </p:nvGrpSpPr>
        <p:grpSpPr>
          <a:xfrm>
            <a:off x="762000" y="6888892"/>
            <a:ext cx="5745480" cy="2826608"/>
            <a:chOff x="838200" y="6279292"/>
            <a:chExt cx="5730125" cy="2826608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D6647899-F9AC-4E0F-A258-C64E02BDCD72}"/>
                </a:ext>
              </a:extLst>
            </p:cNvPr>
            <p:cNvGrpSpPr/>
            <p:nvPr/>
          </p:nvGrpSpPr>
          <p:grpSpPr>
            <a:xfrm>
              <a:off x="838200" y="6279292"/>
              <a:ext cx="5730125" cy="2826608"/>
              <a:chOff x="8229600" y="342900"/>
              <a:chExt cx="5730125" cy="2826608"/>
            </a:xfrm>
          </p:grpSpPr>
          <p:sp>
            <p:nvSpPr>
              <p:cNvPr id="39" name="TextBox 9">
                <a:extLst>
                  <a:ext uri="{FF2B5EF4-FFF2-40B4-BE49-F238E27FC236}">
                    <a16:creationId xmlns:a16="http://schemas.microsoft.com/office/drawing/2014/main" id="{D86A51F2-6247-41AB-8DBF-12C9DF083D41}"/>
                  </a:ext>
                </a:extLst>
              </p:cNvPr>
              <p:cNvSpPr txBox="1"/>
              <p:nvPr/>
            </p:nvSpPr>
            <p:spPr>
              <a:xfrm>
                <a:off x="8229600" y="342900"/>
                <a:ext cx="5730125" cy="54181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>
                  <a:lnSpc>
                    <a:spcPts val="4498"/>
                  </a:lnSpc>
                </a:pPr>
                <a:r>
                  <a:rPr lang="en-US" sz="3200" spc="-263" dirty="0" err="1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Escalón</a:t>
                </a:r>
                <a:r>
                  <a:rPr lang="en-U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</a:t>
                </a:r>
                <a:r>
                  <a:rPr lang="en-US" sz="3200" spc="-263" dirty="0" err="1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reflejado</a:t>
                </a:r>
                <a:r>
                  <a:rPr lang="en-U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u </a:t>
                </a:r>
                <a:r>
                  <a:rPr lang="en-US" sz="32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(-</a:t>
                </a:r>
                <a:r>
                  <a:rPr lang="en-US" sz="3200" b="1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t </a:t>
                </a:r>
                <a:r>
                  <a:rPr lang="en-US" sz="32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)</a:t>
                </a:r>
                <a:endParaRPr lang="en-US" sz="3200" dirty="0">
                  <a:solidFill>
                    <a:srgbClr val="1D617A"/>
                  </a:solidFill>
                  <a:latin typeface="Poppins Light"/>
                </a:endParaRPr>
              </a:p>
            </p:txBody>
          </p:sp>
          <p:grpSp>
            <p:nvGrpSpPr>
              <p:cNvPr id="2" name="Grupo 1">
                <a:extLst>
                  <a:ext uri="{FF2B5EF4-FFF2-40B4-BE49-F238E27FC236}">
                    <a16:creationId xmlns:a16="http://schemas.microsoft.com/office/drawing/2014/main" id="{F10F3074-05B6-49F3-889D-FB09BEB11AF7}"/>
                  </a:ext>
                </a:extLst>
              </p:cNvPr>
              <p:cNvGrpSpPr/>
              <p:nvPr/>
            </p:nvGrpSpPr>
            <p:grpSpPr>
              <a:xfrm>
                <a:off x="9372600" y="1091718"/>
                <a:ext cx="3310411" cy="2077790"/>
                <a:chOff x="8229600" y="1091718"/>
                <a:chExt cx="3310411" cy="2077790"/>
              </a:xfrm>
            </p:grpSpPr>
            <p:grpSp>
              <p:nvGrpSpPr>
                <p:cNvPr id="40" name="Grupo 39">
                  <a:extLst>
                    <a:ext uri="{FF2B5EF4-FFF2-40B4-BE49-F238E27FC236}">
                      <a16:creationId xmlns:a16="http://schemas.microsoft.com/office/drawing/2014/main" id="{EFF12FEE-580B-43C5-8593-2A83B19E6E88}"/>
                    </a:ext>
                  </a:extLst>
                </p:cNvPr>
                <p:cNvGrpSpPr/>
                <p:nvPr/>
              </p:nvGrpSpPr>
              <p:grpSpPr>
                <a:xfrm>
                  <a:off x="8229600" y="1091718"/>
                  <a:ext cx="3310411" cy="2077790"/>
                  <a:chOff x="457200" y="8125136"/>
                  <a:chExt cx="3276600" cy="1971364"/>
                </a:xfrm>
              </p:grpSpPr>
              <p:cxnSp>
                <p:nvCxnSpPr>
                  <p:cNvPr id="41" name="Conector recto 40">
                    <a:extLst>
                      <a:ext uri="{FF2B5EF4-FFF2-40B4-BE49-F238E27FC236}">
                        <a16:creationId xmlns:a16="http://schemas.microsoft.com/office/drawing/2014/main" id="{3D2FED35-2D38-4F33-BE91-0A9102988625}"/>
                      </a:ext>
                    </a:extLst>
                  </p:cNvPr>
                  <p:cNvCxnSpPr/>
                  <p:nvPr/>
                </p:nvCxnSpPr>
                <p:spPr>
                  <a:xfrm>
                    <a:off x="1601041" y="8125136"/>
                    <a:ext cx="0" cy="197136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ector recto 41">
                    <a:extLst>
                      <a:ext uri="{FF2B5EF4-FFF2-40B4-BE49-F238E27FC236}">
                        <a16:creationId xmlns:a16="http://schemas.microsoft.com/office/drawing/2014/main" id="{9F66A8E5-37A5-47AC-ACE6-76D0BBF766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7200" y="9486900"/>
                    <a:ext cx="2324118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CuadroTexto 43">
                    <a:extLst>
                      <a:ext uri="{FF2B5EF4-FFF2-40B4-BE49-F238E27FC236}">
                        <a16:creationId xmlns:a16="http://schemas.microsoft.com/office/drawing/2014/main" id="{E4EEFB7F-D39D-41A0-A53E-E4B733305231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37" y="9388614"/>
                    <a:ext cx="1904963" cy="51731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AR" dirty="0"/>
                      <a:t>              </a:t>
                    </a:r>
                    <a:r>
                      <a:rPr lang="es-AR" sz="3200" dirty="0"/>
                      <a:t>t</a:t>
                    </a:r>
                    <a:endParaRPr lang="es-AR" dirty="0"/>
                  </a:p>
                </p:txBody>
              </p:sp>
              <p:sp>
                <p:nvSpPr>
                  <p:cNvPr id="45" name="CuadroTexto 44">
                    <a:extLst>
                      <a:ext uri="{FF2B5EF4-FFF2-40B4-BE49-F238E27FC236}">
                        <a16:creationId xmlns:a16="http://schemas.microsoft.com/office/drawing/2014/main" id="{C67F86DF-9CCE-46E8-B368-BC4C58831C0B}"/>
                      </a:ext>
                    </a:extLst>
                  </p:cNvPr>
                  <p:cNvSpPr txBox="1"/>
                  <p:nvPr/>
                </p:nvSpPr>
                <p:spPr>
                  <a:xfrm>
                    <a:off x="1334061" y="8361373"/>
                    <a:ext cx="474079" cy="6716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AR" sz="2000" dirty="0"/>
                      <a:t>1</a:t>
                    </a:r>
                    <a:r>
                      <a:rPr lang="es-AR" sz="4000" dirty="0"/>
                      <a:t> </a:t>
                    </a:r>
                    <a:r>
                      <a:rPr lang="es-AR" dirty="0"/>
                      <a:t>            </a:t>
                    </a:r>
                  </a:p>
                </p:txBody>
              </p:sp>
            </p:grpSp>
            <p:sp>
              <p:nvSpPr>
                <p:cNvPr id="46" name="CuadroTexto 45">
                  <a:extLst>
                    <a:ext uri="{FF2B5EF4-FFF2-40B4-BE49-F238E27FC236}">
                      <a16:creationId xmlns:a16="http://schemas.microsoft.com/office/drawing/2014/main" id="{A5FCA8C7-D97B-4B43-8AAA-FFD6CDDA86E4}"/>
                    </a:ext>
                  </a:extLst>
                </p:cNvPr>
                <p:cNvSpPr txBox="1"/>
                <p:nvPr/>
              </p:nvSpPr>
              <p:spPr>
                <a:xfrm>
                  <a:off x="9084129" y="2302014"/>
                  <a:ext cx="59327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sz="2000" dirty="0"/>
                    <a:t>0</a:t>
                  </a:r>
                  <a:r>
                    <a:rPr lang="es-AR" sz="4000" dirty="0"/>
                    <a:t> </a:t>
                  </a:r>
                  <a:r>
                    <a:rPr lang="es-AR" dirty="0"/>
                    <a:t>            </a:t>
                  </a:r>
                </a:p>
              </p:txBody>
            </p:sp>
          </p:grpSp>
        </p:grp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D77E8621-9986-4E53-89C9-FEE14120BB96}"/>
                </a:ext>
              </a:extLst>
            </p:cNvPr>
            <p:cNvCxnSpPr/>
            <p:nvPr/>
          </p:nvCxnSpPr>
          <p:spPr>
            <a:xfrm flipH="1">
              <a:off x="1905000" y="7810500"/>
              <a:ext cx="1206023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Conector recto 100">
              <a:extLst>
                <a:ext uri="{FF2B5EF4-FFF2-40B4-BE49-F238E27FC236}">
                  <a16:creationId xmlns:a16="http://schemas.microsoft.com/office/drawing/2014/main" id="{FF7DA85A-87AC-418D-81B5-A2B57AD6A6B6}"/>
                </a:ext>
              </a:extLst>
            </p:cNvPr>
            <p:cNvCxnSpPr/>
            <p:nvPr/>
          </p:nvCxnSpPr>
          <p:spPr>
            <a:xfrm flipH="1">
              <a:off x="3124200" y="8496300"/>
              <a:ext cx="1206023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Conector recto 126">
              <a:extLst>
                <a:ext uri="{FF2B5EF4-FFF2-40B4-BE49-F238E27FC236}">
                  <a16:creationId xmlns:a16="http://schemas.microsoft.com/office/drawing/2014/main" id="{54D849C0-0B68-4859-B654-14BE85E090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200" y="7810500"/>
              <a:ext cx="0" cy="67398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18922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0D432761-C358-47D8-9110-75AE191550D0}"/>
              </a:ext>
            </a:extLst>
          </p:cNvPr>
          <p:cNvGrpSpPr/>
          <p:nvPr/>
        </p:nvGrpSpPr>
        <p:grpSpPr>
          <a:xfrm>
            <a:off x="9067800" y="266700"/>
            <a:ext cx="6326664" cy="2412294"/>
            <a:chOff x="2893536" y="543492"/>
            <a:chExt cx="6326664" cy="2412294"/>
          </a:xfrm>
        </p:grpSpPr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AD7FC1FF-941F-47AE-8501-5AA915FA7FA3}"/>
                </a:ext>
              </a:extLst>
            </p:cNvPr>
            <p:cNvSpPr txBox="1"/>
            <p:nvPr/>
          </p:nvSpPr>
          <p:spPr>
            <a:xfrm>
              <a:off x="3750129" y="2247900"/>
              <a:ext cx="5932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/>
                <a:t>0</a:t>
              </a:r>
              <a:r>
                <a:rPr lang="es-AR" sz="4000" dirty="0"/>
                <a:t> </a:t>
              </a:r>
              <a:r>
                <a:rPr lang="es-AR" dirty="0"/>
                <a:t>            </a:t>
              </a:r>
            </a:p>
          </p:txBody>
        </p:sp>
        <p:grpSp>
          <p:nvGrpSpPr>
            <p:cNvPr id="69" name="Grupo 68">
              <a:extLst>
                <a:ext uri="{FF2B5EF4-FFF2-40B4-BE49-F238E27FC236}">
                  <a16:creationId xmlns:a16="http://schemas.microsoft.com/office/drawing/2014/main" id="{85734DE2-2170-4D79-AC4E-586F4204468F}"/>
                </a:ext>
              </a:extLst>
            </p:cNvPr>
            <p:cNvGrpSpPr/>
            <p:nvPr/>
          </p:nvGrpSpPr>
          <p:grpSpPr>
            <a:xfrm>
              <a:off x="2893536" y="543492"/>
              <a:ext cx="6326664" cy="2237808"/>
              <a:chOff x="272256" y="5433473"/>
              <a:chExt cx="6366735" cy="2433753"/>
            </a:xfrm>
          </p:grpSpPr>
          <p:grpSp>
            <p:nvGrpSpPr>
              <p:cNvPr id="70" name="Grupo 69">
                <a:extLst>
                  <a:ext uri="{FF2B5EF4-FFF2-40B4-BE49-F238E27FC236}">
                    <a16:creationId xmlns:a16="http://schemas.microsoft.com/office/drawing/2014/main" id="{F7E270ED-26CC-45CE-BFAC-645348CB24D9}"/>
                  </a:ext>
                </a:extLst>
              </p:cNvPr>
              <p:cNvGrpSpPr/>
              <p:nvPr/>
            </p:nvGrpSpPr>
            <p:grpSpPr>
              <a:xfrm>
                <a:off x="272256" y="5433473"/>
                <a:ext cx="6366735" cy="2433753"/>
                <a:chOff x="457200" y="2400300"/>
                <a:chExt cx="6366735" cy="2433753"/>
              </a:xfrm>
            </p:grpSpPr>
            <p:grpSp>
              <p:nvGrpSpPr>
                <p:cNvPr id="74" name="Grupo 73">
                  <a:extLst>
                    <a:ext uri="{FF2B5EF4-FFF2-40B4-BE49-F238E27FC236}">
                      <a16:creationId xmlns:a16="http://schemas.microsoft.com/office/drawing/2014/main" id="{A5CF5D6A-C111-4C95-867E-3BE63309FB00}"/>
                    </a:ext>
                  </a:extLst>
                </p:cNvPr>
                <p:cNvGrpSpPr/>
                <p:nvPr/>
              </p:nvGrpSpPr>
              <p:grpSpPr>
                <a:xfrm>
                  <a:off x="457200" y="2400300"/>
                  <a:ext cx="5029200" cy="2433753"/>
                  <a:chOff x="457200" y="7414673"/>
                  <a:chExt cx="5029200" cy="2433753"/>
                </a:xfrm>
              </p:grpSpPr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649970BB-D9F7-4D59-9DEF-793AF867151D}"/>
                      </a:ext>
                    </a:extLst>
                  </p:cNvPr>
                  <p:cNvSpPr txBox="1"/>
                  <p:nvPr/>
                </p:nvSpPr>
                <p:spPr>
                  <a:xfrm>
                    <a:off x="457200" y="7414673"/>
                    <a:ext cx="5029200" cy="654738"/>
                  </a:xfrm>
                  <a:prstGeom prst="rect">
                    <a:avLst/>
                  </a:prstGeom>
                </p:spPr>
                <p:txBody>
                  <a:bodyPr wrap="square" lIns="0" tIns="0" rIns="0" bIns="0" rtlCol="0" anchor="t">
                    <a:spAutoFit/>
                  </a:bodyPr>
                  <a:lstStyle/>
                  <a:p>
                    <a:pPr algn="just">
                      <a:lnSpc>
                        <a:spcPts val="4498"/>
                      </a:lnSpc>
                    </a:pPr>
                    <a:r>
                      <a:rPr lang="en-US" sz="3200" spc="-263" dirty="0" err="1">
                        <a:solidFill>
                          <a:srgbClr val="1D617A"/>
                        </a:solidFill>
                        <a:latin typeface="Poppins Light" panose="020B0604020202020204" charset="0"/>
                        <a:cs typeface="Poppins Light" panose="020B0604020202020204" charset="0"/>
                      </a:rPr>
                      <a:t>Escalón</a:t>
                    </a:r>
                    <a:r>
                      <a:rPr lang="en-US" sz="3200" spc="-263" dirty="0">
                        <a:solidFill>
                          <a:srgbClr val="1D617A"/>
                        </a:solidFill>
                        <a:latin typeface="Poppins Light" panose="020B0604020202020204" charset="0"/>
                        <a:cs typeface="Poppins Light" panose="020B0604020202020204" charset="0"/>
                      </a:rPr>
                      <a:t> </a:t>
                    </a:r>
                    <a:r>
                      <a:rPr lang="en-US" sz="3200" spc="-263" dirty="0" err="1">
                        <a:solidFill>
                          <a:srgbClr val="1D617A"/>
                        </a:solidFill>
                        <a:latin typeface="Poppins Light" panose="020B0604020202020204" charset="0"/>
                        <a:cs typeface="Poppins Light" panose="020B0604020202020204" charset="0"/>
                      </a:rPr>
                      <a:t>Unitario</a:t>
                    </a:r>
                    <a:r>
                      <a:rPr lang="en-US" sz="3200" spc="-263" dirty="0">
                        <a:solidFill>
                          <a:srgbClr val="1D617A"/>
                        </a:solidFill>
                        <a:latin typeface="Poppins Light" panose="020B0604020202020204" charset="0"/>
                        <a:cs typeface="Poppins Light" panose="020B0604020202020204" charset="0"/>
                      </a:rPr>
                      <a:t>: </a:t>
                    </a:r>
                    <a:r>
                      <a:rPr lang="en-US" sz="4399" b="1" spc="-263" dirty="0">
                        <a:solidFill>
                          <a:srgbClr val="1D617A"/>
                        </a:solidFill>
                        <a:latin typeface="Poppins Bold"/>
                      </a:rPr>
                      <a:t> </a:t>
                    </a:r>
                    <a:r>
                      <a:rPr lang="en-US" sz="4399" spc="-263" dirty="0">
                        <a:solidFill>
                          <a:srgbClr val="1D617A"/>
                        </a:solidFill>
                        <a:latin typeface="Poppins Light" panose="020B0604020202020204" charset="0"/>
                        <a:cs typeface="Poppins Light" panose="020B0604020202020204" charset="0"/>
                      </a:rPr>
                      <a:t>U</a:t>
                    </a:r>
                    <a:r>
                      <a:rPr lang="en-US" sz="4399" dirty="0">
                        <a:solidFill>
                          <a:srgbClr val="1D617A"/>
                        </a:solidFill>
                        <a:latin typeface="Symbol" panose="05050102010706020507" pitchFamily="18" charset="2"/>
                      </a:rPr>
                      <a:t>(</a:t>
                    </a:r>
                    <a:r>
                      <a:rPr lang="en-US" sz="3200" b="1" spc="-263" dirty="0">
                        <a:solidFill>
                          <a:srgbClr val="1D617A"/>
                        </a:solidFill>
                        <a:latin typeface="Poppins Light" panose="020B0604020202020204" charset="0"/>
                        <a:cs typeface="Poppins Light" panose="020B0604020202020204" charset="0"/>
                      </a:rPr>
                      <a:t>t</a:t>
                    </a:r>
                    <a:r>
                      <a:rPr lang="en-US" sz="4399" dirty="0">
                        <a:solidFill>
                          <a:srgbClr val="1D617A"/>
                        </a:solidFill>
                        <a:latin typeface="Symbol" panose="05050102010706020507" pitchFamily="18" charset="2"/>
                      </a:rPr>
                      <a:t>)</a:t>
                    </a:r>
                    <a:endParaRPr lang="en-US" sz="3000" dirty="0">
                      <a:solidFill>
                        <a:srgbClr val="1D617A"/>
                      </a:solidFill>
                      <a:latin typeface="Poppins Light"/>
                    </a:endParaRPr>
                  </a:p>
                </p:txBody>
              </p:sp>
              <p:grpSp>
                <p:nvGrpSpPr>
                  <p:cNvPr id="80" name="Grupo 79">
                    <a:extLst>
                      <a:ext uri="{FF2B5EF4-FFF2-40B4-BE49-F238E27FC236}">
                        <a16:creationId xmlns:a16="http://schemas.microsoft.com/office/drawing/2014/main" id="{BA92C2D5-B05D-43E0-91A1-F6F2095B8899}"/>
                      </a:ext>
                    </a:extLst>
                  </p:cNvPr>
                  <p:cNvGrpSpPr/>
                  <p:nvPr/>
                </p:nvGrpSpPr>
                <p:grpSpPr>
                  <a:xfrm>
                    <a:off x="457200" y="8125136"/>
                    <a:ext cx="3276600" cy="1723290"/>
                    <a:chOff x="457200" y="8125136"/>
                    <a:chExt cx="3276600" cy="1723290"/>
                  </a:xfrm>
                </p:grpSpPr>
                <p:cxnSp>
                  <p:nvCxnSpPr>
                    <p:cNvPr id="81" name="Conector recto 80">
                      <a:extLst>
                        <a:ext uri="{FF2B5EF4-FFF2-40B4-BE49-F238E27FC236}">
                          <a16:creationId xmlns:a16="http://schemas.microsoft.com/office/drawing/2014/main" id="{EC308F0F-61A6-46DE-AA37-BE01731DDF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601041" y="8125136"/>
                      <a:ext cx="0" cy="15558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Conector recto 81">
                      <a:extLst>
                        <a:ext uri="{FF2B5EF4-FFF2-40B4-BE49-F238E27FC236}">
                          <a16:creationId xmlns:a16="http://schemas.microsoft.com/office/drawing/2014/main" id="{184ECB83-766D-4B80-B62C-7B79389EAC5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57200" y="9486900"/>
                      <a:ext cx="2324118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3" name="CuadroTexto 82">
                      <a:extLst>
                        <a:ext uri="{FF2B5EF4-FFF2-40B4-BE49-F238E27FC236}">
                          <a16:creationId xmlns:a16="http://schemas.microsoft.com/office/drawing/2014/main" id="{7FE23484-4B52-4BC5-B91B-776C471A05E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28837" y="9388614"/>
                      <a:ext cx="1904963" cy="45981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AR" dirty="0"/>
                        <a:t>              </a:t>
                      </a:r>
                      <a:r>
                        <a:rPr lang="es-AR" sz="3200" dirty="0"/>
                        <a:t>t</a:t>
                      </a:r>
                      <a:endParaRPr lang="es-AR" dirty="0"/>
                    </a:p>
                  </p:txBody>
                </p:sp>
                <p:sp>
                  <p:nvSpPr>
                    <p:cNvPr id="84" name="CuadroTexto 83">
                      <a:extLst>
                        <a:ext uri="{FF2B5EF4-FFF2-40B4-BE49-F238E27FC236}">
                          <a16:creationId xmlns:a16="http://schemas.microsoft.com/office/drawing/2014/main" id="{238E4B67-7C7D-4320-A237-DC945FE479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0893" y="8420100"/>
                      <a:ext cx="1904963" cy="5566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AR" dirty="0"/>
                        <a:t>     </a:t>
                      </a:r>
                      <a:r>
                        <a:rPr lang="es-AR" sz="2000" dirty="0"/>
                        <a:t>         </a:t>
                      </a:r>
                      <a:r>
                        <a:rPr lang="es-AR" dirty="0"/>
                        <a:t> </a:t>
                      </a:r>
                      <a:r>
                        <a:rPr lang="es-AR" sz="2400" dirty="0"/>
                        <a:t>1</a:t>
                      </a:r>
                      <a:r>
                        <a:rPr lang="es-AR" sz="4000" dirty="0"/>
                        <a:t> </a:t>
                      </a:r>
                      <a:r>
                        <a:rPr lang="es-AR" dirty="0"/>
                        <a:t>            </a:t>
                      </a:r>
                    </a:p>
                  </p:txBody>
                </p:sp>
              </p:grpSp>
            </p:grpSp>
            <p:grpSp>
              <p:nvGrpSpPr>
                <p:cNvPr id="75" name="Grupo 74">
                  <a:extLst>
                    <a:ext uri="{FF2B5EF4-FFF2-40B4-BE49-F238E27FC236}">
                      <a16:creationId xmlns:a16="http://schemas.microsoft.com/office/drawing/2014/main" id="{B0BA6329-53AF-468C-9A2B-E171A8530C47}"/>
                    </a:ext>
                  </a:extLst>
                </p:cNvPr>
                <p:cNvGrpSpPr/>
                <p:nvPr/>
              </p:nvGrpSpPr>
              <p:grpSpPr>
                <a:xfrm>
                  <a:off x="3396456" y="3238502"/>
                  <a:ext cx="3427479" cy="1541231"/>
                  <a:chOff x="16815194" y="1781327"/>
                  <a:chExt cx="3422005" cy="1398211"/>
                </a:xfrm>
              </p:grpSpPr>
              <p:sp>
                <p:nvSpPr>
                  <p:cNvPr id="76" name="Abrir llave 75">
                    <a:extLst>
                      <a:ext uri="{FF2B5EF4-FFF2-40B4-BE49-F238E27FC236}">
                        <a16:creationId xmlns:a16="http://schemas.microsoft.com/office/drawing/2014/main" id="{B0B03293-A008-4748-B027-938253435CB0}"/>
                      </a:ext>
                    </a:extLst>
                  </p:cNvPr>
                  <p:cNvSpPr/>
                  <p:nvPr/>
                </p:nvSpPr>
                <p:spPr>
                  <a:xfrm>
                    <a:off x="16815194" y="1781327"/>
                    <a:ext cx="339117" cy="1398211"/>
                  </a:xfrm>
                  <a:prstGeom prst="leftBrac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 sz="1974" dirty="0"/>
                  </a:p>
                </p:txBody>
              </p:sp>
              <p:sp>
                <p:nvSpPr>
                  <p:cNvPr id="77" name="CuadroTexto 76">
                    <a:extLst>
                      <a:ext uri="{FF2B5EF4-FFF2-40B4-BE49-F238E27FC236}">
                        <a16:creationId xmlns:a16="http://schemas.microsoft.com/office/drawing/2014/main" id="{88519177-C46D-48DD-9F4A-37EF83CA1E58}"/>
                      </a:ext>
                    </a:extLst>
                  </p:cNvPr>
                  <p:cNvSpPr txBox="1"/>
                  <p:nvPr/>
                </p:nvSpPr>
                <p:spPr>
                  <a:xfrm rot="10800000" flipH="1" flipV="1">
                    <a:off x="16938508" y="1939157"/>
                    <a:ext cx="3298691" cy="3546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631" dirty="0">
                        <a:solidFill>
                          <a:srgbClr val="1D617A"/>
                        </a:solidFill>
                        <a:latin typeface="Poppins Light"/>
                      </a:rPr>
                      <a:t>  1   </a:t>
                    </a:r>
                    <a:r>
                      <a:rPr lang="en-US" sz="1974" dirty="0">
                        <a:solidFill>
                          <a:srgbClr val="1D617A"/>
                        </a:solidFill>
                        <a:latin typeface="Poppins Light"/>
                      </a:rPr>
                      <a:t>para  t &gt;=0</a:t>
                    </a:r>
                    <a:endParaRPr lang="es-AR" sz="1974" dirty="0"/>
                  </a:p>
                </p:txBody>
              </p:sp>
              <p:sp>
                <p:nvSpPr>
                  <p:cNvPr id="78" name="CuadroTexto 77">
                    <a:extLst>
                      <a:ext uri="{FF2B5EF4-FFF2-40B4-BE49-F238E27FC236}">
                        <a16:creationId xmlns:a16="http://schemas.microsoft.com/office/drawing/2014/main" id="{4B858F6A-A787-4403-81C1-91E835ECE867}"/>
                      </a:ext>
                    </a:extLst>
                  </p:cNvPr>
                  <p:cNvSpPr txBox="1"/>
                  <p:nvPr/>
                </p:nvSpPr>
                <p:spPr>
                  <a:xfrm rot="10800000" flipH="1" flipV="1">
                    <a:off x="16923093" y="2656800"/>
                    <a:ext cx="3128495" cy="3546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74" dirty="0">
                        <a:solidFill>
                          <a:srgbClr val="1D617A"/>
                        </a:solidFill>
                        <a:latin typeface="Poppins Light"/>
                      </a:rPr>
                      <a:t>  </a:t>
                    </a:r>
                    <a:r>
                      <a:rPr lang="en-US" sz="2631" dirty="0">
                        <a:solidFill>
                          <a:srgbClr val="1D617A"/>
                        </a:solidFill>
                        <a:latin typeface="Poppins Light"/>
                      </a:rPr>
                      <a:t>0</a:t>
                    </a:r>
                    <a:r>
                      <a:rPr lang="en-US" sz="1974" dirty="0">
                        <a:solidFill>
                          <a:srgbClr val="1D617A"/>
                        </a:solidFill>
                        <a:latin typeface="Poppins Light"/>
                      </a:rPr>
                      <a:t>   para t &lt; 0</a:t>
                    </a:r>
                    <a:endParaRPr lang="es-AR" sz="1974" dirty="0"/>
                  </a:p>
                </p:txBody>
              </p:sp>
            </p:grpSp>
          </p:grpSp>
          <p:cxnSp>
            <p:nvCxnSpPr>
              <p:cNvPr id="71" name="Conector recto 70">
                <a:extLst>
                  <a:ext uri="{FF2B5EF4-FFF2-40B4-BE49-F238E27FC236}">
                    <a16:creationId xmlns:a16="http://schemas.microsoft.com/office/drawing/2014/main" id="{996E3F00-BA96-400E-A607-A0B151BBA99A}"/>
                  </a:ext>
                </a:extLst>
              </p:cNvPr>
              <p:cNvCxnSpPr/>
              <p:nvPr/>
            </p:nvCxnSpPr>
            <p:spPr>
              <a:xfrm>
                <a:off x="500856" y="7505700"/>
                <a:ext cx="91524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>
                <a:extLst>
                  <a:ext uri="{FF2B5EF4-FFF2-40B4-BE49-F238E27FC236}">
                    <a16:creationId xmlns:a16="http://schemas.microsoft.com/office/drawing/2014/main" id="{A70FF30D-3CC7-4665-8FC0-BD8661011E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10171" y="6792843"/>
                <a:ext cx="0" cy="712858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72">
                <a:extLst>
                  <a:ext uri="{FF2B5EF4-FFF2-40B4-BE49-F238E27FC236}">
                    <a16:creationId xmlns:a16="http://schemas.microsoft.com/office/drawing/2014/main" id="{7B8481B0-728F-4027-A3A6-A5A89964F867}"/>
                  </a:ext>
                </a:extLst>
              </p:cNvPr>
              <p:cNvCxnSpPr/>
              <p:nvPr/>
            </p:nvCxnSpPr>
            <p:spPr>
              <a:xfrm flipH="1">
                <a:off x="1382712" y="6792843"/>
                <a:ext cx="1213662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CA0BE56E-6FB9-49B2-B450-B3C2C01776FB}"/>
              </a:ext>
            </a:extLst>
          </p:cNvPr>
          <p:cNvGrpSpPr/>
          <p:nvPr/>
        </p:nvGrpSpPr>
        <p:grpSpPr>
          <a:xfrm>
            <a:off x="1524000" y="3997593"/>
            <a:ext cx="6705600" cy="2136507"/>
            <a:chOff x="8961215" y="2533117"/>
            <a:chExt cx="6671990" cy="2077790"/>
          </a:xfrm>
        </p:grpSpPr>
        <p:grpSp>
          <p:nvGrpSpPr>
            <p:cNvPr id="113" name="Grupo 112">
              <a:extLst>
                <a:ext uri="{FF2B5EF4-FFF2-40B4-BE49-F238E27FC236}">
                  <a16:creationId xmlns:a16="http://schemas.microsoft.com/office/drawing/2014/main" id="{D0EE401C-B9AB-496F-991C-C0BE622E7F69}"/>
                </a:ext>
              </a:extLst>
            </p:cNvPr>
            <p:cNvGrpSpPr/>
            <p:nvPr/>
          </p:nvGrpSpPr>
          <p:grpSpPr>
            <a:xfrm>
              <a:off x="8961215" y="2533117"/>
              <a:ext cx="6671990" cy="2077790"/>
              <a:chOff x="-615159" y="7974468"/>
              <a:chExt cx="6395581" cy="1971364"/>
            </a:xfrm>
          </p:grpSpPr>
          <p:cxnSp>
            <p:nvCxnSpPr>
              <p:cNvPr id="114" name="Conector recto 113">
                <a:extLst>
                  <a:ext uri="{FF2B5EF4-FFF2-40B4-BE49-F238E27FC236}">
                    <a16:creationId xmlns:a16="http://schemas.microsoft.com/office/drawing/2014/main" id="{5DA500C6-6D54-404D-8F0F-1B800AC96EEC}"/>
                  </a:ext>
                </a:extLst>
              </p:cNvPr>
              <p:cNvCxnSpPr/>
              <p:nvPr/>
            </p:nvCxnSpPr>
            <p:spPr>
              <a:xfrm>
                <a:off x="1601041" y="7974468"/>
                <a:ext cx="0" cy="19713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recto 114">
                <a:extLst>
                  <a:ext uri="{FF2B5EF4-FFF2-40B4-BE49-F238E27FC236}">
                    <a16:creationId xmlns:a16="http://schemas.microsoft.com/office/drawing/2014/main" id="{48D2BAB1-49D0-4866-BDC6-1302FBDC08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59" y="9432011"/>
                <a:ext cx="552345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CuadroTexto 115">
                <a:extLst>
                  <a:ext uri="{FF2B5EF4-FFF2-40B4-BE49-F238E27FC236}">
                    <a16:creationId xmlns:a16="http://schemas.microsoft.com/office/drawing/2014/main" id="{541CF510-7E69-419C-B106-8B2C00E935D9}"/>
                  </a:ext>
                </a:extLst>
              </p:cNvPr>
              <p:cNvSpPr txBox="1"/>
              <p:nvPr/>
            </p:nvSpPr>
            <p:spPr>
              <a:xfrm>
                <a:off x="2598075" y="9388615"/>
                <a:ext cx="3182347" cy="397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200" dirty="0"/>
                  <a:t> 4                    t</a:t>
                </a:r>
              </a:p>
            </p:txBody>
          </p:sp>
        </p:grp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57DBBF84-072F-4B17-9FFB-3BD26E8EB8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00482" y="3467100"/>
              <a:ext cx="159217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B80589EC-B2B5-406F-AE5C-451A64B3A2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00482" y="3467100"/>
              <a:ext cx="0" cy="65546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625AD657-B1C3-4CEF-9BA0-CE970C0AC284}"/>
                </a:ext>
              </a:extLst>
            </p:cNvPr>
            <p:cNvCxnSpPr>
              <a:cxnSpLocks/>
            </p:cNvCxnSpPr>
            <p:nvPr/>
          </p:nvCxnSpPr>
          <p:spPr>
            <a:xfrm>
              <a:off x="10325940" y="4085369"/>
              <a:ext cx="2274542" cy="680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8BEF9B4E-05DF-4929-BF4C-D2655B2496A8}"/>
              </a:ext>
            </a:extLst>
          </p:cNvPr>
          <p:cNvGrpSpPr/>
          <p:nvPr/>
        </p:nvGrpSpPr>
        <p:grpSpPr>
          <a:xfrm>
            <a:off x="1524000" y="1562100"/>
            <a:ext cx="6003608" cy="2136507"/>
            <a:chOff x="8961215" y="2691918"/>
            <a:chExt cx="5973517" cy="2077790"/>
          </a:xfrm>
        </p:grpSpPr>
        <p:grpSp>
          <p:nvGrpSpPr>
            <p:cNvPr id="123" name="Grupo 122">
              <a:extLst>
                <a:ext uri="{FF2B5EF4-FFF2-40B4-BE49-F238E27FC236}">
                  <a16:creationId xmlns:a16="http://schemas.microsoft.com/office/drawing/2014/main" id="{76D4F4ED-EAAD-4DB4-B75E-E1292BAF9A70}"/>
                </a:ext>
              </a:extLst>
            </p:cNvPr>
            <p:cNvGrpSpPr/>
            <p:nvPr/>
          </p:nvGrpSpPr>
          <p:grpSpPr>
            <a:xfrm>
              <a:off x="8961215" y="2691918"/>
              <a:ext cx="5973517" cy="2077790"/>
              <a:chOff x="-615159" y="8125136"/>
              <a:chExt cx="5726044" cy="1971364"/>
            </a:xfrm>
          </p:grpSpPr>
          <p:cxnSp>
            <p:nvCxnSpPr>
              <p:cNvPr id="124" name="Conector recto 123">
                <a:extLst>
                  <a:ext uri="{FF2B5EF4-FFF2-40B4-BE49-F238E27FC236}">
                    <a16:creationId xmlns:a16="http://schemas.microsoft.com/office/drawing/2014/main" id="{4F1CD144-BC7F-4B90-B7FD-AF2AA2F1C089}"/>
                  </a:ext>
                </a:extLst>
              </p:cNvPr>
              <p:cNvCxnSpPr/>
              <p:nvPr/>
            </p:nvCxnSpPr>
            <p:spPr>
              <a:xfrm>
                <a:off x="1601041" y="8125136"/>
                <a:ext cx="0" cy="19713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cto 124">
                <a:extLst>
                  <a:ext uri="{FF2B5EF4-FFF2-40B4-BE49-F238E27FC236}">
                    <a16:creationId xmlns:a16="http://schemas.microsoft.com/office/drawing/2014/main" id="{F3FEC3BC-E6F4-419B-8FBF-AA35F84936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59" y="9432011"/>
                <a:ext cx="552345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C8B349F3-FDDB-42F4-BF6E-8309CBB14622}"/>
                  </a:ext>
                </a:extLst>
              </p:cNvPr>
              <p:cNvSpPr txBox="1"/>
              <p:nvPr/>
            </p:nvSpPr>
            <p:spPr>
              <a:xfrm>
                <a:off x="1928538" y="9388615"/>
                <a:ext cx="3182347" cy="397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 </a:t>
                </a:r>
                <a:r>
                  <a:rPr lang="es-AR" sz="2200" dirty="0"/>
                  <a:t>2                    t</a:t>
                </a:r>
              </a:p>
            </p:txBody>
          </p:sp>
        </p:grpSp>
        <p:cxnSp>
          <p:nvCxnSpPr>
            <p:cNvPr id="119" name="Conector recto 118">
              <a:extLst>
                <a:ext uri="{FF2B5EF4-FFF2-40B4-BE49-F238E27FC236}">
                  <a16:creationId xmlns:a16="http://schemas.microsoft.com/office/drawing/2014/main" id="{2FFABE45-34F1-4C75-9017-225E0C3A13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18121" y="3467100"/>
              <a:ext cx="159217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Conector recto 119">
              <a:extLst>
                <a:ext uri="{FF2B5EF4-FFF2-40B4-BE49-F238E27FC236}">
                  <a16:creationId xmlns:a16="http://schemas.microsoft.com/office/drawing/2014/main" id="{5261927C-2111-405A-840C-74E82A635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8120" y="3467100"/>
              <a:ext cx="0" cy="65546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Conector recto 120">
              <a:extLst>
                <a:ext uri="{FF2B5EF4-FFF2-40B4-BE49-F238E27FC236}">
                  <a16:creationId xmlns:a16="http://schemas.microsoft.com/office/drawing/2014/main" id="{00C5B6B3-A50C-4936-88AD-CB56B77679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98486" y="4073887"/>
              <a:ext cx="1819634" cy="1148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1492D81B-42AC-4F5C-A390-F22339DA0677}"/>
              </a:ext>
            </a:extLst>
          </p:cNvPr>
          <p:cNvGrpSpPr/>
          <p:nvPr/>
        </p:nvGrpSpPr>
        <p:grpSpPr>
          <a:xfrm>
            <a:off x="14066520" y="259492"/>
            <a:ext cx="5745480" cy="2826608"/>
            <a:chOff x="838200" y="6279292"/>
            <a:chExt cx="5730125" cy="2826608"/>
          </a:xfrm>
        </p:grpSpPr>
        <p:grpSp>
          <p:nvGrpSpPr>
            <p:cNvPr id="135" name="Grupo 134">
              <a:extLst>
                <a:ext uri="{FF2B5EF4-FFF2-40B4-BE49-F238E27FC236}">
                  <a16:creationId xmlns:a16="http://schemas.microsoft.com/office/drawing/2014/main" id="{5026B922-00B3-40F6-98FB-B035A06509FD}"/>
                </a:ext>
              </a:extLst>
            </p:cNvPr>
            <p:cNvGrpSpPr/>
            <p:nvPr/>
          </p:nvGrpSpPr>
          <p:grpSpPr>
            <a:xfrm>
              <a:off x="838200" y="6279292"/>
              <a:ext cx="5730125" cy="2826608"/>
              <a:chOff x="8229600" y="342900"/>
              <a:chExt cx="5730125" cy="2826608"/>
            </a:xfrm>
          </p:grpSpPr>
          <p:sp>
            <p:nvSpPr>
              <p:cNvPr id="139" name="TextBox 9">
                <a:extLst>
                  <a:ext uri="{FF2B5EF4-FFF2-40B4-BE49-F238E27FC236}">
                    <a16:creationId xmlns:a16="http://schemas.microsoft.com/office/drawing/2014/main" id="{D00A3234-5E75-4D9A-A46F-45050991587B}"/>
                  </a:ext>
                </a:extLst>
              </p:cNvPr>
              <p:cNvSpPr txBox="1"/>
              <p:nvPr/>
            </p:nvSpPr>
            <p:spPr>
              <a:xfrm>
                <a:off x="8229600" y="342900"/>
                <a:ext cx="5730125" cy="57708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>
                  <a:lnSpc>
                    <a:spcPts val="4498"/>
                  </a:lnSpc>
                </a:pPr>
                <a:r>
                  <a:rPr lang="en-US" sz="3200" spc="-263" dirty="0" err="1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Escalón</a:t>
                </a:r>
                <a:r>
                  <a:rPr lang="en-U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</a:t>
                </a:r>
                <a:r>
                  <a:rPr lang="en-US" sz="3200" spc="-263" dirty="0" err="1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reflejado</a:t>
                </a:r>
                <a:r>
                  <a:rPr lang="en-US" sz="3200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 U </a:t>
                </a:r>
                <a:r>
                  <a:rPr lang="en-US" sz="32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(-</a:t>
                </a:r>
                <a:r>
                  <a:rPr lang="en-US" sz="3200" b="1" spc="-263" dirty="0">
                    <a:solidFill>
                      <a:srgbClr val="1D617A"/>
                    </a:solidFill>
                    <a:latin typeface="Poppins Light" panose="020B0604020202020204" charset="0"/>
                    <a:cs typeface="Poppins Light" panose="020B0604020202020204" charset="0"/>
                  </a:rPr>
                  <a:t>t </a:t>
                </a:r>
                <a:r>
                  <a:rPr lang="en-US" sz="3200" dirty="0">
                    <a:solidFill>
                      <a:srgbClr val="1D617A"/>
                    </a:solidFill>
                    <a:latin typeface="Symbol" panose="05050102010706020507" pitchFamily="18" charset="2"/>
                  </a:rPr>
                  <a:t>)</a:t>
                </a:r>
                <a:endParaRPr lang="en-US" sz="3200" dirty="0">
                  <a:solidFill>
                    <a:srgbClr val="1D617A"/>
                  </a:solidFill>
                  <a:latin typeface="Poppins Light"/>
                </a:endParaRPr>
              </a:p>
            </p:txBody>
          </p:sp>
          <p:grpSp>
            <p:nvGrpSpPr>
              <p:cNvPr id="140" name="Grupo 139">
                <a:extLst>
                  <a:ext uri="{FF2B5EF4-FFF2-40B4-BE49-F238E27FC236}">
                    <a16:creationId xmlns:a16="http://schemas.microsoft.com/office/drawing/2014/main" id="{3259F0B4-C822-4C8F-AF7F-EA7A101E06FC}"/>
                  </a:ext>
                </a:extLst>
              </p:cNvPr>
              <p:cNvGrpSpPr/>
              <p:nvPr/>
            </p:nvGrpSpPr>
            <p:grpSpPr>
              <a:xfrm>
                <a:off x="9372600" y="1091718"/>
                <a:ext cx="3310411" cy="2077790"/>
                <a:chOff x="8229600" y="1091718"/>
                <a:chExt cx="3310411" cy="2077790"/>
              </a:xfrm>
            </p:grpSpPr>
            <p:grpSp>
              <p:nvGrpSpPr>
                <p:cNvPr id="141" name="Grupo 140">
                  <a:extLst>
                    <a:ext uri="{FF2B5EF4-FFF2-40B4-BE49-F238E27FC236}">
                      <a16:creationId xmlns:a16="http://schemas.microsoft.com/office/drawing/2014/main" id="{4827D0B6-6D68-459A-8E78-F30B43E4778B}"/>
                    </a:ext>
                  </a:extLst>
                </p:cNvPr>
                <p:cNvGrpSpPr/>
                <p:nvPr/>
              </p:nvGrpSpPr>
              <p:grpSpPr>
                <a:xfrm>
                  <a:off x="8229600" y="1091718"/>
                  <a:ext cx="3310411" cy="2077790"/>
                  <a:chOff x="457200" y="8125136"/>
                  <a:chExt cx="3276600" cy="1971364"/>
                </a:xfrm>
              </p:grpSpPr>
              <p:cxnSp>
                <p:nvCxnSpPr>
                  <p:cNvPr id="143" name="Conector recto 142">
                    <a:extLst>
                      <a:ext uri="{FF2B5EF4-FFF2-40B4-BE49-F238E27FC236}">
                        <a16:creationId xmlns:a16="http://schemas.microsoft.com/office/drawing/2014/main" id="{5C2EC3A3-3747-4BB1-8C1E-81DFFAB6E22D}"/>
                      </a:ext>
                    </a:extLst>
                  </p:cNvPr>
                  <p:cNvCxnSpPr/>
                  <p:nvPr/>
                </p:nvCxnSpPr>
                <p:spPr>
                  <a:xfrm>
                    <a:off x="1601041" y="8125136"/>
                    <a:ext cx="0" cy="197136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Conector recto 143">
                    <a:extLst>
                      <a:ext uri="{FF2B5EF4-FFF2-40B4-BE49-F238E27FC236}">
                        <a16:creationId xmlns:a16="http://schemas.microsoft.com/office/drawing/2014/main" id="{5958C0B9-357B-4385-BDF5-FCC93B2B37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7200" y="9486900"/>
                    <a:ext cx="2324118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" name="CuadroTexto 144">
                    <a:extLst>
                      <a:ext uri="{FF2B5EF4-FFF2-40B4-BE49-F238E27FC236}">
                        <a16:creationId xmlns:a16="http://schemas.microsoft.com/office/drawing/2014/main" id="{0D337C4D-7AB7-469A-905C-40C781D1B616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37" y="9388614"/>
                    <a:ext cx="1904963" cy="51731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AR" dirty="0"/>
                      <a:t>              </a:t>
                    </a:r>
                    <a:r>
                      <a:rPr lang="es-AR" sz="3200" dirty="0"/>
                      <a:t>t</a:t>
                    </a:r>
                    <a:endParaRPr lang="es-AR" dirty="0"/>
                  </a:p>
                </p:txBody>
              </p:sp>
              <p:sp>
                <p:nvSpPr>
                  <p:cNvPr id="146" name="CuadroTexto 145">
                    <a:extLst>
                      <a:ext uri="{FF2B5EF4-FFF2-40B4-BE49-F238E27FC236}">
                        <a16:creationId xmlns:a16="http://schemas.microsoft.com/office/drawing/2014/main" id="{E50400B3-B611-44AC-9B94-490DB76A02DA}"/>
                      </a:ext>
                    </a:extLst>
                  </p:cNvPr>
                  <p:cNvSpPr txBox="1"/>
                  <p:nvPr/>
                </p:nvSpPr>
                <p:spPr>
                  <a:xfrm>
                    <a:off x="1364149" y="8420099"/>
                    <a:ext cx="474079" cy="6716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AR" sz="2000" dirty="0"/>
                      <a:t>1</a:t>
                    </a:r>
                    <a:r>
                      <a:rPr lang="es-AR" sz="4000" dirty="0"/>
                      <a:t> </a:t>
                    </a:r>
                    <a:r>
                      <a:rPr lang="es-AR" dirty="0"/>
                      <a:t>            </a:t>
                    </a:r>
                  </a:p>
                </p:txBody>
              </p:sp>
            </p:grpSp>
            <p:sp>
              <p:nvSpPr>
                <p:cNvPr id="142" name="CuadroTexto 141">
                  <a:extLst>
                    <a:ext uri="{FF2B5EF4-FFF2-40B4-BE49-F238E27FC236}">
                      <a16:creationId xmlns:a16="http://schemas.microsoft.com/office/drawing/2014/main" id="{CE6AF416-8760-4431-B112-0E1D96B3DB5F}"/>
                    </a:ext>
                  </a:extLst>
                </p:cNvPr>
                <p:cNvSpPr txBox="1"/>
                <p:nvPr/>
              </p:nvSpPr>
              <p:spPr>
                <a:xfrm>
                  <a:off x="9084129" y="2302014"/>
                  <a:ext cx="59327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sz="2000" dirty="0"/>
                    <a:t>0</a:t>
                  </a:r>
                  <a:r>
                    <a:rPr lang="es-AR" sz="4000" dirty="0"/>
                    <a:t> </a:t>
                  </a:r>
                  <a:r>
                    <a:rPr lang="es-AR" dirty="0"/>
                    <a:t>            </a:t>
                  </a:r>
                </a:p>
              </p:txBody>
            </p:sp>
          </p:grpSp>
        </p:grpSp>
        <p:cxnSp>
          <p:nvCxnSpPr>
            <p:cNvPr id="136" name="Conector recto 135">
              <a:extLst>
                <a:ext uri="{FF2B5EF4-FFF2-40B4-BE49-F238E27FC236}">
                  <a16:creationId xmlns:a16="http://schemas.microsoft.com/office/drawing/2014/main" id="{AB5E40BE-85DF-4D7E-A371-18C520144198}"/>
                </a:ext>
              </a:extLst>
            </p:cNvPr>
            <p:cNvCxnSpPr/>
            <p:nvPr/>
          </p:nvCxnSpPr>
          <p:spPr>
            <a:xfrm flipH="1">
              <a:off x="1905000" y="7810500"/>
              <a:ext cx="1206023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Conector recto 136">
              <a:extLst>
                <a:ext uri="{FF2B5EF4-FFF2-40B4-BE49-F238E27FC236}">
                  <a16:creationId xmlns:a16="http://schemas.microsoft.com/office/drawing/2014/main" id="{95474DA1-154D-406A-804A-299D9AB95CC0}"/>
                </a:ext>
              </a:extLst>
            </p:cNvPr>
            <p:cNvCxnSpPr/>
            <p:nvPr/>
          </p:nvCxnSpPr>
          <p:spPr>
            <a:xfrm flipH="1">
              <a:off x="3124200" y="8496300"/>
              <a:ext cx="1206023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Conector recto 137">
              <a:extLst>
                <a:ext uri="{FF2B5EF4-FFF2-40B4-BE49-F238E27FC236}">
                  <a16:creationId xmlns:a16="http://schemas.microsoft.com/office/drawing/2014/main" id="{AD08682E-8563-4352-8237-4A36BA13DB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200" y="7810500"/>
              <a:ext cx="0" cy="67398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7" name="TextBox 9">
            <a:extLst>
              <a:ext uri="{FF2B5EF4-FFF2-40B4-BE49-F238E27FC236}">
                <a16:creationId xmlns:a16="http://schemas.microsoft.com/office/drawing/2014/main" id="{68BCEAE1-1E2D-45BC-B417-D29AC19B1F98}"/>
              </a:ext>
            </a:extLst>
          </p:cNvPr>
          <p:cNvSpPr txBox="1"/>
          <p:nvPr/>
        </p:nvSpPr>
        <p:spPr>
          <a:xfrm>
            <a:off x="2106403" y="723900"/>
            <a:ext cx="9552197" cy="5552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498"/>
              </a:lnSpc>
            </a:pPr>
            <a:r>
              <a:rPr lang="en-US" sz="3200" spc="-263" dirty="0" err="1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Ejemplo</a:t>
            </a:r>
            <a:r>
              <a:rPr lang="en-U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1:     U </a:t>
            </a:r>
            <a:r>
              <a:rPr lang="en-US" sz="3200" dirty="0">
                <a:solidFill>
                  <a:srgbClr val="1D617A"/>
                </a:solidFill>
                <a:latin typeface="Symbol" panose="05050102010706020507" pitchFamily="18" charset="2"/>
              </a:rPr>
              <a:t>(</a:t>
            </a:r>
            <a:r>
              <a:rPr lang="en-U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t</a:t>
            </a:r>
            <a:r>
              <a:rPr lang="en-US" sz="32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- </a:t>
            </a:r>
            <a:r>
              <a:rPr lang="en-U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2</a:t>
            </a:r>
            <a:r>
              <a:rPr lang="en-US" sz="3200" dirty="0">
                <a:solidFill>
                  <a:srgbClr val="1D617A"/>
                </a:solidFill>
                <a:latin typeface="Symbol" panose="05050102010706020507" pitchFamily="18" charset="2"/>
              </a:rPr>
              <a:t>) - </a:t>
            </a:r>
            <a:r>
              <a:rPr lang="en-U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U </a:t>
            </a:r>
            <a:r>
              <a:rPr lang="en-US" sz="3200" dirty="0">
                <a:solidFill>
                  <a:srgbClr val="1D617A"/>
                </a:solidFill>
                <a:latin typeface="Symbol" panose="05050102010706020507" pitchFamily="18" charset="2"/>
              </a:rPr>
              <a:t>(</a:t>
            </a:r>
            <a:r>
              <a:rPr lang="en-U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t</a:t>
            </a:r>
            <a:r>
              <a:rPr lang="en-US" sz="32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- </a:t>
            </a:r>
            <a:r>
              <a:rPr lang="en-U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4</a:t>
            </a:r>
            <a:r>
              <a:rPr lang="en-US" sz="3200" dirty="0">
                <a:solidFill>
                  <a:srgbClr val="1D617A"/>
                </a:solidFill>
                <a:latin typeface="Symbol" panose="05050102010706020507" pitchFamily="18" charset="2"/>
              </a:rPr>
              <a:t>)</a:t>
            </a:r>
            <a:endParaRPr lang="en-US" sz="3200" dirty="0">
              <a:solidFill>
                <a:srgbClr val="1D617A"/>
              </a:solidFill>
              <a:latin typeface="Poppins Light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A5D515A-BB33-4E52-A406-43FD0FE090FA}"/>
              </a:ext>
            </a:extLst>
          </p:cNvPr>
          <p:cNvGrpSpPr/>
          <p:nvPr/>
        </p:nvGrpSpPr>
        <p:grpSpPr>
          <a:xfrm>
            <a:off x="1524000" y="7048500"/>
            <a:ext cx="6019799" cy="2136507"/>
            <a:chOff x="1524000" y="7048500"/>
            <a:chExt cx="6019799" cy="2136507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74C0F8BC-8B6C-414A-B931-9FC3F5E19554}"/>
                </a:ext>
              </a:extLst>
            </p:cNvPr>
            <p:cNvGrpSpPr/>
            <p:nvPr/>
          </p:nvGrpSpPr>
          <p:grpSpPr>
            <a:xfrm>
              <a:off x="1524000" y="7048500"/>
              <a:ext cx="6019799" cy="2136507"/>
              <a:chOff x="8961215" y="2533117"/>
              <a:chExt cx="5989627" cy="2077790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F780AD13-7153-409A-9EC2-E94D3A6DF6D8}"/>
                  </a:ext>
                </a:extLst>
              </p:cNvPr>
              <p:cNvGrpSpPr/>
              <p:nvPr/>
            </p:nvGrpSpPr>
            <p:grpSpPr>
              <a:xfrm>
                <a:off x="8961215" y="2533117"/>
                <a:ext cx="5989627" cy="2077790"/>
                <a:chOff x="-615159" y="7974468"/>
                <a:chExt cx="5741487" cy="1971364"/>
              </a:xfrm>
            </p:grpSpPr>
            <p:cxnSp>
              <p:nvCxnSpPr>
                <p:cNvPr id="153" name="Conector recto 152">
                  <a:extLst>
                    <a:ext uri="{FF2B5EF4-FFF2-40B4-BE49-F238E27FC236}">
                      <a16:creationId xmlns:a16="http://schemas.microsoft.com/office/drawing/2014/main" id="{3DEBF918-12CA-4418-BC4D-E594FE90A68F}"/>
                    </a:ext>
                  </a:extLst>
                </p:cNvPr>
                <p:cNvCxnSpPr/>
                <p:nvPr/>
              </p:nvCxnSpPr>
              <p:spPr>
                <a:xfrm>
                  <a:off x="1601041" y="7974468"/>
                  <a:ext cx="0" cy="19713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Conector recto 153">
                  <a:extLst>
                    <a:ext uri="{FF2B5EF4-FFF2-40B4-BE49-F238E27FC236}">
                      <a16:creationId xmlns:a16="http://schemas.microsoft.com/office/drawing/2014/main" id="{B8FBDBAC-C674-4740-8552-E56FDAA259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615159" y="9432011"/>
                  <a:ext cx="5523456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CuadroTexto 154">
                  <a:extLst>
                    <a:ext uri="{FF2B5EF4-FFF2-40B4-BE49-F238E27FC236}">
                      <a16:creationId xmlns:a16="http://schemas.microsoft.com/office/drawing/2014/main" id="{35A4E7E4-C5DC-4E46-98D7-ECD5A0A86DF8}"/>
                    </a:ext>
                  </a:extLst>
                </p:cNvPr>
                <p:cNvSpPr txBox="1"/>
                <p:nvPr/>
              </p:nvSpPr>
              <p:spPr>
                <a:xfrm>
                  <a:off x="1943981" y="9388615"/>
                  <a:ext cx="3182347" cy="397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sz="2200" dirty="0"/>
                    <a:t>  2      4                          t</a:t>
                  </a:r>
                </a:p>
              </p:txBody>
            </p:sp>
          </p:grpSp>
          <p:cxnSp>
            <p:nvCxnSpPr>
              <p:cNvPr id="150" name="Conector recto 149">
                <a:extLst>
                  <a:ext uri="{FF2B5EF4-FFF2-40B4-BE49-F238E27FC236}">
                    <a16:creationId xmlns:a16="http://schemas.microsoft.com/office/drawing/2014/main" id="{C330925F-9519-4287-8C89-254BCD7064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918121" y="3467100"/>
                <a:ext cx="606544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1" name="Conector recto 150">
                <a:extLst>
                  <a:ext uri="{FF2B5EF4-FFF2-40B4-BE49-F238E27FC236}">
                    <a16:creationId xmlns:a16="http://schemas.microsoft.com/office/drawing/2014/main" id="{B13B909E-E6CC-47E5-870D-BCAD6E6808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8120" y="3467100"/>
                <a:ext cx="0" cy="6554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56" name="Conector recto 155">
              <a:extLst>
                <a:ext uri="{FF2B5EF4-FFF2-40B4-BE49-F238E27FC236}">
                  <a16:creationId xmlns:a16="http://schemas.microsoft.com/office/drawing/2014/main" id="{DDC0C5BE-3804-42DF-A379-0B4AC3A158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7962900"/>
              <a:ext cx="0" cy="67398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7" name="TextBox 9">
            <a:extLst>
              <a:ext uri="{FF2B5EF4-FFF2-40B4-BE49-F238E27FC236}">
                <a16:creationId xmlns:a16="http://schemas.microsoft.com/office/drawing/2014/main" id="{4561C03E-E36B-47E3-A5BE-3143F947C885}"/>
              </a:ext>
            </a:extLst>
          </p:cNvPr>
          <p:cNvSpPr txBox="1"/>
          <p:nvPr/>
        </p:nvSpPr>
        <p:spPr>
          <a:xfrm>
            <a:off x="9448801" y="3597604"/>
            <a:ext cx="5687378" cy="555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498"/>
              </a:lnSpc>
            </a:pPr>
            <a:r>
              <a:rPr lang="en-US" sz="3200" spc="-263" dirty="0" err="1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Ejemplo</a:t>
            </a:r>
            <a:r>
              <a:rPr lang="en-U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2:     U </a:t>
            </a:r>
            <a:r>
              <a:rPr lang="en-US" sz="3200" dirty="0">
                <a:solidFill>
                  <a:srgbClr val="1D617A"/>
                </a:solidFill>
                <a:latin typeface="Symbol" panose="05050102010706020507" pitchFamily="18" charset="2"/>
              </a:rPr>
              <a:t>(1-</a:t>
            </a:r>
            <a:r>
              <a:rPr lang="en-U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t </a:t>
            </a:r>
            <a:r>
              <a:rPr lang="en-US" sz="3200" dirty="0">
                <a:solidFill>
                  <a:srgbClr val="1D617A"/>
                </a:solidFill>
                <a:latin typeface="Symbol" panose="05050102010706020507" pitchFamily="18" charset="2"/>
              </a:rPr>
              <a:t>) = </a:t>
            </a:r>
            <a:r>
              <a:rPr lang="en-U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U </a:t>
            </a:r>
            <a:r>
              <a:rPr lang="en-US" sz="3200" dirty="0">
                <a:solidFill>
                  <a:srgbClr val="1D617A"/>
                </a:solidFill>
                <a:latin typeface="Symbol" panose="05050102010706020507" pitchFamily="18" charset="2"/>
              </a:rPr>
              <a:t>(-</a:t>
            </a:r>
            <a:r>
              <a:rPr lang="en-U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t + 1 </a:t>
            </a:r>
            <a:r>
              <a:rPr lang="en-US" sz="3200" dirty="0">
                <a:solidFill>
                  <a:srgbClr val="1D617A"/>
                </a:solidFill>
                <a:latin typeface="Symbol" panose="05050102010706020507" pitchFamily="18" charset="2"/>
              </a:rPr>
              <a:t>)</a:t>
            </a:r>
            <a:endParaRPr lang="en-US" sz="3200" dirty="0">
              <a:solidFill>
                <a:srgbClr val="1D617A"/>
              </a:solidFill>
              <a:latin typeface="Poppins Light"/>
            </a:endParaRPr>
          </a:p>
        </p:txBody>
      </p: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FE3C60FB-4CE0-484B-9DCE-76258B015F0A}"/>
              </a:ext>
            </a:extLst>
          </p:cNvPr>
          <p:cNvGrpSpPr/>
          <p:nvPr/>
        </p:nvGrpSpPr>
        <p:grpSpPr>
          <a:xfrm>
            <a:off x="10747059" y="4381500"/>
            <a:ext cx="3395686" cy="2077790"/>
            <a:chOff x="1905000" y="7028110"/>
            <a:chExt cx="3386611" cy="2077790"/>
          </a:xfrm>
        </p:grpSpPr>
        <p:grpSp>
          <p:nvGrpSpPr>
            <p:cNvPr id="164" name="Grupo 163">
              <a:extLst>
                <a:ext uri="{FF2B5EF4-FFF2-40B4-BE49-F238E27FC236}">
                  <a16:creationId xmlns:a16="http://schemas.microsoft.com/office/drawing/2014/main" id="{B582FA38-A9FC-4232-BF3D-8C39FEBE8798}"/>
                </a:ext>
              </a:extLst>
            </p:cNvPr>
            <p:cNvGrpSpPr/>
            <p:nvPr/>
          </p:nvGrpSpPr>
          <p:grpSpPr>
            <a:xfrm>
              <a:off x="1981200" y="7028110"/>
              <a:ext cx="3310411" cy="2077790"/>
              <a:chOff x="8229600" y="1091718"/>
              <a:chExt cx="3310411" cy="2077790"/>
            </a:xfrm>
          </p:grpSpPr>
          <p:grpSp>
            <p:nvGrpSpPr>
              <p:cNvPr id="165" name="Grupo 164">
                <a:extLst>
                  <a:ext uri="{FF2B5EF4-FFF2-40B4-BE49-F238E27FC236}">
                    <a16:creationId xmlns:a16="http://schemas.microsoft.com/office/drawing/2014/main" id="{40BFCF62-33A1-404A-9C04-B3F19031C720}"/>
                  </a:ext>
                </a:extLst>
              </p:cNvPr>
              <p:cNvGrpSpPr/>
              <p:nvPr/>
            </p:nvGrpSpPr>
            <p:grpSpPr>
              <a:xfrm>
                <a:off x="8229600" y="1091718"/>
                <a:ext cx="3310411" cy="2077790"/>
                <a:chOff x="457200" y="8125136"/>
                <a:chExt cx="3276600" cy="1971364"/>
              </a:xfrm>
            </p:grpSpPr>
            <p:cxnSp>
              <p:nvCxnSpPr>
                <p:cNvPr id="167" name="Conector recto 166">
                  <a:extLst>
                    <a:ext uri="{FF2B5EF4-FFF2-40B4-BE49-F238E27FC236}">
                      <a16:creationId xmlns:a16="http://schemas.microsoft.com/office/drawing/2014/main" id="{FD5DDD88-588B-4E28-9A62-1D842864DAE8}"/>
                    </a:ext>
                  </a:extLst>
                </p:cNvPr>
                <p:cNvCxnSpPr/>
                <p:nvPr/>
              </p:nvCxnSpPr>
              <p:spPr>
                <a:xfrm>
                  <a:off x="1281598" y="8125136"/>
                  <a:ext cx="0" cy="19713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Conector recto 167">
                  <a:extLst>
                    <a:ext uri="{FF2B5EF4-FFF2-40B4-BE49-F238E27FC236}">
                      <a16:creationId xmlns:a16="http://schemas.microsoft.com/office/drawing/2014/main" id="{2A0BE471-98FB-43D3-8286-F7C7430CEC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00" y="9486900"/>
                  <a:ext cx="232411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CuadroTexto 168">
                  <a:extLst>
                    <a:ext uri="{FF2B5EF4-FFF2-40B4-BE49-F238E27FC236}">
                      <a16:creationId xmlns:a16="http://schemas.microsoft.com/office/drawing/2014/main" id="{5BE248B1-0682-43D5-BBC9-98E0948F7A56}"/>
                    </a:ext>
                  </a:extLst>
                </p:cNvPr>
                <p:cNvSpPr txBox="1"/>
                <p:nvPr/>
              </p:nvSpPr>
              <p:spPr>
                <a:xfrm>
                  <a:off x="1828837" y="9388614"/>
                  <a:ext cx="1904963" cy="5173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dirty="0"/>
                    <a:t>              </a:t>
                  </a:r>
                  <a:r>
                    <a:rPr lang="es-AR" sz="3200" dirty="0"/>
                    <a:t>t</a:t>
                  </a:r>
                  <a:endParaRPr lang="es-AR" dirty="0"/>
                </a:p>
              </p:txBody>
            </p:sp>
            <p:sp>
              <p:nvSpPr>
                <p:cNvPr id="170" name="CuadroTexto 169">
                  <a:extLst>
                    <a:ext uri="{FF2B5EF4-FFF2-40B4-BE49-F238E27FC236}">
                      <a16:creationId xmlns:a16="http://schemas.microsoft.com/office/drawing/2014/main" id="{222B5FAD-4B59-47CD-AD80-1EBF5EA65B49}"/>
                    </a:ext>
                  </a:extLst>
                </p:cNvPr>
                <p:cNvSpPr txBox="1"/>
                <p:nvPr/>
              </p:nvSpPr>
              <p:spPr>
                <a:xfrm>
                  <a:off x="1070334" y="8420099"/>
                  <a:ext cx="474079" cy="671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sz="2000" dirty="0"/>
                    <a:t>1</a:t>
                  </a:r>
                  <a:r>
                    <a:rPr lang="es-AR" sz="4000" dirty="0"/>
                    <a:t> </a:t>
                  </a:r>
                  <a:r>
                    <a:rPr lang="es-AR" dirty="0"/>
                    <a:t>            </a:t>
                  </a:r>
                </a:p>
              </p:txBody>
            </p:sp>
          </p:grpSp>
          <p:sp>
            <p:nvSpPr>
              <p:cNvPr id="166" name="CuadroTexto 165">
                <a:extLst>
                  <a:ext uri="{FF2B5EF4-FFF2-40B4-BE49-F238E27FC236}">
                    <a16:creationId xmlns:a16="http://schemas.microsoft.com/office/drawing/2014/main" id="{0BFD0282-F7B4-4895-AA7D-8CCAF2C6757F}"/>
                  </a:ext>
                </a:extLst>
              </p:cNvPr>
              <p:cNvSpPr txBox="1"/>
              <p:nvPr/>
            </p:nvSpPr>
            <p:spPr>
              <a:xfrm>
                <a:off x="9305194" y="2596608"/>
                <a:ext cx="5932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/>
                  <a:t>1</a:t>
                </a:r>
                <a:r>
                  <a:rPr lang="es-AR" dirty="0"/>
                  <a:t>            </a:t>
                </a:r>
              </a:p>
            </p:txBody>
          </p:sp>
        </p:grpSp>
        <p:cxnSp>
          <p:nvCxnSpPr>
            <p:cNvPr id="160" name="Conector recto 159">
              <a:extLst>
                <a:ext uri="{FF2B5EF4-FFF2-40B4-BE49-F238E27FC236}">
                  <a16:creationId xmlns:a16="http://schemas.microsoft.com/office/drawing/2014/main" id="{35E5F491-C241-4069-BA17-87E17EF41828}"/>
                </a:ext>
              </a:extLst>
            </p:cNvPr>
            <p:cNvCxnSpPr/>
            <p:nvPr/>
          </p:nvCxnSpPr>
          <p:spPr>
            <a:xfrm flipH="1">
              <a:off x="1905000" y="7810500"/>
              <a:ext cx="1206023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1" name="Conector recto 160">
              <a:extLst>
                <a:ext uri="{FF2B5EF4-FFF2-40B4-BE49-F238E27FC236}">
                  <a16:creationId xmlns:a16="http://schemas.microsoft.com/office/drawing/2014/main" id="{E76368F9-83E1-4287-9206-A408C4DD9270}"/>
                </a:ext>
              </a:extLst>
            </p:cNvPr>
            <p:cNvCxnSpPr/>
            <p:nvPr/>
          </p:nvCxnSpPr>
          <p:spPr>
            <a:xfrm flipH="1">
              <a:off x="3124200" y="8484488"/>
              <a:ext cx="1206023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Conector recto 161">
              <a:extLst>
                <a:ext uri="{FF2B5EF4-FFF2-40B4-BE49-F238E27FC236}">
                  <a16:creationId xmlns:a16="http://schemas.microsoft.com/office/drawing/2014/main" id="{E8851367-F8AF-4219-B73D-0EB043439A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200" y="7810500"/>
              <a:ext cx="0" cy="67398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5" name="TextBox 9">
            <a:extLst>
              <a:ext uri="{FF2B5EF4-FFF2-40B4-BE49-F238E27FC236}">
                <a16:creationId xmlns:a16="http://schemas.microsoft.com/office/drawing/2014/main" id="{04DE12E0-5A41-415D-85FB-06DC610F78A0}"/>
              </a:ext>
            </a:extLst>
          </p:cNvPr>
          <p:cNvSpPr txBox="1"/>
          <p:nvPr/>
        </p:nvSpPr>
        <p:spPr>
          <a:xfrm>
            <a:off x="1752600" y="1562100"/>
            <a:ext cx="1484418" cy="5405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498"/>
              </a:lnSpc>
            </a:pPr>
            <a:r>
              <a:rPr lang="en-US" sz="28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U </a:t>
            </a:r>
            <a:r>
              <a:rPr lang="en-US" sz="2800" dirty="0">
                <a:solidFill>
                  <a:srgbClr val="1D617A"/>
                </a:solidFill>
                <a:latin typeface="Symbol" panose="05050102010706020507" pitchFamily="18" charset="2"/>
              </a:rPr>
              <a:t>(</a:t>
            </a:r>
            <a:r>
              <a:rPr lang="en-US" sz="28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t</a:t>
            </a:r>
            <a:r>
              <a:rPr lang="en-US" sz="28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- </a:t>
            </a:r>
            <a:r>
              <a:rPr lang="en-US" sz="28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2</a:t>
            </a:r>
            <a:r>
              <a:rPr lang="en-US" sz="2800" dirty="0">
                <a:solidFill>
                  <a:srgbClr val="1D617A"/>
                </a:solidFill>
                <a:latin typeface="Symbol" panose="05050102010706020507" pitchFamily="18" charset="2"/>
              </a:rPr>
              <a:t>)</a:t>
            </a:r>
            <a:endParaRPr lang="en-US" sz="2800" dirty="0">
              <a:solidFill>
                <a:srgbClr val="1D617A"/>
              </a:solidFill>
              <a:latin typeface="Poppins Light"/>
            </a:endParaRPr>
          </a:p>
        </p:txBody>
      </p:sp>
      <p:sp>
        <p:nvSpPr>
          <p:cNvPr id="86" name="TextBox 9">
            <a:extLst>
              <a:ext uri="{FF2B5EF4-FFF2-40B4-BE49-F238E27FC236}">
                <a16:creationId xmlns:a16="http://schemas.microsoft.com/office/drawing/2014/main" id="{9658F389-5892-419E-AFAB-F3B49B261BA7}"/>
              </a:ext>
            </a:extLst>
          </p:cNvPr>
          <p:cNvSpPr txBox="1"/>
          <p:nvPr/>
        </p:nvSpPr>
        <p:spPr>
          <a:xfrm>
            <a:off x="1792182" y="3993367"/>
            <a:ext cx="1484418" cy="5405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498"/>
              </a:lnSpc>
            </a:pPr>
            <a:r>
              <a:rPr lang="en-US" sz="28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U </a:t>
            </a:r>
            <a:r>
              <a:rPr lang="en-US" sz="2800" dirty="0">
                <a:solidFill>
                  <a:srgbClr val="1D617A"/>
                </a:solidFill>
                <a:latin typeface="Symbol" panose="05050102010706020507" pitchFamily="18" charset="2"/>
              </a:rPr>
              <a:t>(</a:t>
            </a:r>
            <a:r>
              <a:rPr lang="en-US" sz="28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t</a:t>
            </a:r>
            <a:r>
              <a:rPr lang="en-US" sz="28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- 4</a:t>
            </a:r>
            <a:r>
              <a:rPr lang="en-US" sz="2800" dirty="0">
                <a:solidFill>
                  <a:srgbClr val="1D617A"/>
                </a:solidFill>
                <a:latin typeface="Symbol" panose="05050102010706020507" pitchFamily="18" charset="2"/>
              </a:rPr>
              <a:t>)</a:t>
            </a:r>
            <a:endParaRPr lang="en-US" sz="2800" dirty="0">
              <a:solidFill>
                <a:srgbClr val="1D617A"/>
              </a:solidFill>
              <a:latin typeface="Poppins Light"/>
            </a:endParaRPr>
          </a:p>
        </p:txBody>
      </p:sp>
      <p:sp>
        <p:nvSpPr>
          <p:cNvPr id="87" name="TextBox 9">
            <a:extLst>
              <a:ext uri="{FF2B5EF4-FFF2-40B4-BE49-F238E27FC236}">
                <a16:creationId xmlns:a16="http://schemas.microsoft.com/office/drawing/2014/main" id="{987A514B-1974-423D-80CF-8A6D1868A1A9}"/>
              </a:ext>
            </a:extLst>
          </p:cNvPr>
          <p:cNvSpPr txBox="1"/>
          <p:nvPr/>
        </p:nvSpPr>
        <p:spPr>
          <a:xfrm>
            <a:off x="152400" y="3078967"/>
            <a:ext cx="1364855" cy="5405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498"/>
              </a:lnSpc>
            </a:pPr>
            <a:r>
              <a:rPr lang="en-US" sz="2800" spc="-263" dirty="0" err="1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menos</a:t>
            </a:r>
            <a:endParaRPr lang="en-US" sz="2800" dirty="0">
              <a:solidFill>
                <a:srgbClr val="1D617A"/>
              </a:solidFill>
              <a:latin typeface="Poppins Light"/>
            </a:endParaRPr>
          </a:p>
        </p:txBody>
      </p:sp>
      <p:sp>
        <p:nvSpPr>
          <p:cNvPr id="88" name="TextBox 9">
            <a:extLst>
              <a:ext uri="{FF2B5EF4-FFF2-40B4-BE49-F238E27FC236}">
                <a16:creationId xmlns:a16="http://schemas.microsoft.com/office/drawing/2014/main" id="{DF866D6A-4BB4-4CA6-8072-348812CB5A58}"/>
              </a:ext>
            </a:extLst>
          </p:cNvPr>
          <p:cNvSpPr txBox="1"/>
          <p:nvPr/>
        </p:nvSpPr>
        <p:spPr>
          <a:xfrm>
            <a:off x="228600" y="6812767"/>
            <a:ext cx="1371600" cy="5405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498"/>
              </a:lnSpc>
            </a:pPr>
            <a:r>
              <a:rPr lang="en-US" sz="2800" spc="-263" dirty="0" err="1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resultado</a:t>
            </a:r>
            <a:endParaRPr lang="en-US" sz="2800" dirty="0">
              <a:solidFill>
                <a:srgbClr val="1D617A"/>
              </a:solidFill>
              <a:latin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4629739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  <p:bldP spid="157" grpId="0"/>
      <p:bldP spid="85" grpId="0"/>
      <p:bldP spid="86" grpId="0"/>
      <p:bldP spid="87" grpId="0"/>
      <p:bldP spid="8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CA0BE56E-6FB9-49B2-B450-B3C2C01776FB}"/>
              </a:ext>
            </a:extLst>
          </p:cNvPr>
          <p:cNvGrpSpPr/>
          <p:nvPr/>
        </p:nvGrpSpPr>
        <p:grpSpPr>
          <a:xfrm>
            <a:off x="1524000" y="4000500"/>
            <a:ext cx="6934200" cy="2136507"/>
            <a:chOff x="8961215" y="2533117"/>
            <a:chExt cx="6899443" cy="2077790"/>
          </a:xfrm>
        </p:grpSpPr>
        <p:grpSp>
          <p:nvGrpSpPr>
            <p:cNvPr id="113" name="Grupo 112">
              <a:extLst>
                <a:ext uri="{FF2B5EF4-FFF2-40B4-BE49-F238E27FC236}">
                  <a16:creationId xmlns:a16="http://schemas.microsoft.com/office/drawing/2014/main" id="{D0EE401C-B9AB-496F-991C-C0BE622E7F69}"/>
                </a:ext>
              </a:extLst>
            </p:cNvPr>
            <p:cNvGrpSpPr/>
            <p:nvPr/>
          </p:nvGrpSpPr>
          <p:grpSpPr>
            <a:xfrm>
              <a:off x="8961215" y="2533117"/>
              <a:ext cx="6899443" cy="2077790"/>
              <a:chOff x="-615159" y="7974468"/>
              <a:chExt cx="6613611" cy="1971364"/>
            </a:xfrm>
          </p:grpSpPr>
          <p:cxnSp>
            <p:nvCxnSpPr>
              <p:cNvPr id="114" name="Conector recto 113">
                <a:extLst>
                  <a:ext uri="{FF2B5EF4-FFF2-40B4-BE49-F238E27FC236}">
                    <a16:creationId xmlns:a16="http://schemas.microsoft.com/office/drawing/2014/main" id="{5DA500C6-6D54-404D-8F0F-1B800AC96EEC}"/>
                  </a:ext>
                </a:extLst>
              </p:cNvPr>
              <p:cNvCxnSpPr/>
              <p:nvPr/>
            </p:nvCxnSpPr>
            <p:spPr>
              <a:xfrm>
                <a:off x="1601041" y="7974468"/>
                <a:ext cx="0" cy="19713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recto 114">
                <a:extLst>
                  <a:ext uri="{FF2B5EF4-FFF2-40B4-BE49-F238E27FC236}">
                    <a16:creationId xmlns:a16="http://schemas.microsoft.com/office/drawing/2014/main" id="{48D2BAB1-49D0-4866-BDC6-1302FBDC08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59" y="9432011"/>
                <a:ext cx="552345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CuadroTexto 115">
                <a:extLst>
                  <a:ext uri="{FF2B5EF4-FFF2-40B4-BE49-F238E27FC236}">
                    <a16:creationId xmlns:a16="http://schemas.microsoft.com/office/drawing/2014/main" id="{541CF510-7E69-419C-B106-8B2C00E935D9}"/>
                  </a:ext>
                </a:extLst>
              </p:cNvPr>
              <p:cNvSpPr txBox="1"/>
              <p:nvPr/>
            </p:nvSpPr>
            <p:spPr>
              <a:xfrm>
                <a:off x="329642" y="9475258"/>
                <a:ext cx="5668810" cy="397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200" dirty="0"/>
                  <a:t> -3                                                             t</a:t>
                </a:r>
              </a:p>
            </p:txBody>
          </p:sp>
        </p:grp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57DBBF84-072F-4B17-9FFB-3BD26E8EB8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0122" y="3467100"/>
              <a:ext cx="3639267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B80589EC-B2B5-406F-AE5C-451A64B3A2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0122" y="3467100"/>
              <a:ext cx="0" cy="65546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625AD657-B1C3-4CEF-9BA0-CE970C0AC284}"/>
                </a:ext>
              </a:extLst>
            </p:cNvPr>
            <p:cNvCxnSpPr>
              <a:cxnSpLocks/>
            </p:cNvCxnSpPr>
            <p:nvPr/>
          </p:nvCxnSpPr>
          <p:spPr>
            <a:xfrm>
              <a:off x="9319444" y="4094802"/>
              <a:ext cx="930678" cy="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8BEF9B4E-05DF-4929-BF4C-D2655B2496A8}"/>
              </a:ext>
            </a:extLst>
          </p:cNvPr>
          <p:cNvGrpSpPr/>
          <p:nvPr/>
        </p:nvGrpSpPr>
        <p:grpSpPr>
          <a:xfrm>
            <a:off x="1524000" y="1562100"/>
            <a:ext cx="6172200" cy="2136507"/>
            <a:chOff x="8961215" y="2691918"/>
            <a:chExt cx="6141264" cy="2077790"/>
          </a:xfrm>
        </p:grpSpPr>
        <p:grpSp>
          <p:nvGrpSpPr>
            <p:cNvPr id="123" name="Grupo 122">
              <a:extLst>
                <a:ext uri="{FF2B5EF4-FFF2-40B4-BE49-F238E27FC236}">
                  <a16:creationId xmlns:a16="http://schemas.microsoft.com/office/drawing/2014/main" id="{76D4F4ED-EAAD-4DB4-B75E-E1292BAF9A70}"/>
                </a:ext>
              </a:extLst>
            </p:cNvPr>
            <p:cNvGrpSpPr/>
            <p:nvPr/>
          </p:nvGrpSpPr>
          <p:grpSpPr>
            <a:xfrm>
              <a:off x="8961215" y="2691918"/>
              <a:ext cx="6141264" cy="2077790"/>
              <a:chOff x="-615159" y="8125136"/>
              <a:chExt cx="5886842" cy="1971364"/>
            </a:xfrm>
          </p:grpSpPr>
          <p:cxnSp>
            <p:nvCxnSpPr>
              <p:cNvPr id="124" name="Conector recto 123">
                <a:extLst>
                  <a:ext uri="{FF2B5EF4-FFF2-40B4-BE49-F238E27FC236}">
                    <a16:creationId xmlns:a16="http://schemas.microsoft.com/office/drawing/2014/main" id="{4F1CD144-BC7F-4B90-B7FD-AF2AA2F1C089}"/>
                  </a:ext>
                </a:extLst>
              </p:cNvPr>
              <p:cNvCxnSpPr/>
              <p:nvPr/>
            </p:nvCxnSpPr>
            <p:spPr>
              <a:xfrm>
                <a:off x="1601041" y="8125136"/>
                <a:ext cx="0" cy="19713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cto 124">
                <a:extLst>
                  <a:ext uri="{FF2B5EF4-FFF2-40B4-BE49-F238E27FC236}">
                    <a16:creationId xmlns:a16="http://schemas.microsoft.com/office/drawing/2014/main" id="{F3FEC3BC-E6F4-419B-8FBF-AA35F84936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59" y="9432011"/>
                <a:ext cx="552345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C8B349F3-FDDB-42F4-BF6E-8309CBB14622}"/>
                  </a:ext>
                </a:extLst>
              </p:cNvPr>
              <p:cNvSpPr txBox="1"/>
              <p:nvPr/>
            </p:nvSpPr>
            <p:spPr>
              <a:xfrm>
                <a:off x="2089336" y="9388615"/>
                <a:ext cx="3182347" cy="397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 </a:t>
                </a:r>
                <a:r>
                  <a:rPr lang="es-AR" sz="2200" dirty="0"/>
                  <a:t>2                    t</a:t>
                </a:r>
              </a:p>
            </p:txBody>
          </p:sp>
        </p:grpSp>
        <p:cxnSp>
          <p:nvCxnSpPr>
            <p:cNvPr id="119" name="Conector recto 118">
              <a:extLst>
                <a:ext uri="{FF2B5EF4-FFF2-40B4-BE49-F238E27FC236}">
                  <a16:creationId xmlns:a16="http://schemas.microsoft.com/office/drawing/2014/main" id="{2FFABE45-34F1-4C75-9017-225E0C3A13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18121" y="3467100"/>
              <a:ext cx="159217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Conector recto 119">
              <a:extLst>
                <a:ext uri="{FF2B5EF4-FFF2-40B4-BE49-F238E27FC236}">
                  <a16:creationId xmlns:a16="http://schemas.microsoft.com/office/drawing/2014/main" id="{5261927C-2111-405A-840C-74E82A635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8120" y="3467100"/>
              <a:ext cx="0" cy="65546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Conector recto 120">
              <a:extLst>
                <a:ext uri="{FF2B5EF4-FFF2-40B4-BE49-F238E27FC236}">
                  <a16:creationId xmlns:a16="http://schemas.microsoft.com/office/drawing/2014/main" id="{00C5B6B3-A50C-4936-88AD-CB56B77679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98486" y="4073887"/>
              <a:ext cx="1819634" cy="1148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7" name="TextBox 9">
            <a:extLst>
              <a:ext uri="{FF2B5EF4-FFF2-40B4-BE49-F238E27FC236}">
                <a16:creationId xmlns:a16="http://schemas.microsoft.com/office/drawing/2014/main" id="{68BCEAE1-1E2D-45BC-B417-D29AC19B1F98}"/>
              </a:ext>
            </a:extLst>
          </p:cNvPr>
          <p:cNvSpPr txBox="1"/>
          <p:nvPr/>
        </p:nvSpPr>
        <p:spPr>
          <a:xfrm>
            <a:off x="2106404" y="723900"/>
            <a:ext cx="6020450" cy="555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498"/>
              </a:lnSpc>
            </a:pPr>
            <a:r>
              <a:rPr lang="en-US" sz="3200" spc="-263" dirty="0" err="1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Ejemplo</a:t>
            </a:r>
            <a:r>
              <a:rPr lang="en-U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3:     U </a:t>
            </a:r>
            <a:r>
              <a:rPr lang="en-US" sz="3200" dirty="0">
                <a:solidFill>
                  <a:srgbClr val="1D617A"/>
                </a:solidFill>
                <a:latin typeface="Symbol" panose="05050102010706020507" pitchFamily="18" charset="2"/>
              </a:rPr>
              <a:t>(</a:t>
            </a:r>
            <a:r>
              <a:rPr lang="en-U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t</a:t>
            </a:r>
            <a:r>
              <a:rPr lang="en-US" sz="32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- </a:t>
            </a:r>
            <a:r>
              <a:rPr lang="en-U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2</a:t>
            </a:r>
            <a:r>
              <a:rPr lang="en-US" sz="3200" dirty="0">
                <a:solidFill>
                  <a:srgbClr val="1D617A"/>
                </a:solidFill>
                <a:latin typeface="Symbol" panose="05050102010706020507" pitchFamily="18" charset="2"/>
              </a:rPr>
              <a:t>) - </a:t>
            </a:r>
            <a:r>
              <a:rPr lang="en-U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U </a:t>
            </a:r>
            <a:r>
              <a:rPr lang="en-US" sz="3200" dirty="0">
                <a:solidFill>
                  <a:srgbClr val="1D617A"/>
                </a:solidFill>
                <a:latin typeface="Symbol" panose="05050102010706020507" pitchFamily="18" charset="2"/>
              </a:rPr>
              <a:t>(-</a:t>
            </a:r>
            <a:r>
              <a:rPr lang="en-U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t</a:t>
            </a:r>
            <a:r>
              <a:rPr lang="en-US" sz="32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32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+3</a:t>
            </a:r>
            <a:r>
              <a:rPr lang="en-US" sz="3200" dirty="0">
                <a:solidFill>
                  <a:srgbClr val="1D617A"/>
                </a:solidFill>
                <a:latin typeface="Symbol" panose="05050102010706020507" pitchFamily="18" charset="2"/>
              </a:rPr>
              <a:t>)</a:t>
            </a:r>
            <a:endParaRPr lang="en-US" sz="3200" dirty="0">
              <a:solidFill>
                <a:srgbClr val="1D617A"/>
              </a:solidFill>
              <a:latin typeface="Poppins Light"/>
            </a:endParaRPr>
          </a:p>
        </p:txBody>
      </p:sp>
      <p:sp>
        <p:nvSpPr>
          <p:cNvPr id="85" name="TextBox 9">
            <a:extLst>
              <a:ext uri="{FF2B5EF4-FFF2-40B4-BE49-F238E27FC236}">
                <a16:creationId xmlns:a16="http://schemas.microsoft.com/office/drawing/2014/main" id="{2350BAB7-D676-4CCF-B374-D45D2FA7E29E}"/>
              </a:ext>
            </a:extLst>
          </p:cNvPr>
          <p:cNvSpPr txBox="1"/>
          <p:nvPr/>
        </p:nvSpPr>
        <p:spPr>
          <a:xfrm>
            <a:off x="2286000" y="1562100"/>
            <a:ext cx="1484418" cy="5405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498"/>
              </a:lnSpc>
            </a:pPr>
            <a:r>
              <a:rPr lang="en-US" sz="28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U </a:t>
            </a:r>
            <a:r>
              <a:rPr lang="en-US" sz="2800" dirty="0">
                <a:solidFill>
                  <a:srgbClr val="1D617A"/>
                </a:solidFill>
                <a:latin typeface="Symbol" panose="05050102010706020507" pitchFamily="18" charset="2"/>
              </a:rPr>
              <a:t>(</a:t>
            </a:r>
            <a:r>
              <a:rPr lang="en-US" sz="28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t</a:t>
            </a:r>
            <a:r>
              <a:rPr lang="en-US" sz="28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- </a:t>
            </a:r>
            <a:r>
              <a:rPr lang="en-US" sz="28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2</a:t>
            </a:r>
            <a:r>
              <a:rPr lang="en-US" sz="2800" dirty="0">
                <a:solidFill>
                  <a:srgbClr val="1D617A"/>
                </a:solidFill>
                <a:latin typeface="Symbol" panose="05050102010706020507" pitchFamily="18" charset="2"/>
              </a:rPr>
              <a:t>)</a:t>
            </a:r>
            <a:endParaRPr lang="en-US" sz="2800" dirty="0">
              <a:solidFill>
                <a:srgbClr val="1D617A"/>
              </a:solidFill>
              <a:latin typeface="Poppins Light"/>
            </a:endParaRPr>
          </a:p>
        </p:txBody>
      </p:sp>
      <p:sp>
        <p:nvSpPr>
          <p:cNvPr id="86" name="TextBox 9">
            <a:extLst>
              <a:ext uri="{FF2B5EF4-FFF2-40B4-BE49-F238E27FC236}">
                <a16:creationId xmlns:a16="http://schemas.microsoft.com/office/drawing/2014/main" id="{482AD4E4-E546-42EF-97C3-4D37A1BFBA0F}"/>
              </a:ext>
            </a:extLst>
          </p:cNvPr>
          <p:cNvSpPr txBox="1"/>
          <p:nvPr/>
        </p:nvSpPr>
        <p:spPr>
          <a:xfrm>
            <a:off x="2324606" y="3917168"/>
            <a:ext cx="1445812" cy="5405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498"/>
              </a:lnSpc>
            </a:pPr>
            <a:r>
              <a:rPr lang="en-US" sz="28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U </a:t>
            </a:r>
            <a:r>
              <a:rPr lang="en-US" sz="2800" dirty="0">
                <a:solidFill>
                  <a:srgbClr val="1D617A"/>
                </a:solidFill>
                <a:latin typeface="Symbol" panose="05050102010706020507" pitchFamily="18" charset="2"/>
              </a:rPr>
              <a:t>(</a:t>
            </a:r>
            <a:r>
              <a:rPr lang="en-US" sz="28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t</a:t>
            </a:r>
            <a:r>
              <a:rPr lang="en-US" sz="28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28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+</a:t>
            </a:r>
            <a:r>
              <a:rPr lang="en-US" sz="28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28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3</a:t>
            </a:r>
            <a:r>
              <a:rPr lang="en-US" sz="2800" dirty="0">
                <a:solidFill>
                  <a:srgbClr val="1D617A"/>
                </a:solidFill>
                <a:latin typeface="Symbol" panose="05050102010706020507" pitchFamily="18" charset="2"/>
              </a:rPr>
              <a:t>)</a:t>
            </a:r>
            <a:endParaRPr lang="en-US" sz="2800" dirty="0">
              <a:solidFill>
                <a:srgbClr val="1D617A"/>
              </a:solidFill>
              <a:latin typeface="Poppins Light"/>
            </a:endParaRPr>
          </a:p>
        </p:txBody>
      </p:sp>
      <p:grpSp>
        <p:nvGrpSpPr>
          <p:cNvPr id="87" name="Grupo 86">
            <a:extLst>
              <a:ext uri="{FF2B5EF4-FFF2-40B4-BE49-F238E27FC236}">
                <a16:creationId xmlns:a16="http://schemas.microsoft.com/office/drawing/2014/main" id="{F0952BA3-FAC6-4338-A4C5-F9FFEABD79A3}"/>
              </a:ext>
            </a:extLst>
          </p:cNvPr>
          <p:cNvGrpSpPr/>
          <p:nvPr/>
        </p:nvGrpSpPr>
        <p:grpSpPr>
          <a:xfrm>
            <a:off x="1524000" y="6667321"/>
            <a:ext cx="6187439" cy="2136507"/>
            <a:chOff x="8961215" y="2533117"/>
            <a:chExt cx="6156426" cy="2077790"/>
          </a:xfrm>
        </p:grpSpPr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19EE455F-3840-445D-B3CD-90DE0332A290}"/>
                </a:ext>
              </a:extLst>
            </p:cNvPr>
            <p:cNvGrpSpPr/>
            <p:nvPr/>
          </p:nvGrpSpPr>
          <p:grpSpPr>
            <a:xfrm>
              <a:off x="8961215" y="2533117"/>
              <a:ext cx="6156426" cy="2077790"/>
              <a:chOff x="-615159" y="7974468"/>
              <a:chExt cx="5901376" cy="1971364"/>
            </a:xfrm>
          </p:grpSpPr>
          <p:cxnSp>
            <p:nvCxnSpPr>
              <p:cNvPr id="92" name="Conector recto 91">
                <a:extLst>
                  <a:ext uri="{FF2B5EF4-FFF2-40B4-BE49-F238E27FC236}">
                    <a16:creationId xmlns:a16="http://schemas.microsoft.com/office/drawing/2014/main" id="{E914B159-0108-4F31-BC8E-75BB2186D386}"/>
                  </a:ext>
                </a:extLst>
              </p:cNvPr>
              <p:cNvCxnSpPr/>
              <p:nvPr/>
            </p:nvCxnSpPr>
            <p:spPr>
              <a:xfrm>
                <a:off x="1601041" y="7974468"/>
                <a:ext cx="0" cy="19713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ector recto 92">
                <a:extLst>
                  <a:ext uri="{FF2B5EF4-FFF2-40B4-BE49-F238E27FC236}">
                    <a16:creationId xmlns:a16="http://schemas.microsoft.com/office/drawing/2014/main" id="{E4A1DE56-42C4-4EE4-B4E4-A0C7414C6E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59" y="9432011"/>
                <a:ext cx="552345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CuadroTexto 93">
                <a:extLst>
                  <a:ext uri="{FF2B5EF4-FFF2-40B4-BE49-F238E27FC236}">
                    <a16:creationId xmlns:a16="http://schemas.microsoft.com/office/drawing/2014/main" id="{C83DDBBC-36A3-4B91-97D4-C80B6DAD4517}"/>
                  </a:ext>
                </a:extLst>
              </p:cNvPr>
              <p:cNvSpPr txBox="1"/>
              <p:nvPr/>
            </p:nvSpPr>
            <p:spPr>
              <a:xfrm>
                <a:off x="2219247" y="9475258"/>
                <a:ext cx="3066970" cy="397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200" dirty="0"/>
                  <a:t>      3                             t</a:t>
                </a:r>
              </a:p>
            </p:txBody>
          </p:sp>
        </p:grp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D6DC102A-6A6A-45E9-8051-AAA8C35177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19446" y="3467100"/>
              <a:ext cx="305358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Conector recto 89">
              <a:extLst>
                <a:ext uri="{FF2B5EF4-FFF2-40B4-BE49-F238E27FC236}">
                  <a16:creationId xmlns:a16="http://schemas.microsoft.com/office/drawing/2014/main" id="{D5B2B4ED-BD24-4A0D-BAF2-73849743CB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48846" y="3467100"/>
              <a:ext cx="0" cy="65546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FF92452B-34CF-4DF6-9D5F-0A9145DF0B70}"/>
                </a:ext>
              </a:extLst>
            </p:cNvPr>
            <p:cNvCxnSpPr>
              <a:cxnSpLocks/>
            </p:cNvCxnSpPr>
            <p:nvPr/>
          </p:nvCxnSpPr>
          <p:spPr>
            <a:xfrm>
              <a:off x="12427985" y="4092169"/>
              <a:ext cx="930678" cy="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5" name="TextBox 9">
            <a:extLst>
              <a:ext uri="{FF2B5EF4-FFF2-40B4-BE49-F238E27FC236}">
                <a16:creationId xmlns:a16="http://schemas.microsoft.com/office/drawing/2014/main" id="{D5929256-1F27-4AC5-8552-60DEE5545B96}"/>
              </a:ext>
            </a:extLst>
          </p:cNvPr>
          <p:cNvSpPr txBox="1"/>
          <p:nvPr/>
        </p:nvSpPr>
        <p:spPr>
          <a:xfrm>
            <a:off x="2351717" y="6595242"/>
            <a:ext cx="1456295" cy="5405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498"/>
              </a:lnSpc>
            </a:pPr>
            <a:r>
              <a:rPr lang="en-US" sz="28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U </a:t>
            </a:r>
            <a:r>
              <a:rPr lang="en-US" sz="2800" dirty="0">
                <a:solidFill>
                  <a:srgbClr val="1D617A"/>
                </a:solidFill>
                <a:latin typeface="Symbol" panose="05050102010706020507" pitchFamily="18" charset="2"/>
              </a:rPr>
              <a:t>(</a:t>
            </a:r>
            <a:r>
              <a:rPr lang="en-US" sz="28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-t</a:t>
            </a:r>
            <a:r>
              <a:rPr lang="en-US" sz="28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28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+</a:t>
            </a:r>
            <a:r>
              <a:rPr lang="en-US" sz="2800" b="1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 </a:t>
            </a:r>
            <a:r>
              <a:rPr lang="en-US" sz="2800" spc="-263" dirty="0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3</a:t>
            </a:r>
            <a:r>
              <a:rPr lang="en-US" sz="2800" dirty="0">
                <a:solidFill>
                  <a:srgbClr val="1D617A"/>
                </a:solidFill>
                <a:latin typeface="Symbol" panose="05050102010706020507" pitchFamily="18" charset="2"/>
              </a:rPr>
              <a:t>)</a:t>
            </a:r>
            <a:endParaRPr lang="en-US" sz="2800" dirty="0">
              <a:solidFill>
                <a:srgbClr val="1D617A"/>
              </a:solidFill>
              <a:latin typeface="Poppins Light"/>
            </a:endParaRP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3726CD2B-D2E2-486E-A3CB-A1C0034BAA7F}"/>
              </a:ext>
            </a:extLst>
          </p:cNvPr>
          <p:cNvGrpSpPr/>
          <p:nvPr/>
        </p:nvGrpSpPr>
        <p:grpSpPr>
          <a:xfrm>
            <a:off x="10210800" y="876300"/>
            <a:ext cx="6172200" cy="2208524"/>
            <a:chOff x="10210800" y="876300"/>
            <a:chExt cx="6172200" cy="2208524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A33C68B2-C37C-404E-AA55-A42F9F740FE6}"/>
                </a:ext>
              </a:extLst>
            </p:cNvPr>
            <p:cNvGrpSpPr/>
            <p:nvPr/>
          </p:nvGrpSpPr>
          <p:grpSpPr>
            <a:xfrm>
              <a:off x="10210800" y="948317"/>
              <a:ext cx="6172200" cy="2136507"/>
              <a:chOff x="8961215" y="2691918"/>
              <a:chExt cx="6141264" cy="2077790"/>
            </a:xfrm>
          </p:grpSpPr>
          <p:grpSp>
            <p:nvGrpSpPr>
              <p:cNvPr id="97" name="Grupo 96">
                <a:extLst>
                  <a:ext uri="{FF2B5EF4-FFF2-40B4-BE49-F238E27FC236}">
                    <a16:creationId xmlns:a16="http://schemas.microsoft.com/office/drawing/2014/main" id="{BDA6C7FD-27D0-41A7-815D-EDADF7BF9D24}"/>
                  </a:ext>
                </a:extLst>
              </p:cNvPr>
              <p:cNvGrpSpPr/>
              <p:nvPr/>
            </p:nvGrpSpPr>
            <p:grpSpPr>
              <a:xfrm>
                <a:off x="8961215" y="2691918"/>
                <a:ext cx="6141264" cy="2077790"/>
                <a:chOff x="-615159" y="8125136"/>
                <a:chExt cx="5886842" cy="1971364"/>
              </a:xfrm>
            </p:grpSpPr>
            <p:cxnSp>
              <p:nvCxnSpPr>
                <p:cNvPr id="101" name="Conector recto 100">
                  <a:extLst>
                    <a:ext uri="{FF2B5EF4-FFF2-40B4-BE49-F238E27FC236}">
                      <a16:creationId xmlns:a16="http://schemas.microsoft.com/office/drawing/2014/main" id="{54BFFA84-DAA3-49A7-B512-515E8BC7D27F}"/>
                    </a:ext>
                  </a:extLst>
                </p:cNvPr>
                <p:cNvCxnSpPr/>
                <p:nvPr/>
              </p:nvCxnSpPr>
              <p:spPr>
                <a:xfrm>
                  <a:off x="1601041" y="8125136"/>
                  <a:ext cx="0" cy="19713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Conector recto 102">
                  <a:extLst>
                    <a:ext uri="{FF2B5EF4-FFF2-40B4-BE49-F238E27FC236}">
                      <a16:creationId xmlns:a16="http://schemas.microsoft.com/office/drawing/2014/main" id="{656BCAC4-C40F-425B-8B3E-028ACDFB7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615159" y="9432011"/>
                  <a:ext cx="5523456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CuadroTexto 106">
                  <a:extLst>
                    <a:ext uri="{FF2B5EF4-FFF2-40B4-BE49-F238E27FC236}">
                      <a16:creationId xmlns:a16="http://schemas.microsoft.com/office/drawing/2014/main" id="{08B3A3A2-F9D6-4031-A669-217173DB8CE0}"/>
                    </a:ext>
                  </a:extLst>
                </p:cNvPr>
                <p:cNvSpPr txBox="1"/>
                <p:nvPr/>
              </p:nvSpPr>
              <p:spPr>
                <a:xfrm>
                  <a:off x="2089336" y="9388615"/>
                  <a:ext cx="3182347" cy="397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dirty="0"/>
                    <a:t> </a:t>
                  </a:r>
                  <a:r>
                    <a:rPr lang="es-AR" sz="2200" dirty="0"/>
                    <a:t>2                    t</a:t>
                  </a:r>
                </a:p>
              </p:txBody>
            </p:sp>
          </p:grpSp>
          <p:cxnSp>
            <p:nvCxnSpPr>
              <p:cNvPr id="98" name="Conector recto 97">
                <a:extLst>
                  <a:ext uri="{FF2B5EF4-FFF2-40B4-BE49-F238E27FC236}">
                    <a16:creationId xmlns:a16="http://schemas.microsoft.com/office/drawing/2014/main" id="{7D63238D-0732-4F9E-A1E2-9B63009CFE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918121" y="3467100"/>
                <a:ext cx="1592179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9" name="Conector recto 98">
                <a:extLst>
                  <a:ext uri="{FF2B5EF4-FFF2-40B4-BE49-F238E27FC236}">
                    <a16:creationId xmlns:a16="http://schemas.microsoft.com/office/drawing/2014/main" id="{123098D0-5A11-46FA-BEB3-8226DA0065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8120" y="3467100"/>
                <a:ext cx="0" cy="6554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0" name="Conector recto 99">
                <a:extLst>
                  <a:ext uri="{FF2B5EF4-FFF2-40B4-BE49-F238E27FC236}">
                    <a16:creationId xmlns:a16="http://schemas.microsoft.com/office/drawing/2014/main" id="{F92FCF34-C015-41D9-B835-83EC6BA283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98486" y="4073887"/>
                <a:ext cx="1819634" cy="11482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8" name="TextBox 9">
              <a:extLst>
                <a:ext uri="{FF2B5EF4-FFF2-40B4-BE49-F238E27FC236}">
                  <a16:creationId xmlns:a16="http://schemas.microsoft.com/office/drawing/2014/main" id="{F7D19E88-ACEE-416F-96B6-0100DF97691B}"/>
                </a:ext>
              </a:extLst>
            </p:cNvPr>
            <p:cNvSpPr txBox="1"/>
            <p:nvPr/>
          </p:nvSpPr>
          <p:spPr>
            <a:xfrm>
              <a:off x="10326582" y="876300"/>
              <a:ext cx="1484418" cy="54053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4498"/>
                </a:lnSpc>
              </a:pPr>
              <a:r>
                <a:rPr lang="en-US" sz="28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U </a:t>
              </a:r>
              <a:r>
                <a:rPr lang="en-US" sz="2800" dirty="0">
                  <a:solidFill>
                    <a:srgbClr val="1D617A"/>
                  </a:solidFill>
                  <a:latin typeface="Symbol" panose="05050102010706020507" pitchFamily="18" charset="2"/>
                </a:rPr>
                <a:t>(</a:t>
              </a:r>
              <a:r>
                <a:rPr lang="en-US" sz="28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t</a:t>
              </a:r>
              <a:r>
                <a:rPr lang="en-US" sz="2800" b="1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- </a:t>
              </a:r>
              <a:r>
                <a:rPr lang="en-US" sz="28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2</a:t>
              </a:r>
              <a:r>
                <a:rPr lang="en-US" sz="2800" dirty="0">
                  <a:solidFill>
                    <a:srgbClr val="1D617A"/>
                  </a:solidFill>
                  <a:latin typeface="Symbol" panose="05050102010706020507" pitchFamily="18" charset="2"/>
                </a:rPr>
                <a:t>)</a:t>
              </a:r>
              <a:endParaRPr lang="en-US" sz="2800" dirty="0">
                <a:solidFill>
                  <a:srgbClr val="1D617A"/>
                </a:solidFill>
                <a:latin typeface="Poppins Light"/>
              </a:endParaRP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289FAB69-B2D7-4B86-BD7A-47B43B4C3D54}"/>
              </a:ext>
            </a:extLst>
          </p:cNvPr>
          <p:cNvGrpSpPr/>
          <p:nvPr/>
        </p:nvGrpSpPr>
        <p:grpSpPr>
          <a:xfrm>
            <a:off x="10210800" y="3238501"/>
            <a:ext cx="6187439" cy="2367816"/>
            <a:chOff x="10210800" y="3238501"/>
            <a:chExt cx="6187439" cy="2367816"/>
          </a:xfrm>
        </p:grpSpPr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21E9D6ED-9C25-4C7D-B2DE-D445D55074B7}"/>
                </a:ext>
              </a:extLst>
            </p:cNvPr>
            <p:cNvGrpSpPr/>
            <p:nvPr/>
          </p:nvGrpSpPr>
          <p:grpSpPr>
            <a:xfrm>
              <a:off x="10210800" y="3469810"/>
              <a:ext cx="6187439" cy="2136507"/>
              <a:chOff x="8961215" y="2533117"/>
              <a:chExt cx="6156426" cy="2077790"/>
            </a:xfrm>
          </p:grpSpPr>
          <p:grpSp>
            <p:nvGrpSpPr>
              <p:cNvPr id="109" name="Grupo 108">
                <a:extLst>
                  <a:ext uri="{FF2B5EF4-FFF2-40B4-BE49-F238E27FC236}">
                    <a16:creationId xmlns:a16="http://schemas.microsoft.com/office/drawing/2014/main" id="{2AA817D0-1065-4F1B-8CB1-7A79A2D189D5}"/>
                  </a:ext>
                </a:extLst>
              </p:cNvPr>
              <p:cNvGrpSpPr/>
              <p:nvPr/>
            </p:nvGrpSpPr>
            <p:grpSpPr>
              <a:xfrm>
                <a:off x="8961215" y="2533117"/>
                <a:ext cx="6156426" cy="2077790"/>
                <a:chOff x="-615159" y="7974468"/>
                <a:chExt cx="5901376" cy="1971364"/>
              </a:xfrm>
            </p:grpSpPr>
            <p:cxnSp>
              <p:nvCxnSpPr>
                <p:cNvPr id="118" name="Conector recto 117">
                  <a:extLst>
                    <a:ext uri="{FF2B5EF4-FFF2-40B4-BE49-F238E27FC236}">
                      <a16:creationId xmlns:a16="http://schemas.microsoft.com/office/drawing/2014/main" id="{15B1AD62-7D1D-447B-8BCF-2F71B5169D28}"/>
                    </a:ext>
                  </a:extLst>
                </p:cNvPr>
                <p:cNvCxnSpPr/>
                <p:nvPr/>
              </p:nvCxnSpPr>
              <p:spPr>
                <a:xfrm>
                  <a:off x="1601041" y="7974468"/>
                  <a:ext cx="0" cy="19713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ector recto 121">
                  <a:extLst>
                    <a:ext uri="{FF2B5EF4-FFF2-40B4-BE49-F238E27FC236}">
                      <a16:creationId xmlns:a16="http://schemas.microsoft.com/office/drawing/2014/main" id="{C7A0EF94-E3DC-4B5A-97BE-1F55E59F61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615159" y="9432011"/>
                  <a:ext cx="5523456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CuadroTexto 126">
                  <a:extLst>
                    <a:ext uri="{FF2B5EF4-FFF2-40B4-BE49-F238E27FC236}">
                      <a16:creationId xmlns:a16="http://schemas.microsoft.com/office/drawing/2014/main" id="{C8D725D2-FF4B-479F-B164-3858B81EBD2C}"/>
                    </a:ext>
                  </a:extLst>
                </p:cNvPr>
                <p:cNvSpPr txBox="1"/>
                <p:nvPr/>
              </p:nvSpPr>
              <p:spPr>
                <a:xfrm>
                  <a:off x="2219247" y="9475258"/>
                  <a:ext cx="3066970" cy="397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sz="2200" dirty="0"/>
                    <a:t>      3                             t</a:t>
                  </a:r>
                </a:p>
              </p:txBody>
            </p:sp>
          </p:grpSp>
          <p:cxnSp>
            <p:nvCxnSpPr>
              <p:cNvPr id="110" name="Conector recto 109">
                <a:extLst>
                  <a:ext uri="{FF2B5EF4-FFF2-40B4-BE49-F238E27FC236}">
                    <a16:creationId xmlns:a16="http://schemas.microsoft.com/office/drawing/2014/main" id="{25144281-A920-4D5D-8825-CA0DC43E6A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19446" y="3467100"/>
                <a:ext cx="3053582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1" name="Conector recto 110">
                <a:extLst>
                  <a:ext uri="{FF2B5EF4-FFF2-40B4-BE49-F238E27FC236}">
                    <a16:creationId xmlns:a16="http://schemas.microsoft.com/office/drawing/2014/main" id="{4553EC12-A6AB-4658-8CF4-93921042A7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48846" y="3467100"/>
                <a:ext cx="0" cy="6554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2" name="Conector recto 111">
                <a:extLst>
                  <a:ext uri="{FF2B5EF4-FFF2-40B4-BE49-F238E27FC236}">
                    <a16:creationId xmlns:a16="http://schemas.microsoft.com/office/drawing/2014/main" id="{F59FC601-60FA-4CEB-8A94-B04B52D6AB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27985" y="4092169"/>
                <a:ext cx="930678" cy="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9" name="TextBox 9">
              <a:extLst>
                <a:ext uri="{FF2B5EF4-FFF2-40B4-BE49-F238E27FC236}">
                  <a16:creationId xmlns:a16="http://schemas.microsoft.com/office/drawing/2014/main" id="{545759C4-D74E-455F-9F43-D37A9E0BEFC1}"/>
                </a:ext>
              </a:extLst>
            </p:cNvPr>
            <p:cNvSpPr txBox="1"/>
            <p:nvPr/>
          </p:nvSpPr>
          <p:spPr>
            <a:xfrm>
              <a:off x="10378440" y="3238501"/>
              <a:ext cx="1364855" cy="54053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4498"/>
                </a:lnSpc>
              </a:pPr>
              <a:r>
                <a:rPr lang="en-US" sz="28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U </a:t>
              </a:r>
              <a:r>
                <a:rPr lang="en-US" sz="2800" dirty="0">
                  <a:solidFill>
                    <a:srgbClr val="1D617A"/>
                  </a:solidFill>
                  <a:latin typeface="Symbol" panose="05050102010706020507" pitchFamily="18" charset="2"/>
                </a:rPr>
                <a:t>(</a:t>
              </a:r>
              <a:r>
                <a:rPr lang="en-US" sz="28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-t</a:t>
              </a:r>
              <a:r>
                <a:rPr lang="en-US" sz="2800" b="1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</a:t>
              </a:r>
              <a:r>
                <a:rPr lang="en-US" sz="28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+</a:t>
              </a:r>
              <a:r>
                <a:rPr lang="en-US" sz="2800" b="1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</a:t>
              </a:r>
              <a:r>
                <a:rPr lang="en-US" sz="28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3</a:t>
              </a:r>
              <a:r>
                <a:rPr lang="en-US" sz="2800" dirty="0">
                  <a:solidFill>
                    <a:srgbClr val="1D617A"/>
                  </a:solidFill>
                  <a:latin typeface="Symbol" panose="05050102010706020507" pitchFamily="18" charset="2"/>
                </a:rPr>
                <a:t>)</a:t>
              </a:r>
              <a:endParaRPr lang="en-US" sz="2800" dirty="0">
                <a:solidFill>
                  <a:srgbClr val="1D617A"/>
                </a:solidFill>
                <a:latin typeface="Poppins Light"/>
              </a:endParaRPr>
            </a:p>
          </p:txBody>
        </p:sp>
      </p:grpSp>
      <p:sp>
        <p:nvSpPr>
          <p:cNvPr id="130" name="TextBox 9">
            <a:extLst>
              <a:ext uri="{FF2B5EF4-FFF2-40B4-BE49-F238E27FC236}">
                <a16:creationId xmlns:a16="http://schemas.microsoft.com/office/drawing/2014/main" id="{10B0F069-8C6B-48EE-9BAF-8DE3B7D362BD}"/>
              </a:ext>
            </a:extLst>
          </p:cNvPr>
          <p:cNvSpPr txBox="1"/>
          <p:nvPr/>
        </p:nvSpPr>
        <p:spPr>
          <a:xfrm>
            <a:off x="8458200" y="2705100"/>
            <a:ext cx="1364855" cy="5405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498"/>
              </a:lnSpc>
            </a:pPr>
            <a:r>
              <a:rPr lang="en-US" sz="2800" spc="-263" dirty="0" err="1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menos</a:t>
            </a:r>
            <a:endParaRPr lang="en-US" sz="2800" dirty="0">
              <a:solidFill>
                <a:srgbClr val="1D617A"/>
              </a:solidFill>
              <a:latin typeface="Poppins Light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558DA01-FF54-4D53-B5EE-4BCFF27791FA}"/>
              </a:ext>
            </a:extLst>
          </p:cNvPr>
          <p:cNvGrpSpPr/>
          <p:nvPr/>
        </p:nvGrpSpPr>
        <p:grpSpPr>
          <a:xfrm>
            <a:off x="10241283" y="6213029"/>
            <a:ext cx="6187439" cy="2969072"/>
            <a:chOff x="10241283" y="6213029"/>
            <a:chExt cx="6187439" cy="2969072"/>
          </a:xfrm>
        </p:grpSpPr>
        <p:grpSp>
          <p:nvGrpSpPr>
            <p:cNvPr id="131" name="Grupo 130">
              <a:extLst>
                <a:ext uri="{FF2B5EF4-FFF2-40B4-BE49-F238E27FC236}">
                  <a16:creationId xmlns:a16="http://schemas.microsoft.com/office/drawing/2014/main" id="{FC4A3AC5-1030-4E0C-8986-87BB1DD4FB7F}"/>
                </a:ext>
              </a:extLst>
            </p:cNvPr>
            <p:cNvGrpSpPr/>
            <p:nvPr/>
          </p:nvGrpSpPr>
          <p:grpSpPr>
            <a:xfrm>
              <a:off x="10241283" y="6213029"/>
              <a:ext cx="6187439" cy="2969072"/>
              <a:chOff x="8961215" y="2533118"/>
              <a:chExt cx="6156426" cy="2887474"/>
            </a:xfrm>
          </p:grpSpPr>
          <p:grpSp>
            <p:nvGrpSpPr>
              <p:cNvPr id="132" name="Grupo 131">
                <a:extLst>
                  <a:ext uri="{FF2B5EF4-FFF2-40B4-BE49-F238E27FC236}">
                    <a16:creationId xmlns:a16="http://schemas.microsoft.com/office/drawing/2014/main" id="{4D0D06A9-B05C-489A-AB95-39497604B27F}"/>
                  </a:ext>
                </a:extLst>
              </p:cNvPr>
              <p:cNvGrpSpPr/>
              <p:nvPr/>
            </p:nvGrpSpPr>
            <p:grpSpPr>
              <a:xfrm>
                <a:off x="8961215" y="2533118"/>
                <a:ext cx="6156426" cy="2887474"/>
                <a:chOff x="-615159" y="7974468"/>
                <a:chExt cx="5901376" cy="2739575"/>
              </a:xfrm>
            </p:grpSpPr>
            <p:cxnSp>
              <p:nvCxnSpPr>
                <p:cNvPr id="163" name="Conector recto 162">
                  <a:extLst>
                    <a:ext uri="{FF2B5EF4-FFF2-40B4-BE49-F238E27FC236}">
                      <a16:creationId xmlns:a16="http://schemas.microsoft.com/office/drawing/2014/main" id="{8A23BC96-F174-4ED8-847F-C2B7BC6DE0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01041" y="7974468"/>
                  <a:ext cx="0" cy="27395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Conector recto 170">
                  <a:extLst>
                    <a:ext uri="{FF2B5EF4-FFF2-40B4-BE49-F238E27FC236}">
                      <a16:creationId xmlns:a16="http://schemas.microsoft.com/office/drawing/2014/main" id="{F1C43463-545D-4BB2-8BE8-B470630E8B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615159" y="9432011"/>
                  <a:ext cx="5523456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CuadroTexto 171">
                  <a:extLst>
                    <a:ext uri="{FF2B5EF4-FFF2-40B4-BE49-F238E27FC236}">
                      <a16:creationId xmlns:a16="http://schemas.microsoft.com/office/drawing/2014/main" id="{EAC1D0BC-8B6F-486F-BC96-06286B922987}"/>
                    </a:ext>
                  </a:extLst>
                </p:cNvPr>
                <p:cNvSpPr txBox="1"/>
                <p:nvPr/>
              </p:nvSpPr>
              <p:spPr>
                <a:xfrm>
                  <a:off x="2219247" y="9475258"/>
                  <a:ext cx="3066970" cy="397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sz="2200" dirty="0"/>
                    <a:t>  2   3                             t</a:t>
                  </a:r>
                </a:p>
              </p:txBody>
            </p:sp>
          </p:grpSp>
          <p:cxnSp>
            <p:nvCxnSpPr>
              <p:cNvPr id="133" name="Conector recto 132">
                <a:extLst>
                  <a:ext uri="{FF2B5EF4-FFF2-40B4-BE49-F238E27FC236}">
                    <a16:creationId xmlns:a16="http://schemas.microsoft.com/office/drawing/2014/main" id="{C26B127E-2CB7-4126-8C58-9F4DC5A68E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5844" y="4679533"/>
                <a:ext cx="3053582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2" name="Conector recto 151">
                <a:extLst>
                  <a:ext uri="{FF2B5EF4-FFF2-40B4-BE49-F238E27FC236}">
                    <a16:creationId xmlns:a16="http://schemas.microsoft.com/office/drawing/2014/main" id="{26490FFE-0DEC-4416-BEBD-EDD4BBB038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48846" y="3467100"/>
                <a:ext cx="0" cy="6554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9" name="Conector recto 158">
                <a:extLst>
                  <a:ext uri="{FF2B5EF4-FFF2-40B4-BE49-F238E27FC236}">
                    <a16:creationId xmlns:a16="http://schemas.microsoft.com/office/drawing/2014/main" id="{FB7269E7-29F3-4965-A102-2857FC7A2E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27985" y="3453684"/>
                <a:ext cx="2265072" cy="4015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73" name="Conector recto 172">
              <a:extLst>
                <a:ext uri="{FF2B5EF4-FFF2-40B4-BE49-F238E27FC236}">
                  <a16:creationId xmlns:a16="http://schemas.microsoft.com/office/drawing/2014/main" id="{07623792-F995-4E2F-A89E-1988B30CA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35000" y="7746112"/>
              <a:ext cx="0" cy="67398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4" name="Conector recto 173">
              <a:extLst>
                <a:ext uri="{FF2B5EF4-FFF2-40B4-BE49-F238E27FC236}">
                  <a16:creationId xmlns:a16="http://schemas.microsoft.com/office/drawing/2014/main" id="{E3A6CCD8-29CE-43E2-AB2C-25E1F8C24F9F}"/>
                </a:ext>
              </a:extLst>
            </p:cNvPr>
            <p:cNvCxnSpPr>
              <a:cxnSpLocks/>
            </p:cNvCxnSpPr>
            <p:nvPr/>
          </p:nvCxnSpPr>
          <p:spPr>
            <a:xfrm>
              <a:off x="13258799" y="7792672"/>
              <a:ext cx="467684" cy="1782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5" name="TextBox 9">
            <a:extLst>
              <a:ext uri="{FF2B5EF4-FFF2-40B4-BE49-F238E27FC236}">
                <a16:creationId xmlns:a16="http://schemas.microsoft.com/office/drawing/2014/main" id="{18D0C854-52EF-4399-89E6-AF63A92112BE}"/>
              </a:ext>
            </a:extLst>
          </p:cNvPr>
          <p:cNvSpPr txBox="1"/>
          <p:nvPr/>
        </p:nvSpPr>
        <p:spPr>
          <a:xfrm>
            <a:off x="9677401" y="6203167"/>
            <a:ext cx="1371600" cy="5405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498"/>
              </a:lnSpc>
            </a:pPr>
            <a:r>
              <a:rPr lang="en-US" sz="2800" spc="-263" dirty="0" err="1">
                <a:solidFill>
                  <a:srgbClr val="1D617A"/>
                </a:solidFill>
                <a:latin typeface="Poppins Light" panose="020B0604020202020204" charset="0"/>
                <a:cs typeface="Poppins Light" panose="020B0604020202020204" charset="0"/>
              </a:rPr>
              <a:t>resultado</a:t>
            </a:r>
            <a:endParaRPr lang="en-US" sz="2800" dirty="0">
              <a:solidFill>
                <a:srgbClr val="1D617A"/>
              </a:solidFill>
              <a:latin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3122975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5" grpId="0"/>
      <p:bldP spid="130" grpId="0"/>
      <p:bldP spid="1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990600" y="1181099"/>
            <a:ext cx="16459200" cy="7786753"/>
            <a:chOff x="0" y="66675"/>
            <a:chExt cx="18210060" cy="7902469"/>
          </a:xfrm>
        </p:grpSpPr>
        <p:sp>
          <p:nvSpPr>
            <p:cNvPr id="8" name="TextBox 8"/>
            <p:cNvSpPr txBox="1"/>
            <p:nvPr/>
          </p:nvSpPr>
          <p:spPr>
            <a:xfrm>
              <a:off x="0" y="1862270"/>
              <a:ext cx="17018533" cy="8131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00"/>
                </a:lnSpc>
              </a:pPr>
              <a:endParaRPr lang="en-US" sz="4000" b="0" i="1" spc="280" dirty="0">
                <a:solidFill>
                  <a:srgbClr val="61C2A2"/>
                </a:solidFill>
                <a:latin typeface="Poppins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290616" y="1564010"/>
              <a:ext cx="16919444" cy="640513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indent="-457200" algn="just">
                <a:lnSpc>
                  <a:spcPts val="4499"/>
                </a:lnSpc>
                <a:buFont typeface="Arial" panose="020B0604020202020204" pitchFamily="34" charset="0"/>
                <a:buChar char="•"/>
              </a:pPr>
              <a:r>
                <a:rPr lang="en-US" sz="4800" dirty="0" err="1">
                  <a:solidFill>
                    <a:srgbClr val="1D617A"/>
                  </a:solidFill>
                  <a:latin typeface="Poppins Light"/>
                </a:rPr>
                <a:t>Señales</a:t>
              </a:r>
              <a:r>
                <a:rPr lang="en-US" sz="4800" dirty="0">
                  <a:solidFill>
                    <a:srgbClr val="1D617A"/>
                  </a:solidFill>
                  <a:latin typeface="Poppins Light"/>
                </a:rPr>
                <a:t> y </a:t>
              </a:r>
              <a:r>
                <a:rPr lang="en-US" sz="4800" dirty="0" err="1">
                  <a:solidFill>
                    <a:srgbClr val="1D617A"/>
                  </a:solidFill>
                  <a:latin typeface="Poppins Light"/>
                </a:rPr>
                <a:t>Sistemas</a:t>
              </a:r>
              <a:r>
                <a:rPr lang="en-US" sz="4800" dirty="0">
                  <a:solidFill>
                    <a:srgbClr val="1D617A"/>
                  </a:solidFill>
                  <a:latin typeface="Poppins Light"/>
                </a:rPr>
                <a:t> . Alan V. Oppenheim-Alan </a:t>
              </a:r>
              <a:r>
                <a:rPr lang="en-US" sz="4800" dirty="0" err="1">
                  <a:solidFill>
                    <a:srgbClr val="1D617A"/>
                  </a:solidFill>
                  <a:latin typeface="Poppins Light"/>
                </a:rPr>
                <a:t>Willsky</a:t>
              </a:r>
              <a:r>
                <a:rPr lang="en-US" sz="4800" dirty="0">
                  <a:solidFill>
                    <a:srgbClr val="1D617A"/>
                  </a:solidFill>
                  <a:latin typeface="Poppins Light"/>
                </a:rPr>
                <a:t>.</a:t>
              </a:r>
            </a:p>
            <a:p>
              <a:pPr marL="457200" indent="-457200" algn="just">
                <a:lnSpc>
                  <a:spcPts val="4499"/>
                </a:lnSpc>
                <a:buFont typeface="Arial" panose="020B0604020202020204" pitchFamily="34" charset="0"/>
                <a:buChar char="•"/>
              </a:pPr>
              <a:endParaRPr lang="en-US" sz="4800" dirty="0">
                <a:solidFill>
                  <a:srgbClr val="1D617A"/>
                </a:solidFill>
                <a:latin typeface="Poppins Light"/>
              </a:endParaRPr>
            </a:p>
            <a:p>
              <a:pPr marL="457200" indent="-457200" algn="just">
                <a:lnSpc>
                  <a:spcPts val="4499"/>
                </a:lnSpc>
                <a:buFont typeface="Arial" panose="020B0604020202020204" pitchFamily="34" charset="0"/>
                <a:buChar char="•"/>
              </a:pPr>
              <a:r>
                <a:rPr lang="en-US" sz="4800" dirty="0" err="1">
                  <a:solidFill>
                    <a:srgbClr val="1D617A"/>
                  </a:solidFill>
                  <a:latin typeface="Poppins Light"/>
                </a:rPr>
                <a:t>Tratamiento</a:t>
              </a:r>
              <a:r>
                <a:rPr lang="en-US" sz="4800" dirty="0">
                  <a:solidFill>
                    <a:srgbClr val="1D617A"/>
                  </a:solidFill>
                  <a:latin typeface="Poppins Light"/>
                </a:rPr>
                <a:t> digital de </a:t>
              </a:r>
              <a:r>
                <a:rPr lang="en-US" sz="4800" dirty="0" err="1">
                  <a:solidFill>
                    <a:srgbClr val="1D617A"/>
                  </a:solidFill>
                  <a:latin typeface="Poppins Light"/>
                </a:rPr>
                <a:t>señales</a:t>
              </a:r>
              <a:r>
                <a:rPr lang="en-US" sz="4800" dirty="0">
                  <a:solidFill>
                    <a:srgbClr val="1D617A"/>
                  </a:solidFill>
                  <a:latin typeface="Poppins Light"/>
                </a:rPr>
                <a:t>. </a:t>
              </a:r>
              <a:r>
                <a:rPr lang="en-US" sz="4800" dirty="0" err="1">
                  <a:solidFill>
                    <a:srgbClr val="1D617A"/>
                  </a:solidFill>
                  <a:latin typeface="Poppins Light"/>
                </a:rPr>
                <a:t>Proakis</a:t>
              </a:r>
              <a:r>
                <a:rPr lang="en-US" sz="4800" dirty="0">
                  <a:solidFill>
                    <a:srgbClr val="1D617A"/>
                  </a:solidFill>
                  <a:latin typeface="Poppins Light"/>
                </a:rPr>
                <a:t> – </a:t>
              </a:r>
              <a:r>
                <a:rPr lang="en-US" sz="4800" dirty="0" err="1">
                  <a:solidFill>
                    <a:srgbClr val="1D617A"/>
                  </a:solidFill>
                  <a:latin typeface="Poppins Light"/>
                </a:rPr>
                <a:t>Manolakis</a:t>
              </a:r>
              <a:r>
                <a:rPr lang="en-US" sz="4800" dirty="0">
                  <a:solidFill>
                    <a:srgbClr val="1D617A"/>
                  </a:solidFill>
                  <a:latin typeface="Poppins Light"/>
                </a:rPr>
                <a:t>.</a:t>
              </a:r>
            </a:p>
            <a:p>
              <a:pPr marL="457200" indent="-457200" algn="just">
                <a:lnSpc>
                  <a:spcPts val="4499"/>
                </a:lnSpc>
                <a:buFont typeface="Arial" panose="020B0604020202020204" pitchFamily="34" charset="0"/>
                <a:buChar char="•"/>
              </a:pPr>
              <a:endParaRPr lang="en-US" sz="4800" dirty="0">
                <a:solidFill>
                  <a:srgbClr val="1D617A"/>
                </a:solidFill>
                <a:latin typeface="Poppins Light"/>
              </a:endParaRPr>
            </a:p>
            <a:p>
              <a:pPr marL="457200" indent="-457200" algn="just">
                <a:lnSpc>
                  <a:spcPts val="4499"/>
                </a:lnSpc>
                <a:buFont typeface="Arial" panose="020B0604020202020204" pitchFamily="34" charset="0"/>
                <a:buChar char="•"/>
              </a:pPr>
              <a:r>
                <a:rPr lang="en-US" sz="4800" dirty="0">
                  <a:solidFill>
                    <a:srgbClr val="1D617A"/>
                  </a:solidFill>
                  <a:latin typeface="Poppins Light"/>
                </a:rPr>
                <a:t>Dspguide.com. Steven W. Smith.</a:t>
              </a:r>
            </a:p>
            <a:p>
              <a:pPr marL="457200" indent="-457200" algn="just">
                <a:lnSpc>
                  <a:spcPts val="4499"/>
                </a:lnSpc>
                <a:buFont typeface="Arial" panose="020B0604020202020204" pitchFamily="34" charset="0"/>
                <a:buChar char="•"/>
              </a:pPr>
              <a:endParaRPr lang="en-US" sz="4800" dirty="0">
                <a:solidFill>
                  <a:srgbClr val="1D617A"/>
                </a:solidFill>
                <a:latin typeface="Poppins Light"/>
              </a:endParaRPr>
            </a:p>
            <a:p>
              <a:pPr marL="457200" indent="-457200" algn="just">
                <a:lnSpc>
                  <a:spcPts val="4499"/>
                </a:lnSpc>
                <a:buFont typeface="Arial" panose="020B0604020202020204" pitchFamily="34" charset="0"/>
                <a:buChar char="•"/>
              </a:pPr>
              <a:r>
                <a:rPr lang="en-US" sz="4800" dirty="0" err="1">
                  <a:solidFill>
                    <a:srgbClr val="1D617A"/>
                  </a:solidFill>
                  <a:latin typeface="Poppins Light"/>
                </a:rPr>
                <a:t>Apuntes</a:t>
              </a:r>
              <a:r>
                <a:rPr lang="en-US" sz="4800" dirty="0">
                  <a:solidFill>
                    <a:srgbClr val="1D617A"/>
                  </a:solidFill>
                  <a:latin typeface="Poppins Light"/>
                </a:rPr>
                <a:t> de </a:t>
              </a:r>
              <a:r>
                <a:rPr lang="en-US" sz="4800" dirty="0" err="1">
                  <a:solidFill>
                    <a:srgbClr val="1D617A"/>
                  </a:solidFill>
                  <a:latin typeface="Poppins Light"/>
                </a:rPr>
                <a:t>Cátedra</a:t>
              </a:r>
              <a:r>
                <a:rPr lang="en-US" sz="48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4800" dirty="0" err="1">
                  <a:solidFill>
                    <a:srgbClr val="1D617A"/>
                  </a:solidFill>
                  <a:latin typeface="Poppins Light"/>
                </a:rPr>
                <a:t>Modelos</a:t>
              </a:r>
              <a:r>
                <a:rPr lang="en-US" sz="48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4800" dirty="0" err="1">
                  <a:solidFill>
                    <a:srgbClr val="1D617A"/>
                  </a:solidFill>
                  <a:latin typeface="Poppins Light"/>
                </a:rPr>
                <a:t>Numéricos</a:t>
              </a:r>
              <a:r>
                <a:rPr lang="en-US" sz="4800" dirty="0">
                  <a:solidFill>
                    <a:srgbClr val="1D617A"/>
                  </a:solidFill>
                  <a:latin typeface="Poppins Light"/>
                </a:rPr>
                <a:t>.</a:t>
              </a: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marL="514350" indent="-514350" algn="just">
                <a:lnSpc>
                  <a:spcPts val="4499"/>
                </a:lnSpc>
                <a:buAutoNum type="arabicParenR"/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algn="just">
                <a:lnSpc>
                  <a:spcPts val="4499"/>
                </a:lnSpc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" y="66675"/>
              <a:ext cx="17856464" cy="10776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8800"/>
                </a:lnSpc>
              </a:pPr>
              <a:r>
                <a:rPr lang="en-US" sz="6000" b="1" i="1" spc="-240" dirty="0" err="1">
                  <a:solidFill>
                    <a:srgbClr val="1D617A"/>
                  </a:solidFill>
                  <a:latin typeface="Poppins Bold"/>
                </a:rPr>
                <a:t>Bibliografía</a:t>
              </a:r>
              <a:r>
                <a:rPr lang="en-US" sz="6000" b="1" i="1" spc="-240" dirty="0">
                  <a:solidFill>
                    <a:srgbClr val="1D617A"/>
                  </a:solidFill>
                  <a:latin typeface="Poppins Bold"/>
                </a:rPr>
                <a:t> </a:t>
              </a:r>
              <a:r>
                <a:rPr lang="en-US" sz="6000" b="1" i="1" spc="-240" dirty="0" err="1">
                  <a:solidFill>
                    <a:srgbClr val="1D617A"/>
                  </a:solidFill>
                  <a:latin typeface="Poppins Bold"/>
                </a:rPr>
                <a:t>básica</a:t>
              </a:r>
              <a:r>
                <a:rPr lang="en-US" sz="6000" b="1" i="1" spc="-240" dirty="0">
                  <a:solidFill>
                    <a:srgbClr val="1D617A"/>
                  </a:solidFill>
                  <a:latin typeface="Poppins Bold"/>
                </a:rPr>
                <a:t> de </a:t>
              </a:r>
              <a:r>
                <a:rPr lang="en-US" sz="6000" b="1" i="1" spc="-240" dirty="0" err="1">
                  <a:solidFill>
                    <a:srgbClr val="1D617A"/>
                  </a:solidFill>
                  <a:latin typeface="Poppins Bold"/>
                </a:rPr>
                <a:t>referencia</a:t>
              </a:r>
              <a:endParaRPr lang="en-US" sz="6000" b="1" i="1" spc="-240" dirty="0">
                <a:solidFill>
                  <a:srgbClr val="1D617A"/>
                </a:solidFill>
                <a:latin typeface="Poppins Bold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</p:spTree>
    <p:extLst>
      <p:ext uri="{BB962C8B-B14F-4D97-AF65-F5344CB8AC3E}">
        <p14:creationId xmlns:p14="http://schemas.microsoft.com/office/powerpoint/2010/main" val="3182168036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1905000" y="516657"/>
            <a:ext cx="7391400" cy="2271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499"/>
              </a:lnSpc>
            </a:pPr>
            <a:r>
              <a:rPr lang="en-US" sz="3000" b="1" u="sng" dirty="0">
                <a:solidFill>
                  <a:srgbClr val="1D617A"/>
                </a:solidFill>
                <a:latin typeface="Poppins Light"/>
              </a:rPr>
              <a:t>TODO LO APRENDIDO PUEDE APLICARSE EN TIEMPO DISCRETO – SEÑALES BÁSICAS</a:t>
            </a:r>
          </a:p>
          <a:p>
            <a:pPr marL="457200" indent="-457200" algn="just">
              <a:lnSpc>
                <a:spcPts val="4499"/>
              </a:lnSpc>
              <a:buFont typeface="Arial" panose="020B0604020202020204" pitchFamily="34" charset="0"/>
              <a:buChar char="•"/>
            </a:pPr>
            <a:r>
              <a:rPr lang="en-US" sz="3000" b="1" u="sng" dirty="0">
                <a:solidFill>
                  <a:srgbClr val="1D617A"/>
                </a:solidFill>
                <a:latin typeface="Poppins Light"/>
              </a:rPr>
              <a:t>IMPULSO UNITARIO</a:t>
            </a:r>
          </a:p>
          <a:p>
            <a:pPr marL="457200" indent="-457200" algn="just">
              <a:lnSpc>
                <a:spcPts val="4499"/>
              </a:lnSpc>
              <a:buFont typeface="Arial" panose="020B0604020202020204" pitchFamily="34" charset="0"/>
              <a:buChar char="•"/>
            </a:pPr>
            <a:r>
              <a:rPr lang="en-US" sz="3000" b="1" u="sng" dirty="0">
                <a:solidFill>
                  <a:srgbClr val="1D617A"/>
                </a:solidFill>
                <a:latin typeface="Poppins Light"/>
              </a:rPr>
              <a:t>ESCALON UNITARIO</a:t>
            </a:r>
            <a:endParaRPr lang="en-US" sz="3000" dirty="0">
              <a:solidFill>
                <a:srgbClr val="1D617A"/>
              </a:solidFill>
              <a:latin typeface="Poppins Light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616C0F5F-ABB9-498E-858D-382152F58E12}"/>
              </a:ext>
            </a:extLst>
          </p:cNvPr>
          <p:cNvGrpSpPr/>
          <p:nvPr/>
        </p:nvGrpSpPr>
        <p:grpSpPr>
          <a:xfrm>
            <a:off x="1035175" y="3543300"/>
            <a:ext cx="6127625" cy="2507888"/>
            <a:chOff x="758895" y="2400300"/>
            <a:chExt cx="6065040" cy="2379432"/>
          </a:xfrm>
        </p:grpSpPr>
        <p:sp>
          <p:nvSpPr>
            <p:cNvPr id="43" name="TextBox 9">
              <a:extLst>
                <a:ext uri="{FF2B5EF4-FFF2-40B4-BE49-F238E27FC236}">
                  <a16:creationId xmlns:a16="http://schemas.microsoft.com/office/drawing/2014/main" id="{55680A90-6FF9-4989-BBE6-4C16625A343F}"/>
                </a:ext>
              </a:extLst>
            </p:cNvPr>
            <p:cNvSpPr txBox="1"/>
            <p:nvPr/>
          </p:nvSpPr>
          <p:spPr>
            <a:xfrm>
              <a:off x="758895" y="2400300"/>
              <a:ext cx="5989619" cy="166623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4498"/>
                </a:lnSpc>
              </a:pPr>
              <a:r>
                <a:rPr lang="en-US" sz="3200" spc="-263" dirty="0" err="1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Impulso</a:t>
              </a:r>
              <a:r>
                <a:rPr lang="en-U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</a:t>
              </a:r>
              <a:r>
                <a:rPr lang="en-US" sz="3200" spc="-263" dirty="0" err="1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Unitario</a:t>
              </a:r>
              <a:r>
                <a:rPr lang="en-U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: - </a:t>
              </a:r>
              <a:r>
                <a:rPr lang="en-US" sz="3200" spc="-263" dirty="0" err="1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Tiempo</a:t>
              </a:r>
              <a:r>
                <a:rPr lang="en-U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</a:t>
              </a:r>
              <a:r>
                <a:rPr lang="en-US" sz="3200" spc="-263" dirty="0" err="1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discreto</a:t>
              </a:r>
              <a:r>
                <a:rPr lang="en-U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  </a:t>
              </a:r>
              <a:r>
                <a:rPr lang="en-US" sz="4399" b="1" spc="-263" dirty="0">
                  <a:solidFill>
                    <a:srgbClr val="1D617A"/>
                  </a:solidFill>
                  <a:latin typeface="Poppins Bold"/>
                </a:rPr>
                <a:t>      </a:t>
              </a:r>
            </a:p>
            <a:p>
              <a:pPr algn="just">
                <a:lnSpc>
                  <a:spcPts val="4498"/>
                </a:lnSpc>
              </a:pPr>
              <a:endParaRPr lang="en-US" sz="4399" b="1" spc="-263" dirty="0">
                <a:solidFill>
                  <a:srgbClr val="1D617A"/>
                </a:solidFill>
                <a:latin typeface="Poppins Bold"/>
              </a:endParaRPr>
            </a:p>
            <a:p>
              <a:pPr algn="just">
                <a:lnSpc>
                  <a:spcPts val="4498"/>
                </a:lnSpc>
              </a:pPr>
              <a:r>
                <a:rPr lang="en-US" sz="4399" b="1" spc="-263" dirty="0">
                  <a:solidFill>
                    <a:srgbClr val="1D617A"/>
                  </a:solidFill>
                  <a:latin typeface="Poppins Bold"/>
                </a:rPr>
                <a:t>       </a:t>
              </a:r>
              <a:r>
                <a:rPr lang="en-US" sz="4399" dirty="0">
                  <a:solidFill>
                    <a:srgbClr val="1D617A"/>
                  </a:solidFill>
                  <a:latin typeface="Symbol" panose="05050102010706020507" pitchFamily="18" charset="2"/>
                </a:rPr>
                <a:t>d[</a:t>
              </a:r>
              <a:r>
                <a:rPr lang="en-US" sz="4399" dirty="0">
                  <a:solidFill>
                    <a:srgbClr val="1D617A"/>
                  </a:solidFill>
                </a:rPr>
                <a:t>n</a:t>
              </a:r>
              <a:r>
                <a:rPr lang="en-US" sz="4399" dirty="0">
                  <a:solidFill>
                    <a:srgbClr val="1D617A"/>
                  </a:solidFill>
                  <a:latin typeface="Symbol" panose="05050102010706020507" pitchFamily="18" charset="2"/>
                </a:rPr>
                <a:t>]  </a:t>
              </a: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</p:txBody>
        </p:sp>
        <p:grpSp>
          <p:nvGrpSpPr>
            <p:cNvPr id="39" name="Grupo 38">
              <a:extLst>
                <a:ext uri="{FF2B5EF4-FFF2-40B4-BE49-F238E27FC236}">
                  <a16:creationId xmlns:a16="http://schemas.microsoft.com/office/drawing/2014/main" id="{1C4A2D22-CFE8-4A16-9B5B-D3B7276614AF}"/>
                </a:ext>
              </a:extLst>
            </p:cNvPr>
            <p:cNvGrpSpPr/>
            <p:nvPr/>
          </p:nvGrpSpPr>
          <p:grpSpPr>
            <a:xfrm>
              <a:off x="3396456" y="3238501"/>
              <a:ext cx="3427479" cy="1541231"/>
              <a:chOff x="16815194" y="1781327"/>
              <a:chExt cx="3422005" cy="1398211"/>
            </a:xfrm>
          </p:grpSpPr>
          <p:sp>
            <p:nvSpPr>
              <p:cNvPr id="40" name="Abrir llave 39">
                <a:extLst>
                  <a:ext uri="{FF2B5EF4-FFF2-40B4-BE49-F238E27FC236}">
                    <a16:creationId xmlns:a16="http://schemas.microsoft.com/office/drawing/2014/main" id="{ACB2C292-1832-4B34-8FD5-9249BE0EDB99}"/>
                  </a:ext>
                </a:extLst>
              </p:cNvPr>
              <p:cNvSpPr/>
              <p:nvPr/>
            </p:nvSpPr>
            <p:spPr>
              <a:xfrm>
                <a:off x="16815194" y="1781327"/>
                <a:ext cx="339117" cy="1398211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 sz="1974" dirty="0"/>
              </a:p>
            </p:txBody>
          </p:sp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4F19118A-F3B2-4E56-A678-898C7D69368E}"/>
                  </a:ext>
                </a:extLst>
              </p:cNvPr>
              <p:cNvSpPr txBox="1"/>
              <p:nvPr/>
            </p:nvSpPr>
            <p:spPr>
              <a:xfrm rot="10800000" flipH="1" flipV="1">
                <a:off x="16938508" y="1811839"/>
                <a:ext cx="3298691" cy="609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rgbClr val="0070C0"/>
                    </a:solidFill>
                    <a:latin typeface="GothicE" panose="00000400000000000000" pitchFamily="2" charset="0"/>
                    <a:cs typeface="GothicE" panose="00000400000000000000" pitchFamily="2" charset="0"/>
                  </a:rPr>
                  <a:t>1</a:t>
                </a:r>
                <a:r>
                  <a:rPr lang="en-US" sz="1974" dirty="0">
                    <a:solidFill>
                      <a:srgbClr val="1D617A"/>
                    </a:solidFill>
                    <a:latin typeface="GothicE" panose="00000400000000000000" pitchFamily="2" charset="0"/>
                    <a:cs typeface="GothicE" panose="00000400000000000000" pitchFamily="2" charset="0"/>
                  </a:rPr>
                  <a:t>       </a:t>
                </a:r>
                <a:r>
                  <a:rPr lang="en-US" sz="3600" dirty="0">
                    <a:solidFill>
                      <a:srgbClr val="1D617A"/>
                    </a:solidFill>
                    <a:latin typeface="Poppins Light"/>
                  </a:rPr>
                  <a:t>para  n =0</a:t>
                </a:r>
                <a:endParaRPr lang="es-AR" sz="3600" dirty="0"/>
              </a:p>
            </p:txBody>
          </p:sp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45BB32AC-E74B-4236-940F-0F17EA677F79}"/>
                  </a:ext>
                </a:extLst>
              </p:cNvPr>
              <p:cNvSpPr txBox="1"/>
              <p:nvPr/>
            </p:nvSpPr>
            <p:spPr>
              <a:xfrm rot="10800000" flipH="1" flipV="1">
                <a:off x="16923093" y="2441512"/>
                <a:ext cx="3128495" cy="55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74" b="1" dirty="0">
                    <a:solidFill>
                      <a:srgbClr val="1D617A"/>
                    </a:solidFill>
                    <a:latin typeface="Poppins Light"/>
                  </a:rPr>
                  <a:t> </a:t>
                </a:r>
                <a:r>
                  <a:rPr lang="en-US" sz="3600" b="1" dirty="0">
                    <a:solidFill>
                      <a:srgbClr val="1D617A"/>
                    </a:solidFill>
                    <a:latin typeface="Poppins Light"/>
                  </a:rPr>
                  <a:t>0</a:t>
                </a:r>
                <a:r>
                  <a:rPr lang="en-US" sz="3600" dirty="0">
                    <a:solidFill>
                      <a:srgbClr val="1D617A"/>
                    </a:solidFill>
                    <a:latin typeface="Poppins Light"/>
                  </a:rPr>
                  <a:t>          n&lt;&gt; 0</a:t>
                </a:r>
                <a:endParaRPr lang="es-AR" sz="3600" dirty="0"/>
              </a:p>
            </p:txBody>
          </p:sp>
        </p:grpSp>
      </p:grpSp>
      <p:sp>
        <p:nvSpPr>
          <p:cNvPr id="59" name="TextBox 9">
            <a:extLst>
              <a:ext uri="{FF2B5EF4-FFF2-40B4-BE49-F238E27FC236}">
                <a16:creationId xmlns:a16="http://schemas.microsoft.com/office/drawing/2014/main" id="{50061EFC-5AFE-4B55-B54B-577EE2D544E1}"/>
              </a:ext>
            </a:extLst>
          </p:cNvPr>
          <p:cNvSpPr txBox="1"/>
          <p:nvPr/>
        </p:nvSpPr>
        <p:spPr>
          <a:xfrm>
            <a:off x="10134600" y="6134100"/>
            <a:ext cx="7391400" cy="2271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499"/>
              </a:lnSpc>
            </a:pPr>
            <a:r>
              <a:rPr lang="en-US" sz="3000" dirty="0">
                <a:solidFill>
                  <a:srgbClr val="1D617A"/>
                </a:solidFill>
                <a:latin typeface="Poppins Light"/>
              </a:rPr>
              <a:t>Es simple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cuando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multiplicamos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un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impulso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unitario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ya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que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el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impulso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es 1 o 0. El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resultado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es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el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valor de la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señal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que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tiene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en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cero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6E6BC2EC-C282-4354-AABE-B6044BC2635E}"/>
              </a:ext>
            </a:extLst>
          </p:cNvPr>
          <p:cNvSpPr txBox="1"/>
          <p:nvPr/>
        </p:nvSpPr>
        <p:spPr>
          <a:xfrm>
            <a:off x="11193146" y="8963680"/>
            <a:ext cx="405774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1D617A"/>
                </a:solidFill>
                <a:latin typeface="Poppins Light"/>
              </a:rPr>
              <a:t>x[n]. </a:t>
            </a:r>
            <a:r>
              <a:rPr lang="en-US" sz="2800" dirty="0">
                <a:solidFill>
                  <a:srgbClr val="1D617A"/>
                </a:solidFill>
                <a:latin typeface="Symbol" panose="05050102010706020507" pitchFamily="18" charset="2"/>
              </a:rPr>
              <a:t>d</a:t>
            </a:r>
            <a:r>
              <a:rPr lang="en-US" sz="2800" dirty="0">
                <a:solidFill>
                  <a:srgbClr val="1D617A"/>
                </a:solidFill>
                <a:latin typeface="Poppins Light"/>
              </a:rPr>
              <a:t>[n] = x(0) </a:t>
            </a:r>
            <a:r>
              <a:rPr lang="en-US" sz="2800" dirty="0">
                <a:solidFill>
                  <a:srgbClr val="1D617A"/>
                </a:solidFill>
                <a:latin typeface="Symbol" panose="05050102010706020507" pitchFamily="18" charset="2"/>
              </a:rPr>
              <a:t>d</a:t>
            </a:r>
            <a:r>
              <a:rPr lang="en-US" sz="2800" dirty="0">
                <a:solidFill>
                  <a:srgbClr val="1D617A"/>
                </a:solidFill>
                <a:latin typeface="Poppins Light"/>
              </a:rPr>
              <a:t>[n]</a:t>
            </a:r>
            <a:endParaRPr lang="es-AR" sz="2800" dirty="0"/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9D9EFC1C-C964-10F2-6966-461493ED7DFA}"/>
              </a:ext>
            </a:extLst>
          </p:cNvPr>
          <p:cNvSpPr txBox="1"/>
          <p:nvPr/>
        </p:nvSpPr>
        <p:spPr>
          <a:xfrm>
            <a:off x="10210800" y="3009900"/>
            <a:ext cx="7391400" cy="16946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499"/>
              </a:lnSpc>
            </a:pPr>
            <a:r>
              <a:rPr lang="en-US" sz="3000" dirty="0">
                <a:solidFill>
                  <a:srgbClr val="1D617A"/>
                </a:solidFill>
                <a:latin typeface="Poppins Light"/>
              </a:rPr>
              <a:t>En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contraparte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con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el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tiempo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continuo</a:t>
            </a:r>
          </a:p>
          <a:p>
            <a:pPr algn="just">
              <a:lnSpc>
                <a:spcPts val="4499"/>
              </a:lnSpc>
            </a:pPr>
            <a:r>
              <a:rPr lang="en-US" sz="3000" dirty="0">
                <a:solidFill>
                  <a:srgbClr val="1D617A"/>
                </a:solidFill>
                <a:latin typeface="Poppins Light"/>
              </a:rPr>
              <a:t>NO hay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dificultadas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analíticas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para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su</a:t>
            </a:r>
            <a:r>
              <a:rPr lang="en-US" sz="3000" dirty="0">
                <a:solidFill>
                  <a:srgbClr val="1D617A"/>
                </a:solidFill>
                <a:latin typeface="Poppins Light"/>
              </a:rPr>
              <a:t> </a:t>
            </a:r>
            <a:r>
              <a:rPr lang="en-US" sz="3000" dirty="0" err="1">
                <a:solidFill>
                  <a:srgbClr val="1D617A"/>
                </a:solidFill>
                <a:latin typeface="Poppins Light"/>
              </a:rPr>
              <a:t>definición</a:t>
            </a:r>
            <a:endParaRPr lang="en-US" sz="3000" dirty="0">
              <a:solidFill>
                <a:srgbClr val="1D617A"/>
              </a:solidFill>
              <a:latin typeface="Poppins Ligh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622CCED-968F-2031-777B-E3B5A58E7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38" y="6378363"/>
            <a:ext cx="9851538" cy="26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715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 animBg="1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1905000" y="516657"/>
            <a:ext cx="7391400" cy="17312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499"/>
              </a:lnSpc>
            </a:pPr>
            <a:r>
              <a:rPr lang="en-US" sz="3000" b="1" u="sng" dirty="0">
                <a:solidFill>
                  <a:srgbClr val="1D617A"/>
                </a:solidFill>
                <a:latin typeface="Poppins Light"/>
              </a:rPr>
              <a:t>DEFINICIÓN DE LAS SEÑALES BÁSICAS:</a:t>
            </a:r>
          </a:p>
          <a:p>
            <a:pPr marL="457200" indent="-457200" algn="just">
              <a:lnSpc>
                <a:spcPts val="4499"/>
              </a:lnSpc>
              <a:buFont typeface="Arial" panose="020B0604020202020204" pitchFamily="34" charset="0"/>
              <a:buChar char="•"/>
            </a:pPr>
            <a:r>
              <a:rPr lang="en-US" sz="3000" b="1" u="sng" dirty="0">
                <a:solidFill>
                  <a:srgbClr val="1D617A"/>
                </a:solidFill>
                <a:latin typeface="Poppins Light"/>
              </a:rPr>
              <a:t>IMPULSO UNITARIO</a:t>
            </a:r>
          </a:p>
          <a:p>
            <a:pPr marL="457200" indent="-457200" algn="just">
              <a:lnSpc>
                <a:spcPts val="4499"/>
              </a:lnSpc>
              <a:buFont typeface="Arial" panose="020B0604020202020204" pitchFamily="34" charset="0"/>
              <a:buChar char="•"/>
            </a:pPr>
            <a:r>
              <a:rPr lang="en-US" sz="3000" b="1" u="sng" dirty="0">
                <a:solidFill>
                  <a:srgbClr val="1D617A"/>
                </a:solidFill>
                <a:latin typeface="Poppins Light"/>
              </a:rPr>
              <a:t>ESCALON UNITARIO</a:t>
            </a:r>
            <a:endParaRPr lang="en-US" sz="3000" dirty="0">
              <a:solidFill>
                <a:srgbClr val="1D617A"/>
              </a:solidFill>
              <a:latin typeface="Poppins Light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A17C3274-A433-4EE9-B2CE-785D99718F63}"/>
              </a:ext>
            </a:extLst>
          </p:cNvPr>
          <p:cNvGrpSpPr/>
          <p:nvPr/>
        </p:nvGrpSpPr>
        <p:grpSpPr>
          <a:xfrm>
            <a:off x="5243464" y="2678529"/>
            <a:ext cx="8396337" cy="2201997"/>
            <a:chOff x="716514" y="2384926"/>
            <a:chExt cx="8449517" cy="2394807"/>
          </a:xfrm>
        </p:grpSpPr>
        <p:sp>
          <p:nvSpPr>
            <p:cNvPr id="70" name="TextBox 9">
              <a:extLst>
                <a:ext uri="{FF2B5EF4-FFF2-40B4-BE49-F238E27FC236}">
                  <a16:creationId xmlns:a16="http://schemas.microsoft.com/office/drawing/2014/main" id="{BC9A9979-712E-4082-84D4-CD906731AEC7}"/>
                </a:ext>
              </a:extLst>
            </p:cNvPr>
            <p:cNvSpPr txBox="1"/>
            <p:nvPr/>
          </p:nvSpPr>
          <p:spPr>
            <a:xfrm>
              <a:off x="716514" y="2384926"/>
              <a:ext cx="6180825" cy="1895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4498"/>
                </a:lnSpc>
              </a:pPr>
              <a:r>
                <a:rPr lang="en-US" sz="3200" spc="-263" dirty="0" err="1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Escalón</a:t>
              </a:r>
              <a:r>
                <a:rPr lang="en-U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</a:t>
              </a:r>
              <a:r>
                <a:rPr lang="en-US" sz="3200" spc="-263" dirty="0" err="1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Unitario</a:t>
              </a:r>
              <a:r>
                <a:rPr lang="en-U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- </a:t>
              </a:r>
              <a:r>
                <a:rPr lang="en-US" sz="3200" spc="-263" dirty="0" err="1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Tiempo</a:t>
              </a:r>
              <a:r>
                <a:rPr lang="en-U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 </a:t>
              </a:r>
              <a:r>
                <a:rPr lang="en-US" sz="3200" spc="-263" dirty="0" err="1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discreto</a:t>
              </a:r>
              <a:r>
                <a:rPr lang="en-US" sz="3200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: </a:t>
              </a:r>
              <a:r>
                <a:rPr lang="en-US" sz="4399" b="1" spc="-263" dirty="0">
                  <a:solidFill>
                    <a:srgbClr val="1D617A"/>
                  </a:solidFill>
                  <a:latin typeface="Poppins Bold"/>
                </a:rPr>
                <a:t> </a:t>
              </a:r>
            </a:p>
            <a:p>
              <a:pPr algn="just">
                <a:lnSpc>
                  <a:spcPts val="4498"/>
                </a:lnSpc>
              </a:pPr>
              <a:endParaRPr lang="en-US" sz="4399" b="1" spc="-263" dirty="0">
                <a:solidFill>
                  <a:srgbClr val="1D617A"/>
                </a:solidFill>
                <a:latin typeface="Poppins Bold"/>
                <a:cs typeface="Poppins Light" panose="020B0604020202020204" charset="0"/>
              </a:endParaRPr>
            </a:p>
            <a:p>
              <a:pPr algn="just">
                <a:lnSpc>
                  <a:spcPts val="4498"/>
                </a:lnSpc>
              </a:pPr>
              <a:r>
                <a:rPr lang="en-US" sz="4399" b="1" spc="-263" dirty="0">
                  <a:solidFill>
                    <a:srgbClr val="1D617A"/>
                  </a:solidFill>
                  <a:latin typeface="Poppins Bold"/>
                  <a:cs typeface="Poppins Light" panose="020B0604020202020204" charset="0"/>
                </a:rPr>
                <a:t>        </a:t>
              </a:r>
              <a:r>
                <a:rPr lang="en-US" sz="4399" b="1" spc="-263" dirty="0">
                  <a:solidFill>
                    <a:srgbClr val="1D617A"/>
                  </a:solidFill>
                  <a:latin typeface="Poppins Light" panose="020B0604020202020204" charset="0"/>
                  <a:cs typeface="Poppins Light" panose="020B0604020202020204" charset="0"/>
                </a:rPr>
                <a:t>u [n ]</a:t>
              </a:r>
              <a:endParaRPr lang="en-US" sz="3000" dirty="0">
                <a:solidFill>
                  <a:srgbClr val="1D617A"/>
                </a:solidFill>
              </a:endParaRPr>
            </a:p>
          </p:txBody>
        </p:sp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751039F1-AA37-4D68-BA8A-8D78855AAC20}"/>
                </a:ext>
              </a:extLst>
            </p:cNvPr>
            <p:cNvGrpSpPr/>
            <p:nvPr/>
          </p:nvGrpSpPr>
          <p:grpSpPr>
            <a:xfrm>
              <a:off x="3396457" y="3238502"/>
              <a:ext cx="5769574" cy="1541231"/>
              <a:chOff x="16815194" y="1781327"/>
              <a:chExt cx="5760359" cy="1398211"/>
            </a:xfrm>
          </p:grpSpPr>
          <p:sp>
            <p:nvSpPr>
              <p:cNvPr id="65" name="Abrir llave 64">
                <a:extLst>
                  <a:ext uri="{FF2B5EF4-FFF2-40B4-BE49-F238E27FC236}">
                    <a16:creationId xmlns:a16="http://schemas.microsoft.com/office/drawing/2014/main" id="{7E2E814A-D1F3-4BA2-A569-77258F72EB7D}"/>
                  </a:ext>
                </a:extLst>
              </p:cNvPr>
              <p:cNvSpPr/>
              <p:nvPr/>
            </p:nvSpPr>
            <p:spPr>
              <a:xfrm>
                <a:off x="16815194" y="1781327"/>
                <a:ext cx="339117" cy="1398211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 sz="1974" dirty="0"/>
              </a:p>
            </p:txBody>
          </p:sp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F1310856-D0FE-43E5-9240-0F12C446EFA7}"/>
                  </a:ext>
                </a:extLst>
              </p:cNvPr>
              <p:cNvSpPr txBox="1"/>
              <p:nvPr/>
            </p:nvSpPr>
            <p:spPr>
              <a:xfrm rot="10800000" flipH="1" flipV="1">
                <a:off x="16938508" y="1828008"/>
                <a:ext cx="5637045" cy="576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31" dirty="0">
                    <a:solidFill>
                      <a:srgbClr val="1D617A"/>
                    </a:solidFill>
                    <a:latin typeface="Poppins Light"/>
                  </a:rPr>
                  <a:t>  </a:t>
                </a:r>
                <a:r>
                  <a:rPr lang="en-US" sz="3200" dirty="0">
                    <a:solidFill>
                      <a:srgbClr val="1D617A"/>
                    </a:solidFill>
                    <a:latin typeface="Poppins Light"/>
                  </a:rPr>
                  <a:t>1   para  n &gt;=0; </a:t>
                </a:r>
                <a:r>
                  <a:rPr lang="en-US" sz="3200" dirty="0" err="1">
                    <a:solidFill>
                      <a:srgbClr val="1D617A"/>
                    </a:solidFill>
                    <a:latin typeface="Poppins Light"/>
                  </a:rPr>
                  <a:t>enteros</a:t>
                </a:r>
                <a:endParaRPr lang="es-AR" sz="3200" dirty="0"/>
              </a:p>
            </p:txBody>
          </p:sp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52F15612-532D-43F2-81DF-9DA9828AE12E}"/>
                  </a:ext>
                </a:extLst>
              </p:cNvPr>
              <p:cNvSpPr txBox="1"/>
              <p:nvPr/>
            </p:nvSpPr>
            <p:spPr>
              <a:xfrm rot="10800000" flipH="1" flipV="1">
                <a:off x="16923093" y="2545651"/>
                <a:ext cx="3128495" cy="576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74" dirty="0">
                    <a:solidFill>
                      <a:srgbClr val="1D617A"/>
                    </a:solidFill>
                    <a:latin typeface="Poppins Light"/>
                  </a:rPr>
                  <a:t>  </a:t>
                </a:r>
                <a:r>
                  <a:rPr lang="en-US" sz="3200" dirty="0">
                    <a:solidFill>
                      <a:srgbClr val="1D617A"/>
                    </a:solidFill>
                    <a:latin typeface="Poppins Light"/>
                  </a:rPr>
                  <a:t>0   para n &lt; 0</a:t>
                </a:r>
                <a:endParaRPr lang="es-AR" sz="3200" dirty="0"/>
              </a:p>
            </p:txBody>
          </p:sp>
        </p:grpSp>
      </p:grpSp>
      <p:pic>
        <p:nvPicPr>
          <p:cNvPr id="17" name="Imagen 16">
            <a:extLst>
              <a:ext uri="{FF2B5EF4-FFF2-40B4-BE49-F238E27FC236}">
                <a16:creationId xmlns:a16="http://schemas.microsoft.com/office/drawing/2014/main" id="{8E519434-7691-DCF9-632F-5F184A715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372" y="5824430"/>
            <a:ext cx="10055428" cy="221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23130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9144000" y="6754969"/>
            <a:ext cx="3841488" cy="4549463"/>
            <a:chOff x="0" y="0"/>
            <a:chExt cx="5121985" cy="6065950"/>
          </a:xfrm>
        </p:grpSpPr>
        <p:grpSp>
          <p:nvGrpSpPr>
            <p:cNvPr id="4" name="Group 4"/>
            <p:cNvGrpSpPr/>
            <p:nvPr/>
          </p:nvGrpSpPr>
          <p:grpSpPr>
            <a:xfrm rot="-2700000">
              <a:off x="900397" y="1276790"/>
              <a:ext cx="4278603" cy="1610992"/>
              <a:chOff x="0" y="0"/>
              <a:chExt cx="1079350" cy="4064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 rot="-2700000">
              <a:off x="-105377" y="3061412"/>
              <a:ext cx="4608838" cy="1610992"/>
              <a:chOff x="0" y="0"/>
              <a:chExt cx="1162657" cy="4064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8" name="Group 8"/>
          <p:cNvGrpSpPr/>
          <p:nvPr/>
        </p:nvGrpSpPr>
        <p:grpSpPr>
          <a:xfrm>
            <a:off x="16113342" y="-432445"/>
            <a:ext cx="3120591" cy="3884316"/>
            <a:chOff x="0" y="0"/>
            <a:chExt cx="4160788" cy="5179088"/>
          </a:xfrm>
        </p:grpSpPr>
        <p:grpSp>
          <p:nvGrpSpPr>
            <p:cNvPr id="9" name="Group 9"/>
            <p:cNvGrpSpPr/>
            <p:nvPr/>
          </p:nvGrpSpPr>
          <p:grpSpPr>
            <a:xfrm rot="-2700000">
              <a:off x="24979" y="2346691"/>
              <a:ext cx="3920329" cy="1694505"/>
              <a:chOff x="0" y="0"/>
              <a:chExt cx="940228" cy="4064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7780" y="22860"/>
                <a:ext cx="91482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4828" h="360680">
                    <a:moveTo>
                      <a:pt x="914828" y="180340"/>
                    </a:moveTo>
                    <a:cubicBezTo>
                      <a:pt x="914828" y="81280"/>
                      <a:pt x="834818" y="0"/>
                      <a:pt x="73448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4488" y="360680"/>
                    </a:lnTo>
                    <a:cubicBezTo>
                      <a:pt x="833548" y="360680"/>
                      <a:pt x="914828" y="279400"/>
                      <a:pt x="914828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 rot="-2700000">
              <a:off x="480843" y="1027974"/>
              <a:ext cx="3609436" cy="1694505"/>
              <a:chOff x="0" y="0"/>
              <a:chExt cx="865665" cy="4064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7780" y="22860"/>
                <a:ext cx="84026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40266" h="360680">
                    <a:moveTo>
                      <a:pt x="840266" y="180340"/>
                    </a:moveTo>
                    <a:cubicBezTo>
                      <a:pt x="840266" y="81280"/>
                      <a:pt x="760256" y="0"/>
                      <a:pt x="6599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59925" y="360680"/>
                    </a:lnTo>
                    <a:cubicBezTo>
                      <a:pt x="758985" y="360680"/>
                      <a:pt x="840265" y="279400"/>
                      <a:pt x="840265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grpSp>
        <p:nvGrpSpPr>
          <p:cNvPr id="13" name="Group 13"/>
          <p:cNvGrpSpPr/>
          <p:nvPr/>
        </p:nvGrpSpPr>
        <p:grpSpPr>
          <a:xfrm>
            <a:off x="-4447962" y="-2632035"/>
            <a:ext cx="10908612" cy="12919035"/>
            <a:chOff x="0" y="0"/>
            <a:chExt cx="14544816" cy="17225380"/>
          </a:xfrm>
        </p:grpSpPr>
        <p:grpSp>
          <p:nvGrpSpPr>
            <p:cNvPr id="14" name="Group 14"/>
            <p:cNvGrpSpPr/>
            <p:nvPr/>
          </p:nvGrpSpPr>
          <p:grpSpPr>
            <a:xfrm rot="-2700000">
              <a:off x="2556842" y="3625680"/>
              <a:ext cx="12149878" cy="4574709"/>
              <a:chOff x="0" y="0"/>
              <a:chExt cx="1079350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  <p:grpSp>
          <p:nvGrpSpPr>
            <p:cNvPr id="16" name="Group 16"/>
            <p:cNvGrpSpPr/>
            <p:nvPr/>
          </p:nvGrpSpPr>
          <p:grpSpPr>
            <a:xfrm rot="-2700000">
              <a:off x="-299237" y="8693441"/>
              <a:ext cx="13087643" cy="4574709"/>
              <a:chOff x="0" y="0"/>
              <a:chExt cx="1162657" cy="4064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>
                  <a:alpha val="14901"/>
                </a:srgbClr>
              </a:solidFill>
            </p:spPr>
          </p:sp>
        </p:grpSp>
      </p:grp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1558A13-3271-4D67-8405-1E4548E155CC}"/>
              </a:ext>
            </a:extLst>
          </p:cNvPr>
          <p:cNvSpPr txBox="1"/>
          <p:nvPr/>
        </p:nvSpPr>
        <p:spPr>
          <a:xfrm>
            <a:off x="8549640" y="1943100"/>
            <a:ext cx="93573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3600" b="1" dirty="0">
              <a:solidFill>
                <a:srgbClr val="1D617A"/>
              </a:solidFill>
              <a:latin typeface="Poppins Light"/>
            </a:endParaRPr>
          </a:p>
          <a:p>
            <a:endParaRPr lang="es-AR" sz="3600" b="1" dirty="0">
              <a:solidFill>
                <a:srgbClr val="1D617A"/>
              </a:solidFill>
              <a:latin typeface="Poppins Ligh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AR" sz="3600" b="1" dirty="0" err="1">
                <a:solidFill>
                  <a:srgbClr val="1D617A"/>
                </a:solidFill>
                <a:latin typeface="Poppins Light"/>
              </a:rPr>
              <a:t>Ingresá</a:t>
            </a:r>
            <a:r>
              <a:rPr lang="es-AR" sz="3600" b="1" dirty="0">
                <a:solidFill>
                  <a:srgbClr val="1D617A"/>
                </a:solidFill>
                <a:latin typeface="Poppins Light"/>
              </a:rPr>
              <a:t> al Aula virtual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AR" sz="3600" b="1" dirty="0">
                <a:solidFill>
                  <a:srgbClr val="1D617A"/>
                </a:solidFill>
                <a:latin typeface="Poppins Light"/>
              </a:rPr>
              <a:t>Bajá los archivos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AR" sz="3600" b="1" dirty="0" err="1">
                <a:solidFill>
                  <a:srgbClr val="1D617A"/>
                </a:solidFill>
                <a:latin typeface="Poppins Light"/>
              </a:rPr>
              <a:t>Revisá</a:t>
            </a:r>
            <a:r>
              <a:rPr lang="es-AR" sz="3600" b="1" dirty="0">
                <a:solidFill>
                  <a:srgbClr val="1D617A"/>
                </a:solidFill>
                <a:latin typeface="Poppins Light"/>
              </a:rPr>
              <a:t> el teórico antes de la clase del práctico y </a:t>
            </a:r>
            <a:r>
              <a:rPr lang="es-AR" sz="3600" b="1" dirty="0" err="1">
                <a:solidFill>
                  <a:srgbClr val="1D617A"/>
                </a:solidFill>
                <a:latin typeface="Poppins Light"/>
              </a:rPr>
              <a:t>mirá</a:t>
            </a:r>
            <a:r>
              <a:rPr lang="es-AR" sz="3600" b="1" dirty="0">
                <a:solidFill>
                  <a:srgbClr val="1D617A"/>
                </a:solidFill>
                <a:latin typeface="Poppins Light"/>
              </a:rPr>
              <a:t> los ejercicios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AR" sz="3600" b="1" dirty="0" err="1">
                <a:solidFill>
                  <a:srgbClr val="1D617A"/>
                </a:solidFill>
                <a:latin typeface="Poppins Light"/>
              </a:rPr>
              <a:t>Intentá</a:t>
            </a:r>
            <a:r>
              <a:rPr lang="es-AR" sz="3600" b="1" dirty="0">
                <a:solidFill>
                  <a:srgbClr val="1D617A"/>
                </a:solidFill>
                <a:latin typeface="Poppins Light"/>
              </a:rPr>
              <a:t> hacer ejercicios prácticos.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D9D9D656-87FA-4C12-9F88-DDCB559BC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9228" y1="16517" x2="49228" y2="16517"/>
                        <a14:foregroundMark x1="61235" y1="5925" x2="61235" y2="5925"/>
                        <a14:foregroundMark x1="64494" y1="87253" x2="64494" y2="87253"/>
                        <a14:foregroundMark x1="30189" y1="68761" x2="30189" y2="68761"/>
                        <a14:foregroundMark x1="28302" y1="68223" x2="28302" y2="68223"/>
                        <a14:foregroundMark x1="26415" y1="67325" x2="26415" y2="673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99729" y="2571672"/>
            <a:ext cx="4925071" cy="470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94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16113342" y="-432445"/>
            <a:ext cx="3120591" cy="3884316"/>
            <a:chOff x="0" y="0"/>
            <a:chExt cx="4160788" cy="5179088"/>
          </a:xfrm>
        </p:grpSpPr>
        <p:grpSp>
          <p:nvGrpSpPr>
            <p:cNvPr id="9" name="Group 9"/>
            <p:cNvGrpSpPr/>
            <p:nvPr/>
          </p:nvGrpSpPr>
          <p:grpSpPr>
            <a:xfrm rot="-2700000">
              <a:off x="24979" y="2346691"/>
              <a:ext cx="3920329" cy="1694505"/>
              <a:chOff x="0" y="0"/>
              <a:chExt cx="940228" cy="4064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7780" y="22860"/>
                <a:ext cx="91482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4828" h="360680">
                    <a:moveTo>
                      <a:pt x="914828" y="180340"/>
                    </a:moveTo>
                    <a:cubicBezTo>
                      <a:pt x="914828" y="81280"/>
                      <a:pt x="834818" y="0"/>
                      <a:pt x="73448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4488" y="360680"/>
                    </a:lnTo>
                    <a:cubicBezTo>
                      <a:pt x="833548" y="360680"/>
                      <a:pt x="914828" y="279400"/>
                      <a:pt x="914828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 rot="-2700000">
              <a:off x="480843" y="1027974"/>
              <a:ext cx="3609436" cy="1694505"/>
              <a:chOff x="0" y="0"/>
              <a:chExt cx="865665" cy="4064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7780" y="22860"/>
                <a:ext cx="84026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40266" h="360680">
                    <a:moveTo>
                      <a:pt x="840266" y="180340"/>
                    </a:moveTo>
                    <a:cubicBezTo>
                      <a:pt x="840266" y="81280"/>
                      <a:pt x="760256" y="0"/>
                      <a:pt x="6599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59925" y="360680"/>
                    </a:lnTo>
                    <a:cubicBezTo>
                      <a:pt x="758985" y="360680"/>
                      <a:pt x="840265" y="279400"/>
                      <a:pt x="840265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grpSp>
        <p:nvGrpSpPr>
          <p:cNvPr id="13" name="Group 13"/>
          <p:cNvGrpSpPr/>
          <p:nvPr/>
        </p:nvGrpSpPr>
        <p:grpSpPr>
          <a:xfrm>
            <a:off x="-3533562" y="-2632035"/>
            <a:ext cx="10908612" cy="12919035"/>
            <a:chOff x="0" y="0"/>
            <a:chExt cx="14544816" cy="17225380"/>
          </a:xfrm>
        </p:grpSpPr>
        <p:grpSp>
          <p:nvGrpSpPr>
            <p:cNvPr id="14" name="Group 14"/>
            <p:cNvGrpSpPr/>
            <p:nvPr/>
          </p:nvGrpSpPr>
          <p:grpSpPr>
            <a:xfrm rot="-2700000">
              <a:off x="2556842" y="3625680"/>
              <a:ext cx="12149878" cy="4574709"/>
              <a:chOff x="0" y="0"/>
              <a:chExt cx="1079350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  <p:grpSp>
          <p:nvGrpSpPr>
            <p:cNvPr id="16" name="Group 16"/>
            <p:cNvGrpSpPr/>
            <p:nvPr/>
          </p:nvGrpSpPr>
          <p:grpSpPr>
            <a:xfrm rot="-2700000">
              <a:off x="-299237" y="8693441"/>
              <a:ext cx="13087643" cy="4574709"/>
              <a:chOff x="0" y="0"/>
              <a:chExt cx="1162657" cy="4064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>
                  <a:alpha val="14901"/>
                </a:srgbClr>
              </a:solidFill>
            </p:spPr>
          </p:sp>
        </p:grpSp>
      </p:grpSp>
      <p:sp>
        <p:nvSpPr>
          <p:cNvPr id="20" name="TextBox 20"/>
          <p:cNvSpPr txBox="1"/>
          <p:nvPr/>
        </p:nvSpPr>
        <p:spPr>
          <a:xfrm>
            <a:off x="5651356" y="8724900"/>
            <a:ext cx="10204402" cy="709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US" sz="7200" b="1" dirty="0">
                <a:solidFill>
                  <a:srgbClr val="1D617A"/>
                </a:solidFill>
                <a:latin typeface="Poppins Light"/>
              </a:rPr>
              <a:t>¡MUCHAS GRACIAS!</a:t>
            </a:r>
            <a:endParaRPr lang="en-US" sz="7200" b="1" i="0" dirty="0">
              <a:solidFill>
                <a:srgbClr val="1D617A"/>
              </a:solidFill>
              <a:latin typeface="Poppins Light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1558A13-3271-4D67-8405-1E4548E155CC}"/>
              </a:ext>
            </a:extLst>
          </p:cNvPr>
          <p:cNvSpPr txBox="1"/>
          <p:nvPr/>
        </p:nvSpPr>
        <p:spPr>
          <a:xfrm>
            <a:off x="6248400" y="1943100"/>
            <a:ext cx="100431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3600" b="1" dirty="0">
              <a:solidFill>
                <a:srgbClr val="1D617A"/>
              </a:solidFill>
              <a:latin typeface="Poppins Light"/>
            </a:endParaRPr>
          </a:p>
          <a:p>
            <a:r>
              <a:rPr lang="es-AR" sz="3600" b="1" dirty="0">
                <a:solidFill>
                  <a:srgbClr val="1D617A"/>
                </a:solidFill>
                <a:latin typeface="Poppins Light"/>
              </a:rPr>
              <a:t>Atención: Para la próxima clase leer el material de la semana.</a:t>
            </a:r>
          </a:p>
          <a:p>
            <a:endParaRPr lang="es-AR" sz="3600" b="1" dirty="0">
              <a:solidFill>
                <a:srgbClr val="1D617A"/>
              </a:solidFill>
              <a:latin typeface="Poppins Light"/>
            </a:endParaRPr>
          </a:p>
          <a:p>
            <a:r>
              <a:rPr lang="es-AR" sz="3600" b="1" dirty="0">
                <a:solidFill>
                  <a:srgbClr val="1D617A"/>
                </a:solidFill>
                <a:latin typeface="Poppins Light"/>
              </a:rPr>
              <a:t>Realizar los ejercicios solicitados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D9D9D656-87FA-4C12-9F88-DDCB559BC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9228" y1="16517" x2="49228" y2="16517"/>
                        <a14:foregroundMark x1="61235" y1="5925" x2="61235" y2="5925"/>
                        <a14:foregroundMark x1="64494" y1="87253" x2="64494" y2="87253"/>
                        <a14:foregroundMark x1="30189" y1="68761" x2="30189" y2="68761"/>
                        <a14:foregroundMark x1="28302" y1="68223" x2="28302" y2="68223"/>
                        <a14:foregroundMark x1="26415" y1="67325" x2="26415" y2="673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400" y="1333500"/>
            <a:ext cx="4925071" cy="4705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990600" y="1181099"/>
            <a:ext cx="16154400" cy="8363833"/>
            <a:chOff x="0" y="66675"/>
            <a:chExt cx="18210060" cy="8488125"/>
          </a:xfrm>
        </p:grpSpPr>
        <p:sp>
          <p:nvSpPr>
            <p:cNvPr id="8" name="TextBox 8"/>
            <p:cNvSpPr txBox="1"/>
            <p:nvPr/>
          </p:nvSpPr>
          <p:spPr>
            <a:xfrm>
              <a:off x="0" y="1862270"/>
              <a:ext cx="17018533" cy="8131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00"/>
                </a:lnSpc>
              </a:pPr>
              <a:endParaRPr lang="en-US" sz="4000" b="0" i="1" spc="280" dirty="0">
                <a:solidFill>
                  <a:srgbClr val="61C2A2"/>
                </a:solidFill>
                <a:latin typeface="Poppins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290616" y="1564010"/>
              <a:ext cx="16919444" cy="699079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4499"/>
                </a:lnSpc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1) En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el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Aula Virtual se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subirán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archivos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con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información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general (se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sugiere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bajarlos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)</a:t>
              </a:r>
            </a:p>
            <a:p>
              <a:pPr marL="514350" indent="-514350" algn="just">
                <a:lnSpc>
                  <a:spcPts val="4499"/>
                </a:lnSpc>
                <a:buAutoNum type="arabicParenR"/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lvl="1" algn="just">
                <a:lnSpc>
                  <a:spcPts val="4499"/>
                </a:lnSpc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marL="514350" indent="-514350" algn="just">
                <a:lnSpc>
                  <a:spcPts val="4499"/>
                </a:lnSpc>
                <a:buAutoNum type="arabicParenR"/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marL="514350" indent="-514350" algn="just">
                <a:lnSpc>
                  <a:spcPts val="4499"/>
                </a:lnSpc>
                <a:buAutoNum type="arabicParenR"/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marL="514350" indent="-514350" algn="just">
                <a:lnSpc>
                  <a:spcPts val="4499"/>
                </a:lnSpc>
                <a:buAutoNum type="arabicParenR"/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marL="514350" indent="-514350" algn="just">
                <a:lnSpc>
                  <a:spcPts val="4499"/>
                </a:lnSpc>
                <a:buAutoNum type="arabicParenR"/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marL="514350" indent="-514350" algn="just">
                <a:lnSpc>
                  <a:spcPts val="4499"/>
                </a:lnSpc>
                <a:buAutoNum type="arabicParenR"/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marL="514350" indent="-514350" algn="just">
                <a:lnSpc>
                  <a:spcPts val="4499"/>
                </a:lnSpc>
                <a:buAutoNum type="arabicParenR"/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algn="just">
                <a:lnSpc>
                  <a:spcPts val="4499"/>
                </a:lnSpc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algn="just">
                <a:lnSpc>
                  <a:spcPts val="4499"/>
                </a:lnSpc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" y="66675"/>
              <a:ext cx="17856464" cy="10776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8800"/>
                </a:lnSpc>
              </a:pPr>
              <a:r>
                <a:rPr lang="en-US" sz="6000" b="1" i="1" spc="-240" dirty="0">
                  <a:solidFill>
                    <a:srgbClr val="1D617A"/>
                  </a:solidFill>
                  <a:latin typeface="Poppins Bold"/>
                </a:rPr>
                <a:t>Aula Virtual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C9F2F152-DCB7-C43D-328D-04BFE7727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893" y="3418812"/>
            <a:ext cx="8196214" cy="649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3982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838200" y="1181099"/>
            <a:ext cx="16306800" cy="7786752"/>
            <a:chOff x="-171793" y="66675"/>
            <a:chExt cx="18381853" cy="7902468"/>
          </a:xfrm>
        </p:grpSpPr>
        <p:sp>
          <p:nvSpPr>
            <p:cNvPr id="8" name="TextBox 8"/>
            <p:cNvSpPr txBox="1"/>
            <p:nvPr/>
          </p:nvSpPr>
          <p:spPr>
            <a:xfrm>
              <a:off x="0" y="1862270"/>
              <a:ext cx="17018533" cy="8131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00"/>
                </a:lnSpc>
              </a:pPr>
              <a:endParaRPr lang="en-US" sz="4000" b="0" i="1" spc="280" dirty="0">
                <a:solidFill>
                  <a:srgbClr val="61C2A2"/>
                </a:solidFill>
                <a:latin typeface="Poppins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-171793" y="1564009"/>
              <a:ext cx="18381853" cy="640513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4499"/>
                </a:lnSpc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1) El material se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subirá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por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semana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,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disponiendo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de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los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Recursos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y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Actvidades</a:t>
              </a: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marL="514350" indent="-514350" algn="just">
                <a:lnSpc>
                  <a:spcPts val="4499"/>
                </a:lnSpc>
                <a:buAutoNum type="arabicParenR"/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lvl="1" algn="just">
                <a:lnSpc>
                  <a:spcPts val="4499"/>
                </a:lnSpc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marL="514350" indent="-514350" algn="just">
                <a:lnSpc>
                  <a:spcPts val="4499"/>
                </a:lnSpc>
                <a:buAutoNum type="arabicParenR"/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marL="514350" indent="-514350" algn="just">
                <a:lnSpc>
                  <a:spcPts val="4499"/>
                </a:lnSpc>
                <a:buAutoNum type="arabicParenR"/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marL="514350" indent="-514350" algn="just">
                <a:lnSpc>
                  <a:spcPts val="4499"/>
                </a:lnSpc>
                <a:buAutoNum type="arabicParenR"/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marL="514350" indent="-514350" algn="just">
                <a:lnSpc>
                  <a:spcPts val="4499"/>
                </a:lnSpc>
                <a:buAutoNum type="arabicParenR"/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marL="514350" indent="-514350" algn="just">
                <a:lnSpc>
                  <a:spcPts val="4499"/>
                </a:lnSpc>
                <a:buAutoNum type="arabicParenR"/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marL="514350" indent="-514350" algn="just">
                <a:lnSpc>
                  <a:spcPts val="4499"/>
                </a:lnSpc>
                <a:buAutoNum type="arabicParenR"/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algn="just">
                <a:lnSpc>
                  <a:spcPts val="4499"/>
                </a:lnSpc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algn="just">
                <a:lnSpc>
                  <a:spcPts val="4499"/>
                </a:lnSpc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" y="66675"/>
              <a:ext cx="17856464" cy="114528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8800"/>
                </a:lnSpc>
              </a:pPr>
              <a:r>
                <a:rPr lang="en-US" sz="6000" b="1" i="1" spc="-240" dirty="0">
                  <a:solidFill>
                    <a:srgbClr val="1D617A"/>
                  </a:solidFill>
                  <a:latin typeface="Poppins Bold"/>
                </a:rPr>
                <a:t>Aula virtual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6F295126-9E60-59DF-77DA-1ED6D5379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3918228"/>
            <a:ext cx="9812119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2933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990600" y="1181099"/>
            <a:ext cx="16154400" cy="8363832"/>
            <a:chOff x="0" y="66675"/>
            <a:chExt cx="18210060" cy="8488124"/>
          </a:xfrm>
        </p:grpSpPr>
        <p:sp>
          <p:nvSpPr>
            <p:cNvPr id="8" name="TextBox 8"/>
            <p:cNvSpPr txBox="1"/>
            <p:nvPr/>
          </p:nvSpPr>
          <p:spPr>
            <a:xfrm>
              <a:off x="0" y="1862270"/>
              <a:ext cx="17018533" cy="8131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00"/>
                </a:lnSpc>
              </a:pPr>
              <a:endParaRPr lang="en-US" sz="4000" b="0" i="1" spc="280" dirty="0">
                <a:solidFill>
                  <a:srgbClr val="61C2A2"/>
                </a:solidFill>
                <a:latin typeface="Poppins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290616" y="1564009"/>
              <a:ext cx="16919444" cy="699079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4499"/>
                </a:lnSpc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1) a) Que se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espera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del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alumno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: que lea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los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recursos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previamente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a la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clase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teórica</a:t>
              </a: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marL="514350" indent="-514350" algn="just">
                <a:lnSpc>
                  <a:spcPts val="4499"/>
                </a:lnSpc>
                <a:buAutoNum type="arabicParenR"/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lvl="1" algn="just">
                <a:lnSpc>
                  <a:spcPts val="4499"/>
                </a:lnSpc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marL="514350" indent="-514350" algn="just">
                <a:lnSpc>
                  <a:spcPts val="4499"/>
                </a:lnSpc>
                <a:buAutoNum type="arabicParenR"/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marL="514350" indent="-514350" algn="just">
                <a:lnSpc>
                  <a:spcPts val="4499"/>
                </a:lnSpc>
                <a:buAutoNum type="arabicParenR"/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marL="514350" indent="-514350" algn="just">
                <a:lnSpc>
                  <a:spcPts val="4499"/>
                </a:lnSpc>
                <a:buAutoNum type="arabicParenR"/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marL="514350" indent="-514350" algn="just">
                <a:lnSpc>
                  <a:spcPts val="4499"/>
                </a:lnSpc>
                <a:buAutoNum type="arabicParenR"/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marL="514350" indent="-514350" algn="just">
                <a:lnSpc>
                  <a:spcPts val="4499"/>
                </a:lnSpc>
                <a:buAutoNum type="arabicParenR"/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marL="514350" indent="-514350" algn="just">
                <a:lnSpc>
                  <a:spcPts val="4499"/>
                </a:lnSpc>
                <a:buAutoNum type="arabicParenR"/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algn="just">
                <a:lnSpc>
                  <a:spcPts val="4499"/>
                </a:lnSpc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algn="just">
                <a:lnSpc>
                  <a:spcPts val="4499"/>
                </a:lnSpc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" y="66675"/>
              <a:ext cx="17856464" cy="114528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8800"/>
                </a:lnSpc>
              </a:pPr>
              <a:r>
                <a:rPr lang="en-US" sz="6000" b="1" i="1" spc="-240" dirty="0">
                  <a:solidFill>
                    <a:srgbClr val="1D617A"/>
                  </a:solidFill>
                  <a:latin typeface="Poppins Bold"/>
                </a:rPr>
                <a:t>Aula Virtual - Material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8BCB05FB-527F-BDDB-4393-E8CD9ADBF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605964"/>
            <a:ext cx="9402487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031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990600" y="1181099"/>
            <a:ext cx="16154400" cy="8363833"/>
            <a:chOff x="0" y="66675"/>
            <a:chExt cx="18210060" cy="8488125"/>
          </a:xfrm>
        </p:grpSpPr>
        <p:sp>
          <p:nvSpPr>
            <p:cNvPr id="8" name="TextBox 8"/>
            <p:cNvSpPr txBox="1"/>
            <p:nvPr/>
          </p:nvSpPr>
          <p:spPr>
            <a:xfrm>
              <a:off x="0" y="1862270"/>
              <a:ext cx="17018533" cy="8131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00"/>
                </a:lnSpc>
              </a:pPr>
              <a:endParaRPr lang="en-US" sz="4000" b="0" i="1" spc="280" dirty="0">
                <a:solidFill>
                  <a:srgbClr val="61C2A2"/>
                </a:solidFill>
                <a:latin typeface="Poppins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290616" y="1564010"/>
              <a:ext cx="16919444" cy="699079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4499"/>
                </a:lnSpc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1) b. Que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el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alumno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realice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las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actividades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solicitadas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por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los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profesores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semana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por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semana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y revise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el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teórico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nuevamente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después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de la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clase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:</a:t>
              </a:r>
            </a:p>
            <a:p>
              <a:pPr algn="just">
                <a:lnSpc>
                  <a:spcPts val="4499"/>
                </a:lnSpc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lvl="1" algn="just">
                <a:lnSpc>
                  <a:spcPts val="4499"/>
                </a:lnSpc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marL="514350" indent="-514350" algn="just">
                <a:lnSpc>
                  <a:spcPts val="4499"/>
                </a:lnSpc>
                <a:buAutoNum type="arabicParenR"/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marL="514350" indent="-514350" algn="just">
                <a:lnSpc>
                  <a:spcPts val="4499"/>
                </a:lnSpc>
                <a:buAutoNum type="arabicParenR"/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marL="514350" indent="-514350" algn="just">
                <a:lnSpc>
                  <a:spcPts val="4499"/>
                </a:lnSpc>
                <a:buAutoNum type="arabicParenR"/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marL="514350" indent="-514350" algn="just">
                <a:lnSpc>
                  <a:spcPts val="4499"/>
                </a:lnSpc>
                <a:buAutoNum type="arabicParenR"/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marL="514350" indent="-514350" algn="just">
                <a:lnSpc>
                  <a:spcPts val="4499"/>
                </a:lnSpc>
                <a:buAutoNum type="arabicParenR"/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marL="514350" indent="-514350" algn="just">
                <a:lnSpc>
                  <a:spcPts val="4499"/>
                </a:lnSpc>
                <a:buAutoNum type="arabicParenR"/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algn="just">
                <a:lnSpc>
                  <a:spcPts val="4499"/>
                </a:lnSpc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algn="just">
                <a:lnSpc>
                  <a:spcPts val="4499"/>
                </a:lnSpc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" y="66675"/>
              <a:ext cx="17856464" cy="114528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8800"/>
                </a:lnSpc>
              </a:pPr>
              <a:r>
                <a:rPr lang="en-US" sz="6000" b="1" i="1" spc="-240" dirty="0">
                  <a:solidFill>
                    <a:srgbClr val="1D617A"/>
                  </a:solidFill>
                  <a:latin typeface="Poppins Bold"/>
                </a:rPr>
                <a:t>Aula Virtual - </a:t>
              </a:r>
              <a:r>
                <a:rPr lang="en-US" sz="6000" b="1" i="1" spc="-240" dirty="0" err="1">
                  <a:solidFill>
                    <a:srgbClr val="1D617A"/>
                  </a:solidFill>
                  <a:latin typeface="Poppins Bold"/>
                </a:rPr>
                <a:t>Actividades</a:t>
              </a:r>
              <a:endParaRPr lang="en-US" sz="6000" b="1" i="1" spc="-240" dirty="0">
                <a:solidFill>
                  <a:srgbClr val="1D617A"/>
                </a:solidFill>
                <a:latin typeface="Poppins Bold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425E2F23-1748-1BE4-5ABE-2E58A03F4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751690"/>
            <a:ext cx="10371834" cy="47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2417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990600" y="1181100"/>
            <a:ext cx="15773400" cy="5863368"/>
            <a:chOff x="0" y="66675"/>
            <a:chExt cx="18298458" cy="4884801"/>
          </a:xfrm>
        </p:grpSpPr>
        <p:sp>
          <p:nvSpPr>
            <p:cNvPr id="8" name="TextBox 8"/>
            <p:cNvSpPr txBox="1"/>
            <p:nvPr/>
          </p:nvSpPr>
          <p:spPr>
            <a:xfrm>
              <a:off x="0" y="1862270"/>
              <a:ext cx="17018533" cy="8131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00"/>
                </a:lnSpc>
              </a:pPr>
              <a:endParaRPr lang="en-US" sz="4000" b="0" i="1" spc="280" dirty="0">
                <a:solidFill>
                  <a:srgbClr val="61C2A2"/>
                </a:solidFill>
                <a:latin typeface="Poppins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379014" y="1135772"/>
              <a:ext cx="16919444" cy="381570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4499"/>
                </a:lnSpc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algn="just">
                <a:lnSpc>
                  <a:spcPts val="4499"/>
                </a:lnSpc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2) Semana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por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semana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se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subirán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guías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de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actividades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en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el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aula virtual.</a:t>
              </a:r>
            </a:p>
            <a:p>
              <a:pPr algn="just">
                <a:lnSpc>
                  <a:spcPts val="4499"/>
                </a:lnSpc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Es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muy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importante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asistir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a la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clase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de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práctico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con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el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teórico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revisado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y las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guías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, TP o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ejercicios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que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los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docents indican,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realizadas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. </a:t>
              </a:r>
            </a:p>
            <a:p>
              <a:pPr algn="just">
                <a:lnSpc>
                  <a:spcPts val="4499"/>
                </a:lnSpc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  <a:p>
              <a:pPr algn="just">
                <a:lnSpc>
                  <a:spcPts val="4499"/>
                </a:lnSpc>
              </a:pP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3)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Cumplir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y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realizar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con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los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trabajos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prácticos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solicitados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en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OCTAVE,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tener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en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cuenta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que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deben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estar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aprobados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para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regularizar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 la </a:t>
              </a:r>
              <a:r>
                <a:rPr lang="en-US" sz="3000" dirty="0" err="1">
                  <a:solidFill>
                    <a:srgbClr val="1D617A"/>
                  </a:solidFill>
                  <a:latin typeface="Poppins Light"/>
                </a:rPr>
                <a:t>materia</a:t>
              </a:r>
              <a:r>
                <a:rPr lang="en-US" sz="3000" dirty="0">
                  <a:solidFill>
                    <a:srgbClr val="1D617A"/>
                  </a:solidFill>
                  <a:latin typeface="Poppins Light"/>
                </a:rPr>
                <a:t>.</a:t>
              </a:r>
            </a:p>
            <a:p>
              <a:pPr algn="just">
                <a:lnSpc>
                  <a:spcPts val="4499"/>
                </a:lnSpc>
              </a:pPr>
              <a:endParaRPr lang="en-US" sz="3000" dirty="0">
                <a:solidFill>
                  <a:srgbClr val="1D617A"/>
                </a:solidFill>
                <a:latin typeface="Poppins Light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" y="66675"/>
              <a:ext cx="17856464" cy="94017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8800"/>
                </a:lnSpc>
              </a:pPr>
              <a:r>
                <a:rPr lang="en-US" sz="6000" b="1" i="1" spc="-240" dirty="0" err="1">
                  <a:solidFill>
                    <a:srgbClr val="1D617A"/>
                  </a:solidFill>
                  <a:latin typeface="Poppins Bold"/>
                </a:rPr>
                <a:t>Modalidad</a:t>
              </a:r>
              <a:r>
                <a:rPr lang="en-US" sz="6000" b="1" i="1" spc="-240" dirty="0">
                  <a:solidFill>
                    <a:srgbClr val="1D617A"/>
                  </a:solidFill>
                  <a:latin typeface="Poppins Bold"/>
                </a:rPr>
                <a:t> de </a:t>
              </a:r>
              <a:r>
                <a:rPr lang="en-US" sz="6000" b="1" i="1" spc="-240" dirty="0" err="1">
                  <a:solidFill>
                    <a:srgbClr val="1D617A"/>
                  </a:solidFill>
                  <a:latin typeface="Poppins Bold"/>
                </a:rPr>
                <a:t>cursado</a:t>
              </a:r>
              <a:r>
                <a:rPr lang="en-US" sz="6000" b="1" i="1" spc="-240" dirty="0">
                  <a:solidFill>
                    <a:srgbClr val="1D617A"/>
                  </a:solidFill>
                  <a:latin typeface="Poppins Bold"/>
                </a:rPr>
                <a:t> 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1193738" y="-931767"/>
            <a:ext cx="3955788" cy="4663763"/>
            <a:chOff x="0" y="0"/>
            <a:chExt cx="5274385" cy="6218350"/>
          </a:xfrm>
        </p:grpSpPr>
        <p:grpSp>
          <p:nvGrpSpPr>
            <p:cNvPr id="12" name="Group 12"/>
            <p:cNvGrpSpPr/>
            <p:nvPr/>
          </p:nvGrpSpPr>
          <p:grpSpPr>
            <a:xfrm rot="-2700000">
              <a:off x="-81642" y="1746690"/>
              <a:ext cx="5607681" cy="1610992"/>
              <a:chOff x="0" y="0"/>
              <a:chExt cx="1414632" cy="406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-97486" y="3232862"/>
              <a:ext cx="4554957" cy="1610992"/>
              <a:chOff x="0" y="0"/>
              <a:chExt cx="1149065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</p:spTree>
    <p:extLst>
      <p:ext uri="{BB962C8B-B14F-4D97-AF65-F5344CB8AC3E}">
        <p14:creationId xmlns:p14="http://schemas.microsoft.com/office/powerpoint/2010/main" val="80783952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18883" y="5010150"/>
            <a:ext cx="6126160" cy="7255193"/>
            <a:chOff x="0" y="0"/>
            <a:chExt cx="8168214" cy="9673590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1435895" y="2036143"/>
              <a:ext cx="6823242" cy="2569108"/>
              <a:chOff x="0" y="0"/>
              <a:chExt cx="1079350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-168048" y="4882144"/>
              <a:ext cx="7349881" cy="2569108"/>
              <a:chOff x="0" y="0"/>
              <a:chExt cx="1162657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10806949" y="-1244263"/>
            <a:ext cx="3426960" cy="4265666"/>
            <a:chOff x="0" y="0"/>
            <a:chExt cx="4569280" cy="5687554"/>
          </a:xfrm>
        </p:grpSpPr>
        <p:grpSp>
          <p:nvGrpSpPr>
            <p:cNvPr id="8" name="Group 8"/>
            <p:cNvGrpSpPr/>
            <p:nvPr/>
          </p:nvGrpSpPr>
          <p:grpSpPr>
            <a:xfrm rot="-2700000">
              <a:off x="27432" y="2577082"/>
              <a:ext cx="4305215" cy="1860867"/>
              <a:chOff x="0" y="0"/>
              <a:chExt cx="940228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7780" y="22860"/>
                <a:ext cx="91482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4828" h="360680">
                    <a:moveTo>
                      <a:pt x="914828" y="180340"/>
                    </a:moveTo>
                    <a:cubicBezTo>
                      <a:pt x="914828" y="81280"/>
                      <a:pt x="834818" y="0"/>
                      <a:pt x="73448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4488" y="360680"/>
                    </a:lnTo>
                    <a:cubicBezTo>
                      <a:pt x="833548" y="360680"/>
                      <a:pt x="914828" y="279400"/>
                      <a:pt x="914828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528051" y="1128897"/>
              <a:ext cx="3963799" cy="1860867"/>
              <a:chOff x="0" y="0"/>
              <a:chExt cx="865665" cy="4064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7780" y="22860"/>
                <a:ext cx="84026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40266" h="360680">
                    <a:moveTo>
                      <a:pt x="840266" y="180340"/>
                    </a:moveTo>
                    <a:cubicBezTo>
                      <a:pt x="840266" y="81280"/>
                      <a:pt x="760256" y="0"/>
                      <a:pt x="6599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59925" y="360680"/>
                    </a:lnTo>
                    <a:cubicBezTo>
                      <a:pt x="758985" y="360680"/>
                      <a:pt x="840265" y="279400"/>
                      <a:pt x="840265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grpSp>
        <p:nvGrpSpPr>
          <p:cNvPr id="12" name="Group 12"/>
          <p:cNvGrpSpPr/>
          <p:nvPr/>
        </p:nvGrpSpPr>
        <p:grpSpPr>
          <a:xfrm>
            <a:off x="-3533562" y="-2517735"/>
            <a:ext cx="10908612" cy="12919035"/>
            <a:chOff x="0" y="0"/>
            <a:chExt cx="14544816" cy="17225380"/>
          </a:xfrm>
        </p:grpSpPr>
        <p:grpSp>
          <p:nvGrpSpPr>
            <p:cNvPr id="13" name="Group 13"/>
            <p:cNvGrpSpPr/>
            <p:nvPr/>
          </p:nvGrpSpPr>
          <p:grpSpPr>
            <a:xfrm rot="-2700000">
              <a:off x="2556842" y="3625680"/>
              <a:ext cx="12149878" cy="4574709"/>
              <a:chOff x="0" y="0"/>
              <a:chExt cx="1079350" cy="4064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 rot="-2700000">
              <a:off x="-299237" y="8693441"/>
              <a:ext cx="13087643" cy="4574709"/>
              <a:chOff x="0" y="0"/>
              <a:chExt cx="1162657" cy="4064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>
                  <a:alpha val="14901"/>
                </a:srgbClr>
              </a:solidFill>
            </p:spPr>
          </p:sp>
        </p:grpSp>
      </p:grpSp>
      <p:grpSp>
        <p:nvGrpSpPr>
          <p:cNvPr id="17" name="Group 17"/>
          <p:cNvGrpSpPr/>
          <p:nvPr/>
        </p:nvGrpSpPr>
        <p:grpSpPr>
          <a:xfrm>
            <a:off x="513374" y="1009161"/>
            <a:ext cx="13737981" cy="7816820"/>
            <a:chOff x="-687101" y="-2432161"/>
            <a:chExt cx="18317308" cy="10422426"/>
          </a:xfrm>
        </p:grpSpPr>
        <p:sp>
          <p:nvSpPr>
            <p:cNvPr id="18" name="TextBox 18"/>
            <p:cNvSpPr txBox="1"/>
            <p:nvPr/>
          </p:nvSpPr>
          <p:spPr>
            <a:xfrm>
              <a:off x="-687101" y="-2432161"/>
              <a:ext cx="18317308" cy="59161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7280"/>
                </a:lnSpc>
              </a:pPr>
              <a:r>
                <a:rPr lang="en-US" sz="14400" b="1" i="1" spc="-863" dirty="0" err="1">
                  <a:solidFill>
                    <a:srgbClr val="1D617A"/>
                  </a:solidFill>
                  <a:latin typeface="Poppins Bold"/>
                </a:rPr>
                <a:t>Señales</a:t>
              </a:r>
              <a:r>
                <a:rPr lang="en-US" sz="14400" b="1" i="1" spc="-863" dirty="0">
                  <a:solidFill>
                    <a:srgbClr val="1D617A"/>
                  </a:solidFill>
                  <a:latin typeface="Poppins Bold"/>
                </a:rPr>
                <a:t> y </a:t>
              </a:r>
              <a:r>
                <a:rPr lang="en-US" sz="14400" b="1" i="1" spc="-863" dirty="0" err="1">
                  <a:solidFill>
                    <a:srgbClr val="1D617A"/>
                  </a:solidFill>
                  <a:latin typeface="Poppins Bold"/>
                </a:rPr>
                <a:t>Sistemas</a:t>
              </a:r>
              <a:endParaRPr lang="en-US" sz="14400" b="1" i="1" spc="-863" dirty="0">
                <a:solidFill>
                  <a:srgbClr val="1D617A"/>
                </a:solidFill>
                <a:latin typeface="Poppins Bold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6109408"/>
              <a:ext cx="16790491" cy="18808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66"/>
                </a:lnSpc>
              </a:pPr>
              <a:r>
                <a:rPr lang="en-US" sz="4205" dirty="0">
                  <a:solidFill>
                    <a:srgbClr val="1D617A"/>
                  </a:solidFill>
                  <a:latin typeface="Poppins Medium"/>
                </a:rPr>
                <a:t>U.T.N. – </a:t>
              </a:r>
              <a:r>
                <a:rPr lang="en-US" sz="4205" dirty="0" err="1">
                  <a:solidFill>
                    <a:srgbClr val="1D617A"/>
                  </a:solidFill>
                  <a:latin typeface="Poppins Medium"/>
                </a:rPr>
                <a:t>Facultad</a:t>
              </a:r>
              <a:r>
                <a:rPr lang="en-US" sz="4205" dirty="0">
                  <a:solidFill>
                    <a:srgbClr val="1D617A"/>
                  </a:solidFill>
                  <a:latin typeface="Poppins Medium"/>
                </a:rPr>
                <a:t> Regional Córdoba</a:t>
              </a:r>
            </a:p>
            <a:p>
              <a:pPr>
                <a:lnSpc>
                  <a:spcPts val="5466"/>
                </a:lnSpc>
              </a:pPr>
              <a:r>
                <a:rPr lang="en-US" sz="4205" i="0" dirty="0" err="1">
                  <a:solidFill>
                    <a:srgbClr val="1D617A"/>
                  </a:solidFill>
                  <a:latin typeface="Poppins Medium"/>
                </a:rPr>
                <a:t>Análisis</a:t>
              </a:r>
              <a:r>
                <a:rPr lang="en-US" sz="4205" i="0" dirty="0">
                  <a:solidFill>
                    <a:srgbClr val="1D617A"/>
                  </a:solidFill>
                  <a:latin typeface="Poppins Medium"/>
                </a:rPr>
                <a:t> </a:t>
              </a:r>
              <a:r>
                <a:rPr lang="en-US" sz="4205" i="0" dirty="0" err="1">
                  <a:solidFill>
                    <a:srgbClr val="1D617A"/>
                  </a:solidFill>
                  <a:latin typeface="Poppins Medium"/>
                </a:rPr>
                <a:t>Numérico</a:t>
              </a:r>
              <a:endParaRPr lang="en-US" sz="4205" i="0" dirty="0">
                <a:solidFill>
                  <a:srgbClr val="1D617A"/>
                </a:solidFill>
                <a:latin typeface="Poppins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5252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3137</TotalTime>
  <Words>2347</Words>
  <Application>Microsoft Office PowerPoint</Application>
  <PresentationFormat>Personalizado</PresentationFormat>
  <Paragraphs>425</Paragraphs>
  <Slides>33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3" baseType="lpstr">
      <vt:lpstr>Arial</vt:lpstr>
      <vt:lpstr>Poppins Light</vt:lpstr>
      <vt:lpstr>Calibri</vt:lpstr>
      <vt:lpstr>Poppins Medium</vt:lpstr>
      <vt:lpstr>GothicE</vt:lpstr>
      <vt:lpstr>Poppins Bold</vt:lpstr>
      <vt:lpstr>Symbol</vt:lpstr>
      <vt:lpstr>Cambria Math</vt:lpstr>
      <vt:lpstr>Courier New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Employee On Boarding Professional Presentation</dc:title>
  <dc:creator>Marcela</dc:creator>
  <cp:lastModifiedBy>Marcela Santillan</cp:lastModifiedBy>
  <cp:revision>196</cp:revision>
  <dcterms:created xsi:type="dcterms:W3CDTF">2006-08-16T00:00:00Z</dcterms:created>
  <dcterms:modified xsi:type="dcterms:W3CDTF">2024-08-08T23:47:06Z</dcterms:modified>
  <dc:identifier>DADlxbESGi8</dc:identifier>
</cp:coreProperties>
</file>