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0">
          <p15:clr>
            <a:srgbClr val="A4A3A4"/>
          </p15:clr>
        </p15:guide>
        <p15:guide id="2" pos="73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Lhpw0r9ZM2+BQp+RD07Q+Cwa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1FEB19-8583-44D6-8AD8-F11C006E1888}">
  <a:tblStyle styleId="{241FEB19-8583-44D6-8AD8-F11C006E1888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fill>
          <a:solidFill>
            <a:srgbClr val="FBE1CA"/>
          </a:solidFill>
        </a:fill>
      </a:tcStyle>
    </a:band1H>
    <a:band2H>
      <a:tcTxStyle/>
    </a:band2H>
    <a:band1V>
      <a:tcTxStyle/>
      <a:tcStyle>
        <a:fill>
          <a:solidFill>
            <a:srgbClr val="FBE1CA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/>
        <p:guide pos="7392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61bed4a24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a61bed4a24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61bed4a2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a61bed4a2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61bed4a2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a61bed4a2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1528762" y="1473243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25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algun Gothic"/>
              <a:buNone/>
              <a:defRPr sz="6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문">
  <p:cSld name="인용문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3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35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 3열">
  <p:cSld name="비교 3열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57607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576072" y="3203688"/>
            <a:ext cx="329184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3" type="body"/>
          </p:nvPr>
        </p:nvSpPr>
        <p:spPr>
          <a:xfrm>
            <a:off x="450799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36"/>
          <p:cNvSpPr txBox="1"/>
          <p:nvPr>
            <p:ph idx="4" type="body"/>
          </p:nvPr>
        </p:nvSpPr>
        <p:spPr>
          <a:xfrm>
            <a:off x="450799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6"/>
          <p:cNvSpPr txBox="1"/>
          <p:nvPr>
            <p:ph idx="5" type="body"/>
          </p:nvPr>
        </p:nvSpPr>
        <p:spPr>
          <a:xfrm>
            <a:off x="843991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6"/>
          <p:cNvSpPr txBox="1"/>
          <p:nvPr>
            <p:ph idx="6" type="body"/>
          </p:nvPr>
        </p:nvSpPr>
        <p:spPr>
          <a:xfrm>
            <a:off x="843991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개의 그림이 있는 제목 및 콘텐츠">
  <p:cSld name="3개의 그림이 있는 제목 및 콘텐츠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7"/>
          <p:cNvSpPr txBox="1"/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" type="body"/>
          </p:nvPr>
        </p:nvSpPr>
        <p:spPr>
          <a:xfrm>
            <a:off x="841248" y="2359152"/>
            <a:ext cx="405993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7"/>
          <p:cNvSpPr/>
          <p:nvPr>
            <p:ph idx="2" type="pic"/>
          </p:nvPr>
        </p:nvSpPr>
        <p:spPr>
          <a:xfrm>
            <a:off x="8961120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7"/>
          <p:cNvSpPr/>
          <p:nvPr>
            <p:ph idx="3" type="pic"/>
          </p:nvPr>
        </p:nvSpPr>
        <p:spPr>
          <a:xfrm>
            <a:off x="5843016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7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7"/>
          <p:cNvSpPr/>
          <p:nvPr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7"/>
          <p:cNvSpPr/>
          <p:nvPr>
            <p:ph idx="4" type="pic"/>
          </p:nvPr>
        </p:nvSpPr>
        <p:spPr>
          <a:xfrm>
            <a:off x="5843016" y="3108960"/>
            <a:ext cx="5989320" cy="3054096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개의 그림이 있는 제목 및 콘텐츠">
  <p:cSld name="4개의 그림이 있는 제목 및 콘텐츠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8"/>
          <p:cNvSpPr txBox="1"/>
          <p:nvPr>
            <p:ph type="title"/>
          </p:nvPr>
        </p:nvSpPr>
        <p:spPr>
          <a:xfrm>
            <a:off x="7772400" y="978408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/>
          <p:nvPr>
            <p:ph idx="2" type="pic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8"/>
          <p:cNvSpPr/>
          <p:nvPr>
            <p:ph idx="3" type="pic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8"/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8"/>
          <p:cNvSpPr/>
          <p:nvPr>
            <p:ph idx="4" type="pic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8"/>
          <p:cNvSpPr/>
          <p:nvPr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8"/>
          <p:cNvSpPr/>
          <p:nvPr>
            <p:ph idx="5" type="pic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7772400" y="3099816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6" type="body"/>
          </p:nvPr>
        </p:nvSpPr>
        <p:spPr>
          <a:xfrm>
            <a:off x="7772400" y="4215384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7" type="body"/>
          </p:nvPr>
        </p:nvSpPr>
        <p:spPr>
          <a:xfrm>
            <a:off x="7772400" y="5321808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8" type="pic"/>
          </p:nvPr>
        </p:nvSpPr>
        <p:spPr>
          <a:xfrm>
            <a:off x="7772400" y="253288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9" type="pic"/>
          </p:nvPr>
        </p:nvSpPr>
        <p:spPr>
          <a:xfrm>
            <a:off x="7772400" y="363016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13" type="pic"/>
          </p:nvPr>
        </p:nvSpPr>
        <p:spPr>
          <a:xfrm>
            <a:off x="7772400" y="4754880"/>
            <a:ext cx="457200" cy="4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만">
  <p:cSld name="1_제목만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/>
          <p:nvPr/>
        </p:nvSpPr>
        <p:spPr>
          <a:xfrm>
            <a:off x="637468" y="511059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9"/>
          <p:cNvSpPr/>
          <p:nvPr/>
        </p:nvSpPr>
        <p:spPr>
          <a:xfrm>
            <a:off x="580699" y="1949332"/>
            <a:ext cx="128016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9"/>
          <p:cNvSpPr txBox="1"/>
          <p:nvPr>
            <p:ph type="title"/>
          </p:nvPr>
        </p:nvSpPr>
        <p:spPr>
          <a:xfrm>
            <a:off x="1050607" y="916062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9"/>
          <p:cNvSpPr/>
          <p:nvPr/>
        </p:nvSpPr>
        <p:spPr>
          <a:xfrm>
            <a:off x="637468" y="4707012"/>
            <a:ext cx="10917063" cy="1229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9"/>
          <p:cNvSpPr/>
          <p:nvPr/>
        </p:nvSpPr>
        <p:spPr>
          <a:xfrm>
            <a:off x="573460" y="5173317"/>
            <a:ext cx="128016" cy="2964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9"/>
          <p:cNvSpPr txBox="1"/>
          <p:nvPr/>
        </p:nvSpPr>
        <p:spPr>
          <a:xfrm>
            <a:off x="1007363" y="4836835"/>
            <a:ext cx="10177272" cy="969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 제목 스타일 편집</a:t>
            </a:r>
            <a:endParaRPr sz="5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만">
  <p:cSld name="2_제목만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0"/>
          <p:cNvSpPr/>
          <p:nvPr/>
        </p:nvSpPr>
        <p:spPr>
          <a:xfrm>
            <a:off x="637468" y="2099093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0"/>
          <p:cNvSpPr/>
          <p:nvPr/>
        </p:nvSpPr>
        <p:spPr>
          <a:xfrm>
            <a:off x="580699" y="3537366"/>
            <a:ext cx="128016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0"/>
          <p:cNvSpPr txBox="1"/>
          <p:nvPr>
            <p:ph type="title"/>
          </p:nvPr>
        </p:nvSpPr>
        <p:spPr>
          <a:xfrm>
            <a:off x="1050607" y="2504096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0"/>
          <p:cNvSpPr/>
          <p:nvPr/>
        </p:nvSpPr>
        <p:spPr>
          <a:xfrm>
            <a:off x="637468" y="589748"/>
            <a:ext cx="10917063" cy="1229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0"/>
          <p:cNvSpPr/>
          <p:nvPr/>
        </p:nvSpPr>
        <p:spPr>
          <a:xfrm>
            <a:off x="573460" y="1056053"/>
            <a:ext cx="128016" cy="2964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2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42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개의 그림이 있는 제목 및 콘텐츠">
  <p:cSld name="1_4개의 그림이 있는 제목 및 콘텐츠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3"/>
          <p:cNvSpPr/>
          <p:nvPr/>
        </p:nvSpPr>
        <p:spPr>
          <a:xfrm>
            <a:off x="7324344" y="2652680"/>
            <a:ext cx="4517136" cy="144956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3"/>
          <p:cNvSpPr txBox="1"/>
          <p:nvPr>
            <p:ph type="title"/>
          </p:nvPr>
        </p:nvSpPr>
        <p:spPr>
          <a:xfrm>
            <a:off x="7772400" y="2823831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3"/>
          <p:cNvSpPr/>
          <p:nvPr>
            <p:ph idx="2" type="pic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3"/>
          <p:cNvSpPr/>
          <p:nvPr>
            <p:ph idx="3" type="pic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3"/>
          <p:cNvSpPr/>
          <p:nvPr/>
        </p:nvSpPr>
        <p:spPr>
          <a:xfrm>
            <a:off x="7260336" y="3024999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3"/>
          <p:cNvSpPr/>
          <p:nvPr>
            <p:ph idx="4" type="pic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43"/>
          <p:cNvSpPr/>
          <p:nvPr>
            <p:ph idx="5" type="pic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팀">
  <p:cSld name="팀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7"/>
          <p:cNvSpPr/>
          <p:nvPr>
            <p:ph idx="2" type="pic"/>
          </p:nvPr>
        </p:nvSpPr>
        <p:spPr>
          <a:xfrm>
            <a:off x="542239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27"/>
          <p:cNvSpPr/>
          <p:nvPr>
            <p:ph idx="3" type="pic"/>
          </p:nvPr>
        </p:nvSpPr>
        <p:spPr>
          <a:xfrm>
            <a:off x="57607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7"/>
          <p:cNvSpPr/>
          <p:nvPr>
            <p:ph idx="4" type="pic"/>
          </p:nvPr>
        </p:nvSpPr>
        <p:spPr>
          <a:xfrm>
            <a:off x="784555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/>
          <p:nvPr>
            <p:ph idx="5" type="pic"/>
          </p:nvPr>
        </p:nvSpPr>
        <p:spPr>
          <a:xfrm>
            <a:off x="299923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7"/>
          <p:cNvSpPr/>
          <p:nvPr>
            <p:ph idx="6" type="pic"/>
          </p:nvPr>
        </p:nvSpPr>
        <p:spPr>
          <a:xfrm>
            <a:off x="1026871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543153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7" type="body"/>
          </p:nvPr>
        </p:nvSpPr>
        <p:spPr>
          <a:xfrm>
            <a:off x="784555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8" type="body"/>
          </p:nvPr>
        </p:nvSpPr>
        <p:spPr>
          <a:xfrm>
            <a:off x="1026871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9" type="body"/>
          </p:nvPr>
        </p:nvSpPr>
        <p:spPr>
          <a:xfrm>
            <a:off x="594360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3" type="body"/>
          </p:nvPr>
        </p:nvSpPr>
        <p:spPr>
          <a:xfrm>
            <a:off x="300837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8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이 있는 제목 및 콘텐츠">
  <p:cSld name="그림이 있는 제목 및 콘텐츠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9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29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29"/>
          <p:cNvSpPr/>
          <p:nvPr>
            <p:ph idx="2" type="pic"/>
          </p:nvPr>
        </p:nvSpPr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개의 그림이 있는 제목 및 콘텐츠">
  <p:cSld name="2개의 그림이 있는 제목 및 콘텐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5605272" y="635635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0"/>
          <p:cNvSpPr/>
          <p:nvPr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7680960" y="4352544"/>
            <a:ext cx="4507992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/>
          <p:nvPr>
            <p:ph idx="3" type="pic"/>
          </p:nvPr>
        </p:nvSpPr>
        <p:spPr>
          <a:xfrm>
            <a:off x="7680960" y="0"/>
            <a:ext cx="4507992" cy="4123944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0"/>
          <p:cNvSpPr/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1"/>
          <p:cNvSpPr txBox="1"/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31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31"/>
          <p:cNvSpPr/>
          <p:nvPr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구역 머리글">
  <p:cSld name="1_구역 머리글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2"/>
          <p:cNvSpPr txBox="1"/>
          <p:nvPr>
            <p:ph type="title"/>
          </p:nvPr>
        </p:nvSpPr>
        <p:spPr>
          <a:xfrm>
            <a:off x="1078992" y="1938528"/>
            <a:ext cx="5316820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7070452" y="1938528"/>
            <a:ext cx="4231532" cy="2990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32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32"/>
          <p:cNvSpPr/>
          <p:nvPr/>
        </p:nvSpPr>
        <p:spPr>
          <a:xfrm rot="5400000">
            <a:off x="5681572" y="3490930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3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3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race-0710/WareHouseEnv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algun Gothic"/>
              <a:buNone/>
            </a:pPr>
            <a:r>
              <a:rPr b="1" lang="en-US"/>
              <a:t>강화학습 프로젝트</a:t>
            </a:r>
            <a:br>
              <a:rPr b="1" lang="en-US"/>
            </a:br>
            <a:r>
              <a:rPr b="1" lang="en-US"/>
              <a:t>최적 경로 찾기</a:t>
            </a:r>
            <a:endParaRPr/>
          </a:p>
        </p:txBody>
      </p:sp>
      <p:sp>
        <p:nvSpPr>
          <p:cNvPr id="172" name="Google Shape;172;p1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신요섭, 정승연, 윤서진</a:t>
            </a:r>
            <a:endParaRPr/>
          </a:p>
        </p:txBody>
      </p:sp>
      <p:sp>
        <p:nvSpPr>
          <p:cNvPr id="173" name="Google Shape;173;p1"/>
          <p:cNvSpPr txBox="1"/>
          <p:nvPr/>
        </p:nvSpPr>
        <p:spPr>
          <a:xfrm>
            <a:off x="8837737" y="5451290"/>
            <a:ext cx="2741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강화학습의 기초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담당교수 : 소정민 교수님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>
            <p:ph type="title"/>
          </p:nvPr>
        </p:nvSpPr>
        <p:spPr>
          <a:xfrm>
            <a:off x="873695" y="548640"/>
            <a:ext cx="10582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000"/>
              <a:t>4. 강화학습 알고리즘 및 Hyperparameter 등 설명</a:t>
            </a:r>
            <a:endParaRPr b="1" sz="4000"/>
          </a:p>
        </p:txBody>
      </p:sp>
      <p:sp>
        <p:nvSpPr>
          <p:cNvPr id="275" name="Google Shape;2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6461338" y="2234401"/>
            <a:ext cx="4491786" cy="4262652"/>
          </a:xfrm>
          <a:prstGeom prst="roundRect">
            <a:avLst>
              <a:gd fmla="val 16667" name="adj"/>
            </a:avLst>
          </a:prstGeom>
          <a:solidFill>
            <a:srgbClr val="FAD9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6461337" y="2252899"/>
            <a:ext cx="2340897" cy="400110"/>
          </a:xfrm>
          <a:prstGeom prst="rect">
            <a:avLst/>
          </a:prstGeom>
          <a:solidFill>
            <a:srgbClr val="FAD9D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PPO Algorithm</a:t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1238876" y="2234401"/>
            <a:ext cx="4491788" cy="4262652"/>
          </a:xfrm>
          <a:prstGeom prst="roundRect">
            <a:avLst>
              <a:gd fmla="val 16667" name="adj"/>
            </a:avLst>
          </a:prstGeom>
          <a:solidFill>
            <a:srgbClr val="BAFC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238876" y="2234401"/>
            <a:ext cx="2326471" cy="400110"/>
          </a:xfrm>
          <a:prstGeom prst="rect">
            <a:avLst/>
          </a:prstGeom>
          <a:solidFill>
            <a:srgbClr val="BAFCD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A2C Algorithm</a:t>
            </a:r>
            <a:endParaRPr/>
          </a:p>
        </p:txBody>
      </p:sp>
      <p:pic>
        <p:nvPicPr>
          <p:cNvPr descr="43. A2C - Advantage Actor Critic - Deep Learning Bible - 5. Reinforcement  Learning - 한글"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061" y="3140696"/>
            <a:ext cx="4189418" cy="245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ximal policy optimization (PPO) algorithm pseudocode"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3237" y="3140696"/>
            <a:ext cx="4188702" cy="245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type="title"/>
          </p:nvPr>
        </p:nvSpPr>
        <p:spPr>
          <a:xfrm>
            <a:off x="873695" y="548640"/>
            <a:ext cx="10582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000"/>
              <a:t>4. 강화학습 알고리즘 및 Hyperparameter 등 설명</a:t>
            </a:r>
            <a:endParaRPr b="1" sz="4000"/>
          </a:p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6461338" y="2234401"/>
            <a:ext cx="4491786" cy="4262652"/>
          </a:xfrm>
          <a:prstGeom prst="roundRect">
            <a:avLst>
              <a:gd fmla="val 16667" name="adj"/>
            </a:avLst>
          </a:prstGeom>
          <a:solidFill>
            <a:srgbClr val="FAD9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 Policy Gradient Learning의 단점을 보완한 모델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 Step 단위로 학습데이터를 만들어내어 학습하는 방식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r>
              <a:rPr b="0" i="0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크리틱 신경망 (</a:t>
            </a:r>
            <a:r>
              <a:rPr b="0" i="1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ϕ</a:t>
            </a:r>
            <a:r>
              <a:rPr b="0" i="0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) 과 액터 신경망 (</a:t>
            </a:r>
            <a:r>
              <a:rPr b="0" i="1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업데이트를 통한 학습 진행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6461337" y="2252899"/>
            <a:ext cx="2340897" cy="400110"/>
          </a:xfrm>
          <a:prstGeom prst="rect">
            <a:avLst/>
          </a:prstGeom>
          <a:solidFill>
            <a:srgbClr val="FAD9D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PPO Algorithm</a:t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1238876" y="2234401"/>
            <a:ext cx="4491788" cy="4262652"/>
          </a:xfrm>
          <a:prstGeom prst="roundRect">
            <a:avLst>
              <a:gd fmla="val 16667" name="adj"/>
            </a:avLst>
          </a:prstGeom>
          <a:solidFill>
            <a:srgbClr val="BAFC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Policy Iteration 구조</a:t>
            </a:r>
            <a:br>
              <a:rPr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- Policy network update (Actor)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- Policy evaluation q(s, a) 근사 (Critic)</a:t>
            </a:r>
            <a:endParaRPr/>
          </a:p>
        </p:txBody>
      </p:sp>
      <p:sp>
        <p:nvSpPr>
          <p:cNvPr id="291" name="Google Shape;291;p11"/>
          <p:cNvSpPr txBox="1"/>
          <p:nvPr/>
        </p:nvSpPr>
        <p:spPr>
          <a:xfrm>
            <a:off x="1238876" y="2234401"/>
            <a:ext cx="2326471" cy="400110"/>
          </a:xfrm>
          <a:prstGeom prst="rect">
            <a:avLst/>
          </a:prstGeom>
          <a:solidFill>
            <a:srgbClr val="BAFCD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A2C Algorithm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>
            <p:ph type="title"/>
          </p:nvPr>
        </p:nvSpPr>
        <p:spPr>
          <a:xfrm>
            <a:off x="873695" y="548640"/>
            <a:ext cx="10582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000"/>
              <a:t>4. 강화학습 알고리즘 및 Hyperparameter 등 설명</a:t>
            </a:r>
            <a:endParaRPr b="1" sz="4000"/>
          </a:p>
        </p:txBody>
      </p:sp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2"/>
          <p:cNvSpPr/>
          <p:nvPr/>
        </p:nvSpPr>
        <p:spPr>
          <a:xfrm>
            <a:off x="6392782" y="2298569"/>
            <a:ext cx="4491789" cy="4262652"/>
          </a:xfrm>
          <a:prstGeom prst="roundRect">
            <a:avLst>
              <a:gd fmla="val 16667" name="adj"/>
            </a:avLst>
          </a:prstGeom>
          <a:solidFill>
            <a:srgbClr val="BB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Learning Rate :	0.0001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 Size :	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Gamma : 	0.99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Buffer Limit : 	1,000,000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Epsilon : 	 0.05 ~ 1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Update Interval : 	10,000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6392783" y="2298569"/>
            <a:ext cx="3216650" cy="400110"/>
          </a:xfrm>
          <a:prstGeom prst="rect">
            <a:avLst/>
          </a:prstGeom>
          <a:solidFill>
            <a:srgbClr val="BBFD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DQN Hyperparameter</a:t>
            </a: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1307431" y="2298569"/>
            <a:ext cx="4491789" cy="4262652"/>
          </a:xfrm>
          <a:prstGeom prst="roundRect">
            <a:avLst>
              <a:gd fmla="val 16667" name="adj"/>
            </a:avLst>
          </a:prstGeom>
          <a:solidFill>
            <a:srgbClr val="FFE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Learning Rate :	0.0005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 Size :	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Gamma : 	0.98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Buffer Limit : 	50,000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Epsilon : 	0.01 ~ 0.08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1307432" y="2298569"/>
            <a:ext cx="4188070" cy="400110"/>
          </a:xfrm>
          <a:prstGeom prst="rect">
            <a:avLst/>
          </a:prstGeom>
          <a:solidFill>
            <a:srgbClr val="FFEDC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예제 16 DQN Hyperparameter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/>
          <p:nvPr>
            <p:ph type="title"/>
          </p:nvPr>
        </p:nvSpPr>
        <p:spPr>
          <a:xfrm>
            <a:off x="873695" y="548640"/>
            <a:ext cx="10582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000"/>
              <a:t>4. 강화학습 알고리즘 및 Hyperparameter 등 설명</a:t>
            </a:r>
            <a:endParaRPr b="1" sz="4000"/>
          </a:p>
        </p:txBody>
      </p:sp>
      <p:sp>
        <p:nvSpPr>
          <p:cNvPr id="307" name="Google Shape;30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6461338" y="2234401"/>
            <a:ext cx="4491786" cy="4262652"/>
          </a:xfrm>
          <a:prstGeom prst="roundRect">
            <a:avLst>
              <a:gd fmla="val 16667" name="adj"/>
            </a:avLst>
          </a:prstGeom>
          <a:solidFill>
            <a:srgbClr val="FAD9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Learning Rate :	0.0003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 Size :	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Gamma : 	0.99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Buffer Limit : 	1,000,000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Epoch : 		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GAE Lambda : 	0.95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Clip range : 	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VF Coef. : 	0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value function coefficient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Ent Coef. : 	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entropy coefficient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6461337" y="2252899"/>
            <a:ext cx="3141309" cy="400110"/>
          </a:xfrm>
          <a:prstGeom prst="rect">
            <a:avLst/>
          </a:prstGeom>
          <a:solidFill>
            <a:srgbClr val="FAD9D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PPO Hyperparameter</a:t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1238876" y="2234401"/>
            <a:ext cx="4491788" cy="4262652"/>
          </a:xfrm>
          <a:prstGeom prst="roundRect">
            <a:avLst>
              <a:gd fmla="val 16667" name="adj"/>
            </a:avLst>
          </a:prstGeom>
          <a:solidFill>
            <a:srgbClr val="BAFC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Learning Rate :	0.0007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 Size :	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Gamma : 	0.99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Buffer Class : 	None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Buffer Class는 None일 때 자동으로 선택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Epsilon : 	0.00001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1238876" y="2234401"/>
            <a:ext cx="3126882" cy="400110"/>
          </a:xfrm>
          <a:prstGeom prst="rect">
            <a:avLst/>
          </a:prstGeom>
          <a:solidFill>
            <a:srgbClr val="BAFCD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A2C Hyperparameter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5. 실험 셋업</a:t>
            </a:r>
            <a:endParaRPr b="1" sz="4000"/>
          </a:p>
        </p:txBody>
      </p:sp>
      <p:sp>
        <p:nvSpPr>
          <p:cNvPr id="317" name="Google Shape;3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4"/>
          <p:cNvSpPr txBox="1"/>
          <p:nvPr/>
        </p:nvSpPr>
        <p:spPr>
          <a:xfrm>
            <a:off x="1115568" y="4847597"/>
            <a:ext cx="103028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환경, 강화학습 알고리즘, main 에 대한 코드 작성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강화학습 알고리즘 (DQN, A2C, PPO)에 대한 결과 취득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결과 : Reward에 대한 Plot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알고리즘에 대한 실행을 3번씩 진행하여 코드에서 강화학습이 제대로 이루어지고 있는지 검증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알고리즘에 대한 비교</a:t>
            </a:r>
            <a:endParaRPr/>
          </a:p>
        </p:txBody>
      </p:sp>
      <p:sp>
        <p:nvSpPr>
          <p:cNvPr id="319" name="Google Shape;319;p14"/>
          <p:cNvSpPr txBox="1"/>
          <p:nvPr/>
        </p:nvSpPr>
        <p:spPr>
          <a:xfrm>
            <a:off x="898358" y="2213811"/>
            <a:ext cx="18694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실험 셋업 1.</a:t>
            </a:r>
            <a:endParaRPr b="1"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898357" y="4383319"/>
            <a:ext cx="18694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실험 셋업 2.</a:t>
            </a:r>
            <a:endParaRPr b="1"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15568" y="2678089"/>
            <a:ext cx="103028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환경, 강화학습 알고리즘, main 에 대한 코드 작성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강화학습 알고리즘 (예제 16기반 DQN, DQN 함수)에 대한 결과 취득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결과 : Reward에 대한 Plot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알고리즘에 대한 실행을 3번씩 진행하여 코드에서 강화학습이 제대로 이루어지고 있는지 검증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알고리즘에 대한 비교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</a:t>
            </a:r>
            <a:r>
              <a:rPr b="1" lang="en-US"/>
              <a:t>DQN</a:t>
            </a:r>
            <a:endParaRPr b="1" sz="4000"/>
          </a:p>
        </p:txBody>
      </p:sp>
      <p:sp>
        <p:nvSpPr>
          <p:cNvPr id="327" name="Google Shape;3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1427105" y="5720433"/>
            <a:ext cx="107648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Reward 에 대한 Plot 확인 결과 Reward가 증가하는 경향을 나타냄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강화학습이 올바르게 이루어졌다고 판단 가능</a:t>
            </a:r>
            <a:endParaRPr/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062" y="2986527"/>
            <a:ext cx="3060000" cy="241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8836" y="2986527"/>
            <a:ext cx="3060000" cy="24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6"/>
          <p:cNvPicPr preferRelativeResize="0"/>
          <p:nvPr/>
        </p:nvPicPr>
        <p:blipFill rotWithShape="1">
          <a:blip r:embed="rId5">
            <a:alphaModFix/>
          </a:blip>
          <a:srcRect b="0" l="0" r="2114" t="0"/>
          <a:stretch/>
        </p:blipFill>
        <p:spPr>
          <a:xfrm>
            <a:off x="8049280" y="2986526"/>
            <a:ext cx="3060000" cy="243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6"/>
          <p:cNvSpPr txBox="1"/>
          <p:nvPr/>
        </p:nvSpPr>
        <p:spPr>
          <a:xfrm>
            <a:off x="978104" y="2296629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1.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4407159" y="2301599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2.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7955902" y="2296629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3.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A2C</a:t>
            </a:r>
            <a:endParaRPr/>
          </a:p>
        </p:txBody>
      </p:sp>
      <p:sp>
        <p:nvSpPr>
          <p:cNvPr id="340" name="Google Shape;3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1115568" y="5545175"/>
            <a:ext cx="1076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Reward 에 대한 Plot 확인 결과, Reward가 증가하는 경향을 나타냄 - 정상학습이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라 판단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training 횟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수 증가할수록 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Reward가 한 번 튀고 다시 0으로 변경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됨 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정책 업데이트 반복 횟수가 너무 많은것으로 추정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978101" y="2296625"/>
            <a:ext cx="23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1. range100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4407133" y="2301600"/>
            <a:ext cx="25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2. range 500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7955896" y="2296625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3. range 1000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5" name="Google Shape;3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75" y="2808625"/>
            <a:ext cx="3107275" cy="233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475" y="2808637"/>
            <a:ext cx="3107275" cy="233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7175" y="2808613"/>
            <a:ext cx="3107275" cy="233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PPO </a:t>
            </a:r>
            <a:endParaRPr/>
          </a:p>
        </p:txBody>
      </p:sp>
      <p:sp>
        <p:nvSpPr>
          <p:cNvPr id="353" name="Google Shape;3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18"/>
          <p:cNvSpPr txBox="1"/>
          <p:nvPr/>
        </p:nvSpPr>
        <p:spPr>
          <a:xfrm>
            <a:off x="978093" y="2296625"/>
            <a:ext cx="23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1. range 100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4407134" y="2301600"/>
            <a:ext cx="24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2. range 500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7955897" y="2296625"/>
            <a:ext cx="24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3. range 1000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1115568" y="5545175"/>
            <a:ext cx="107648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Reward 에 대한 Plot 확인 결과, Reward가 증가하는 경향을 나타냄 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- 정상학습이라 판단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training 횟수 증가할수록 Reward가 한 번 튀고 다시 0으로 변경됨 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정책 업데이트 반복 횟수가 너무 많은것으로 추정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8" name="Google Shape;3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75" y="2876651"/>
            <a:ext cx="3159077" cy="23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475" y="2876650"/>
            <a:ext cx="3159077" cy="236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225" y="2857626"/>
            <a:ext cx="3159077" cy="2369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예제 16 기반 </a:t>
            </a:r>
            <a:r>
              <a:rPr b="1" lang="en-US"/>
              <a:t>DQN</a:t>
            </a:r>
            <a:endParaRPr b="1" sz="4000"/>
          </a:p>
        </p:txBody>
      </p:sp>
      <p:sp>
        <p:nvSpPr>
          <p:cNvPr id="366" name="Google Shape;36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5"/>
          <p:cNvSpPr txBox="1"/>
          <p:nvPr/>
        </p:nvSpPr>
        <p:spPr>
          <a:xfrm>
            <a:off x="978104" y="2296629"/>
            <a:ext cx="8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1.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4407159" y="2301599"/>
            <a:ext cx="8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2.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7955902" y="2296629"/>
            <a:ext cx="8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결과 3.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25" y="2934900"/>
            <a:ext cx="3255302" cy="24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725" y="2913550"/>
            <a:ext cx="3255307" cy="244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700" y="2922163"/>
            <a:ext cx="3289224" cy="24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/>
          <p:nvPr/>
        </p:nvSpPr>
        <p:spPr>
          <a:xfrm>
            <a:off x="1115568" y="5545175"/>
            <a:ext cx="1076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Reward 에 대한 Plot 확인 결과, Reward 수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치 변화 폭이 높음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DQN 함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수 구현하여 사용시 제대로 된 Train이 이루어지지 않은 듯함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venir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Multi 환경일시의 액션값을 제대로 정의하여 env.step에 넘기지 못한것으로 추정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61bed4a24_0_3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예제 16 기반 </a:t>
            </a:r>
            <a:r>
              <a:rPr b="1" lang="en-US"/>
              <a:t>DQN</a:t>
            </a:r>
            <a:endParaRPr b="1" sz="4000"/>
          </a:p>
        </p:txBody>
      </p:sp>
      <p:sp>
        <p:nvSpPr>
          <p:cNvPr id="379" name="Google Shape;379;g2a61bed4a24_0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g2a61bed4a2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00" y="2085100"/>
            <a:ext cx="7664149" cy="45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a61bed4a24_0_34"/>
          <p:cNvSpPr/>
          <p:nvPr/>
        </p:nvSpPr>
        <p:spPr>
          <a:xfrm>
            <a:off x="2360675" y="3477875"/>
            <a:ext cx="5799600" cy="12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en-US" sz="52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4858514" y="1877928"/>
            <a:ext cx="6729984" cy="310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프로젝트 주제 및 목표</a:t>
            </a:r>
            <a:endParaRPr b="1"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환경 및 데이터셋 설명</a:t>
            </a:r>
            <a:endParaRPr b="1"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State, Action, Reward 설계 설명</a:t>
            </a:r>
            <a:endParaRPr b="1"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강화학습 알고리즘 및 Hyperparameter 등 설명</a:t>
            </a:r>
            <a:endParaRPr b="1"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실험 셋업</a:t>
            </a:r>
            <a:endParaRPr b="1"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실험 결과</a:t>
            </a:r>
            <a:endParaRPr b="1"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토의 및 결론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참</a:t>
            </a:r>
            <a:r>
              <a:rPr b="1" lang="en-US" sz="2000"/>
              <a:t>고 : GitHub Link  </a:t>
            </a:r>
            <a:r>
              <a:rPr b="1" lang="en-US" sz="2000" u="sng">
                <a:solidFill>
                  <a:schemeClr val="hlink"/>
                </a:solidFill>
                <a:hlinkClick r:id="rId3"/>
              </a:rPr>
              <a:t>https://github.com/Grace-0710/WareHouseEnv</a:t>
            </a:r>
            <a:r>
              <a:rPr b="1" lang="en-US" sz="2000"/>
              <a:t> </a:t>
            </a:r>
            <a:endParaRPr b="1" sz="2000"/>
          </a:p>
        </p:txBody>
      </p:sp>
      <p:sp>
        <p:nvSpPr>
          <p:cNvPr id="181" name="Google Shape;18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4">
            <a:alphaModFix/>
          </a:blip>
          <a:srcRect b="0" l="0" r="0" t="7510"/>
          <a:stretch/>
        </p:blipFill>
        <p:spPr>
          <a:xfrm>
            <a:off x="1341384" y="3075982"/>
            <a:ext cx="2154408" cy="216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61bed4a24_0_5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예제 16 기반 </a:t>
            </a:r>
            <a:r>
              <a:rPr b="1" lang="en-US"/>
              <a:t>DQN</a:t>
            </a:r>
            <a:endParaRPr b="1" sz="4000"/>
          </a:p>
        </p:txBody>
      </p:sp>
      <p:sp>
        <p:nvSpPr>
          <p:cNvPr id="387" name="Google Shape;387;g2a61bed4a24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2a61bed4a2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25" y="2178765"/>
            <a:ext cx="8419674" cy="432331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a61bed4a24_0_50"/>
          <p:cNvSpPr txBox="1"/>
          <p:nvPr/>
        </p:nvSpPr>
        <p:spPr>
          <a:xfrm>
            <a:off x="6324300" y="3497300"/>
            <a:ext cx="18069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main()함수</a:t>
            </a:r>
            <a:endParaRPr sz="2800">
              <a:solidFill>
                <a:srgbClr val="FF0000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2a61bed4a24_0_50"/>
          <p:cNvSpPr/>
          <p:nvPr/>
        </p:nvSpPr>
        <p:spPr>
          <a:xfrm>
            <a:off x="2244100" y="4604775"/>
            <a:ext cx="6868200" cy="179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예제 16 기반 DQN </a:t>
            </a:r>
            <a:r>
              <a:rPr b="1" lang="en-US"/>
              <a:t>vs DQN </a:t>
            </a:r>
            <a:endParaRPr b="1" sz="4000"/>
          </a:p>
        </p:txBody>
      </p:sp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19"/>
          <p:cNvSpPr txBox="1"/>
          <p:nvPr/>
        </p:nvSpPr>
        <p:spPr>
          <a:xfrm>
            <a:off x="1234600" y="5977850"/>
            <a:ext cx="1076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Env 환경의 Reward, Panalty 체계와 </a:t>
            </a:r>
            <a:r>
              <a:rPr lang="en-US" sz="2000">
                <a:solidFill>
                  <a:srgbClr val="FF0000"/>
                </a:solidFill>
              </a:rPr>
              <a:t>상태(State)와 행동(Action) 간의 최적의 가치(Q-value) 학습 알고리즘의 중요성 를 알 수 있음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1721054" y="2301599"/>
            <a:ext cx="2095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예제 16 기반 DQN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6617047" y="2301599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DQN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0" name="Google Shape;400;p19"/>
          <p:cNvSpPr txBox="1"/>
          <p:nvPr/>
        </p:nvSpPr>
        <p:spPr>
          <a:xfrm>
            <a:off x="3555881" y="5284536"/>
            <a:ext cx="5080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각 알고리즘 결과 Plot의 첫 번째 사진으로 비교</a:t>
            </a:r>
            <a:endParaRPr/>
          </a:p>
        </p:txBody>
      </p:sp>
      <p:pic>
        <p:nvPicPr>
          <p:cNvPr id="401" name="Google Shape;4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47" y="2754949"/>
            <a:ext cx="3060000" cy="241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975" y="2757000"/>
            <a:ext cx="3255302" cy="24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6. 실험 결과 – DQN vs A2C vs PPO</a:t>
            </a:r>
            <a:endParaRPr/>
          </a:p>
        </p:txBody>
      </p:sp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610600" y="62801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875150" y="5482175"/>
            <a:ext cx="1076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모든 알고리즘이 우상향하는 경향을 나타내고 있음</a:t>
            </a:r>
            <a:endParaRPr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A2C, PPO 알고리즘의 결과물로</a:t>
            </a:r>
            <a:r>
              <a:rPr lang="en-US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써 가치기반의 알고리즘인 DQN과 다르게 정책기반 알고리즘의 A2C,PPO는 학습률과 정책 업데이트 횟수 및 하이퍼파라미터에 민감하게 학습된다는 것을 알 수 있음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555881" y="5019675"/>
            <a:ext cx="50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각 알고리즘 결과 Plot의 첫 번째 사진으로 비교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978104" y="2220429"/>
            <a:ext cx="7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DQN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4407159" y="2225399"/>
            <a:ext cx="6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A2C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7955902" y="2220429"/>
            <a:ext cx="6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PPO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4" name="Google Shape;4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062" y="2596002"/>
            <a:ext cx="3060000" cy="241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625" y="2650351"/>
            <a:ext cx="3159077" cy="23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7138" y="2641963"/>
            <a:ext cx="3107275" cy="23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61bed4a24_0_1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7. 토의 및 결론</a:t>
            </a:r>
            <a:endParaRPr b="1" sz="4000"/>
          </a:p>
        </p:txBody>
      </p:sp>
      <p:sp>
        <p:nvSpPr>
          <p:cNvPr id="422" name="Google Shape;422;g2a61bed4a24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g2a61bed4a24_0_11"/>
          <p:cNvSpPr txBox="1"/>
          <p:nvPr/>
        </p:nvSpPr>
        <p:spPr>
          <a:xfrm>
            <a:off x="867205" y="2470898"/>
            <a:ext cx="104166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첫 번째 목표인 예제 16번 기반 DQN과 DQN 함수 알고리즘의 비교를 진행한 결과, 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모두 Reward가 높은 쪽으로 수행하는 것을 확인함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Plot의 평균 최종 Reward만 가지고 판단했을 때 어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떤 알고리즘의 효과가 좋다라고는 판단이 되지 않지만 더욱 세세하고 확률적인 학습으로는 미세조정에 큰 영향을 받는 A2C, PPO이 정확도 판단에 도움이 될 것이라 판단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강화학습의 경우 Agent가 Random한 움직임을 가져가기에 동일한 구성을 가지고도 실행할 때마다 다른 결과를 가져오는 것은 인지하고 있음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다만 동일한 알고리즘이므로 수행 결과가 동일하게 나와야 한다는 전제로 판단했을 때 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예제 16번 DQN 알고리즘을 본 프로젝트 내 환경에 맞추기 위해 어려움이 있었던 이유로 예제 16번 기반 DQN의 알고리즘이 잘못되었을 가능성을 배제하지 못함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7. 토의 및 결론</a:t>
            </a:r>
            <a:endParaRPr b="1" sz="4000"/>
          </a:p>
        </p:txBody>
      </p:sp>
      <p:sp>
        <p:nvSpPr>
          <p:cNvPr id="429" name="Google Shape;42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991386" y="2149019"/>
            <a:ext cx="10416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두 번째 목표인 DQN, A2C, PPO 알고리즘의 비교를 진행한 결과, 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모든 강화학습 알고리즘은 Reward가 높은 쪽으로 수행하는 것을 확인함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같은 환경 구성으로 여러 알고리즘에 적용한 결과, Reward가 올바르게 나온 것처럼 보이는 알고리즘도 있으나 오류가 있어 보이는 결과도 나옴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 환경 구성 및 Library 사용에 대한 추가적인 학습과 수정이 필요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환경을 Multi Agent 강화학습으로 구성했으나 중앙 제어를 사용하지 않고 독립적인 Agent와 연관성이 있는 Agent를 모두 채택함으로 상호 연관성 및 환경 구조에 대한 완성도가 다소 부족해 보임</a:t>
            </a:r>
            <a:b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다만 지게차에 대해서 연관성을 가지고 Reward를 주는 등 Agent간의 관계를 모델링 했다는 점을 봤을 때 Multi Agent 강화학습에 대한 이해와 학습을 위한 수행 가치가 있다고 판단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프로젝트 팀 소개</a:t>
            </a:r>
            <a:endParaRPr/>
          </a:p>
        </p:txBody>
      </p:sp>
      <p:sp>
        <p:nvSpPr>
          <p:cNvPr id="188" name="Google Shape;18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9" name="Google Shape;189;p3"/>
          <p:cNvGraphicFramePr/>
          <p:nvPr/>
        </p:nvGraphicFramePr>
        <p:xfrm>
          <a:off x="882316" y="2866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{241FEB19-8583-44D6-8AD8-F11C006E1888}</a:tableStyleId>
              </a:tblPr>
              <a:tblGrid>
                <a:gridCol w="1836875"/>
                <a:gridCol w="1734225"/>
                <a:gridCol w="5520650"/>
                <a:gridCol w="1379750"/>
              </a:tblGrid>
              <a:tr h="72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성명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학번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역할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Remark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</a:tr>
              <a:tr h="72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신요섭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A66045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강화학습 구현, 보고서 작성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팀원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72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정승연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A66071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환경 구현, 강화학습 구현, 보고서 작성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팀장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72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윤서진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A67029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환경 구현, 강화학습 구현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팀원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1. 프로젝트 주제 및 목표</a:t>
            </a:r>
            <a:endParaRPr/>
          </a:p>
        </p:txBody>
      </p: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743496" y="2259493"/>
            <a:ext cx="22669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프로젝트 주제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1436408" y="5404187"/>
            <a:ext cx="94487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강화학습이 제대로 이루어졌는지 Reward 검증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강의 교재 예제 ex16 기반 DQN과 Library로 구현되어 있는 DQN 비교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DQN, A2C, PPO 비교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115566" y="2702631"/>
            <a:ext cx="10707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2개의 지게차와 3개의 로봇으로 150개의 짐을 정해진 위치에 최적의 경로로 옮기기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436021" y="4052133"/>
            <a:ext cx="79317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Multi Agent Reinforcement Learning에 대한 학습과 이해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강화학습 알고리즘 Library에 대한 학습과 응용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수업시간에 다루지 않았던 PPO 알고리즘에 대한 학습과 이해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1115564" y="3677046"/>
            <a:ext cx="10707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학습적 측면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1115564" y="5034346"/>
            <a:ext cx="10707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강화학습 프로젝트 측면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743496" y="3248116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목표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2. 환경 및 데이터셋 설명</a:t>
            </a:r>
            <a:endParaRPr b="1" sz="4000"/>
          </a:p>
        </p:txBody>
      </p:sp>
      <p:sp>
        <p:nvSpPr>
          <p:cNvPr id="208" name="Google Shape;20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b="0" l="0" r="0" t="656"/>
          <a:stretch/>
        </p:blipFill>
        <p:spPr>
          <a:xfrm>
            <a:off x="7996142" y="2424081"/>
            <a:ext cx="3429000" cy="372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/>
          <p:nvPr/>
        </p:nvSpPr>
        <p:spPr>
          <a:xfrm>
            <a:off x="979381" y="4224239"/>
            <a:ext cx="253672" cy="2477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979381" y="4615069"/>
            <a:ext cx="253672" cy="24777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979381" y="5005899"/>
            <a:ext cx="253672" cy="24777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979381" y="3833409"/>
            <a:ext cx="253672" cy="247773"/>
          </a:xfrm>
          <a:prstGeom prst="rect">
            <a:avLst/>
          </a:prstGeom>
          <a:solidFill>
            <a:srgbClr val="7A5300"/>
          </a:solidFill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1283845" y="3772629"/>
            <a:ext cx="3298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(한 칸 내 짐은 최대 10개)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1283844" y="4163459"/>
            <a:ext cx="6588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 (총 3개의 로봇, 각 로봇은 최대 6개의 짐을 운반할 수 있음)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1283844" y="4554289"/>
            <a:ext cx="5824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1번 지게차 (로봇과 같은 칸에 있을 때 로봇에 짐을 올림)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1283844" y="4945119"/>
            <a:ext cx="5824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2번 지게차 (로봇과 같은 칸에 있을 때 로봇에 짐을 올림)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502220" y="2790686"/>
            <a:ext cx="15632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환경 설명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828611" y="3392434"/>
            <a:ext cx="3163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4x4 정사각형 물류 창고 가정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3. State, Action, Reward 설계 설명</a:t>
            </a:r>
            <a:endParaRPr/>
          </a:p>
        </p:txBody>
      </p:sp>
      <p:sp>
        <p:nvSpPr>
          <p:cNvPr id="225" name="Google Shape;2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6"/>
          <p:cNvSpPr txBox="1"/>
          <p:nvPr/>
        </p:nvSpPr>
        <p:spPr>
          <a:xfrm>
            <a:off x="768919" y="2178217"/>
            <a:ext cx="10466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6623398" y="4918433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Action</a:t>
            </a:r>
            <a:endParaRPr/>
          </a:p>
        </p:txBody>
      </p:sp>
      <p:cxnSp>
        <p:nvCxnSpPr>
          <p:cNvPr id="228" name="Google Shape;228;p6"/>
          <p:cNvCxnSpPr/>
          <p:nvPr/>
        </p:nvCxnSpPr>
        <p:spPr>
          <a:xfrm rot="10800000">
            <a:off x="6199632" y="2520322"/>
            <a:ext cx="0" cy="370764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6"/>
          <p:cNvSpPr txBox="1"/>
          <p:nvPr/>
        </p:nvSpPr>
        <p:spPr>
          <a:xfrm>
            <a:off x="999780" y="2547549"/>
            <a:ext cx="2286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4x4 물류 창고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6962117" y="5299826"/>
            <a:ext cx="22860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Up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Down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9222784" y="5299826"/>
            <a:ext cx="16362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Right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Left</a:t>
            </a:r>
            <a:endParaRPr/>
          </a:p>
        </p:txBody>
      </p:sp>
      <p:cxnSp>
        <p:nvCxnSpPr>
          <p:cNvPr id="232" name="Google Shape;232;p6"/>
          <p:cNvCxnSpPr/>
          <p:nvPr/>
        </p:nvCxnSpPr>
        <p:spPr>
          <a:xfrm>
            <a:off x="6199632" y="4758693"/>
            <a:ext cx="4930823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6"/>
          <p:cNvSpPr txBox="1"/>
          <p:nvPr/>
        </p:nvSpPr>
        <p:spPr>
          <a:xfrm>
            <a:off x="6623398" y="2182868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Agent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6962117" y="2547549"/>
            <a:ext cx="473257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 3대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각 로봇의 움직임은 독립으로 서로의 움직임이 Reward에 영향을 주지 않음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지게차 2대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지게차 2대는 연관성을 가져 2대의 State가 Reward에 영향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로봇과 지게차의 State는 Reward에 영향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75" y="2997550"/>
            <a:ext cx="4122539" cy="30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3. State, Action, Reward 설계 설명</a:t>
            </a:r>
            <a:endParaRPr/>
          </a:p>
        </p:txBody>
      </p:sp>
      <p:sp>
        <p:nvSpPr>
          <p:cNvPr id="241" name="Google Shape;2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6272322" y="2230741"/>
            <a:ext cx="1301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Penalty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481128" y="2231487"/>
            <a:ext cx="1684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Reward </a:t>
            </a:r>
            <a:endParaRPr/>
          </a:p>
        </p:txBody>
      </p:sp>
      <p:sp>
        <p:nvSpPr>
          <p:cNvPr id="244" name="Google Shape;244;p7"/>
          <p:cNvSpPr txBox="1"/>
          <p:nvPr/>
        </p:nvSpPr>
        <p:spPr>
          <a:xfrm>
            <a:off x="800962" y="2690336"/>
            <a:ext cx="506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로봇이 짐이 있는 위치에 이동했을 때 짐이 많은 곳으로 이동하는 경우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로봇이 짐을 가지고 지정된 위치 (0, 0)에 짐을 내려 놓는 경우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5" name="Google Shape;245;p7"/>
          <p:cNvCxnSpPr/>
          <p:nvPr/>
        </p:nvCxnSpPr>
        <p:spPr>
          <a:xfrm rot="10800000">
            <a:off x="6223236" y="2243981"/>
            <a:ext cx="0" cy="370764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7"/>
          <p:cNvSpPr txBox="1"/>
          <p:nvPr/>
        </p:nvSpPr>
        <p:spPr>
          <a:xfrm>
            <a:off x="6584225" y="2600819"/>
            <a:ext cx="52949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로봇이 짐이 없는 위치로 이동하는 경우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로봇이 지정된 위치에 짐을 내려놓지 않는 경우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로봇이 일정 시간 이동하지 않는 경우 페널티 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필드에 남은 짐의 수가 많을수록 많은 페널티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지게차가 짐을 싣고 있을 때, 다른 지게차가 같은 칸에 있는 경우 페널티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1283061" y="6205179"/>
            <a:ext cx="9833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최종 목표 : 로봇이 최소한의 움직임으로 창고 내 150개의 모든 짐을 지정된 위치에 내려 놓는 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/>
          <p:nvPr>
            <p:ph type="title"/>
          </p:nvPr>
        </p:nvSpPr>
        <p:spPr>
          <a:xfrm>
            <a:off x="873695" y="548640"/>
            <a:ext cx="10582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000"/>
              <a:t>4. 강화학습 알고리즘 및 Hyperparameter 등 설명</a:t>
            </a:r>
            <a:endParaRPr b="1" sz="4000"/>
          </a:p>
        </p:txBody>
      </p:sp>
      <p:sp>
        <p:nvSpPr>
          <p:cNvPr id="253" name="Google Shape;2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873695" y="2306699"/>
            <a:ext cx="10480105" cy="4262652"/>
          </a:xfrm>
          <a:prstGeom prst="roundRect">
            <a:avLst>
              <a:gd fmla="val 16667" name="adj"/>
            </a:avLst>
          </a:prstGeom>
          <a:solidFill>
            <a:srgbClr val="BB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873695" y="2306699"/>
            <a:ext cx="2416239" cy="400110"/>
          </a:xfrm>
          <a:prstGeom prst="rect">
            <a:avLst/>
          </a:prstGeom>
          <a:solidFill>
            <a:srgbClr val="BBFD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DQN Algorithm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텍스트, 스크린샷, 폰트, 라인이(가) 표시된 사진&#10;&#10;자동 생성된 설명" id="257" name="Google Shape;2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790" y="3427384"/>
            <a:ext cx="4573146" cy="22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8"/>
          <p:cNvSpPr txBox="1"/>
          <p:nvPr/>
        </p:nvSpPr>
        <p:spPr>
          <a:xfrm>
            <a:off x="5856231" y="3427384"/>
            <a:ext cx="534927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Q-learning : state-action에 해당하는 Q-value를 table형식으로 저장하여 학습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- Q-value를 저장하기에 많은 memory와 긴 exploration time 필요함</a:t>
            </a:r>
            <a:b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DQN의 문제점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- 매 스텝마다 Q-value를 업데이트하기에 약간의 변화에도 급격한 Policy 변화를 야기한다.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type="title"/>
          </p:nvPr>
        </p:nvSpPr>
        <p:spPr>
          <a:xfrm>
            <a:off x="873695" y="548640"/>
            <a:ext cx="10582853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000"/>
              <a:t>4. 강화학습 알고리즘 및 Hyperparameter 등 설명</a:t>
            </a:r>
            <a:endParaRPr b="1" sz="4000"/>
          </a:p>
        </p:txBody>
      </p:sp>
      <p:sp>
        <p:nvSpPr>
          <p:cNvPr id="264" name="Google Shape;2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73695" y="2306699"/>
            <a:ext cx="10480105" cy="4262652"/>
          </a:xfrm>
          <a:prstGeom prst="roundRect">
            <a:avLst>
              <a:gd fmla="val 16667" name="adj"/>
            </a:avLst>
          </a:prstGeom>
          <a:solidFill>
            <a:srgbClr val="BB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873695" y="2306699"/>
            <a:ext cx="2008883" cy="400110"/>
          </a:xfrm>
          <a:prstGeom prst="rect">
            <a:avLst/>
          </a:prstGeom>
          <a:solidFill>
            <a:srgbClr val="BBFD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DoubleDQN</a:t>
            </a:r>
            <a:endParaRPr b="1"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6576291" y="3052523"/>
            <a:ext cx="443560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기존 DQN의 target value가 특정 조건에서 overestimate  되는 문제를 해결하기 위해 DoubleDQN 적용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기존 max값이 overestimation을 일으킨다고 보아 maxQ값을 통한 가치 추정</a:t>
            </a:r>
            <a:endParaRPr/>
          </a:p>
        </p:txBody>
      </p:sp>
      <p:pic>
        <p:nvPicPr>
          <p:cNvPr descr="Double Deep Q Networks. Tackling maximization bias in Deep… | by Chris Yoon  | Towards Data Science" id="269" name="Google Shape;2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107" y="3099256"/>
            <a:ext cx="52292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2023-05-26T12:18:02Z</dcterms:created>
  <dc:creator>Shin YoSeop(신요섭)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2023-05-26T12:18:03Z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dcff9cdb-7de1-4dbd-815f-f3d2b83afb4b</vt:lpwstr>
  </property>
  <property fmtid="{D5CDD505-2E9C-101B-9397-08002B2CF9AE}" pid="9" name="MSIP_Label_69b5a962-1a7a-4bf8-819d-07a170110954_ContentBits">
    <vt:lpwstr>0</vt:lpwstr>
  </property>
</Properties>
</file>