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84" r:id="rId2"/>
    <p:sldId id="278" r:id="rId3"/>
    <p:sldId id="279" r:id="rId4"/>
    <p:sldId id="280" r:id="rId5"/>
    <p:sldId id="286" r:id="rId6"/>
    <p:sldId id="282" r:id="rId7"/>
    <p:sldId id="287" r:id="rId8"/>
    <p:sldId id="283" r:id="rId9"/>
    <p:sldId id="257" r:id="rId10"/>
    <p:sldId id="281" r:id="rId11"/>
    <p:sldId id="258" r:id="rId12"/>
    <p:sldId id="259" r:id="rId13"/>
    <p:sldId id="293" r:id="rId14"/>
    <p:sldId id="260" r:id="rId15"/>
    <p:sldId id="262" r:id="rId16"/>
    <p:sldId id="263" r:id="rId17"/>
    <p:sldId id="264" r:id="rId18"/>
    <p:sldId id="288" r:id="rId19"/>
    <p:sldId id="265" r:id="rId20"/>
    <p:sldId id="268" r:id="rId21"/>
    <p:sldId id="270" r:id="rId22"/>
    <p:sldId id="269" r:id="rId23"/>
    <p:sldId id="271" r:id="rId24"/>
    <p:sldId id="272" r:id="rId25"/>
    <p:sldId id="274" r:id="rId26"/>
    <p:sldId id="273" r:id="rId27"/>
    <p:sldId id="275" r:id="rId28"/>
    <p:sldId id="289" r:id="rId29"/>
    <p:sldId id="261" r:id="rId30"/>
    <p:sldId id="291" r:id="rId31"/>
    <p:sldId id="27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98324CF-AB20-4817-9719-02DEC05E7085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F44D-FD9D-4842-8FED-3ED1A55CC65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716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24CF-AB20-4817-9719-02DEC05E7085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F44D-FD9D-4842-8FED-3ED1A55CC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0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24CF-AB20-4817-9719-02DEC05E7085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F44D-FD9D-4842-8FED-3ED1A55CC65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27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24CF-AB20-4817-9719-02DEC05E7085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F44D-FD9D-4842-8FED-3ED1A55CC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0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24CF-AB20-4817-9719-02DEC05E7085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F44D-FD9D-4842-8FED-3ED1A55CC65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693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24CF-AB20-4817-9719-02DEC05E7085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F44D-FD9D-4842-8FED-3ED1A55CC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24CF-AB20-4817-9719-02DEC05E7085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F44D-FD9D-4842-8FED-3ED1A55CC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23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24CF-AB20-4817-9719-02DEC05E7085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F44D-FD9D-4842-8FED-3ED1A55CC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0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24CF-AB20-4817-9719-02DEC05E7085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F44D-FD9D-4842-8FED-3ED1A55CC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11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24CF-AB20-4817-9719-02DEC05E7085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F44D-FD9D-4842-8FED-3ED1A55CC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6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24CF-AB20-4817-9719-02DEC05E7085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F44D-FD9D-4842-8FED-3ED1A55CC65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022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98324CF-AB20-4817-9719-02DEC05E7085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534F44D-FD9D-4842-8FED-3ED1A55CC65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959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u="sng" dirty="0"/>
              <a:t>UNIT 1  -  BASICS OF CELL BIOLOGY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93240" y="4907817"/>
            <a:ext cx="3142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Dr. G. Praveen Kumar</a:t>
            </a:r>
            <a:r>
              <a:rPr lang="en-US" sz="2400" dirty="0" smtClean="0"/>
              <a:t>, Asst. Professor, </a:t>
            </a:r>
          </a:p>
          <a:p>
            <a:r>
              <a:rPr lang="en-US" sz="2400" dirty="0" smtClean="0"/>
              <a:t>Dept. of Chemistry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875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0"/>
            <a:ext cx="11016683" cy="1378039"/>
          </a:xfrm>
        </p:spPr>
        <p:txBody>
          <a:bodyPr/>
          <a:lstStyle/>
          <a:p>
            <a:pPr algn="ctr"/>
            <a:r>
              <a:rPr lang="en-IN" b="1" u="sng" dirty="0"/>
              <a:t>Cell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888642"/>
            <a:ext cx="11158351" cy="5849784"/>
          </a:xfrm>
        </p:spPr>
        <p:txBody>
          <a:bodyPr>
            <a:normAutofit fontScale="92500" lnSpcReduction="10000"/>
          </a:bodyPr>
          <a:lstStyle/>
          <a:p>
            <a:endParaRPr lang="en-IN" sz="2800" dirty="0" smtClean="0"/>
          </a:p>
          <a:p>
            <a:pPr marL="0" indent="0">
              <a:buNone/>
            </a:pPr>
            <a:r>
              <a:rPr lang="en-IN" sz="2800" dirty="0" smtClean="0"/>
              <a:t>The </a:t>
            </a:r>
            <a:r>
              <a:rPr lang="en-IN" sz="2800" dirty="0"/>
              <a:t>cell theory was proposed by </a:t>
            </a:r>
            <a:r>
              <a:rPr lang="en-IN" sz="2800" b="1" dirty="0"/>
              <a:t>Matthias Schleiden</a:t>
            </a:r>
            <a:r>
              <a:rPr lang="en-IN" sz="2800" dirty="0"/>
              <a:t> and </a:t>
            </a:r>
            <a:r>
              <a:rPr lang="en-IN" sz="2800" b="1" dirty="0"/>
              <a:t>Theodor </a:t>
            </a:r>
            <a:r>
              <a:rPr lang="en-IN" sz="2800" b="1" dirty="0" smtClean="0"/>
              <a:t>Schwann </a:t>
            </a:r>
            <a:r>
              <a:rPr lang="en-IN" sz="2800" dirty="0" smtClean="0"/>
              <a:t>in </a:t>
            </a:r>
            <a:r>
              <a:rPr lang="en-IN" sz="2800" b="1" dirty="0" smtClean="0"/>
              <a:t>1839</a:t>
            </a:r>
            <a:r>
              <a:rPr lang="en-IN" sz="2800" dirty="0" smtClean="0"/>
              <a:t>.</a:t>
            </a:r>
          </a:p>
          <a:p>
            <a:r>
              <a:rPr lang="en-IN" sz="2800" dirty="0" smtClean="0"/>
              <a:t>Cell </a:t>
            </a:r>
            <a:r>
              <a:rPr lang="en-IN" sz="2800" dirty="0"/>
              <a:t>Theory consists of three principles</a:t>
            </a:r>
            <a:r>
              <a:rPr lang="en-IN" sz="2800" dirty="0" smtClean="0"/>
              <a:t>:</a:t>
            </a:r>
          </a:p>
          <a:p>
            <a:r>
              <a:rPr lang="en-IN" sz="2800" dirty="0" smtClean="0"/>
              <a:t> </a:t>
            </a:r>
            <a:r>
              <a:rPr lang="en-IN" sz="2800" dirty="0"/>
              <a:t>a. All living things are composed of one or more cells</a:t>
            </a:r>
            <a:r>
              <a:rPr lang="en-IN" sz="2800" dirty="0" smtClean="0"/>
              <a:t>.</a:t>
            </a:r>
          </a:p>
          <a:p>
            <a:r>
              <a:rPr lang="en-IN" sz="2800" dirty="0" smtClean="0"/>
              <a:t> </a:t>
            </a:r>
            <a:r>
              <a:rPr lang="en-IN" sz="2800" dirty="0"/>
              <a:t>b. Cells are the basic units of structure and function </a:t>
            </a:r>
            <a:r>
              <a:rPr lang="en-IN" sz="2800" dirty="0" smtClean="0"/>
              <a:t>of </a:t>
            </a:r>
            <a:r>
              <a:rPr lang="en-IN" sz="2800" dirty="0"/>
              <a:t>an organism</a:t>
            </a:r>
            <a:r>
              <a:rPr lang="en-IN" sz="2800" dirty="0" smtClean="0"/>
              <a:t>.</a:t>
            </a:r>
          </a:p>
          <a:p>
            <a:r>
              <a:rPr lang="en-IN" sz="2800" dirty="0" smtClean="0"/>
              <a:t> </a:t>
            </a:r>
            <a:r>
              <a:rPr lang="en-IN" sz="2800" dirty="0"/>
              <a:t>c. Cells come only from the replication of existing cells</a:t>
            </a:r>
            <a:r>
              <a:rPr lang="en-IN" sz="2800" dirty="0" smtClean="0"/>
              <a:t>.</a:t>
            </a:r>
          </a:p>
          <a:p>
            <a:endParaRPr lang="en-IN" sz="2800" dirty="0" smtClean="0"/>
          </a:p>
          <a:p>
            <a:pPr marL="0" indent="0">
              <a:buNone/>
            </a:pPr>
            <a:r>
              <a:rPr lang="en-IN" sz="2800" dirty="0"/>
              <a:t>The new version of the cell theory can also include:</a:t>
            </a:r>
          </a:p>
          <a:p>
            <a:r>
              <a:rPr lang="en-IN" sz="2800" dirty="0" smtClean="0"/>
              <a:t>d. Cells </a:t>
            </a:r>
            <a:r>
              <a:rPr lang="en-IN" sz="2800" dirty="0"/>
              <a:t>carry genetic material passed to daughter cells during cellular division</a:t>
            </a:r>
          </a:p>
          <a:p>
            <a:r>
              <a:rPr lang="en-IN" sz="2800" dirty="0" smtClean="0"/>
              <a:t>e. </a:t>
            </a:r>
            <a:r>
              <a:rPr lang="en-IN" sz="2800" dirty="0"/>
              <a:t>All cells are essentially the same in chemical composition.</a:t>
            </a:r>
          </a:p>
          <a:p>
            <a:r>
              <a:rPr lang="en-IN" sz="2800" dirty="0" smtClean="0"/>
              <a:t>f. </a:t>
            </a:r>
            <a:r>
              <a:rPr lang="en-IN" sz="2800" dirty="0"/>
              <a:t>Energy flow (metabolism and biochemistry) occurs within cells.</a:t>
            </a:r>
            <a:r>
              <a:rPr lang="en-IN" sz="2800" dirty="0" smtClean="0"/>
              <a:t> 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2579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56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CELL SIZE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385" y="790222"/>
            <a:ext cx="11030415" cy="5900510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cells are small for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reasons: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cell’s nucleus can only control a certain volume of active cytoplasm.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Cells are limited in size by their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surface area to volume ratio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of small cells has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relatively larger surface area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a single large cell of the same volume.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important because the nutrients, oxygen, and other materials a cell requires must enter through it surface.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Fick’s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Law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diffusion α </a:t>
            </a:r>
            <a:r>
              <a:rPr lang="en-US" sz="2400" b="1" u="heavy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Surface Area x Concentration Difference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Distance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004" y="5092628"/>
            <a:ext cx="4250618" cy="1466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888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6543"/>
          </a:xfrm>
        </p:spPr>
        <p:txBody>
          <a:bodyPr/>
          <a:lstStyle/>
          <a:p>
            <a:pPr algn="ctr"/>
            <a:r>
              <a:rPr lang="en-US" b="1" dirty="0" smtClean="0"/>
              <a:t>CELL SHAPE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1668"/>
            <a:ext cx="10515600" cy="54306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Cells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 in a variety of shapes – depending on their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  <a:p>
            <a:pPr lvl="0"/>
            <a:endParaRPr lang="en-US" b="1" dirty="0"/>
          </a:p>
          <a:p>
            <a:endParaRPr lang="en-US" b="1" dirty="0" smtClean="0"/>
          </a:p>
          <a:p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07" y="2169372"/>
            <a:ext cx="4350917" cy="3132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2" descr="Illustration of the types of cells in the body"/>
          <p:cNvSpPr>
            <a:spLocks noChangeAspect="1" noChangeArrowheads="1"/>
          </p:cNvSpPr>
          <p:nvPr/>
        </p:nvSpPr>
        <p:spPr bwMode="auto">
          <a:xfrm>
            <a:off x="5358639" y="373558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llustration of the types of cells in the bod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940" y="1798211"/>
            <a:ext cx="688657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74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314759"/>
            <a:ext cx="9720072" cy="1499616"/>
          </a:xfrm>
        </p:spPr>
        <p:txBody>
          <a:bodyPr>
            <a:noAutofit/>
          </a:bodyPr>
          <a:lstStyle/>
          <a:p>
            <a:r>
              <a:rPr lang="en-US" sz="40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Organization of Cell</a:t>
            </a:r>
            <a:br>
              <a:rPr lang="en-US" sz="40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307205"/>
            <a:ext cx="9720073" cy="4023360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Cells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 a variety of internal structures called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organelles</a:t>
            </a:r>
          </a:p>
          <a:p>
            <a:pPr lvl="0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organelle is a cell component that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performs a specific function in that cell.</a:t>
            </a:r>
          </a:p>
          <a:p>
            <a:pPr lvl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tabLst>
                <a:tab pos="758825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entire cell is surrounded by a thin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cell membrane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tabLst>
                <a:tab pos="758825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nucleus, mitochondria and chloroplasts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have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membranes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envelopes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tabLst>
                <a:tab pos="758825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Because membranes are fluid mosaics, the molecules making them up – phospholipids and proteins - move independently. </a:t>
            </a:r>
          </a:p>
          <a:p>
            <a:pPr lvl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tabLst>
                <a:tab pos="758825" algn="l"/>
              </a:tabLst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Proteins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membrane can be used to transport substances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across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membrane – e.g. by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facilitated diffusion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 by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 transport.</a:t>
            </a:r>
            <a:endParaRPr lang="en-US" sz="20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tabLst>
                <a:tab pos="758825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proteins on the outside of cell membranes </a:t>
            </a: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identify us as unique.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454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23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Prokaryotes v. Eukaryotes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844" y="606310"/>
            <a:ext cx="11457810" cy="579449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Organisms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whose cells normally contain a nucleus are called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Eukaryotes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(generally smaller) organisms whose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cells lack a nucleus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no membrane-bound organelles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known as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Prokaryotes</a:t>
            </a:r>
            <a:r>
              <a:rPr lang="en-US" b="1" dirty="0"/>
              <a:t>.</a:t>
            </a:r>
            <a:endParaRPr lang="en-US" dirty="0"/>
          </a:p>
          <a:p>
            <a:endParaRPr lang="en-US" dirty="0"/>
          </a:p>
        </p:txBody>
      </p:sp>
      <p:pic>
        <p:nvPicPr>
          <p:cNvPr id="4" name="image17.png" descr="Anatomy of a Simple Bacterium 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2195" y="2185705"/>
            <a:ext cx="3708471" cy="2916873"/>
          </a:xfrm>
          <a:prstGeom prst="rect">
            <a:avLst/>
          </a:prstGeom>
        </p:spPr>
      </p:pic>
      <p:pic>
        <p:nvPicPr>
          <p:cNvPr id="5" name="image18.png" descr="Plant Cell 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40464" y="2005681"/>
            <a:ext cx="4375892" cy="332023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55637" y="5382357"/>
            <a:ext cx="3072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A. Prokaryotic</a:t>
            </a:r>
            <a:r>
              <a:rPr lang="en-US" i="1" spc="-1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cell</a:t>
            </a:r>
            <a:r>
              <a:rPr lang="en-US" i="1" spc="-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(bacterium)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863793" y="5382357"/>
            <a:ext cx="2650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118110" algn="ctr">
              <a:tabLst>
                <a:tab pos="3658235" algn="l"/>
              </a:tabLst>
            </a:pPr>
            <a:r>
              <a:rPr lang="en-US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B. 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Eukaryotic cell (plant)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54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989" y="27045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PARTS OF THE EUKARYOTIC CELL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49" y="777410"/>
            <a:ext cx="10515600" cy="608058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Eukaryotic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cells generally have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components: A cell membrane, a nucleus, and a variety of other organelles.</a:t>
            </a:r>
          </a:p>
          <a:p>
            <a:pPr>
              <a:lnSpc>
                <a:spcPct val="100000"/>
              </a:lnSpc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MEMBRANE</a:t>
            </a:r>
          </a:p>
          <a:p>
            <a:pPr lvl="0"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cell cannot survive if it is totally isolated from its environment.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membrane is a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barrier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separating every cell from its external environment.</a:t>
            </a:r>
          </a:p>
          <a:p>
            <a:pPr lvl="0"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"Selectively Permeable"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membrane regulates what passes into and out of the cell.</a:t>
            </a:r>
          </a:p>
          <a:p>
            <a:pPr lvl="0"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cell membrane is a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fluid mosaic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proteins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floating in a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phospholipid bilayer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membrane functions like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gate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controlling which molecules can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and leave the cell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cell membrane controls which substances pass into and out of the cell.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of the cell membrane is mostly composed of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phospholipid molecules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0">
              <a:lnSpc>
                <a:spcPct val="10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90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268" y="231311"/>
            <a:ext cx="10515600" cy="4489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77772"/>
            <a:ext cx="10515600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head is charged and so polar; the tails are not charged and so are non-polar.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two ends of the phospholipid molecule have different properties in water.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phosphate head is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hydrophylic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so the head will orient itself so that it is as close as possible to water molecules.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fatty acid tails are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hydrophobic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so will tend to orient themselves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away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water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causes the phospholipids of the cell membrane to form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layers, known as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phospholipid bilayer.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20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737" y="4481849"/>
            <a:ext cx="5149803" cy="2286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2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33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6291"/>
            <a:ext cx="10103556" cy="5342819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FLUID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MOSAIC MODEL OF CELL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MEMBRANES</a:t>
            </a:r>
          </a:p>
          <a:p>
            <a:pPr lvl="2" algn="just">
              <a:lnSpc>
                <a:spcPct val="160000"/>
              </a:lnSpc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Membranes are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fluid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are rather viscous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6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molecules of the cell membrane are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in motion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 the phospholipids are able to drift across the membrane, changing places with their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neighbour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6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Proteins, both in and on the membrane, form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mosaic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floating in amongst the phospholipids.</a:t>
            </a:r>
          </a:p>
          <a:p>
            <a:pPr lvl="2" algn="just">
              <a:lnSpc>
                <a:spcPct val="16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of this, </a:t>
            </a:r>
            <a:r>
              <a:rPr 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Singer and Nicolson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the modern view of membrane structure the ‘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Fluid Mosaic Model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’.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mosaic of proteins in the cell membrane is constantly changing.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6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image21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919" y="4060638"/>
            <a:ext cx="5952414" cy="215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58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3645" y="218939"/>
            <a:ext cx="8760854" cy="848457"/>
          </a:xfrm>
        </p:spPr>
        <p:txBody>
          <a:bodyPr/>
          <a:lstStyle/>
          <a:p>
            <a:pPr algn="ctr"/>
            <a:r>
              <a:rPr lang="en-US" dirty="0"/>
              <a:t>CYTOPLASM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280" y="1320084"/>
            <a:ext cx="9720073" cy="402336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Within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cell membrane which is not the nucleus is known as the cytoplasm.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Cytosol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the jelly-like mixture in which the other organelles are suspended, so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cytosol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+ organelles = cytoplasm.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Organelles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carry out specific functions within the cell. In Eukaryotic cells, most organelles are surrounded by a membrane, but in Prokaryotic cells there are no membrane-bound organelles.</a:t>
            </a:r>
          </a:p>
          <a:p>
            <a:pPr algn="just"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4" name="image12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070" y="4225240"/>
            <a:ext cx="4631029" cy="2673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44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889" y="478015"/>
            <a:ext cx="10515600" cy="25576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THE NUCLEUS (</a:t>
            </a:r>
            <a:r>
              <a:rPr lang="en-US" dirty="0" smtClean="0"/>
              <a:t>pl. </a:t>
            </a:r>
            <a:r>
              <a:rPr lang="en-US" b="1" dirty="0" smtClean="0"/>
              <a:t>NUCLEI)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644" y="831676"/>
            <a:ext cx="10515600" cy="5556074"/>
          </a:xfrm>
        </p:spPr>
        <p:txBody>
          <a:bodyPr>
            <a:no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nucleus is normally the largest organelle within a Eukaryotic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cell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Prokaryotes have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nucleus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having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nuclear body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instead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nucleus contains the cell’s chromosomes 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human 23,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fruit fly 6, fern 1260) which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normally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uncoiled to form a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chromatinic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contain both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DNA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proteins, known as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histones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nucleus is surrounded by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membrane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nuclear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envelope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has many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nuclear pores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proteins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nuclei contain at least one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nucleolus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(plural, nucleoli). The nucleoli are where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ribosomes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synthesized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Ribosomes translate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mRNA into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proteins, when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nucleus prepares to divide, the nucleolus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disappears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65956" y="234808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23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082" y="0"/>
            <a:ext cx="4101839" cy="2009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91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34" y="548640"/>
            <a:ext cx="8396328" cy="858129"/>
          </a:xfrm>
        </p:spPr>
        <p:txBody>
          <a:bodyPr>
            <a:normAutofit/>
          </a:bodyPr>
          <a:lstStyle/>
          <a:p>
            <a:r>
              <a:rPr lang="en-IN" b="1" u="sng" dirty="0" smtClean="0"/>
              <a:t>UNIT 1  -  BASICS OF CELL BIOLOGY</a:t>
            </a:r>
            <a:endParaRPr lang="en-IN" b="1" u="sn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29734" y="1856935"/>
            <a:ext cx="8596668" cy="4963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smtClean="0"/>
              <a:t>INTRODUCTION TO THE CELL</a:t>
            </a:r>
          </a:p>
          <a:p>
            <a:r>
              <a:rPr lang="en-IN" sz="3200" dirty="0" smtClean="0"/>
              <a:t>STRUCTURE AND FUNCTIONS OF THE CELL </a:t>
            </a:r>
          </a:p>
          <a:p>
            <a:r>
              <a:rPr lang="en-IN" sz="3200" dirty="0" smtClean="0"/>
              <a:t>INTERNAL ORGANIZATION OF CELL</a:t>
            </a:r>
          </a:p>
          <a:p>
            <a:r>
              <a:rPr lang="en-IN" sz="3200" dirty="0" smtClean="0"/>
              <a:t>PARTS OF THE PROKARYOTIC AND EUKARYOTIC CELL</a:t>
            </a:r>
          </a:p>
          <a:p>
            <a:r>
              <a:rPr lang="en-IN" sz="3200" dirty="0" smtClean="0"/>
              <a:t>GENETIC INFORMATIONS OF THE CELL</a:t>
            </a:r>
          </a:p>
          <a:p>
            <a:endParaRPr lang="en-IN" sz="3200" dirty="0" smtClean="0"/>
          </a:p>
          <a:p>
            <a:pPr marL="0" indent="0">
              <a:buFont typeface="Wingdings 3" charset="2"/>
              <a:buNone/>
            </a:pPr>
            <a:endParaRPr lang="en-IN" sz="3200" dirty="0" smtClean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69462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638" y="332795"/>
            <a:ext cx="10515600" cy="58160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MITOCHONDRIA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268" y="1000434"/>
            <a:ext cx="8584581" cy="5378064"/>
          </a:xfrm>
        </p:spPr>
        <p:txBody>
          <a:bodyPr>
            <a:no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Mitochondria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found scattered throughout the cytosol, and are relatively large organelles (second only to the nucleus and chloroplasts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Mitochondria are the sites of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aerobic respiration,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which energy from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organic compounds is transferred to ATP. 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reason they are sometimes referred to as the ‘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powerhouse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of the cell.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ATP is the molecule that most cells use as their main energy ‘currency’.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smooth outer membrane serves as a boundary between the mitochondria and the cytosol.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inner membrane has many long folds, known as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cristae,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greatly increase the surface area of the inner membrane, providing more space for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ATP synthesis to occur.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Mitochondria have their own DNA, and new mitochondria arise only when existing ones grow and divide. They are thus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semi-autonomous organelles.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2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672" y="132073"/>
            <a:ext cx="2743200" cy="19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08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60" y="571424"/>
            <a:ext cx="10515600" cy="76114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ENDOPLASMIC RETICULUM (ER)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966" y="1446795"/>
            <a:ext cx="10515600" cy="4351338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ER is a system of membranous tubules and sacs.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function of the ER is to act as an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transport system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allowing molecules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move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one part of the cell to another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rough 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studded with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80s ribosomes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is the site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protein synthesis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smooth 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where polypeptides are converted into functional proteins and where proteins are prepared for secretion.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Smooth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no 80s ribosomes and is also involved in the regulation of calcium levels in muscle cells, and the breakdown of toxins by liver cells.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types of ER transport materials throughout the cell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9197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6663" y="148432"/>
            <a:ext cx="2698595" cy="1737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61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117" y="154412"/>
            <a:ext cx="10515600" cy="978930"/>
          </a:xfrm>
        </p:spPr>
        <p:txBody>
          <a:bodyPr/>
          <a:lstStyle/>
          <a:p>
            <a:pPr algn="ctr"/>
            <a:r>
              <a:rPr lang="en-US" b="1" dirty="0" smtClean="0"/>
              <a:t>RIBOSOMES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044" y="1175466"/>
            <a:ext cx="10515600" cy="4393751"/>
          </a:xfrm>
        </p:spPr>
        <p:txBody>
          <a:bodyPr>
            <a:noAutofit/>
          </a:bodyPr>
          <a:lstStyle/>
          <a:p>
            <a:pPr lvl="0" algn="just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organelles, ribosomes are not surrounded by a membrane.</a:t>
            </a:r>
          </a:p>
          <a:p>
            <a:pPr lvl="0" algn="just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Ribosomes are the site of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protein synthesis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cell.</a:t>
            </a:r>
          </a:p>
          <a:p>
            <a:pPr lvl="0" algn="just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free in the cytoplasm (Prokaryotes); others line the membranes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rough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endoplasmic reticulum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(rough ER).</a:t>
            </a:r>
          </a:p>
          <a:p>
            <a:pPr lvl="0" algn="just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exist in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sizes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found in all Prokaryotes, chloroplasts and mitochondria, suggesting that they have evolved from ancestral Prokaryotic organisms. They are free-floating.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 in all eukaryotic cells – attached to the rough ER (they are rather larger).</a:t>
            </a:r>
          </a:p>
          <a:p>
            <a:pPr lvl="0" algn="just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Groups of 80s ribosomes, working together, are known as a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polysome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91970" tIns="57132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image27.jpeg" descr="Ribosome Structure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076" y="209551"/>
            <a:ext cx="1990880" cy="2293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39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326" y="130949"/>
            <a:ext cx="10515600" cy="63848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GOLGI APPARATUS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244" y="944679"/>
            <a:ext cx="11446045" cy="4351338"/>
          </a:xfrm>
        </p:spPr>
        <p:txBody>
          <a:bodyPr>
            <a:norm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Golgi apparatus is the processing, packaging and secreting organelle of the cell, so it is much more common in glandular cells.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Golgi apparatus is a system of membranes, made of flattened sac-like structures called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cisternae.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works closely with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smoother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modify proteins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export by the cell.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4340" name="image2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365" y="3769112"/>
            <a:ext cx="2718845" cy="262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65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839" y="193910"/>
            <a:ext cx="10515600" cy="51582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LYSOSOMES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661" y="193910"/>
            <a:ext cx="10515600" cy="4351338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50000"/>
              </a:lnSpc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Lysosomes are small spherical organelles that enclose hydrolytic enzymes within a single membrane.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Lysosomes are the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 of protein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digestion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also the site of food digestion in the cell, and of bacterial digestion in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phagocytes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Lysosomes are formed from pieces of the Golgi apparatus that break off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frequently nicknamed as “suicide bags or sacs” due to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autolysis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Lysosomes are common in the cells of Animals,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Protoctista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even Fungi, but rare in plants.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Lysosome Images, Stock Photos &amp; Vectors | Shutterst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29" b="22075"/>
          <a:stretch/>
        </p:blipFill>
        <p:spPr bwMode="auto">
          <a:xfrm>
            <a:off x="3405898" y="4288664"/>
            <a:ext cx="4330619" cy="2434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3805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653" y="18649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CENTRIOLE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653" y="1001377"/>
            <a:ext cx="10515600" cy="4351338"/>
          </a:xfrm>
        </p:spPr>
        <p:txBody>
          <a:bodyPr/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consists of two bundles of microtubules at right-angles to each other.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bundle contains 9 tubes in a very characteristic arrangement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start of mitosis and meiosis, the centriole divides, and one half moves to each end of the cell, forming the spindle.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spindle fibres are later shortened to pull the chromosomes apart.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image30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211" y="4069725"/>
            <a:ext cx="3375830" cy="229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7736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912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CYTOSKELETON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953" y="594686"/>
            <a:ext cx="11358093" cy="5898525"/>
          </a:xfrm>
        </p:spPr>
        <p:txBody>
          <a:bodyPr>
            <a:normAutofit fontScale="85000" lnSpcReduction="20000"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Just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your body depends on your skeleton to maintain its shape and size, so a cell needs structures to maintain its shape and size.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animal cells, which have no cell wall, an internal framework called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cytoskeleton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maintains the shape of the cell, and helps the cell to move.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cytoskeleton consists of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microfilaments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(contractile). They are made of actin, and are common in motile cells.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microtubules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(rigid, hollow tubes – made of tubulin).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Microtubules have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functions: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maintain the shape of the cell.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serve as tracks for organelles to move along within the cell.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form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centriole.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Chemical Composition of Cytoskeleton and Structure With Diagra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93"/>
          <a:stretch/>
        </p:blipFill>
        <p:spPr bwMode="auto">
          <a:xfrm>
            <a:off x="8397024" y="2279561"/>
            <a:ext cx="3657601" cy="4033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0829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7487"/>
            <a:ext cx="10515600" cy="31971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 </a:t>
            </a:r>
            <a:br>
              <a:rPr lang="en-US" dirty="0"/>
            </a:br>
            <a:r>
              <a:rPr lang="en-US" b="1" dirty="0"/>
              <a:t>CILIA AND FLAGELLAE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9" y="457200"/>
            <a:ext cx="11758411" cy="5025936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Cilia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Flagellae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structures that project from the cell, where they assist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movement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Cilia (sing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cilium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short, and numerous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hair-like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Flagellae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(sing.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flagellum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much longer, fewer, and are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whip-like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cilia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flagellae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all Eukaryotes are always 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characteristic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arrangement of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‘9 + 2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Protoctista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commonly use cilia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flagellae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move through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water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Sperm use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flagellae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(many, all fused together) to swim to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Cilia line our trachea and bronchi, moving dust particles and bacteria away from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lungs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90383" tIns="57132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2" descr="Difference between Cilia and Flagella Explained -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71"/>
          <a:stretch/>
        </p:blipFill>
        <p:spPr bwMode="auto">
          <a:xfrm rot="10800000" flipH="1" flipV="1">
            <a:off x="635858" y="4244861"/>
            <a:ext cx="6936920" cy="247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What is 9+2 arrangement - Brainly.i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" t="23230" b="10035"/>
          <a:stretch/>
        </p:blipFill>
        <p:spPr bwMode="auto">
          <a:xfrm>
            <a:off x="7868124" y="4244860"/>
            <a:ext cx="3895098" cy="2349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73602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image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45" y="1287887"/>
            <a:ext cx="5367801" cy="424809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2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439" y="1262504"/>
            <a:ext cx="5389029" cy="424809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909872" y="5535979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animal cell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607153" y="5549232"/>
            <a:ext cx="1244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plant 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033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3784041"/>
              </p:ext>
            </p:extLst>
          </p:nvPr>
        </p:nvGraphicFramePr>
        <p:xfrm>
          <a:off x="591014" y="256477"/>
          <a:ext cx="10682869" cy="638965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2485705"/>
                <a:gridCol w="2780636"/>
                <a:gridCol w="5416528"/>
              </a:tblGrid>
              <a:tr h="40862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7820" marR="0" algn="ctr">
                        <a:spcBef>
                          <a:spcPts val="35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Prokaryotes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23315" marR="1113155" algn="ctr">
                        <a:spcBef>
                          <a:spcPts val="35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Eukaryotes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69042">
                <a:tc>
                  <a:txBody>
                    <a:bodyPr/>
                    <a:lstStyle/>
                    <a:p>
                      <a:pPr marL="101600" marR="95885" algn="ctr">
                        <a:spcBef>
                          <a:spcPts val="345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Typical organisms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260" marR="0" algn="ctr">
                        <a:spcBef>
                          <a:spcPts val="36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bacteria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 marR="0" algn="ctr">
                        <a:spcBef>
                          <a:spcPts val="36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Protoctista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fungi, plants, animals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632136">
                <a:tc>
                  <a:txBody>
                    <a:bodyPr/>
                    <a:lstStyle/>
                    <a:p>
                      <a:pPr marL="100965" marR="95885" algn="ctr">
                        <a:spcBef>
                          <a:spcPts val="975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Typical size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260" marR="0" algn="ctr">
                        <a:spcBef>
                          <a:spcPts val="99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1-10 µm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 marR="174625" algn="ctr"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10-100 µm (sperm cells) apart from the tail, are smaller)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632136">
                <a:tc>
                  <a:txBody>
                    <a:bodyPr/>
                    <a:lstStyle/>
                    <a:p>
                      <a:pPr marL="100330" marR="95885" algn="ctr">
                        <a:spcBef>
                          <a:spcPts val="975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of nucleus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260" marR="0" algn="ctr"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Nuclear body</a:t>
                      </a:r>
                    </a:p>
                    <a:p>
                      <a:pPr marL="48260" marR="0" algn="ctr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nucleus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 marR="0" algn="ctr">
                        <a:spcBef>
                          <a:spcPts val="99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 nucleus with nuclear envelope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632136">
                <a:tc>
                  <a:txBody>
                    <a:bodyPr/>
                    <a:lstStyle/>
                    <a:p>
                      <a:pPr marL="100965" marR="95885" algn="ctr">
                        <a:spcBef>
                          <a:spcPts val="975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DNA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260" marR="0" algn="ctr">
                        <a:spcBef>
                          <a:spcPts val="99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circular (ccc DNA)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 marR="410210" algn="ctr"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 molecules (chromosomes) with histone proteins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69042">
                <a:tc>
                  <a:txBody>
                    <a:bodyPr/>
                    <a:lstStyle/>
                    <a:p>
                      <a:pPr marL="100330" marR="95885" algn="ctr">
                        <a:spcBef>
                          <a:spcPts val="345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Ribosomes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260" marR="0" algn="ctr">
                        <a:spcBef>
                          <a:spcPts val="365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70S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 marR="0" algn="ctr">
                        <a:spcBef>
                          <a:spcPts val="365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80S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711153">
                <a:tc>
                  <a:txBody>
                    <a:bodyPr/>
                    <a:lstStyle/>
                    <a:p>
                      <a:pPr marL="412750" marR="226695" indent="-170180" algn="ctr">
                        <a:spcBef>
                          <a:spcPts val="345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Cytoplasmatic</a:t>
                      </a: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structure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260" marR="0" algn="ctr">
                        <a:spcBef>
                          <a:spcPts val="105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very few structures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 marR="0" algn="ctr">
                        <a:spcBef>
                          <a:spcPts val="105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highly structured by membranes and a cytoskeleton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632136">
                <a:tc>
                  <a:txBody>
                    <a:bodyPr/>
                    <a:lstStyle/>
                    <a:p>
                      <a:pPr marL="100965" marR="95885" algn="ctr">
                        <a:spcBef>
                          <a:spcPts val="975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Cell movement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260" marR="194310" algn="ctr"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Flagellae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/cilia made of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flagellin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 marR="0" algn="ctr">
                        <a:spcBef>
                          <a:spcPts val="99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flagellae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cilia made of tubulin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69932">
                <a:tc>
                  <a:txBody>
                    <a:bodyPr/>
                    <a:lstStyle/>
                    <a:p>
                      <a:pPr marL="100965" marR="95885" algn="ctr">
                        <a:spcBef>
                          <a:spcPts val="345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Mitochondria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260" marR="0" algn="ctr">
                        <a:spcBef>
                          <a:spcPts val="36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 marR="0" algn="ctr">
                        <a:spcBef>
                          <a:spcPts val="36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1 - 100 (though RBC’s have none)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69042">
                <a:tc>
                  <a:txBody>
                    <a:bodyPr/>
                    <a:lstStyle/>
                    <a:p>
                      <a:pPr marL="100965" marR="95885" algn="ctr">
                        <a:spcBef>
                          <a:spcPts val="345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Chloroplasts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260" marR="0" algn="ctr">
                        <a:spcBef>
                          <a:spcPts val="36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 marR="0" algn="ctr">
                        <a:spcBef>
                          <a:spcPts val="36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algae and plants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632136">
                <a:tc>
                  <a:txBody>
                    <a:bodyPr/>
                    <a:lstStyle/>
                    <a:p>
                      <a:pPr marL="100330" marR="95885" algn="ctr">
                        <a:spcBef>
                          <a:spcPts val="975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Organization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260" marR="0" algn="ctr">
                        <a:spcBef>
                          <a:spcPts val="99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usually single cells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 marR="629285" algn="ctr"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 cells, colonies, higher multicellular organisms with specialized cells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632136">
                <a:tc>
                  <a:txBody>
                    <a:bodyPr/>
                    <a:lstStyle/>
                    <a:p>
                      <a:pPr marL="100330" marR="95885" algn="ctr">
                        <a:spcBef>
                          <a:spcPts val="975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Cell division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260" marR="538480" algn="ctr"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Binary fission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(simple division)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 marR="1177290" algn="ctr"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Mitosis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(normal cell replication) 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Meiosis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(gamete production)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24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894" y="506436"/>
            <a:ext cx="9383151" cy="5556739"/>
          </a:xfrm>
        </p:spPr>
        <p:txBody>
          <a:bodyPr>
            <a:normAutofit/>
          </a:bodyPr>
          <a:lstStyle/>
          <a:p>
            <a:endParaRPr lang="en-IN" sz="2800" dirty="0" smtClean="0"/>
          </a:p>
          <a:p>
            <a:endParaRPr lang="en-IN" sz="2800" dirty="0"/>
          </a:p>
          <a:p>
            <a:r>
              <a:rPr lang="en-IN" sz="2800" dirty="0" smtClean="0"/>
              <a:t>CELL </a:t>
            </a:r>
            <a:r>
              <a:rPr lang="en-IN" sz="2800" dirty="0"/>
              <a:t>DIVISION- MITOSIS </a:t>
            </a:r>
            <a:r>
              <a:rPr lang="en-IN" sz="2800" dirty="0" smtClean="0"/>
              <a:t>AND </a:t>
            </a:r>
            <a:r>
              <a:rPr lang="en-IN" sz="2800" dirty="0"/>
              <a:t>MEOSIS</a:t>
            </a:r>
          </a:p>
          <a:p>
            <a:r>
              <a:rPr lang="en-IN" sz="2800" dirty="0"/>
              <a:t>CELL DIFFERENTIATION</a:t>
            </a:r>
          </a:p>
          <a:p>
            <a:r>
              <a:rPr lang="en-IN" sz="2800" dirty="0"/>
              <a:t>PROTEIN </a:t>
            </a:r>
            <a:r>
              <a:rPr lang="en-IN" sz="2800" dirty="0" smtClean="0"/>
              <a:t>STRUCTURE</a:t>
            </a:r>
          </a:p>
          <a:p>
            <a:r>
              <a:rPr lang="en-IN" sz="2800" dirty="0" smtClean="0"/>
              <a:t>CELL METABOLISM</a:t>
            </a:r>
          </a:p>
          <a:p>
            <a:r>
              <a:rPr lang="en-IN" sz="2800" dirty="0" smtClean="0"/>
              <a:t>HOMEOSTASIS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8147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agranjos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921" y="1106083"/>
            <a:ext cx="8730847" cy="436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1744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161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u="sng" dirty="0"/>
              <a:t>INTRODUCTION TO THE CELL</a:t>
            </a:r>
            <a:br>
              <a:rPr lang="en-IN" b="1" u="sng" dirty="0"/>
            </a:b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060" y="1637402"/>
            <a:ext cx="11081077" cy="464866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/>
              <a:t>Both living and non-living things are composed of molecules made from chemical elements such as Carbon, Hydrogen, Oxygen, and Nitrogen</a:t>
            </a:r>
            <a:r>
              <a:rPr lang="en-IN" sz="2800" dirty="0" smtClean="0"/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 smtClean="0"/>
              <a:t> </a:t>
            </a:r>
            <a:r>
              <a:rPr lang="en-IN" sz="2800" dirty="0"/>
              <a:t>The organization of these molecules into cells is one feature that distinguishes living things from all other matter. </a:t>
            </a:r>
            <a:endParaRPr lang="en-IN" sz="2800" dirty="0" smtClean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b="1" dirty="0" smtClean="0"/>
              <a:t>The </a:t>
            </a:r>
            <a:r>
              <a:rPr lang="en-IN" sz="2800" b="1" dirty="0"/>
              <a:t>cell is the smallest unit of matter that can carry on all the processes of life. </a:t>
            </a:r>
          </a:p>
        </p:txBody>
      </p:sp>
    </p:spTree>
    <p:extLst>
      <p:ext uri="{BB962C8B-B14F-4D97-AF65-F5344CB8AC3E}">
        <p14:creationId xmlns:p14="http://schemas.microsoft.com/office/powerpoint/2010/main" val="229653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Five orders of organization</a:t>
            </a:r>
            <a:endParaRPr lang="en-US" dirty="0"/>
          </a:p>
        </p:txBody>
      </p:sp>
      <p:pic>
        <p:nvPicPr>
          <p:cNvPr id="3" name="Picture 2" descr="What is the body organisation of complex organisms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664" y="1878770"/>
            <a:ext cx="8820999" cy="421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25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57200"/>
            <a:ext cx="11101388" cy="739775"/>
          </a:xfrm>
        </p:spPr>
        <p:txBody>
          <a:bodyPr>
            <a:noAutofit/>
          </a:bodyPr>
          <a:lstStyle/>
          <a:p>
            <a:pPr algn="ctr"/>
            <a:r>
              <a:rPr lang="en-IN" sz="3200" b="1" u="sng" dirty="0">
                <a:latin typeface="TimesNewRomanPS-BoldMT"/>
              </a:rPr>
              <a:t>Kingdoms </a:t>
            </a:r>
            <a:r>
              <a:rPr lang="en-IN" sz="3200" b="1" u="sng" dirty="0" smtClean="0">
                <a:latin typeface="TimesNewRomanPS-BoldMT"/>
              </a:rPr>
              <a:t>and Classification</a:t>
            </a:r>
            <a:r>
              <a:rPr lang="en-IN" sz="3200" b="1" u="sng" dirty="0">
                <a:latin typeface="TimesNewRomanPS-BoldMT"/>
              </a:rPr>
              <a:t/>
            </a:r>
            <a:br>
              <a:rPr lang="en-IN" sz="3200" b="1" u="sng" dirty="0">
                <a:latin typeface="TimesNewRomanPS-BoldMT"/>
              </a:rPr>
            </a:br>
            <a:endParaRPr lang="en-IN" sz="3200" u="sng" dirty="0"/>
          </a:p>
        </p:txBody>
      </p:sp>
      <p:sp>
        <p:nvSpPr>
          <p:cNvPr id="3" name="Rectangle 2"/>
          <p:cNvSpPr/>
          <p:nvPr/>
        </p:nvSpPr>
        <p:spPr>
          <a:xfrm>
            <a:off x="515155" y="1017432"/>
            <a:ext cx="11101588" cy="5115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grouping things together on the basis of features they have in common.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science of classification is called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taxonomy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1982, Margulis and Schwartz proposed a system which used the </a:t>
            </a:r>
            <a:r>
              <a:rPr lang="en-IN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five </a:t>
            </a:r>
            <a:r>
              <a:rPr lang="en-IN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kingdom classification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living organisms the prokaryote and four eukaryote kingdoms. Those are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follows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Monera ( Prokaryotes)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Protista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Fungi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Plantae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Animalia</a:t>
            </a:r>
          </a:p>
        </p:txBody>
      </p:sp>
    </p:spTree>
    <p:extLst>
      <p:ext uri="{BB962C8B-B14F-4D97-AF65-F5344CB8AC3E}">
        <p14:creationId xmlns:p14="http://schemas.microsoft.com/office/powerpoint/2010/main" val="340017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IVE KINGDOM CLASSIFICATION-RH Whittak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4" t="26393" r="11006"/>
          <a:stretch/>
        </p:blipFill>
        <p:spPr bwMode="auto">
          <a:xfrm>
            <a:off x="463637" y="553790"/>
            <a:ext cx="10949231" cy="587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26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6365" y="553792"/>
            <a:ext cx="1137204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Monera (</a:t>
            </a:r>
            <a:r>
              <a:rPr lang="en-I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Prokaryotae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: Single cell and don’t have definite nucleus.</a:t>
            </a: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Prokaryotes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bacteria and cyanobacteria. They were autotrophic or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heterotrophic, motile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non-motile. Examples, blue-green bacteria.</a:t>
            </a:r>
          </a:p>
          <a:p>
            <a:endParaRPr lang="en-I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Protista: single cell but have nuclear membrane.</a:t>
            </a: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organisms resembling the ancestors of plants, animals, and fungi.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Include algae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protozoa, slime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molds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Fungi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Heterotrophic, non-motile, food is digested the outside of the body and products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digestion absorbed.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ex.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Yeast, mushrooms.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Plantae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Plants, autotrophic, non-motile.</a:t>
            </a:r>
          </a:p>
          <a:p>
            <a:endParaRPr lang="en-I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Animalia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Animals are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heterotrophic, motile, food is ingested (taken to the body) before digestion.</a:t>
            </a:r>
          </a:p>
        </p:txBody>
      </p:sp>
    </p:spTree>
    <p:extLst>
      <p:ext uri="{BB962C8B-B14F-4D97-AF65-F5344CB8AC3E}">
        <p14:creationId xmlns:p14="http://schemas.microsoft.com/office/powerpoint/2010/main" val="271349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874" y="164403"/>
            <a:ext cx="10515600" cy="68560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183" y="850006"/>
            <a:ext cx="11732653" cy="5756856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living thing - from the tiniest bacterium to the largest whale - is made of one or more cells.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the C17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 one knew that cells existed, since they are too small to be seen with the naked eye.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invention of the microscope enabled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Robert Hooke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(1665)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Anton van Leuwenhoek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(1675) to see and draw the first ‘cells’, a word coined by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Hooke 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idea that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living things are made of cells was put forward in about 1840 and in 1855 came ‘Cell Theory’ – i.e. ‘cells only come from other cells’ – contradicting the earlier theory of ‘Spontaneous Generation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ntroduction to Cells Biology A/Cells. The Discovery Cells were first  discovered in 1665 when Robert Hooke observed a slice of cork under a  microscope.Cells. - ppt downloa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3" t="46673" r="56034" b="12200"/>
          <a:stretch/>
        </p:blipFill>
        <p:spPr bwMode="auto">
          <a:xfrm>
            <a:off x="6192184" y="4544313"/>
            <a:ext cx="1635171" cy="196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ell Theory Timeline | Biology Dictiona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692726" y="4498561"/>
            <a:ext cx="3036150" cy="205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imalcule - Wikipe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355" y="4575838"/>
            <a:ext cx="2501408" cy="196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5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1943</TotalTime>
  <Words>2197</Words>
  <Application>Microsoft Office PowerPoint</Application>
  <PresentationFormat>Widescreen</PresentationFormat>
  <Paragraphs>224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Times New Roman</vt:lpstr>
      <vt:lpstr>TimesNewRomanPS-BoldMT</vt:lpstr>
      <vt:lpstr>Tw Cen MT</vt:lpstr>
      <vt:lpstr>Tw Cen MT Condensed</vt:lpstr>
      <vt:lpstr>Wingdings</vt:lpstr>
      <vt:lpstr>Wingdings 3</vt:lpstr>
      <vt:lpstr>Integral</vt:lpstr>
      <vt:lpstr>UNIT 1  -  BASICS OF CELL BIOLOGY </vt:lpstr>
      <vt:lpstr>UNIT 1  -  BASICS OF CELL BIOLOGY</vt:lpstr>
      <vt:lpstr>PowerPoint Presentation</vt:lpstr>
      <vt:lpstr>INTRODUCTION TO THE CELL </vt:lpstr>
      <vt:lpstr>Five orders of organization</vt:lpstr>
      <vt:lpstr>Kingdoms and Classification </vt:lpstr>
      <vt:lpstr>PowerPoint Presentation</vt:lpstr>
      <vt:lpstr>PowerPoint Presentation</vt:lpstr>
      <vt:lpstr>History</vt:lpstr>
      <vt:lpstr>Cell Theory</vt:lpstr>
      <vt:lpstr>CELL SIZE </vt:lpstr>
      <vt:lpstr>CELL SHAPE</vt:lpstr>
      <vt:lpstr>Internal Organization of Cell </vt:lpstr>
      <vt:lpstr>Prokaryotes v. Eukaryotes </vt:lpstr>
      <vt:lpstr>PARTS OF THE EUKARYOTIC CELL </vt:lpstr>
      <vt:lpstr>CONT.</vt:lpstr>
      <vt:lpstr> </vt:lpstr>
      <vt:lpstr>CYTOPLASM</vt:lpstr>
      <vt:lpstr>THE NUCLEUS (pl. NUCLEI) </vt:lpstr>
      <vt:lpstr>MITOCHONDRIA</vt:lpstr>
      <vt:lpstr>ENDOPLASMIC RETICULUM (ER) </vt:lpstr>
      <vt:lpstr>RIBOSOMES</vt:lpstr>
      <vt:lpstr>GOLGI APPARATUS</vt:lpstr>
      <vt:lpstr>LYSOSOMES</vt:lpstr>
      <vt:lpstr>CENTRIOLE</vt:lpstr>
      <vt:lpstr>CYTOSKELETON </vt:lpstr>
      <vt:lpstr>  CILIA AND FLAGELLAE 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STRUCTURE AND FUNCTION OF THE CELL</dc:title>
  <dc:creator>user pc</dc:creator>
  <cp:lastModifiedBy>user pc</cp:lastModifiedBy>
  <cp:revision>72</cp:revision>
  <dcterms:created xsi:type="dcterms:W3CDTF">2020-10-04T11:56:47Z</dcterms:created>
  <dcterms:modified xsi:type="dcterms:W3CDTF">2021-01-21T04:20:05Z</dcterms:modified>
</cp:coreProperties>
</file>