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2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65" r:id="rId3"/>
    <p:sldId id="257" r:id="rId4"/>
    <p:sldId id="258" r:id="rId5"/>
    <p:sldId id="259" r:id="rId6"/>
    <p:sldId id="260" r:id="rId7"/>
    <p:sldId id="261" r:id="rId8"/>
    <p:sldId id="262" r:id="rId9"/>
    <p:sldId id="278" r:id="rId10"/>
    <p:sldId id="279" r:id="rId11"/>
    <p:sldId id="280" r:id="rId12"/>
    <p:sldId id="320" r:id="rId13"/>
    <p:sldId id="281" r:id="rId14"/>
    <p:sldId id="304" r:id="rId15"/>
    <p:sldId id="305" r:id="rId16"/>
    <p:sldId id="306" r:id="rId17"/>
    <p:sldId id="307" r:id="rId18"/>
    <p:sldId id="308" r:id="rId19"/>
    <p:sldId id="282" r:id="rId20"/>
    <p:sldId id="269" r:id="rId21"/>
    <p:sldId id="309" r:id="rId22"/>
    <p:sldId id="263" r:id="rId23"/>
    <p:sldId id="310" r:id="rId24"/>
    <p:sldId id="283" r:id="rId25"/>
    <p:sldId id="311" r:id="rId26"/>
    <p:sldId id="312" r:id="rId27"/>
    <p:sldId id="313" r:id="rId28"/>
    <p:sldId id="314" r:id="rId29"/>
    <p:sldId id="284" r:id="rId30"/>
    <p:sldId id="315" r:id="rId31"/>
    <p:sldId id="316" r:id="rId32"/>
    <p:sldId id="317" r:id="rId33"/>
    <p:sldId id="266" r:id="rId34"/>
    <p:sldId id="318" r:id="rId35"/>
    <p:sldId id="319" r:id="rId36"/>
    <p:sldId id="292" r:id="rId37"/>
    <p:sldId id="293" r:id="rId38"/>
    <p:sldId id="294" r:id="rId39"/>
    <p:sldId id="295" r:id="rId40"/>
    <p:sldId id="296" r:id="rId41"/>
    <p:sldId id="297" r:id="rId42"/>
    <p:sldId id="267" r:id="rId43"/>
    <p:sldId id="285" r:id="rId44"/>
    <p:sldId id="270" r:id="rId45"/>
    <p:sldId id="286" r:id="rId46"/>
    <p:sldId id="298" r:id="rId47"/>
    <p:sldId id="299"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00" r:id="rId81"/>
    <p:sldId id="301" r:id="rId82"/>
    <p:sldId id="264" r:id="rId83"/>
    <p:sldId id="302" r:id="rId84"/>
    <p:sldId id="303" r:id="rId85"/>
    <p:sldId id="268" r:id="rId86"/>
    <p:sldId id="271" r:id="rId87"/>
    <p:sldId id="276" r:id="rId88"/>
    <p:sldId id="272" r:id="rId89"/>
    <p:sldId id="287" r:id="rId90"/>
    <p:sldId id="274" r:id="rId91"/>
    <p:sldId id="277" r:id="rId92"/>
    <p:sldId id="275" r:id="rId93"/>
    <p:sldId id="288" r:id="rId94"/>
    <p:sldId id="289" r:id="rId95"/>
    <p:sldId id="290" r:id="rId96"/>
    <p:sldId id="291"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4660"/>
  </p:normalViewPr>
  <p:slideViewPr>
    <p:cSldViewPr>
      <p:cViewPr varScale="1">
        <p:scale>
          <a:sx n="67" d="100"/>
          <a:sy n="67"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105"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8CC04-FBF0-4197-B1BB-245129E8FE2C}" type="datetimeFigureOut">
              <a:rPr lang="en-US" smtClean="0"/>
              <a:t>9/15/2021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DD1A0-D1D6-49AF-B9CB-1D84E9F27187}" type="slidenum">
              <a:rPr lang="en-US" smtClean="0"/>
              <a:t>‹#›</a:t>
            </a:fld>
            <a:endParaRPr lang="en-US"/>
          </a:p>
        </p:txBody>
      </p:sp>
    </p:spTree>
    <p:extLst>
      <p:ext uri="{BB962C8B-B14F-4D97-AF65-F5344CB8AC3E}">
        <p14:creationId xmlns:p14="http://schemas.microsoft.com/office/powerpoint/2010/main" val="4181458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0D3377-1B46-4783-9CD6-4D5BEAADAA1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D3377-1B46-4783-9CD6-4D5BEAADAA1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D3377-1B46-4783-9CD6-4D5BEAADAA1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2104664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9"/>
          <p:cNvSpPr txBox="1">
            <a:spLocks noGrp="1"/>
          </p:cNvSpPr>
          <p:nvPr>
            <p:ph type="body" idx="1"/>
          </p:nvPr>
        </p:nvSpPr>
        <p:spPr>
          <a:xfrm>
            <a:off x="0" y="164638"/>
            <a:ext cx="9144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9"/>
          <p:cNvSpPr txBox="1">
            <a:spLocks noGrp="1"/>
          </p:cNvSpPr>
          <p:nvPr>
            <p:ph type="body" idx="2"/>
          </p:nvPr>
        </p:nvSpPr>
        <p:spPr>
          <a:xfrm>
            <a:off x="0" y="932723"/>
            <a:ext cx="9144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39317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Basic Layout">
  <p:cSld name="2_Basic Layou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0"/>
          <p:cNvSpPr txBox="1">
            <a:spLocks noGrp="1"/>
          </p:cNvSpPr>
          <p:nvPr>
            <p:ph type="body" idx="1"/>
          </p:nvPr>
        </p:nvSpPr>
        <p:spPr>
          <a:xfrm>
            <a:off x="1691680" y="164638"/>
            <a:ext cx="7452320"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Google Shape;16;p20"/>
          <p:cNvSpPr txBox="1">
            <a:spLocks noGrp="1"/>
          </p:cNvSpPr>
          <p:nvPr>
            <p:ph type="body" idx="2"/>
          </p:nvPr>
        </p:nvSpPr>
        <p:spPr>
          <a:xfrm>
            <a:off x="1691680" y="932723"/>
            <a:ext cx="7452320"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05108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7"/>
        <p:cNvGrpSpPr/>
        <p:nvPr/>
      </p:nvGrpSpPr>
      <p:grpSpPr>
        <a:xfrm>
          <a:off x="0" y="0"/>
          <a:ext cx="0" cy="0"/>
          <a:chOff x="0" y="0"/>
          <a:chExt cx="0" cy="0"/>
        </a:xfrm>
      </p:grpSpPr>
      <p:sp>
        <p:nvSpPr>
          <p:cNvPr id="18" name="Google Shape;18;p21"/>
          <p:cNvSpPr>
            <a:spLocks noGrp="1"/>
          </p:cNvSpPr>
          <p:nvPr>
            <p:ph type="pic" idx="2"/>
          </p:nvPr>
        </p:nvSpPr>
        <p:spPr>
          <a:xfrm>
            <a:off x="0" y="0"/>
            <a:ext cx="9144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08192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1263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23783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36240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64638"/>
            <a:ext cx="7452320"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932723"/>
            <a:ext cx="7452320"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76845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D3377-1B46-4783-9CD6-4D5BEAADAA1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64638"/>
            <a:ext cx="7452320"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932723"/>
            <a:ext cx="7452320"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468395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64638"/>
            <a:ext cx="7452320"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932723"/>
            <a:ext cx="7452320"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96153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64638"/>
            <a:ext cx="7452320"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932723"/>
            <a:ext cx="7452320"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74148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64638"/>
            <a:ext cx="7452320"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932723"/>
            <a:ext cx="7452320"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47162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5860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870961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497480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93711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46041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7923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3377-1B46-4783-9CD6-4D5BEAADAA1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69030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0D3377-1B46-4783-9CD6-4D5BEAADAA13}"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0D3377-1B46-4783-9CD6-4D5BEAADAA13}"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0D3377-1B46-4783-9CD6-4D5BEAADAA13}"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D3377-1B46-4783-9CD6-4D5BEAADAA13}"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0D3377-1B46-4783-9CD6-4D5BEAADAA13}"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0D3377-1B46-4783-9CD6-4D5BEAADAA13}"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F1F8E-0E95-4820-AF24-2FC2498239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D3377-1B46-4783-9CD6-4D5BEAADAA13}" type="datetimeFigureOut">
              <a:rPr lang="en-US" smtClean="0"/>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F1F8E-0E95-4820-AF24-2FC2498239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www.geeksforgeeks.org/page-rank-algorithm-implementation/"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gif"/></Relationships>
</file>

<file path=ppt/slides/_rels/slide5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24.gif"/><Relationship Id="rId4" Type="http://schemas.openxmlformats.org/officeDocument/2006/relationships/image" Target="../media/image23.gif"/></Relationships>
</file>

<file path=ppt/slides/_rels/slide5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3" Type="http://schemas.openxmlformats.org/officeDocument/2006/relationships/image" Target="http://web.ics.purdue.edu/~cs154/lectures/lecture011_files/image008.jpg" TargetMode="External"/><Relationship Id="rId2" Type="http://schemas.openxmlformats.org/officeDocument/2006/relationships/image" Target="../media/image29.jpe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4"/>
            <a:ext cx="8001056" cy="1714512"/>
          </a:xfrm>
        </p:spPr>
        <p:txBody>
          <a:bodyPr>
            <a:normAutofit fontScale="90000"/>
          </a:bodyPr>
          <a:lstStyle/>
          <a:p>
            <a:pPr algn="l"/>
            <a:r>
              <a:rPr lang="en-IN" b="1" dirty="0">
                <a:solidFill>
                  <a:srgbClr val="FFC000"/>
                </a:solidFill>
              </a:rPr>
              <a:t>DSA – Data Structure and Algorithms</a:t>
            </a:r>
            <a:br>
              <a:rPr lang="en-IN" b="1" dirty="0">
                <a:solidFill>
                  <a:srgbClr val="FFC000"/>
                </a:solidFill>
              </a:rPr>
            </a:br>
            <a:endParaRPr lang="en-US" b="1" dirty="0">
              <a:solidFill>
                <a:srgbClr val="FFC000"/>
              </a:solidFill>
            </a:endParaRPr>
          </a:p>
        </p:txBody>
      </p:sp>
      <p:sp>
        <p:nvSpPr>
          <p:cNvPr id="5" name="TextBox 4"/>
          <p:cNvSpPr txBox="1"/>
          <p:nvPr/>
        </p:nvSpPr>
        <p:spPr>
          <a:xfrm>
            <a:off x="857224" y="1571612"/>
            <a:ext cx="4429156" cy="4585871"/>
          </a:xfrm>
          <a:prstGeom prst="rect">
            <a:avLst/>
          </a:prstGeom>
          <a:noFill/>
        </p:spPr>
        <p:txBody>
          <a:bodyPr wrap="square" rtlCol="0">
            <a:spAutoFit/>
          </a:bodyPr>
          <a:lstStyle/>
          <a:p>
            <a:r>
              <a:rPr lang="en-US" sz="4000" b="1" dirty="0"/>
              <a:t>What is DS?</a:t>
            </a:r>
            <a:br>
              <a:rPr lang="en-US" dirty="0"/>
            </a:br>
            <a:r>
              <a:rPr lang="en-US" sz="2800" dirty="0"/>
              <a:t> A data structure is basically a group of data elements that are put together under one name, and which defines a particular way of storing and organizing data in a computer so that it can be used efficiently.</a:t>
            </a:r>
            <a:br>
              <a:rPr lang="en-US" sz="2800" dirty="0"/>
            </a:br>
            <a:endParaRPr lang="en-US" sz="2800" dirty="0"/>
          </a:p>
        </p:txBody>
      </p:sp>
      <p:pic>
        <p:nvPicPr>
          <p:cNvPr id="3074" name="Picture 2" descr="Top 10 Data Structure and Algorithms courses for Java Developers | by  javinpaul | Javarevisited | Medium"/>
          <p:cNvPicPr>
            <a:picLocks noChangeAspect="1" noChangeArrowheads="1"/>
          </p:cNvPicPr>
          <p:nvPr/>
        </p:nvPicPr>
        <p:blipFill>
          <a:blip r:embed="rId2" cstate="print"/>
          <a:srcRect/>
          <a:stretch>
            <a:fillRect/>
          </a:stretch>
        </p:blipFill>
        <p:spPr bwMode="auto">
          <a:xfrm>
            <a:off x="5254422" y="2214554"/>
            <a:ext cx="3760263" cy="271464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03C4B4B1-67B1-4FA5-A6CF-EC79D9CF17FF}"/>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Classification of Data Structures</a:t>
            </a:r>
            <a:endParaRPr lang="en-US" dirty="0">
              <a:solidFill>
                <a:schemeClr val="bg1"/>
              </a:solidFill>
              <a:latin typeface="+mj-lt"/>
            </a:endParaRPr>
          </a:p>
        </p:txBody>
      </p:sp>
      <p:sp>
        <p:nvSpPr>
          <p:cNvPr id="9219" name="Rectangle 3">
            <a:extLst>
              <a:ext uri="{FF2B5EF4-FFF2-40B4-BE49-F238E27FC236}">
                <a16:creationId xmlns:a16="http://schemas.microsoft.com/office/drawing/2014/main" id="{DC53706C-559D-4080-B5B7-3F8864C2504C}"/>
              </a:ext>
            </a:extLst>
          </p:cNvPr>
          <p:cNvSpPr txBox="1">
            <a:spLocks noChangeArrowheads="1"/>
          </p:cNvSpPr>
          <p:nvPr/>
        </p:nvSpPr>
        <p:spPr bwMode="auto">
          <a:xfrm>
            <a:off x="152400" y="1143000"/>
            <a:ext cx="8839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If the elements of a data structure are stored in a linear or sequential order, then it is a </a:t>
            </a:r>
            <a:r>
              <a:rPr lang="en-US" altLang="en-US" sz="2400" i="1"/>
              <a:t>linear</a:t>
            </a:r>
            <a:r>
              <a:rPr lang="en-US" altLang="en-US" sz="2400"/>
              <a:t> data structure.  Examples are arrays, linked lists, stacks, and queues.</a:t>
            </a:r>
          </a:p>
          <a:p>
            <a:pPr eaLnBrk="1" hangingPunct="1">
              <a:lnSpc>
                <a:spcPct val="150000"/>
              </a:lnSpc>
            </a:pPr>
            <a:r>
              <a:rPr lang="en-US" altLang="en-US" sz="2400"/>
              <a:t>If the elements of a data structure are not stored in a sequential order, then it is a </a:t>
            </a:r>
            <a:r>
              <a:rPr lang="en-US" altLang="en-US" sz="2400" i="1"/>
              <a:t>non-linear</a:t>
            </a:r>
            <a:r>
              <a:rPr lang="en-US" altLang="en-US" sz="2400"/>
              <a:t> data structure.  Examples are trees and graphs.</a:t>
            </a:r>
          </a:p>
          <a:p>
            <a:pPr eaLnBrk="1" hangingPunct="1">
              <a:lnSpc>
                <a:spcPct val="150000"/>
              </a:lnSpc>
            </a:pPr>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05F59EB3-58AA-44C8-B308-61628E2E641F}"/>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rPr>
              <a:t>Arrays</a:t>
            </a:r>
            <a:endParaRPr lang="en-US" dirty="0">
              <a:solidFill>
                <a:schemeClr val="bg1"/>
              </a:solidFill>
            </a:endParaRPr>
          </a:p>
        </p:txBody>
      </p:sp>
      <p:sp>
        <p:nvSpPr>
          <p:cNvPr id="4" name="Rectangle 3">
            <a:extLst>
              <a:ext uri="{FF2B5EF4-FFF2-40B4-BE49-F238E27FC236}">
                <a16:creationId xmlns:a16="http://schemas.microsoft.com/office/drawing/2014/main" id="{0B4677F6-5D4F-4D47-B0CE-631C5259CED4}"/>
              </a:ext>
            </a:extLst>
          </p:cNvPr>
          <p:cNvSpPr txBox="1">
            <a:spLocks noChangeArrowheads="1"/>
          </p:cNvSpPr>
          <p:nvPr/>
        </p:nvSpPr>
        <p:spPr bwMode="auto">
          <a:xfrm>
            <a:off x="152400" y="1219200"/>
            <a:ext cx="8839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150000"/>
              </a:lnSpc>
              <a:buFont typeface="Arial" pitchFamily="34" charset="0"/>
              <a:buChar char="•"/>
              <a:defRPr/>
            </a:pPr>
            <a:r>
              <a:rPr lang="en-US" altLang="en-US" sz="2400" dirty="0">
                <a:solidFill>
                  <a:schemeClr val="tx1"/>
                </a:solidFill>
              </a:rPr>
              <a:t>An array is a collection of similar data elements. </a:t>
            </a:r>
          </a:p>
          <a:p>
            <a:pPr marL="342900" indent="-342900" algn="l" eaLnBrk="1" hangingPunct="1">
              <a:lnSpc>
                <a:spcPct val="150000"/>
              </a:lnSpc>
              <a:buFont typeface="Arial" pitchFamily="34" charset="0"/>
              <a:buChar char="•"/>
              <a:defRPr/>
            </a:pPr>
            <a:r>
              <a:rPr lang="en-US" altLang="en-US" sz="2400" dirty="0">
                <a:solidFill>
                  <a:schemeClr val="tx1"/>
                </a:solidFill>
              </a:rPr>
              <a:t>The elements of an array are stored in consecutive memory locations and are referenced by an index (also known as the subscript). </a:t>
            </a:r>
          </a:p>
          <a:p>
            <a:pPr marL="342900" indent="-342900" algn="l" eaLnBrk="1" hangingPunct="1">
              <a:lnSpc>
                <a:spcPct val="150000"/>
              </a:lnSpc>
              <a:buFont typeface="Arial" pitchFamily="34" charset="0"/>
              <a:buChar char="•"/>
              <a:defRPr/>
            </a:pPr>
            <a:r>
              <a:rPr lang="en-US" altLang="en-US" sz="2400" dirty="0">
                <a:solidFill>
                  <a:schemeClr val="tx1"/>
                </a:solidFill>
              </a:rPr>
              <a:t>Arrays are declared using the following syntax: 	</a:t>
            </a:r>
          </a:p>
          <a:p>
            <a:pPr eaLnBrk="1" hangingPunct="1">
              <a:lnSpc>
                <a:spcPct val="150000"/>
              </a:lnSpc>
              <a:defRPr/>
            </a:pPr>
            <a:r>
              <a:rPr lang="en-US" altLang="en-US" sz="2400" dirty="0">
                <a:solidFill>
                  <a:schemeClr val="tx1"/>
                </a:solidFill>
              </a:rPr>
              <a:t>type name[size];</a:t>
            </a:r>
          </a:p>
          <a:p>
            <a:pPr algn="l" eaLnBrk="1" hangingPunct="1">
              <a:lnSpc>
                <a:spcPct val="150000"/>
              </a:lnSpc>
              <a:defRPr/>
            </a:pPr>
            <a:endParaRPr lang="en-US" altLang="en-US" sz="2400" dirty="0">
              <a:solidFill>
                <a:schemeClr val="tx1"/>
              </a:solidFill>
            </a:endParaRPr>
          </a:p>
        </p:txBody>
      </p:sp>
      <p:graphicFrame>
        <p:nvGraphicFramePr>
          <p:cNvPr id="6" name="Group 4">
            <a:extLst>
              <a:ext uri="{FF2B5EF4-FFF2-40B4-BE49-F238E27FC236}">
                <a16:creationId xmlns:a16="http://schemas.microsoft.com/office/drawing/2014/main" id="{01DC1D33-2854-42CF-AECB-4C9B07BBE141}"/>
              </a:ext>
            </a:extLst>
          </p:cNvPr>
          <p:cNvGraphicFramePr>
            <a:graphicFrameLocks noGrp="1"/>
          </p:cNvGraphicFramePr>
          <p:nvPr/>
        </p:nvGraphicFramePr>
        <p:xfrm>
          <a:off x="685800" y="5029200"/>
          <a:ext cx="7772400" cy="396875"/>
        </p:xfrm>
        <a:graphic>
          <a:graphicData uri="http://schemas.openxmlformats.org/drawingml/2006/table">
            <a:tbl>
              <a:tblPr/>
              <a:tblGrid>
                <a:gridCol w="915988">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3587">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0413">
                  <a:extLst>
                    <a:ext uri="{9D8B030D-6E8A-4147-A177-3AD203B41FA5}">
                      <a16:colId xmlns:a16="http://schemas.microsoft.com/office/drawing/2014/main" val="20007"/>
                    </a:ext>
                  </a:extLst>
                </a:gridCol>
                <a:gridCol w="763587">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tblGrid>
              <a:tr h="3968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1</a:t>
                      </a:r>
                      <a:r>
                        <a:rPr kumimoji="0" lang="en-US" altLang="en-US" sz="1000" b="1" i="0" u="none" strike="noStrike" cap="none" normalizeH="0" baseline="30000" dirty="0">
                          <a:ln>
                            <a:noFill/>
                          </a:ln>
                          <a:solidFill>
                            <a:srgbClr val="993300"/>
                          </a:solidFill>
                          <a:effectLst/>
                          <a:latin typeface="Times New Roman" pitchFamily="18" charset="0"/>
                          <a:cs typeface="Times New Roman" pitchFamily="18" charset="0"/>
                        </a:rPr>
                        <a:t>st</a:t>
                      </a: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 element</a:t>
                      </a:r>
                      <a:endParaRPr kumimoji="0" lang="en-US" altLang="en-US" sz="1000" b="1" i="0" u="none" strike="noStrike" cap="none" normalizeH="0" baseline="0" dirty="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2</a:t>
                      </a:r>
                      <a:r>
                        <a:rPr kumimoji="0" lang="en-US" altLang="en-US" sz="1000" b="1" i="0" u="none" strike="noStrike" cap="none" normalizeH="0" baseline="30000" dirty="0">
                          <a:ln>
                            <a:noFill/>
                          </a:ln>
                          <a:solidFill>
                            <a:srgbClr val="993300"/>
                          </a:solidFill>
                          <a:effectLst/>
                          <a:latin typeface="Times New Roman" pitchFamily="18" charset="0"/>
                          <a:cs typeface="Times New Roman" pitchFamily="18" charset="0"/>
                        </a:rPr>
                        <a:t>nd</a:t>
                      </a: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 element</a:t>
                      </a:r>
                      <a:endParaRPr kumimoji="0" lang="en-US" altLang="en-US" sz="1000" b="1" i="0" u="none" strike="noStrike" cap="none" normalizeH="0" baseline="0" dirty="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3</a:t>
                      </a:r>
                      <a:r>
                        <a:rPr kumimoji="0" lang="en-US" altLang="en-US" sz="1000" b="1" i="0" u="none" strike="noStrike" cap="none" normalizeH="0" baseline="30000" dirty="0">
                          <a:ln>
                            <a:noFill/>
                          </a:ln>
                          <a:solidFill>
                            <a:srgbClr val="993300"/>
                          </a:solidFill>
                          <a:effectLst/>
                          <a:latin typeface="Times New Roman" pitchFamily="18" charset="0"/>
                          <a:cs typeface="Times New Roman" pitchFamily="18" charset="0"/>
                        </a:rPr>
                        <a:t>rd</a:t>
                      </a: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 element</a:t>
                      </a:r>
                      <a:endParaRPr kumimoji="0" lang="en-US" altLang="en-US" sz="1000" b="1" i="0" u="none" strike="noStrike" cap="none" normalizeH="0" baseline="0" dirty="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4</a:t>
                      </a:r>
                      <a:r>
                        <a:rPr kumimoji="0" lang="en-US" altLang="en-US" sz="1000" b="1" i="0" u="none" strike="noStrike" cap="none" normalizeH="0" baseline="30000" dirty="0">
                          <a:ln>
                            <a:noFill/>
                          </a:ln>
                          <a:solidFill>
                            <a:srgbClr val="993300"/>
                          </a:solidFill>
                          <a:effectLst/>
                          <a:latin typeface="Times New Roman" pitchFamily="18" charset="0"/>
                          <a:cs typeface="Times New Roman" pitchFamily="18" charset="0"/>
                        </a:rPr>
                        <a:t>th</a:t>
                      </a: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 element</a:t>
                      </a:r>
                      <a:endParaRPr kumimoji="0" lang="en-US" altLang="en-US" sz="1000" b="1" i="0" u="none" strike="noStrike" cap="none" normalizeH="0" baseline="0" dirty="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5</a:t>
                      </a:r>
                      <a:r>
                        <a:rPr kumimoji="0" lang="en-US" altLang="en-US" sz="1000" b="1" i="0" u="none" strike="noStrike" cap="none" normalizeH="0" baseline="30000" dirty="0">
                          <a:ln>
                            <a:noFill/>
                          </a:ln>
                          <a:solidFill>
                            <a:srgbClr val="993300"/>
                          </a:solidFill>
                          <a:effectLst/>
                          <a:latin typeface="Times New Roman" pitchFamily="18" charset="0"/>
                          <a:cs typeface="Times New Roman" pitchFamily="18" charset="0"/>
                        </a:rPr>
                        <a:t>th </a:t>
                      </a: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element</a:t>
                      </a:r>
                      <a:endParaRPr kumimoji="0" lang="en-US" altLang="en-US" sz="1000" b="1" i="0" u="none" strike="noStrike" cap="none" normalizeH="0" baseline="0" dirty="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6</a:t>
                      </a:r>
                      <a:r>
                        <a:rPr kumimoji="0" lang="en-US" altLang="en-US" sz="1000" b="1" i="0" u="none" strike="noStrike" cap="none" normalizeH="0" baseline="30000" dirty="0">
                          <a:ln>
                            <a:noFill/>
                          </a:ln>
                          <a:solidFill>
                            <a:srgbClr val="993300"/>
                          </a:solidFill>
                          <a:effectLst/>
                          <a:latin typeface="Times New Roman" pitchFamily="18" charset="0"/>
                          <a:cs typeface="Times New Roman" pitchFamily="18" charset="0"/>
                        </a:rPr>
                        <a:t>th</a:t>
                      </a: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 element</a:t>
                      </a:r>
                      <a:endParaRPr kumimoji="0" lang="en-US" altLang="en-US" sz="1000" b="1" i="0" u="none" strike="noStrike" cap="none" normalizeH="0" baseline="0" dirty="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7</a:t>
                      </a:r>
                      <a:r>
                        <a:rPr kumimoji="0" lang="en-US" altLang="en-US" sz="1000" b="1" i="0" u="none" strike="noStrike" cap="none" normalizeH="0" baseline="30000" dirty="0">
                          <a:ln>
                            <a:noFill/>
                          </a:ln>
                          <a:solidFill>
                            <a:srgbClr val="993300"/>
                          </a:solidFill>
                          <a:effectLst/>
                          <a:latin typeface="Times New Roman" pitchFamily="18" charset="0"/>
                          <a:cs typeface="Times New Roman" pitchFamily="18" charset="0"/>
                        </a:rPr>
                        <a:t>th</a:t>
                      </a: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 element</a:t>
                      </a:r>
                      <a:endParaRPr kumimoji="0" lang="en-US" altLang="en-US" sz="1000" b="1" i="0" u="none" strike="noStrike" cap="none" normalizeH="0" baseline="0" dirty="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993300"/>
                          </a:solidFill>
                          <a:effectLst/>
                          <a:latin typeface="Times New Roman" pitchFamily="18" charset="0"/>
                          <a:cs typeface="Times New Roman" pitchFamily="18" charset="0"/>
                        </a:rPr>
                        <a:t>8</a:t>
                      </a:r>
                      <a:r>
                        <a:rPr kumimoji="0" lang="en-US" altLang="en-US" sz="1000" b="1" i="0" u="none" strike="noStrike" cap="none" normalizeH="0" baseline="30000">
                          <a:ln>
                            <a:noFill/>
                          </a:ln>
                          <a:solidFill>
                            <a:srgbClr val="993300"/>
                          </a:solidFill>
                          <a:effectLst/>
                          <a:latin typeface="Times New Roman" pitchFamily="18" charset="0"/>
                          <a:cs typeface="Times New Roman" pitchFamily="18" charset="0"/>
                        </a:rPr>
                        <a:t>th </a:t>
                      </a:r>
                      <a:r>
                        <a:rPr kumimoji="0" lang="en-US" altLang="en-US" sz="1000" b="1" i="0" u="none" strike="noStrike" cap="none" normalizeH="0" baseline="0">
                          <a:ln>
                            <a:noFill/>
                          </a:ln>
                          <a:solidFill>
                            <a:srgbClr val="993300"/>
                          </a:solidFill>
                          <a:effectLst/>
                          <a:latin typeface="Times New Roman" pitchFamily="18" charset="0"/>
                          <a:cs typeface="Times New Roman" pitchFamily="18" charset="0"/>
                        </a:rPr>
                        <a:t>element</a:t>
                      </a:r>
                      <a:endParaRPr kumimoji="0" lang="en-US" altLang="en-US" sz="1000" b="1" i="0" u="none" strike="noStrike" cap="none" normalizeH="0" baseline="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9</a:t>
                      </a:r>
                      <a:r>
                        <a:rPr kumimoji="0" lang="en-US" altLang="en-US" sz="1000" b="1" i="0" u="none" strike="noStrike" cap="none" normalizeH="0" baseline="30000" dirty="0">
                          <a:ln>
                            <a:noFill/>
                          </a:ln>
                          <a:solidFill>
                            <a:srgbClr val="993300"/>
                          </a:solidFill>
                          <a:effectLst/>
                          <a:latin typeface="Times New Roman" pitchFamily="18" charset="0"/>
                          <a:cs typeface="Times New Roman" pitchFamily="18" charset="0"/>
                        </a:rPr>
                        <a:t>th</a:t>
                      </a: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 element</a:t>
                      </a:r>
                      <a:endParaRPr kumimoji="0" lang="en-US" altLang="en-US" sz="1000" b="1" i="0" u="none" strike="noStrike" cap="none" normalizeH="0" baseline="0" dirty="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10</a:t>
                      </a:r>
                      <a:r>
                        <a:rPr kumimoji="0" lang="en-US" altLang="en-US" sz="1000" b="1" i="0" u="none" strike="noStrike" cap="none" normalizeH="0" baseline="30000" dirty="0">
                          <a:ln>
                            <a:noFill/>
                          </a:ln>
                          <a:solidFill>
                            <a:srgbClr val="993300"/>
                          </a:solidFill>
                          <a:effectLst/>
                          <a:latin typeface="Times New Roman" pitchFamily="18" charset="0"/>
                          <a:cs typeface="Times New Roman" pitchFamily="18" charset="0"/>
                        </a:rPr>
                        <a:t>th</a:t>
                      </a:r>
                      <a:r>
                        <a:rPr kumimoji="0" lang="en-US" altLang="en-US" sz="1000" b="1" i="0" u="none" strike="noStrike" cap="none" normalizeH="0" baseline="0" dirty="0">
                          <a:ln>
                            <a:noFill/>
                          </a:ln>
                          <a:solidFill>
                            <a:srgbClr val="993300"/>
                          </a:solidFill>
                          <a:effectLst/>
                          <a:latin typeface="Times New Roman" pitchFamily="18" charset="0"/>
                          <a:cs typeface="Times New Roman" pitchFamily="18" charset="0"/>
                        </a:rPr>
                        <a:t> element</a:t>
                      </a:r>
                      <a:endParaRPr kumimoji="0" lang="en-US" altLang="en-US" sz="1000" b="1" i="0" u="none" strike="noStrike" cap="none" normalizeH="0" baseline="0" dirty="0">
                        <a:ln>
                          <a:noFill/>
                        </a:ln>
                        <a:solidFill>
                          <a:srgbClr val="993300"/>
                        </a:solidFill>
                        <a:effectLst/>
                        <a:latin typeface="Arial" charset="0"/>
                      </a:endParaRPr>
                    </a:p>
                  </a:txBody>
                  <a:tcPr marT="45793" marB="4579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bl>
          </a:graphicData>
        </a:graphic>
      </p:graphicFrame>
      <p:sp>
        <p:nvSpPr>
          <p:cNvPr id="10268" name="Rectangle 28">
            <a:extLst>
              <a:ext uri="{FF2B5EF4-FFF2-40B4-BE49-F238E27FC236}">
                <a16:creationId xmlns:a16="http://schemas.microsoft.com/office/drawing/2014/main" id="{F49F449F-841C-4087-A3AE-DF57E4A14F60}"/>
              </a:ext>
            </a:extLst>
          </p:cNvPr>
          <p:cNvSpPr>
            <a:spLocks noChangeArrowheads="1"/>
          </p:cNvSpPr>
          <p:nvPr/>
        </p:nvSpPr>
        <p:spPr bwMode="auto">
          <a:xfrm>
            <a:off x="762000" y="5608638"/>
            <a:ext cx="80121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b="1">
                <a:latin typeface="Constantia" panose="02030602050306030303" pitchFamily="18" charset="0"/>
                <a:cs typeface="Times New Roman" panose="02020603050405020304" pitchFamily="18" charset="0"/>
              </a:rPr>
              <a:t>marks[0]           marks[1]        marks[2]      marks[3]        marks[4]       marks[5]      marks[6]        marks[7]       marks[8]     marks[9</a:t>
            </a:r>
            <a:r>
              <a:rPr lang="en-US" altLang="en-US" sz="900" b="1">
                <a:latin typeface="Constantia" panose="02030602050306030303" pitchFamily="18" charset="0"/>
                <a:cs typeface="Times New Roman" panose="02020603050405020304" pitchFamily="18" charset="0"/>
              </a:rPr>
              <a:t>]</a:t>
            </a:r>
            <a:endParaRPr lang="en-US" altLang="en-US" sz="1800" b="1">
              <a:latin typeface="Constantia" panose="0203060205030603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407E-E456-4ABD-BE99-838EE5670516}"/>
              </a:ext>
            </a:extLst>
          </p:cNvPr>
          <p:cNvSpPr txBox="1">
            <a:spLocks/>
          </p:cNvSpPr>
          <p:nvPr/>
        </p:nvSpPr>
        <p:spPr>
          <a:xfrm>
            <a:off x="536713" y="1385888"/>
            <a:ext cx="5978387"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rockwell" panose="02060603020205020403" pitchFamily="18" charset="0"/>
                <a:cs typeface="Traditional Arabic" panose="020B0604020202020204" pitchFamily="18" charset="-78"/>
              </a:rPr>
              <a:t>Array – Linear DS</a:t>
            </a:r>
            <a:endParaRPr lang="ur-PK" altLang="en-US" sz="3300" dirty="0">
              <a:latin typeface="rockwell" panose="02060603020205020403" pitchFamily="18" charset="0"/>
            </a:endParaRPr>
          </a:p>
        </p:txBody>
      </p:sp>
      <p:sp>
        <p:nvSpPr>
          <p:cNvPr id="3" name="Rectangle 2">
            <a:extLst>
              <a:ext uri="{FF2B5EF4-FFF2-40B4-BE49-F238E27FC236}">
                <a16:creationId xmlns:a16="http://schemas.microsoft.com/office/drawing/2014/main" id="{9A44AB38-111D-4DD6-A8B6-06C0186660CC}"/>
              </a:ext>
            </a:extLst>
          </p:cNvPr>
          <p:cNvSpPr/>
          <p:nvPr/>
        </p:nvSpPr>
        <p:spPr>
          <a:xfrm>
            <a:off x="588894" y="2043485"/>
            <a:ext cx="7699700" cy="816506"/>
          </a:xfrm>
          <a:prstGeom prst="rect">
            <a:avLst/>
          </a:prstGeom>
        </p:spPr>
        <p:txBody>
          <a:bodyPr wrap="square">
            <a:spAutoFit/>
          </a:bodyPr>
          <a:lstStyle/>
          <a:p>
            <a:pPr algn="just">
              <a:lnSpc>
                <a:spcPct val="107000"/>
              </a:lnSpc>
              <a:spcAft>
                <a:spcPts val="600"/>
              </a:spcAft>
            </a:pPr>
            <a:r>
              <a:rPr lang="en-IN" sz="1500" dirty="0">
                <a:latin typeface="rockwell" panose="02060603020205020403" pitchFamily="18" charset="0"/>
                <a:ea typeface="Calibri" panose="020F0502020204030204" pitchFamily="34" charset="0"/>
                <a:cs typeface="Times New Roman" panose="02020603050405020304" pitchFamily="18" charset="0"/>
              </a:rPr>
              <a:t>Array is a container which can hold fix number of items and these items should be of same type. Most of the data structures make use of array to implement their algorithms. Following are important terms to understand the concepts of Array. </a:t>
            </a:r>
          </a:p>
        </p:txBody>
      </p:sp>
      <p:pic>
        <p:nvPicPr>
          <p:cNvPr id="5" name="Picture 4">
            <a:extLst>
              <a:ext uri="{FF2B5EF4-FFF2-40B4-BE49-F238E27FC236}">
                <a16:creationId xmlns:a16="http://schemas.microsoft.com/office/drawing/2014/main" id="{9B42F14B-D4C2-416D-91DE-46554BDE3E2E}"/>
              </a:ext>
            </a:extLst>
          </p:cNvPr>
          <p:cNvPicPr/>
          <p:nvPr/>
        </p:nvPicPr>
        <p:blipFill>
          <a:blip r:embed="rId2">
            <a:extLst>
              <a:ext uri="{28A0092B-C50C-407E-A947-70E740481C1C}">
                <a14:useLocalDpi xmlns:a14="http://schemas.microsoft.com/office/drawing/2010/main" val="0"/>
              </a:ext>
            </a:extLst>
          </a:blip>
          <a:stretch>
            <a:fillRect/>
          </a:stretch>
        </p:blipFill>
        <p:spPr>
          <a:xfrm>
            <a:off x="1814052" y="3070590"/>
            <a:ext cx="5041828" cy="2045628"/>
          </a:xfrm>
          <a:prstGeom prst="rect">
            <a:avLst/>
          </a:prstGeom>
        </p:spPr>
      </p:pic>
      <p:sp>
        <p:nvSpPr>
          <p:cNvPr id="4" name="Footer Placeholder 3">
            <a:extLst>
              <a:ext uri="{FF2B5EF4-FFF2-40B4-BE49-F238E27FC236}">
                <a16:creationId xmlns:a16="http://schemas.microsoft.com/office/drawing/2014/main" id="{B0F0B077-17BE-4B57-8D16-1EBCCE90D09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79F0C958-BCA7-4323-BFA8-B1C1B740084C}"/>
              </a:ext>
            </a:extLst>
          </p:cNvPr>
          <p:cNvSpPr>
            <a:spLocks noGrp="1"/>
          </p:cNvSpPr>
          <p:nvPr>
            <p:ph type="sldNum" sz="quarter" idx="12"/>
          </p:nvPr>
        </p:nvSpPr>
        <p:spPr/>
        <p:txBody>
          <a:bodyPr/>
          <a:lstStyle/>
          <a:p>
            <a:fld id="{38E3CF34-D436-42D5-BB52-81E12D516355}" type="slidenum">
              <a:rPr lang="en-IN" smtClean="0"/>
              <a:t>12</a:t>
            </a:fld>
            <a:endParaRPr lang="en-IN"/>
          </a:p>
        </p:txBody>
      </p:sp>
      <p:sp>
        <p:nvSpPr>
          <p:cNvPr id="8" name="Rectangle 7">
            <a:extLst>
              <a:ext uri="{FF2B5EF4-FFF2-40B4-BE49-F238E27FC236}">
                <a16:creationId xmlns:a16="http://schemas.microsoft.com/office/drawing/2014/main" id="{59AD2D88-10B5-4FE8-A868-09EECEDCEEA1}"/>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9" name="Picture 8">
            <a:extLst>
              <a:ext uri="{FF2B5EF4-FFF2-40B4-BE49-F238E27FC236}">
                <a16:creationId xmlns:a16="http://schemas.microsoft.com/office/drawing/2014/main" id="{1F436849-CFAE-411F-9332-356671264C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spTree>
    <p:extLst>
      <p:ext uri="{BB962C8B-B14F-4D97-AF65-F5344CB8AC3E}">
        <p14:creationId xmlns:p14="http://schemas.microsoft.com/office/powerpoint/2010/main" val="267047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47731B95-98B4-4C3D-9E7D-C113C9664608}"/>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Linked Lists</a:t>
            </a:r>
          </a:p>
        </p:txBody>
      </p:sp>
      <p:sp>
        <p:nvSpPr>
          <p:cNvPr id="11267" name="Rectangle 3">
            <a:extLst>
              <a:ext uri="{FF2B5EF4-FFF2-40B4-BE49-F238E27FC236}">
                <a16:creationId xmlns:a16="http://schemas.microsoft.com/office/drawing/2014/main" id="{235A5060-CD77-48CF-A1E3-DC61EC6B732F}"/>
              </a:ext>
            </a:extLst>
          </p:cNvPr>
          <p:cNvSpPr txBox="1">
            <a:spLocks noChangeArrowheads="1"/>
          </p:cNvSpPr>
          <p:nvPr/>
        </p:nvSpPr>
        <p:spPr bwMode="auto">
          <a:xfrm>
            <a:off x="65088" y="1143000"/>
            <a:ext cx="90789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A linked list is a very flexible dynamic data structure in which elements can be added to or deleted from anywhere. </a:t>
            </a:r>
          </a:p>
          <a:p>
            <a:pPr eaLnBrk="1" hangingPunct="1">
              <a:lnSpc>
                <a:spcPct val="150000"/>
              </a:lnSpc>
            </a:pPr>
            <a:r>
              <a:rPr lang="en-US" altLang="en-US" sz="2400"/>
              <a:t>In a linked list, each element (called a </a:t>
            </a:r>
            <a:r>
              <a:rPr lang="en-US" altLang="en-US" sz="2400" i="1"/>
              <a:t>node</a:t>
            </a:r>
            <a:r>
              <a:rPr lang="en-US" altLang="en-US" sz="2400"/>
              <a:t>) is allocated space as it is added to the list. </a:t>
            </a:r>
          </a:p>
          <a:p>
            <a:pPr eaLnBrk="1" hangingPunct="1">
              <a:lnSpc>
                <a:spcPct val="150000"/>
              </a:lnSpc>
            </a:pPr>
            <a:r>
              <a:rPr lang="en-US" altLang="en-US" sz="2400"/>
              <a:t>Every node in the list points to the next node in the list. Therefore, in a linked list every node contains two types of information:</a:t>
            </a:r>
          </a:p>
          <a:p>
            <a:pPr eaLnBrk="1" hangingPunct="1">
              <a:lnSpc>
                <a:spcPct val="150000"/>
              </a:lnSpc>
              <a:buFont typeface="Wingdings" panose="05000000000000000000" pitchFamily="2" charset="2"/>
              <a:buChar char="ü"/>
            </a:pPr>
            <a:r>
              <a:rPr lang="en-US" altLang="en-US" sz="2400"/>
              <a:t>The data stored in the node </a:t>
            </a:r>
          </a:p>
          <a:p>
            <a:pPr eaLnBrk="1" hangingPunct="1">
              <a:lnSpc>
                <a:spcPct val="150000"/>
              </a:lnSpc>
              <a:buFont typeface="Wingdings" panose="05000000000000000000" pitchFamily="2" charset="2"/>
              <a:buChar char="ü"/>
            </a:pPr>
            <a:r>
              <a:rPr lang="en-US" altLang="en-US" sz="2400"/>
              <a:t>A pointer or link to the next node in the list</a:t>
            </a:r>
          </a:p>
        </p:txBody>
      </p:sp>
      <p:grpSp>
        <p:nvGrpSpPr>
          <p:cNvPr id="9220" name="Group 4">
            <a:extLst>
              <a:ext uri="{FF2B5EF4-FFF2-40B4-BE49-F238E27FC236}">
                <a16:creationId xmlns:a16="http://schemas.microsoft.com/office/drawing/2014/main" id="{EAD02CD0-1279-4F9E-89EC-787E9D0D12DA}"/>
              </a:ext>
            </a:extLst>
          </p:cNvPr>
          <p:cNvGrpSpPr>
            <a:grpSpLocks/>
          </p:cNvGrpSpPr>
          <p:nvPr/>
        </p:nvGrpSpPr>
        <p:grpSpPr bwMode="auto">
          <a:xfrm>
            <a:off x="2016000" y="6019800"/>
            <a:ext cx="5400000" cy="360000"/>
            <a:chOff x="1980" y="3561"/>
            <a:chExt cx="7200" cy="360"/>
          </a:xfrm>
          <a:solidFill>
            <a:schemeClr val="accent6">
              <a:lumMod val="40000"/>
              <a:lumOff val="60000"/>
            </a:schemeClr>
          </a:solidFill>
        </p:grpSpPr>
        <p:sp>
          <p:nvSpPr>
            <p:cNvPr id="9221" name="Rectangle 5">
              <a:extLst>
                <a:ext uri="{FF2B5EF4-FFF2-40B4-BE49-F238E27FC236}">
                  <a16:creationId xmlns:a16="http://schemas.microsoft.com/office/drawing/2014/main" id="{82FB709C-C0FE-45A3-9D7E-CA3FE590F525}"/>
                </a:ext>
              </a:extLst>
            </p:cNvPr>
            <p:cNvSpPr>
              <a:spLocks noChangeArrowheads="1"/>
            </p:cNvSpPr>
            <p:nvPr/>
          </p:nvSpPr>
          <p:spPr bwMode="auto">
            <a:xfrm>
              <a:off x="198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200">
                  <a:solidFill>
                    <a:srgbClr val="993300"/>
                  </a:solidFill>
                </a:rPr>
                <a:t>1</a:t>
              </a:r>
            </a:p>
          </p:txBody>
        </p:sp>
        <p:sp>
          <p:nvSpPr>
            <p:cNvPr id="9222" name="Rectangle 6">
              <a:extLst>
                <a:ext uri="{FF2B5EF4-FFF2-40B4-BE49-F238E27FC236}">
                  <a16:creationId xmlns:a16="http://schemas.microsoft.com/office/drawing/2014/main" id="{F7EB98CE-CC6C-4614-B349-D4E96D53CC37}"/>
                </a:ext>
              </a:extLst>
            </p:cNvPr>
            <p:cNvSpPr>
              <a:spLocks noChangeArrowheads="1"/>
            </p:cNvSpPr>
            <p:nvPr/>
          </p:nvSpPr>
          <p:spPr bwMode="auto">
            <a:xfrm>
              <a:off x="234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endParaRPr lang="en-GB" altLang="en-US"/>
            </a:p>
          </p:txBody>
        </p:sp>
        <p:sp>
          <p:nvSpPr>
            <p:cNvPr id="9223" name="Line 7">
              <a:extLst>
                <a:ext uri="{FF2B5EF4-FFF2-40B4-BE49-F238E27FC236}">
                  <a16:creationId xmlns:a16="http://schemas.microsoft.com/office/drawing/2014/main" id="{C75A0005-BDBE-4F40-8823-7105AD1A9062}"/>
                </a:ext>
              </a:extLst>
            </p:cNvPr>
            <p:cNvSpPr>
              <a:spLocks noChangeShapeType="1"/>
            </p:cNvSpPr>
            <p:nvPr/>
          </p:nvSpPr>
          <p:spPr bwMode="auto">
            <a:xfrm>
              <a:off x="2520" y="3741"/>
              <a:ext cx="540" cy="0"/>
            </a:xfrm>
            <a:prstGeom prst="line">
              <a:avLst/>
            </a:prstGeom>
            <a:grpFill/>
            <a:ln w="15875">
              <a:solidFill>
                <a:schemeClr val="tx1"/>
              </a:solidFill>
              <a:round/>
              <a:headEnd/>
              <a:tailEnd type="triangle" w="med" len="med"/>
            </a:ln>
          </p:spPr>
          <p:txBody>
            <a:bodyPr/>
            <a:lstStyle/>
            <a:p>
              <a:pPr>
                <a:defRPr/>
              </a:pPr>
              <a:endParaRPr lang="en-GB">
                <a:cs typeface="Arial" charset="0"/>
              </a:endParaRPr>
            </a:p>
          </p:txBody>
        </p:sp>
        <p:sp>
          <p:nvSpPr>
            <p:cNvPr id="9224" name="Rectangle 8">
              <a:extLst>
                <a:ext uri="{FF2B5EF4-FFF2-40B4-BE49-F238E27FC236}">
                  <a16:creationId xmlns:a16="http://schemas.microsoft.com/office/drawing/2014/main" id="{DE11F583-001A-43CE-9C1F-00CB62FEF982}"/>
                </a:ext>
              </a:extLst>
            </p:cNvPr>
            <p:cNvSpPr>
              <a:spLocks noChangeArrowheads="1"/>
            </p:cNvSpPr>
            <p:nvPr/>
          </p:nvSpPr>
          <p:spPr bwMode="auto">
            <a:xfrm>
              <a:off x="306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200">
                  <a:solidFill>
                    <a:srgbClr val="993300"/>
                  </a:solidFill>
                </a:rPr>
                <a:t>2</a:t>
              </a:r>
            </a:p>
          </p:txBody>
        </p:sp>
        <p:sp>
          <p:nvSpPr>
            <p:cNvPr id="9225" name="Rectangle 9">
              <a:extLst>
                <a:ext uri="{FF2B5EF4-FFF2-40B4-BE49-F238E27FC236}">
                  <a16:creationId xmlns:a16="http://schemas.microsoft.com/office/drawing/2014/main" id="{9519CD64-D1FC-4D9E-AACB-CC028CD32D85}"/>
                </a:ext>
              </a:extLst>
            </p:cNvPr>
            <p:cNvSpPr>
              <a:spLocks noChangeArrowheads="1"/>
            </p:cNvSpPr>
            <p:nvPr/>
          </p:nvSpPr>
          <p:spPr bwMode="auto">
            <a:xfrm>
              <a:off x="342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endParaRPr lang="en-GB" altLang="en-US"/>
            </a:p>
          </p:txBody>
        </p:sp>
        <p:sp>
          <p:nvSpPr>
            <p:cNvPr id="9226" name="Line 10">
              <a:extLst>
                <a:ext uri="{FF2B5EF4-FFF2-40B4-BE49-F238E27FC236}">
                  <a16:creationId xmlns:a16="http://schemas.microsoft.com/office/drawing/2014/main" id="{8CAD8EE4-513B-4EFE-A756-3642355EAB97}"/>
                </a:ext>
              </a:extLst>
            </p:cNvPr>
            <p:cNvSpPr>
              <a:spLocks noChangeShapeType="1"/>
            </p:cNvSpPr>
            <p:nvPr/>
          </p:nvSpPr>
          <p:spPr bwMode="auto">
            <a:xfrm>
              <a:off x="3600" y="3741"/>
              <a:ext cx="540" cy="0"/>
            </a:xfrm>
            <a:prstGeom prst="line">
              <a:avLst/>
            </a:prstGeom>
            <a:grpFill/>
            <a:ln w="15875">
              <a:solidFill>
                <a:schemeClr val="tx1"/>
              </a:solidFill>
              <a:round/>
              <a:headEnd/>
              <a:tailEnd type="triangle" w="med" len="med"/>
            </a:ln>
          </p:spPr>
          <p:txBody>
            <a:bodyPr/>
            <a:lstStyle/>
            <a:p>
              <a:pPr>
                <a:defRPr/>
              </a:pPr>
              <a:endParaRPr lang="en-GB">
                <a:cs typeface="Arial" charset="0"/>
              </a:endParaRPr>
            </a:p>
          </p:txBody>
        </p:sp>
        <p:sp>
          <p:nvSpPr>
            <p:cNvPr id="9227" name="Rectangle 11">
              <a:extLst>
                <a:ext uri="{FF2B5EF4-FFF2-40B4-BE49-F238E27FC236}">
                  <a16:creationId xmlns:a16="http://schemas.microsoft.com/office/drawing/2014/main" id="{B7FF43B4-73DF-4868-AB33-5C29AA9B939B}"/>
                </a:ext>
              </a:extLst>
            </p:cNvPr>
            <p:cNvSpPr>
              <a:spLocks noChangeArrowheads="1"/>
            </p:cNvSpPr>
            <p:nvPr/>
          </p:nvSpPr>
          <p:spPr bwMode="auto">
            <a:xfrm>
              <a:off x="414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200">
                  <a:solidFill>
                    <a:srgbClr val="993300"/>
                  </a:solidFill>
                </a:rPr>
                <a:t>3</a:t>
              </a:r>
            </a:p>
          </p:txBody>
        </p:sp>
        <p:sp>
          <p:nvSpPr>
            <p:cNvPr id="9228" name="Rectangle 12">
              <a:extLst>
                <a:ext uri="{FF2B5EF4-FFF2-40B4-BE49-F238E27FC236}">
                  <a16:creationId xmlns:a16="http://schemas.microsoft.com/office/drawing/2014/main" id="{87A6512D-C987-437B-86FB-D31D1D8936DF}"/>
                </a:ext>
              </a:extLst>
            </p:cNvPr>
            <p:cNvSpPr>
              <a:spLocks noChangeArrowheads="1"/>
            </p:cNvSpPr>
            <p:nvPr/>
          </p:nvSpPr>
          <p:spPr bwMode="auto">
            <a:xfrm>
              <a:off x="450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endParaRPr lang="en-GB" altLang="en-US"/>
            </a:p>
          </p:txBody>
        </p:sp>
        <p:sp>
          <p:nvSpPr>
            <p:cNvPr id="9229" name="Line 13">
              <a:extLst>
                <a:ext uri="{FF2B5EF4-FFF2-40B4-BE49-F238E27FC236}">
                  <a16:creationId xmlns:a16="http://schemas.microsoft.com/office/drawing/2014/main" id="{ECAC3D7A-BFD0-4B86-AF1B-F4BBE0F50960}"/>
                </a:ext>
              </a:extLst>
            </p:cNvPr>
            <p:cNvSpPr>
              <a:spLocks noChangeShapeType="1"/>
            </p:cNvSpPr>
            <p:nvPr/>
          </p:nvSpPr>
          <p:spPr bwMode="auto">
            <a:xfrm>
              <a:off x="4758" y="3741"/>
              <a:ext cx="540" cy="0"/>
            </a:xfrm>
            <a:prstGeom prst="line">
              <a:avLst/>
            </a:prstGeom>
            <a:grpFill/>
            <a:ln w="9525">
              <a:solidFill>
                <a:schemeClr val="tx1"/>
              </a:solidFill>
              <a:round/>
              <a:headEnd/>
              <a:tailEnd type="triangle" w="med" len="med"/>
            </a:ln>
          </p:spPr>
          <p:txBody>
            <a:bodyPr/>
            <a:lstStyle/>
            <a:p>
              <a:pPr>
                <a:defRPr/>
              </a:pPr>
              <a:endParaRPr lang="en-GB">
                <a:cs typeface="Arial" charset="0"/>
              </a:endParaRPr>
            </a:p>
          </p:txBody>
        </p:sp>
        <p:sp>
          <p:nvSpPr>
            <p:cNvPr id="9230" name="Rectangle 14">
              <a:extLst>
                <a:ext uri="{FF2B5EF4-FFF2-40B4-BE49-F238E27FC236}">
                  <a16:creationId xmlns:a16="http://schemas.microsoft.com/office/drawing/2014/main" id="{ADD3C3D5-5A2A-4721-AF93-F6C9973E74E5}"/>
                </a:ext>
              </a:extLst>
            </p:cNvPr>
            <p:cNvSpPr>
              <a:spLocks noChangeArrowheads="1"/>
            </p:cNvSpPr>
            <p:nvPr/>
          </p:nvSpPr>
          <p:spPr bwMode="auto">
            <a:xfrm>
              <a:off x="522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200">
                  <a:solidFill>
                    <a:srgbClr val="993300"/>
                  </a:solidFill>
                </a:rPr>
                <a:t>4</a:t>
              </a:r>
            </a:p>
          </p:txBody>
        </p:sp>
        <p:sp>
          <p:nvSpPr>
            <p:cNvPr id="9231" name="Rectangle 15">
              <a:extLst>
                <a:ext uri="{FF2B5EF4-FFF2-40B4-BE49-F238E27FC236}">
                  <a16:creationId xmlns:a16="http://schemas.microsoft.com/office/drawing/2014/main" id="{186CC24D-5B98-46F4-A58A-E4E0A22DA6E4}"/>
                </a:ext>
              </a:extLst>
            </p:cNvPr>
            <p:cNvSpPr>
              <a:spLocks noChangeArrowheads="1"/>
            </p:cNvSpPr>
            <p:nvPr/>
          </p:nvSpPr>
          <p:spPr bwMode="auto">
            <a:xfrm>
              <a:off x="558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endParaRPr lang="en-GB" altLang="en-US"/>
            </a:p>
          </p:txBody>
        </p:sp>
        <p:sp>
          <p:nvSpPr>
            <p:cNvPr id="9232" name="Line 16">
              <a:extLst>
                <a:ext uri="{FF2B5EF4-FFF2-40B4-BE49-F238E27FC236}">
                  <a16:creationId xmlns:a16="http://schemas.microsoft.com/office/drawing/2014/main" id="{AFE5D845-5B78-4F78-8445-708CAA4A48EF}"/>
                </a:ext>
              </a:extLst>
            </p:cNvPr>
            <p:cNvSpPr>
              <a:spLocks noChangeShapeType="1"/>
            </p:cNvSpPr>
            <p:nvPr/>
          </p:nvSpPr>
          <p:spPr bwMode="auto">
            <a:xfrm>
              <a:off x="5760" y="3741"/>
              <a:ext cx="540" cy="0"/>
            </a:xfrm>
            <a:prstGeom prst="line">
              <a:avLst/>
            </a:prstGeom>
            <a:grpFill/>
            <a:ln w="15875">
              <a:solidFill>
                <a:schemeClr val="tx1"/>
              </a:solidFill>
              <a:round/>
              <a:headEnd/>
              <a:tailEnd type="triangle" w="med" len="med"/>
            </a:ln>
          </p:spPr>
          <p:txBody>
            <a:bodyPr/>
            <a:lstStyle/>
            <a:p>
              <a:pPr>
                <a:defRPr/>
              </a:pPr>
              <a:endParaRPr lang="en-GB">
                <a:cs typeface="Arial" charset="0"/>
              </a:endParaRPr>
            </a:p>
          </p:txBody>
        </p:sp>
        <p:sp>
          <p:nvSpPr>
            <p:cNvPr id="9233" name="Rectangle 17">
              <a:extLst>
                <a:ext uri="{FF2B5EF4-FFF2-40B4-BE49-F238E27FC236}">
                  <a16:creationId xmlns:a16="http://schemas.microsoft.com/office/drawing/2014/main" id="{80F95EBC-6DC7-450F-ADE2-D4D0E32EE440}"/>
                </a:ext>
              </a:extLst>
            </p:cNvPr>
            <p:cNvSpPr>
              <a:spLocks noChangeArrowheads="1"/>
            </p:cNvSpPr>
            <p:nvPr/>
          </p:nvSpPr>
          <p:spPr bwMode="auto">
            <a:xfrm>
              <a:off x="630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200">
                  <a:solidFill>
                    <a:srgbClr val="993300"/>
                  </a:solidFill>
                </a:rPr>
                <a:t>5</a:t>
              </a:r>
            </a:p>
          </p:txBody>
        </p:sp>
        <p:sp>
          <p:nvSpPr>
            <p:cNvPr id="9234" name="Rectangle 18">
              <a:extLst>
                <a:ext uri="{FF2B5EF4-FFF2-40B4-BE49-F238E27FC236}">
                  <a16:creationId xmlns:a16="http://schemas.microsoft.com/office/drawing/2014/main" id="{0C0C1E9E-0A05-4F0D-AAFC-3BE069C14F21}"/>
                </a:ext>
              </a:extLst>
            </p:cNvPr>
            <p:cNvSpPr>
              <a:spLocks noChangeArrowheads="1"/>
            </p:cNvSpPr>
            <p:nvPr/>
          </p:nvSpPr>
          <p:spPr bwMode="auto">
            <a:xfrm>
              <a:off x="666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endParaRPr lang="en-GB" altLang="en-US"/>
            </a:p>
          </p:txBody>
        </p:sp>
        <p:sp>
          <p:nvSpPr>
            <p:cNvPr id="9235" name="Line 19">
              <a:extLst>
                <a:ext uri="{FF2B5EF4-FFF2-40B4-BE49-F238E27FC236}">
                  <a16:creationId xmlns:a16="http://schemas.microsoft.com/office/drawing/2014/main" id="{B4387E98-3CD5-422E-A357-65502A9B5FDE}"/>
                </a:ext>
              </a:extLst>
            </p:cNvPr>
            <p:cNvSpPr>
              <a:spLocks noChangeShapeType="1"/>
            </p:cNvSpPr>
            <p:nvPr/>
          </p:nvSpPr>
          <p:spPr bwMode="auto">
            <a:xfrm>
              <a:off x="6840" y="3741"/>
              <a:ext cx="540" cy="0"/>
            </a:xfrm>
            <a:prstGeom prst="line">
              <a:avLst/>
            </a:prstGeom>
            <a:grpFill/>
            <a:ln w="15875">
              <a:solidFill>
                <a:schemeClr val="tx1"/>
              </a:solidFill>
              <a:round/>
              <a:headEnd/>
              <a:tailEnd type="triangle" w="med" len="med"/>
            </a:ln>
          </p:spPr>
          <p:txBody>
            <a:bodyPr/>
            <a:lstStyle/>
            <a:p>
              <a:pPr>
                <a:defRPr/>
              </a:pPr>
              <a:endParaRPr lang="en-GB">
                <a:cs typeface="Arial" charset="0"/>
              </a:endParaRPr>
            </a:p>
          </p:txBody>
        </p:sp>
        <p:sp>
          <p:nvSpPr>
            <p:cNvPr id="9236" name="Rectangle 20">
              <a:extLst>
                <a:ext uri="{FF2B5EF4-FFF2-40B4-BE49-F238E27FC236}">
                  <a16:creationId xmlns:a16="http://schemas.microsoft.com/office/drawing/2014/main" id="{7A206081-3E08-4C05-96A4-FC9337A06B27}"/>
                </a:ext>
              </a:extLst>
            </p:cNvPr>
            <p:cNvSpPr>
              <a:spLocks noChangeArrowheads="1"/>
            </p:cNvSpPr>
            <p:nvPr/>
          </p:nvSpPr>
          <p:spPr bwMode="auto">
            <a:xfrm>
              <a:off x="738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200">
                  <a:solidFill>
                    <a:srgbClr val="993300"/>
                  </a:solidFill>
                </a:rPr>
                <a:t>6</a:t>
              </a:r>
            </a:p>
          </p:txBody>
        </p:sp>
        <p:sp>
          <p:nvSpPr>
            <p:cNvPr id="9237" name="Rectangle 21">
              <a:extLst>
                <a:ext uri="{FF2B5EF4-FFF2-40B4-BE49-F238E27FC236}">
                  <a16:creationId xmlns:a16="http://schemas.microsoft.com/office/drawing/2014/main" id="{967DA717-AB0D-4548-AB14-BA04463E218F}"/>
                </a:ext>
              </a:extLst>
            </p:cNvPr>
            <p:cNvSpPr>
              <a:spLocks noChangeArrowheads="1"/>
            </p:cNvSpPr>
            <p:nvPr/>
          </p:nvSpPr>
          <p:spPr bwMode="auto">
            <a:xfrm>
              <a:off x="774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endParaRPr lang="en-GB" altLang="en-US"/>
            </a:p>
          </p:txBody>
        </p:sp>
        <p:sp>
          <p:nvSpPr>
            <p:cNvPr id="9238" name="Line 22">
              <a:extLst>
                <a:ext uri="{FF2B5EF4-FFF2-40B4-BE49-F238E27FC236}">
                  <a16:creationId xmlns:a16="http://schemas.microsoft.com/office/drawing/2014/main" id="{665ED44E-B820-4F3C-A392-9AC2F1AB4C6E}"/>
                </a:ext>
              </a:extLst>
            </p:cNvPr>
            <p:cNvSpPr>
              <a:spLocks noChangeShapeType="1"/>
            </p:cNvSpPr>
            <p:nvPr/>
          </p:nvSpPr>
          <p:spPr bwMode="auto">
            <a:xfrm>
              <a:off x="7920" y="3741"/>
              <a:ext cx="540" cy="0"/>
            </a:xfrm>
            <a:prstGeom prst="line">
              <a:avLst/>
            </a:prstGeom>
            <a:grpFill/>
            <a:ln w="15875">
              <a:solidFill>
                <a:schemeClr val="tx1"/>
              </a:solidFill>
              <a:round/>
              <a:headEnd/>
              <a:tailEnd type="triangle" w="med" len="med"/>
            </a:ln>
          </p:spPr>
          <p:txBody>
            <a:bodyPr/>
            <a:lstStyle/>
            <a:p>
              <a:pPr>
                <a:defRPr/>
              </a:pPr>
              <a:endParaRPr lang="en-GB">
                <a:cs typeface="Arial" charset="0"/>
              </a:endParaRPr>
            </a:p>
          </p:txBody>
        </p:sp>
        <p:sp>
          <p:nvSpPr>
            <p:cNvPr id="9239" name="Rectangle 23">
              <a:extLst>
                <a:ext uri="{FF2B5EF4-FFF2-40B4-BE49-F238E27FC236}">
                  <a16:creationId xmlns:a16="http://schemas.microsoft.com/office/drawing/2014/main" id="{677D1754-BE1B-4BB1-ADE5-643CB15C316B}"/>
                </a:ext>
              </a:extLst>
            </p:cNvPr>
            <p:cNvSpPr>
              <a:spLocks noChangeArrowheads="1"/>
            </p:cNvSpPr>
            <p:nvPr/>
          </p:nvSpPr>
          <p:spPr bwMode="auto">
            <a:xfrm>
              <a:off x="846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200">
                  <a:solidFill>
                    <a:srgbClr val="993300"/>
                  </a:solidFill>
                </a:rPr>
                <a:t>7</a:t>
              </a:r>
            </a:p>
          </p:txBody>
        </p:sp>
        <p:sp>
          <p:nvSpPr>
            <p:cNvPr id="9240" name="Rectangle 24">
              <a:extLst>
                <a:ext uri="{FF2B5EF4-FFF2-40B4-BE49-F238E27FC236}">
                  <a16:creationId xmlns:a16="http://schemas.microsoft.com/office/drawing/2014/main" id="{6B0383A2-F0A2-4B99-84AF-FBC0B0169D4D}"/>
                </a:ext>
              </a:extLst>
            </p:cNvPr>
            <p:cNvSpPr>
              <a:spLocks noChangeArrowheads="1"/>
            </p:cNvSpPr>
            <p:nvPr/>
          </p:nvSpPr>
          <p:spPr bwMode="auto">
            <a:xfrm>
              <a:off x="8820" y="3561"/>
              <a:ext cx="360" cy="360"/>
            </a:xfrm>
            <a:prstGeom prst="rect">
              <a:avLst/>
            </a:prstGeom>
            <a:grpFill/>
            <a:ln w="15875">
              <a:solidFill>
                <a:schemeClr val="tx1"/>
              </a:solidFill>
              <a:miter lim="800000"/>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200" b="1">
                  <a:solidFill>
                    <a:srgbClr val="993300"/>
                  </a:solidFill>
                </a:rPr>
                <a:t>X</a:t>
              </a:r>
              <a:endParaRPr lang="en-US" altLang="en-US" sz="1200">
                <a:solidFill>
                  <a:srgbClr val="993300"/>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6049-F4CA-481D-AC67-63427A0D9609}"/>
              </a:ext>
            </a:extLst>
          </p:cNvPr>
          <p:cNvSpPr txBox="1">
            <a:spLocks/>
          </p:cNvSpPr>
          <p:nvPr/>
        </p:nvSpPr>
        <p:spPr>
          <a:xfrm>
            <a:off x="566530" y="1063228"/>
            <a:ext cx="5948570" cy="536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rockwell" panose="02060603020205020403" pitchFamily="18" charset="0"/>
                <a:cs typeface="Traditional Arabic" panose="020B0604020202020204" pitchFamily="18" charset="-78"/>
              </a:rPr>
              <a:t>Linked List - Linear DS</a:t>
            </a:r>
            <a:endParaRPr lang="ur-PK" altLang="en-US" sz="3300" dirty="0">
              <a:latin typeface="rockwell" panose="02060603020205020403" pitchFamily="18" charset="0"/>
            </a:endParaRPr>
          </a:p>
        </p:txBody>
      </p:sp>
      <p:sp>
        <p:nvSpPr>
          <p:cNvPr id="3" name="Content Placeholder 2">
            <a:extLst>
              <a:ext uri="{FF2B5EF4-FFF2-40B4-BE49-F238E27FC236}">
                <a16:creationId xmlns:a16="http://schemas.microsoft.com/office/drawing/2014/main" id="{DBA2B918-53C0-435B-B48F-935E8BBE2A9E}"/>
              </a:ext>
            </a:extLst>
          </p:cNvPr>
          <p:cNvSpPr txBox="1">
            <a:spLocks/>
          </p:cNvSpPr>
          <p:nvPr/>
        </p:nvSpPr>
        <p:spPr>
          <a:xfrm>
            <a:off x="566531" y="1714501"/>
            <a:ext cx="7618824" cy="37373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500" dirty="0">
                <a:latin typeface="rockwell" panose="02060603020205020403" pitchFamily="18" charset="0"/>
              </a:rPr>
              <a:t>Linked List is a linear data structure and it is very common data structure which consists of group of nodes in a sequence which is divided in two parts. Each node consists of its own data and the address of the next node and forms a chain. </a:t>
            </a:r>
            <a:endParaRPr lang="en-US" altLang="en-US" sz="1500" dirty="0">
              <a:latin typeface="rockwell" panose="02060603020205020403" pitchFamily="18" charset="0"/>
              <a:cs typeface="Majalla UI"/>
            </a:endParaRPr>
          </a:p>
          <a:p>
            <a:pPr algn="just"/>
            <a:r>
              <a:rPr lang="en-US" altLang="en-US" sz="1500" dirty="0">
                <a:latin typeface="rockwell" panose="02060603020205020403" pitchFamily="18" charset="0"/>
                <a:cs typeface="Majalla UI"/>
              </a:rPr>
              <a:t>A </a:t>
            </a:r>
            <a:r>
              <a:rPr lang="en-US" altLang="en-US" sz="1500" b="1" i="1" dirty="0">
                <a:latin typeface="rockwell" panose="02060603020205020403" pitchFamily="18" charset="0"/>
                <a:cs typeface="Majalla UI"/>
              </a:rPr>
              <a:t>Flexible </a:t>
            </a:r>
            <a:r>
              <a:rPr lang="en-US" altLang="en-US" sz="1500" dirty="0">
                <a:latin typeface="rockwell" panose="02060603020205020403" pitchFamily="18" charset="0"/>
                <a:cs typeface="Majalla UI"/>
              </a:rPr>
              <a:t>structure, because can grow and shrink on demand.</a:t>
            </a:r>
          </a:p>
          <a:p>
            <a:pPr algn="just">
              <a:buClr>
                <a:schemeClr val="accent1"/>
              </a:buClr>
              <a:buFontTx/>
              <a:buNone/>
            </a:pPr>
            <a:r>
              <a:rPr lang="en-US" altLang="en-US" sz="1500" dirty="0">
                <a:latin typeface="rockwell" panose="02060603020205020403" pitchFamily="18" charset="0"/>
                <a:cs typeface="Majalla UI"/>
              </a:rPr>
              <a:t>Elements can be:</a:t>
            </a:r>
          </a:p>
          <a:p>
            <a:pPr algn="just">
              <a:buClr>
                <a:schemeClr val="tx1"/>
              </a:buClr>
              <a:buFont typeface="Wingdings" panose="05000000000000000000" pitchFamily="2" charset="2"/>
              <a:buChar char="§"/>
            </a:pPr>
            <a:r>
              <a:rPr lang="en-US" altLang="en-US" sz="1500" dirty="0">
                <a:latin typeface="rockwell" panose="02060603020205020403" pitchFamily="18" charset="0"/>
                <a:cs typeface="Majalla UI"/>
              </a:rPr>
              <a:t>Inserted</a:t>
            </a:r>
          </a:p>
          <a:p>
            <a:pPr algn="just">
              <a:buClr>
                <a:schemeClr val="tx1"/>
              </a:buClr>
              <a:buFont typeface="Wingdings" panose="05000000000000000000" pitchFamily="2" charset="2"/>
              <a:buChar char="§"/>
            </a:pPr>
            <a:r>
              <a:rPr lang="en-US" altLang="en-US" sz="1500" dirty="0">
                <a:latin typeface="rockwell" panose="02060603020205020403" pitchFamily="18" charset="0"/>
                <a:cs typeface="Majalla UI"/>
              </a:rPr>
              <a:t>Accessed</a:t>
            </a:r>
          </a:p>
          <a:p>
            <a:pPr algn="just">
              <a:buClr>
                <a:schemeClr val="tx1"/>
              </a:buClr>
              <a:buFont typeface="Wingdings" panose="05000000000000000000" pitchFamily="2" charset="2"/>
              <a:buChar char="§"/>
            </a:pPr>
            <a:r>
              <a:rPr lang="en-US" altLang="en-US" sz="1500" dirty="0">
                <a:latin typeface="rockwell" panose="02060603020205020403" pitchFamily="18" charset="0"/>
                <a:cs typeface="Majalla UI"/>
              </a:rPr>
              <a:t>Deleted</a:t>
            </a:r>
          </a:p>
          <a:p>
            <a:pPr algn="just">
              <a:buClr>
                <a:schemeClr val="tx1"/>
              </a:buClr>
              <a:buFontTx/>
              <a:buNone/>
            </a:pPr>
            <a:r>
              <a:rPr lang="en-US" altLang="en-US" sz="1500" dirty="0">
                <a:latin typeface="rockwell" panose="02060603020205020403" pitchFamily="18" charset="0"/>
                <a:cs typeface="Majalla UI"/>
              </a:rPr>
              <a:t>At </a:t>
            </a:r>
            <a:r>
              <a:rPr lang="en-US" altLang="en-US" sz="1500" b="1" i="1" dirty="0">
                <a:latin typeface="rockwell" panose="02060603020205020403" pitchFamily="18" charset="0"/>
                <a:cs typeface="Majalla UI"/>
              </a:rPr>
              <a:t>any </a:t>
            </a:r>
            <a:r>
              <a:rPr lang="en-US" altLang="en-US" sz="1500" dirty="0">
                <a:latin typeface="rockwell" panose="02060603020205020403" pitchFamily="18" charset="0"/>
                <a:cs typeface="Majalla UI"/>
              </a:rPr>
              <a:t>position</a:t>
            </a:r>
          </a:p>
          <a:p>
            <a:pPr algn="just"/>
            <a:endParaRPr lang="ur-PK" altLang="en-US" sz="1500" dirty="0">
              <a:latin typeface="rockwell" panose="02060603020205020403" pitchFamily="18" charset="0"/>
            </a:endParaRPr>
          </a:p>
        </p:txBody>
      </p:sp>
      <p:pic>
        <p:nvPicPr>
          <p:cNvPr id="23" name="Picture 22">
            <a:extLst>
              <a:ext uri="{FF2B5EF4-FFF2-40B4-BE49-F238E27FC236}">
                <a16:creationId xmlns:a16="http://schemas.microsoft.com/office/drawing/2014/main" id="{7699C69D-C4BD-4278-88D3-D377EBDB12CD}"/>
              </a:ext>
            </a:extLst>
          </p:cNvPr>
          <p:cNvPicPr/>
          <p:nvPr/>
        </p:nvPicPr>
        <p:blipFill>
          <a:blip r:embed="rId2"/>
          <a:stretch>
            <a:fillRect/>
          </a:stretch>
        </p:blipFill>
        <p:spPr>
          <a:xfrm>
            <a:off x="4096626" y="3937854"/>
            <a:ext cx="5047374" cy="1381548"/>
          </a:xfrm>
          <a:prstGeom prst="rect">
            <a:avLst/>
          </a:prstGeom>
        </p:spPr>
      </p:pic>
      <p:sp>
        <p:nvSpPr>
          <p:cNvPr id="24" name="Footer Placeholder 23">
            <a:extLst>
              <a:ext uri="{FF2B5EF4-FFF2-40B4-BE49-F238E27FC236}">
                <a16:creationId xmlns:a16="http://schemas.microsoft.com/office/drawing/2014/main" id="{87810692-CB5A-461C-8595-97AFD0A34411}"/>
              </a:ext>
            </a:extLst>
          </p:cNvPr>
          <p:cNvSpPr>
            <a:spLocks noGrp="1"/>
          </p:cNvSpPr>
          <p:nvPr>
            <p:ph type="ftr" sz="quarter" idx="11"/>
          </p:nvPr>
        </p:nvSpPr>
        <p:spPr/>
        <p:txBody>
          <a:bodyPr/>
          <a:lstStyle/>
          <a:p>
            <a:r>
              <a:rPr lang="en-IN"/>
              <a:t>Department of CSE</a:t>
            </a:r>
          </a:p>
        </p:txBody>
      </p:sp>
      <p:sp>
        <p:nvSpPr>
          <p:cNvPr id="25" name="Slide Number Placeholder 24">
            <a:extLst>
              <a:ext uri="{FF2B5EF4-FFF2-40B4-BE49-F238E27FC236}">
                <a16:creationId xmlns:a16="http://schemas.microsoft.com/office/drawing/2014/main" id="{29117638-23C6-40E7-9AA0-C0B8800F1C28}"/>
              </a:ext>
            </a:extLst>
          </p:cNvPr>
          <p:cNvSpPr>
            <a:spLocks noGrp="1"/>
          </p:cNvSpPr>
          <p:nvPr>
            <p:ph type="sldNum" sz="quarter" idx="12"/>
          </p:nvPr>
        </p:nvSpPr>
        <p:spPr/>
        <p:txBody>
          <a:bodyPr/>
          <a:lstStyle/>
          <a:p>
            <a:fld id="{38E3CF34-D436-42D5-BB52-81E12D516355}" type="slidenum">
              <a:rPr lang="en-IN" smtClean="0"/>
              <a:t>14</a:t>
            </a:fld>
            <a:endParaRPr lang="en-IN"/>
          </a:p>
        </p:txBody>
      </p:sp>
      <p:sp>
        <p:nvSpPr>
          <p:cNvPr id="26" name="Rectangle 25">
            <a:extLst>
              <a:ext uri="{FF2B5EF4-FFF2-40B4-BE49-F238E27FC236}">
                <a16:creationId xmlns:a16="http://schemas.microsoft.com/office/drawing/2014/main" id="{05535ED9-5B96-4C56-B03F-2FA3FCE5916E}"/>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27" name="Picture 26">
            <a:extLst>
              <a:ext uri="{FF2B5EF4-FFF2-40B4-BE49-F238E27FC236}">
                <a16:creationId xmlns:a16="http://schemas.microsoft.com/office/drawing/2014/main" id="{ECD1F371-38F8-4984-A3E4-AEBE66D2A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pic>
        <p:nvPicPr>
          <p:cNvPr id="4098" name="Picture 2" descr="Cartoon Guide to Data Structures — Singly Linked Lists">
            <a:extLst>
              <a:ext uri="{FF2B5EF4-FFF2-40B4-BE49-F238E27FC236}">
                <a16:creationId xmlns:a16="http://schemas.microsoft.com/office/drawing/2014/main" id="{8D6AC549-9AAD-46F8-8A9C-827B2268F41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6405" y="2649329"/>
            <a:ext cx="3028950" cy="140562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hoo-Choo: travel tales - Feeds NITT">
            <a:extLst>
              <a:ext uri="{FF2B5EF4-FFF2-40B4-BE49-F238E27FC236}">
                <a16:creationId xmlns:a16="http://schemas.microsoft.com/office/drawing/2014/main" id="{0BCA2340-5BE6-41AF-AB91-979F4F754A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988" y="4306290"/>
            <a:ext cx="2517566" cy="1231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45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B48CC4-37E5-46BB-924E-5FDEF3E7D6D3}"/>
              </a:ext>
            </a:extLst>
          </p:cNvPr>
          <p:cNvSpPr>
            <a:spLocks noGrp="1"/>
          </p:cNvSpPr>
          <p:nvPr>
            <p:ph type="ftr" sz="quarter" idx="11"/>
          </p:nvPr>
        </p:nvSpPr>
        <p:spPr/>
        <p:txBody>
          <a:bodyPr/>
          <a:lstStyle/>
          <a:p>
            <a:r>
              <a:rPr lang="en-IN">
                <a:latin typeface="rockwell" panose="02060603020205020403" pitchFamily="18" charset="0"/>
              </a:rPr>
              <a:t>Department of CSE</a:t>
            </a:r>
          </a:p>
        </p:txBody>
      </p:sp>
      <p:sp>
        <p:nvSpPr>
          <p:cNvPr id="3" name="Slide Number Placeholder 2">
            <a:extLst>
              <a:ext uri="{FF2B5EF4-FFF2-40B4-BE49-F238E27FC236}">
                <a16:creationId xmlns:a16="http://schemas.microsoft.com/office/drawing/2014/main" id="{5C2D82AA-71C7-460B-8A9C-B3323C0CB12A}"/>
              </a:ext>
            </a:extLst>
          </p:cNvPr>
          <p:cNvSpPr>
            <a:spLocks noGrp="1"/>
          </p:cNvSpPr>
          <p:nvPr>
            <p:ph type="sldNum" sz="quarter" idx="12"/>
          </p:nvPr>
        </p:nvSpPr>
        <p:spPr/>
        <p:txBody>
          <a:bodyPr/>
          <a:lstStyle/>
          <a:p>
            <a:fld id="{38E3CF34-D436-42D5-BB52-81E12D516355}" type="slidenum">
              <a:rPr lang="en-IN" smtClean="0">
                <a:latin typeface="rockwell" panose="02060603020205020403" pitchFamily="18" charset="0"/>
              </a:rPr>
              <a:t>15</a:t>
            </a:fld>
            <a:endParaRPr lang="en-IN">
              <a:latin typeface="rockwell" panose="02060603020205020403" pitchFamily="18" charset="0"/>
            </a:endParaRPr>
          </a:p>
        </p:txBody>
      </p:sp>
      <p:sp>
        <p:nvSpPr>
          <p:cNvPr id="4" name="Rectangle 3">
            <a:extLst>
              <a:ext uri="{FF2B5EF4-FFF2-40B4-BE49-F238E27FC236}">
                <a16:creationId xmlns:a16="http://schemas.microsoft.com/office/drawing/2014/main" id="{BEA1BF45-ECA4-4A47-8783-381489FFE2AE}"/>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sp>
        <p:nvSpPr>
          <p:cNvPr id="5" name="Rectangle 4">
            <a:extLst>
              <a:ext uri="{FF2B5EF4-FFF2-40B4-BE49-F238E27FC236}">
                <a16:creationId xmlns:a16="http://schemas.microsoft.com/office/drawing/2014/main" id="{019CAE3A-4C60-40E0-A9D6-87783027FF71}"/>
              </a:ext>
            </a:extLst>
          </p:cNvPr>
          <p:cNvSpPr/>
          <p:nvPr/>
        </p:nvSpPr>
        <p:spPr>
          <a:xfrm>
            <a:off x="2101645" y="2833535"/>
            <a:ext cx="1216742" cy="435077"/>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cxnSp>
        <p:nvCxnSpPr>
          <p:cNvPr id="7" name="Straight Connector 6">
            <a:extLst>
              <a:ext uri="{FF2B5EF4-FFF2-40B4-BE49-F238E27FC236}">
                <a16:creationId xmlns:a16="http://schemas.microsoft.com/office/drawing/2014/main" id="{A1A70FF4-A5EC-49BA-B1DF-9DB79FE7CEF9}"/>
              </a:ext>
            </a:extLst>
          </p:cNvPr>
          <p:cNvCxnSpPr>
            <a:cxnSpLocks/>
            <a:stCxn id="5" idx="0"/>
            <a:endCxn id="5" idx="2"/>
          </p:cNvCxnSpPr>
          <p:nvPr/>
        </p:nvCxnSpPr>
        <p:spPr>
          <a:xfrm>
            <a:off x="2710016" y="2833535"/>
            <a:ext cx="0" cy="4350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F3076BB-FA0D-4E1F-90BA-23FF3ECFAF58}"/>
              </a:ext>
            </a:extLst>
          </p:cNvPr>
          <p:cNvSpPr txBox="1"/>
          <p:nvPr/>
        </p:nvSpPr>
        <p:spPr>
          <a:xfrm>
            <a:off x="2219632" y="2914651"/>
            <a:ext cx="350272" cy="507831"/>
          </a:xfrm>
          <a:prstGeom prst="rect">
            <a:avLst/>
          </a:prstGeom>
          <a:noFill/>
        </p:spPr>
        <p:txBody>
          <a:bodyPr wrap="square" rtlCol="0">
            <a:spAutoFit/>
          </a:bodyPr>
          <a:lstStyle/>
          <a:p>
            <a:r>
              <a:rPr lang="en-IN" sz="1350" dirty="0">
                <a:latin typeface="rockwell" panose="02060603020205020403" pitchFamily="18" charset="0"/>
              </a:rPr>
              <a:t>25</a:t>
            </a:r>
          </a:p>
        </p:txBody>
      </p:sp>
      <p:sp>
        <p:nvSpPr>
          <p:cNvPr id="11" name="TextBox 10">
            <a:extLst>
              <a:ext uri="{FF2B5EF4-FFF2-40B4-BE49-F238E27FC236}">
                <a16:creationId xmlns:a16="http://schemas.microsoft.com/office/drawing/2014/main" id="{13B0BA2A-996C-43EE-ACD8-BABD3571EDC9}"/>
              </a:ext>
            </a:extLst>
          </p:cNvPr>
          <p:cNvSpPr txBox="1"/>
          <p:nvPr/>
        </p:nvSpPr>
        <p:spPr>
          <a:xfrm>
            <a:off x="2769008" y="2914651"/>
            <a:ext cx="527252" cy="507831"/>
          </a:xfrm>
          <a:prstGeom prst="rect">
            <a:avLst/>
          </a:prstGeom>
          <a:noFill/>
        </p:spPr>
        <p:txBody>
          <a:bodyPr wrap="square" rtlCol="0">
            <a:spAutoFit/>
          </a:bodyPr>
          <a:lstStyle/>
          <a:p>
            <a:r>
              <a:rPr lang="en-IN" sz="1350" dirty="0">
                <a:latin typeface="rockwell" panose="02060603020205020403" pitchFamily="18" charset="0"/>
              </a:rPr>
              <a:t>2000</a:t>
            </a:r>
          </a:p>
        </p:txBody>
      </p:sp>
      <p:sp>
        <p:nvSpPr>
          <p:cNvPr id="13" name="Rectangle 12">
            <a:extLst>
              <a:ext uri="{FF2B5EF4-FFF2-40B4-BE49-F238E27FC236}">
                <a16:creationId xmlns:a16="http://schemas.microsoft.com/office/drawing/2014/main" id="{50D32B97-7F00-4996-96F0-CB027E1B9DFD}"/>
              </a:ext>
            </a:extLst>
          </p:cNvPr>
          <p:cNvSpPr/>
          <p:nvPr/>
        </p:nvSpPr>
        <p:spPr>
          <a:xfrm>
            <a:off x="1253613" y="2191980"/>
            <a:ext cx="501446" cy="346587"/>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ysClr val="windowText" lastClr="000000"/>
                </a:solidFill>
                <a:latin typeface="rockwell" panose="02060603020205020403" pitchFamily="18" charset="0"/>
              </a:rPr>
              <a:t>1000</a:t>
            </a:r>
          </a:p>
        </p:txBody>
      </p:sp>
      <p:cxnSp>
        <p:nvCxnSpPr>
          <p:cNvPr id="17" name="Connector: Elbow 16">
            <a:extLst>
              <a:ext uri="{FF2B5EF4-FFF2-40B4-BE49-F238E27FC236}">
                <a16:creationId xmlns:a16="http://schemas.microsoft.com/office/drawing/2014/main" id="{97163C9E-AD59-40CC-B42B-E5E3BDF2DB98}"/>
              </a:ext>
            </a:extLst>
          </p:cNvPr>
          <p:cNvCxnSpPr>
            <a:cxnSpLocks/>
            <a:stCxn id="13" idx="2"/>
          </p:cNvCxnSpPr>
          <p:nvPr/>
        </p:nvCxnSpPr>
        <p:spPr>
          <a:xfrm rot="16200000" flipH="1">
            <a:off x="1546737" y="2496165"/>
            <a:ext cx="512507" cy="59731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04AFBE-9109-47F0-94EC-2CB53AF1E86B}"/>
              </a:ext>
            </a:extLst>
          </p:cNvPr>
          <p:cNvSpPr txBox="1"/>
          <p:nvPr/>
        </p:nvSpPr>
        <p:spPr>
          <a:xfrm>
            <a:off x="2450084" y="3349728"/>
            <a:ext cx="846176" cy="300082"/>
          </a:xfrm>
          <a:prstGeom prst="rect">
            <a:avLst/>
          </a:prstGeom>
          <a:noFill/>
        </p:spPr>
        <p:txBody>
          <a:bodyPr wrap="square" rtlCol="0">
            <a:spAutoFit/>
          </a:bodyPr>
          <a:lstStyle/>
          <a:p>
            <a:r>
              <a:rPr lang="en-IN" sz="1350" dirty="0">
                <a:latin typeface="rockwell" panose="02060603020205020403" pitchFamily="18" charset="0"/>
              </a:rPr>
              <a:t>Node 1</a:t>
            </a:r>
          </a:p>
        </p:txBody>
      </p:sp>
      <p:sp>
        <p:nvSpPr>
          <p:cNvPr id="20" name="Rectangle 19">
            <a:extLst>
              <a:ext uri="{FF2B5EF4-FFF2-40B4-BE49-F238E27FC236}">
                <a16:creationId xmlns:a16="http://schemas.microsoft.com/office/drawing/2014/main" id="{A0C034A3-1D2F-451C-B522-1C21D1A4E197}"/>
              </a:ext>
            </a:extLst>
          </p:cNvPr>
          <p:cNvSpPr/>
          <p:nvPr/>
        </p:nvSpPr>
        <p:spPr>
          <a:xfrm>
            <a:off x="4088992" y="2844284"/>
            <a:ext cx="1216742" cy="435077"/>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cxnSp>
        <p:nvCxnSpPr>
          <p:cNvPr id="21" name="Straight Connector 20">
            <a:extLst>
              <a:ext uri="{FF2B5EF4-FFF2-40B4-BE49-F238E27FC236}">
                <a16:creationId xmlns:a16="http://schemas.microsoft.com/office/drawing/2014/main" id="{2F3A169C-CCF5-4F33-B176-C4E5AD856BB0}"/>
              </a:ext>
            </a:extLst>
          </p:cNvPr>
          <p:cNvCxnSpPr>
            <a:cxnSpLocks/>
            <a:stCxn id="20" idx="0"/>
            <a:endCxn id="20" idx="2"/>
          </p:cNvCxnSpPr>
          <p:nvPr/>
        </p:nvCxnSpPr>
        <p:spPr>
          <a:xfrm>
            <a:off x="4697363" y="2844284"/>
            <a:ext cx="0" cy="4350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887D132-7A9A-46CC-92BB-D929EF2258CE}"/>
              </a:ext>
            </a:extLst>
          </p:cNvPr>
          <p:cNvSpPr txBox="1"/>
          <p:nvPr/>
        </p:nvSpPr>
        <p:spPr>
          <a:xfrm>
            <a:off x="4206978" y="2925400"/>
            <a:ext cx="350272" cy="507831"/>
          </a:xfrm>
          <a:prstGeom prst="rect">
            <a:avLst/>
          </a:prstGeom>
          <a:noFill/>
        </p:spPr>
        <p:txBody>
          <a:bodyPr wrap="square" rtlCol="0">
            <a:spAutoFit/>
          </a:bodyPr>
          <a:lstStyle/>
          <a:p>
            <a:r>
              <a:rPr lang="en-IN" sz="1350" dirty="0">
                <a:latin typeface="rockwell" panose="02060603020205020403" pitchFamily="18" charset="0"/>
              </a:rPr>
              <a:t>55</a:t>
            </a:r>
          </a:p>
        </p:txBody>
      </p:sp>
      <p:sp>
        <p:nvSpPr>
          <p:cNvPr id="23" name="TextBox 22">
            <a:extLst>
              <a:ext uri="{FF2B5EF4-FFF2-40B4-BE49-F238E27FC236}">
                <a16:creationId xmlns:a16="http://schemas.microsoft.com/office/drawing/2014/main" id="{5239E413-A67C-412B-9CD8-2E10067DEAA9}"/>
              </a:ext>
            </a:extLst>
          </p:cNvPr>
          <p:cNvSpPr txBox="1"/>
          <p:nvPr/>
        </p:nvSpPr>
        <p:spPr>
          <a:xfrm>
            <a:off x="4756354" y="2925400"/>
            <a:ext cx="527252" cy="507831"/>
          </a:xfrm>
          <a:prstGeom prst="rect">
            <a:avLst/>
          </a:prstGeom>
          <a:noFill/>
        </p:spPr>
        <p:txBody>
          <a:bodyPr wrap="square" rtlCol="0">
            <a:spAutoFit/>
          </a:bodyPr>
          <a:lstStyle/>
          <a:p>
            <a:r>
              <a:rPr lang="en-IN" sz="1350" dirty="0">
                <a:latin typeface="rockwell" panose="02060603020205020403" pitchFamily="18" charset="0"/>
              </a:rPr>
              <a:t>2024</a:t>
            </a:r>
          </a:p>
        </p:txBody>
      </p:sp>
      <p:sp>
        <p:nvSpPr>
          <p:cNvPr id="24" name="TextBox 23">
            <a:extLst>
              <a:ext uri="{FF2B5EF4-FFF2-40B4-BE49-F238E27FC236}">
                <a16:creationId xmlns:a16="http://schemas.microsoft.com/office/drawing/2014/main" id="{B501195B-1BCB-40AC-BF37-9421CCEA8B79}"/>
              </a:ext>
            </a:extLst>
          </p:cNvPr>
          <p:cNvSpPr txBox="1"/>
          <p:nvPr/>
        </p:nvSpPr>
        <p:spPr>
          <a:xfrm>
            <a:off x="4437430" y="3360478"/>
            <a:ext cx="846176" cy="300082"/>
          </a:xfrm>
          <a:prstGeom prst="rect">
            <a:avLst/>
          </a:prstGeom>
          <a:noFill/>
        </p:spPr>
        <p:txBody>
          <a:bodyPr wrap="square" rtlCol="0">
            <a:spAutoFit/>
          </a:bodyPr>
          <a:lstStyle/>
          <a:p>
            <a:r>
              <a:rPr lang="en-IN" sz="1350" dirty="0">
                <a:latin typeface="rockwell" panose="02060603020205020403" pitchFamily="18" charset="0"/>
              </a:rPr>
              <a:t>Node 2</a:t>
            </a:r>
          </a:p>
        </p:txBody>
      </p:sp>
      <p:cxnSp>
        <p:nvCxnSpPr>
          <p:cNvPr id="25" name="Straight Arrow Connector 24">
            <a:extLst>
              <a:ext uri="{FF2B5EF4-FFF2-40B4-BE49-F238E27FC236}">
                <a16:creationId xmlns:a16="http://schemas.microsoft.com/office/drawing/2014/main" id="{23398E3A-5194-46A3-9895-F99AD2A6FC5B}"/>
              </a:ext>
            </a:extLst>
          </p:cNvPr>
          <p:cNvCxnSpPr>
            <a:stCxn id="5" idx="3"/>
            <a:endCxn id="20" idx="1"/>
          </p:cNvCxnSpPr>
          <p:nvPr/>
        </p:nvCxnSpPr>
        <p:spPr>
          <a:xfrm>
            <a:off x="3318387" y="3051074"/>
            <a:ext cx="770604" cy="10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9141AAE-EB60-4D06-97E0-92C3096CCD36}"/>
              </a:ext>
            </a:extLst>
          </p:cNvPr>
          <p:cNvSpPr/>
          <p:nvPr/>
        </p:nvSpPr>
        <p:spPr>
          <a:xfrm>
            <a:off x="6076338" y="2849038"/>
            <a:ext cx="1216742" cy="435077"/>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cxnSp>
        <p:nvCxnSpPr>
          <p:cNvPr id="28" name="Straight Connector 27">
            <a:extLst>
              <a:ext uri="{FF2B5EF4-FFF2-40B4-BE49-F238E27FC236}">
                <a16:creationId xmlns:a16="http://schemas.microsoft.com/office/drawing/2014/main" id="{DA2D49DD-FA1F-46E5-B8F0-566DB4F9FBE8}"/>
              </a:ext>
            </a:extLst>
          </p:cNvPr>
          <p:cNvCxnSpPr>
            <a:cxnSpLocks/>
            <a:stCxn id="27" idx="0"/>
            <a:endCxn id="27" idx="2"/>
          </p:cNvCxnSpPr>
          <p:nvPr/>
        </p:nvCxnSpPr>
        <p:spPr>
          <a:xfrm>
            <a:off x="6684709" y="2849038"/>
            <a:ext cx="0" cy="4350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38744CA-6A78-4B0E-93B6-CA386DD6659B}"/>
              </a:ext>
            </a:extLst>
          </p:cNvPr>
          <p:cNvSpPr txBox="1"/>
          <p:nvPr/>
        </p:nvSpPr>
        <p:spPr>
          <a:xfrm>
            <a:off x="6204665" y="2928697"/>
            <a:ext cx="350272" cy="507831"/>
          </a:xfrm>
          <a:prstGeom prst="rect">
            <a:avLst/>
          </a:prstGeom>
          <a:noFill/>
        </p:spPr>
        <p:txBody>
          <a:bodyPr wrap="square" rtlCol="0">
            <a:spAutoFit/>
          </a:bodyPr>
          <a:lstStyle/>
          <a:p>
            <a:r>
              <a:rPr lang="en-IN" sz="1350" dirty="0">
                <a:latin typeface="rockwell" panose="02060603020205020403" pitchFamily="18" charset="0"/>
              </a:rPr>
              <a:t>17</a:t>
            </a:r>
          </a:p>
        </p:txBody>
      </p:sp>
      <p:sp>
        <p:nvSpPr>
          <p:cNvPr id="30" name="TextBox 29">
            <a:extLst>
              <a:ext uri="{FF2B5EF4-FFF2-40B4-BE49-F238E27FC236}">
                <a16:creationId xmlns:a16="http://schemas.microsoft.com/office/drawing/2014/main" id="{4E1E9B01-F9E4-46A6-BB09-317C618817D8}"/>
              </a:ext>
            </a:extLst>
          </p:cNvPr>
          <p:cNvSpPr txBox="1"/>
          <p:nvPr/>
        </p:nvSpPr>
        <p:spPr>
          <a:xfrm>
            <a:off x="6686743" y="2930155"/>
            <a:ext cx="527252" cy="300082"/>
          </a:xfrm>
          <a:prstGeom prst="rect">
            <a:avLst/>
          </a:prstGeom>
          <a:noFill/>
        </p:spPr>
        <p:txBody>
          <a:bodyPr wrap="square" rtlCol="0">
            <a:spAutoFit/>
          </a:bodyPr>
          <a:lstStyle/>
          <a:p>
            <a:r>
              <a:rPr lang="en-IN" sz="1350" dirty="0">
                <a:latin typeface="rockwell" panose="02060603020205020403" pitchFamily="18" charset="0"/>
              </a:rPr>
              <a:t>Null</a:t>
            </a:r>
          </a:p>
        </p:txBody>
      </p:sp>
      <p:sp>
        <p:nvSpPr>
          <p:cNvPr id="31" name="TextBox 30">
            <a:extLst>
              <a:ext uri="{FF2B5EF4-FFF2-40B4-BE49-F238E27FC236}">
                <a16:creationId xmlns:a16="http://schemas.microsoft.com/office/drawing/2014/main" id="{16F6A283-4188-4061-ABA6-E2BF6D804D22}"/>
              </a:ext>
            </a:extLst>
          </p:cNvPr>
          <p:cNvSpPr txBox="1"/>
          <p:nvPr/>
        </p:nvSpPr>
        <p:spPr>
          <a:xfrm>
            <a:off x="6367819" y="3365232"/>
            <a:ext cx="846176" cy="300082"/>
          </a:xfrm>
          <a:prstGeom prst="rect">
            <a:avLst/>
          </a:prstGeom>
          <a:noFill/>
        </p:spPr>
        <p:txBody>
          <a:bodyPr wrap="square" rtlCol="0">
            <a:spAutoFit/>
          </a:bodyPr>
          <a:lstStyle/>
          <a:p>
            <a:r>
              <a:rPr lang="en-IN" sz="1350" dirty="0">
                <a:latin typeface="rockwell" panose="02060603020205020403" pitchFamily="18" charset="0"/>
              </a:rPr>
              <a:t>Node 3</a:t>
            </a:r>
          </a:p>
        </p:txBody>
      </p:sp>
      <p:cxnSp>
        <p:nvCxnSpPr>
          <p:cNvPr id="32" name="Straight Arrow Connector 31">
            <a:extLst>
              <a:ext uri="{FF2B5EF4-FFF2-40B4-BE49-F238E27FC236}">
                <a16:creationId xmlns:a16="http://schemas.microsoft.com/office/drawing/2014/main" id="{61BC8094-5F18-4C25-A1C2-A07BE8A55EF5}"/>
              </a:ext>
            </a:extLst>
          </p:cNvPr>
          <p:cNvCxnSpPr/>
          <p:nvPr/>
        </p:nvCxnSpPr>
        <p:spPr>
          <a:xfrm>
            <a:off x="5307770" y="3056447"/>
            <a:ext cx="770604" cy="107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D71C091-A323-4C22-932E-62AB5575BEF4}"/>
              </a:ext>
            </a:extLst>
          </p:cNvPr>
          <p:cNvSpPr txBox="1"/>
          <p:nvPr/>
        </p:nvSpPr>
        <p:spPr>
          <a:xfrm>
            <a:off x="1229092" y="1830643"/>
            <a:ext cx="846176" cy="300082"/>
          </a:xfrm>
          <a:prstGeom prst="rect">
            <a:avLst/>
          </a:prstGeom>
          <a:noFill/>
        </p:spPr>
        <p:txBody>
          <a:bodyPr wrap="square" rtlCol="0">
            <a:spAutoFit/>
          </a:bodyPr>
          <a:lstStyle/>
          <a:p>
            <a:r>
              <a:rPr lang="en-IN" sz="1350" dirty="0">
                <a:latin typeface="rockwell" panose="02060603020205020403" pitchFamily="18" charset="0"/>
              </a:rPr>
              <a:t>head</a:t>
            </a:r>
          </a:p>
        </p:txBody>
      </p:sp>
      <p:sp>
        <p:nvSpPr>
          <p:cNvPr id="41" name="TextBox 40">
            <a:extLst>
              <a:ext uri="{FF2B5EF4-FFF2-40B4-BE49-F238E27FC236}">
                <a16:creationId xmlns:a16="http://schemas.microsoft.com/office/drawing/2014/main" id="{752D4482-7885-4EAE-A588-6D214573DCFA}"/>
              </a:ext>
            </a:extLst>
          </p:cNvPr>
          <p:cNvSpPr txBox="1"/>
          <p:nvPr/>
        </p:nvSpPr>
        <p:spPr>
          <a:xfrm>
            <a:off x="2444920" y="3730333"/>
            <a:ext cx="846176" cy="300082"/>
          </a:xfrm>
          <a:prstGeom prst="rect">
            <a:avLst/>
          </a:prstGeom>
          <a:noFill/>
        </p:spPr>
        <p:txBody>
          <a:bodyPr wrap="square" rtlCol="0">
            <a:spAutoFit/>
          </a:bodyPr>
          <a:lstStyle/>
          <a:p>
            <a:r>
              <a:rPr lang="en-IN" sz="1350" dirty="0">
                <a:latin typeface="rockwell" panose="02060603020205020403" pitchFamily="18" charset="0"/>
              </a:rPr>
              <a:t>1000</a:t>
            </a:r>
          </a:p>
        </p:txBody>
      </p:sp>
      <p:sp>
        <p:nvSpPr>
          <p:cNvPr id="42" name="TextBox 41">
            <a:extLst>
              <a:ext uri="{FF2B5EF4-FFF2-40B4-BE49-F238E27FC236}">
                <a16:creationId xmlns:a16="http://schemas.microsoft.com/office/drawing/2014/main" id="{331D972D-389C-464E-A5CA-F989C67B0E0F}"/>
              </a:ext>
            </a:extLst>
          </p:cNvPr>
          <p:cNvSpPr txBox="1"/>
          <p:nvPr/>
        </p:nvSpPr>
        <p:spPr>
          <a:xfrm>
            <a:off x="4459558" y="3792022"/>
            <a:ext cx="846176" cy="300082"/>
          </a:xfrm>
          <a:prstGeom prst="rect">
            <a:avLst/>
          </a:prstGeom>
          <a:noFill/>
        </p:spPr>
        <p:txBody>
          <a:bodyPr wrap="square" rtlCol="0">
            <a:spAutoFit/>
          </a:bodyPr>
          <a:lstStyle/>
          <a:p>
            <a:r>
              <a:rPr lang="en-IN" sz="1350" dirty="0">
                <a:latin typeface="rockwell" panose="02060603020205020403" pitchFamily="18" charset="0"/>
              </a:rPr>
              <a:t>2000</a:t>
            </a:r>
          </a:p>
        </p:txBody>
      </p:sp>
      <p:sp>
        <p:nvSpPr>
          <p:cNvPr id="43" name="TextBox 42">
            <a:extLst>
              <a:ext uri="{FF2B5EF4-FFF2-40B4-BE49-F238E27FC236}">
                <a16:creationId xmlns:a16="http://schemas.microsoft.com/office/drawing/2014/main" id="{E72ADF5A-FBE9-4B67-B4AD-261446A3F039}"/>
              </a:ext>
            </a:extLst>
          </p:cNvPr>
          <p:cNvSpPr txBox="1"/>
          <p:nvPr/>
        </p:nvSpPr>
        <p:spPr>
          <a:xfrm>
            <a:off x="6379801" y="3734020"/>
            <a:ext cx="846176" cy="300082"/>
          </a:xfrm>
          <a:prstGeom prst="rect">
            <a:avLst/>
          </a:prstGeom>
          <a:noFill/>
        </p:spPr>
        <p:txBody>
          <a:bodyPr wrap="square" rtlCol="0">
            <a:spAutoFit/>
          </a:bodyPr>
          <a:lstStyle/>
          <a:p>
            <a:r>
              <a:rPr lang="en-IN" sz="1350" dirty="0">
                <a:latin typeface="rockwell" panose="02060603020205020403" pitchFamily="18" charset="0"/>
              </a:rPr>
              <a:t>2024</a:t>
            </a:r>
          </a:p>
        </p:txBody>
      </p:sp>
      <p:sp>
        <p:nvSpPr>
          <p:cNvPr id="45" name="TextBox 44">
            <a:extLst>
              <a:ext uri="{FF2B5EF4-FFF2-40B4-BE49-F238E27FC236}">
                <a16:creationId xmlns:a16="http://schemas.microsoft.com/office/drawing/2014/main" id="{63456392-E5A1-49A7-B3CD-6B71702B1F84}"/>
              </a:ext>
            </a:extLst>
          </p:cNvPr>
          <p:cNvSpPr txBox="1"/>
          <p:nvPr/>
        </p:nvSpPr>
        <p:spPr>
          <a:xfrm>
            <a:off x="2769008" y="1256768"/>
            <a:ext cx="3465869" cy="415498"/>
          </a:xfrm>
          <a:prstGeom prst="rect">
            <a:avLst/>
          </a:prstGeom>
          <a:noFill/>
        </p:spPr>
        <p:txBody>
          <a:bodyPr wrap="square" rtlCol="0">
            <a:spAutoFit/>
          </a:bodyPr>
          <a:lstStyle/>
          <a:p>
            <a:r>
              <a:rPr lang="en-IN" sz="2100" dirty="0">
                <a:latin typeface="rockwell" panose="02060603020205020403" pitchFamily="18" charset="0"/>
              </a:rPr>
              <a:t>Singly linked list Example</a:t>
            </a:r>
          </a:p>
        </p:txBody>
      </p:sp>
    </p:spTree>
    <p:extLst>
      <p:ext uri="{BB962C8B-B14F-4D97-AF65-F5344CB8AC3E}">
        <p14:creationId xmlns:p14="http://schemas.microsoft.com/office/powerpoint/2010/main" val="356698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arn(inVertical)">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arn(inVertic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arn(inVertical)">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arn(inVertical)">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barn(inVertical)">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arn(inVertic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barn(inVertical)">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barn(inVertical)">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barn(inVertical)">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barn(inVertical)">
                                      <p:cBhvr>
                                        <p:cTn id="97" dur="500"/>
                                        <p:tgtEl>
                                          <p:spTgt spid="31"/>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barn(inVertical)">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barn(inVertical)">
                                      <p:cBhvr>
                                        <p:cTn id="107" dur="500"/>
                                        <p:tgtEl>
                                          <p:spTgt spid="32"/>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barn(inVertical)">
                                      <p:cBhvr>
                                        <p:cTn id="112" dur="500"/>
                                        <p:tgtEl>
                                          <p:spTgt spid="30"/>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barn(inVertical)">
                                      <p:cBhvr>
                                        <p:cTn id="1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p:bldP spid="13" grpId="0" animBg="1"/>
      <p:bldP spid="18" grpId="0"/>
      <p:bldP spid="20" grpId="0" animBg="1"/>
      <p:bldP spid="22" grpId="0"/>
      <p:bldP spid="23" grpId="0"/>
      <p:bldP spid="24" grpId="0"/>
      <p:bldP spid="27" grpId="0" animBg="1"/>
      <p:bldP spid="29" grpId="0"/>
      <p:bldP spid="30" grpId="0"/>
      <p:bldP spid="31" grpId="0"/>
      <p:bldP spid="36"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8A4FE8-1554-423C-BEEA-117919095644}"/>
              </a:ext>
            </a:extLst>
          </p:cNvPr>
          <p:cNvSpPr>
            <a:spLocks noGrp="1"/>
          </p:cNvSpPr>
          <p:nvPr>
            <p:ph type="ftr" sz="quarter" idx="11"/>
          </p:nvPr>
        </p:nvSpPr>
        <p:spPr/>
        <p:txBody>
          <a:bodyPr/>
          <a:lstStyle/>
          <a:p>
            <a:r>
              <a:rPr lang="en-IN">
                <a:latin typeface="rockwell" panose="02060603020205020403" pitchFamily="18" charset="0"/>
              </a:rPr>
              <a:t>Department of CSE</a:t>
            </a:r>
          </a:p>
        </p:txBody>
      </p:sp>
      <p:sp>
        <p:nvSpPr>
          <p:cNvPr id="3" name="Slide Number Placeholder 2">
            <a:extLst>
              <a:ext uri="{FF2B5EF4-FFF2-40B4-BE49-F238E27FC236}">
                <a16:creationId xmlns:a16="http://schemas.microsoft.com/office/drawing/2014/main" id="{329685E3-074C-408E-AA01-212D9A7527E6}"/>
              </a:ext>
            </a:extLst>
          </p:cNvPr>
          <p:cNvSpPr>
            <a:spLocks noGrp="1"/>
          </p:cNvSpPr>
          <p:nvPr>
            <p:ph type="sldNum" sz="quarter" idx="12"/>
          </p:nvPr>
        </p:nvSpPr>
        <p:spPr/>
        <p:txBody>
          <a:bodyPr/>
          <a:lstStyle/>
          <a:p>
            <a:fld id="{38E3CF34-D436-42D5-BB52-81E12D516355}" type="slidenum">
              <a:rPr lang="en-IN" smtClean="0">
                <a:latin typeface="rockwell" panose="02060603020205020403" pitchFamily="18" charset="0"/>
              </a:rPr>
              <a:t>16</a:t>
            </a:fld>
            <a:endParaRPr lang="en-IN">
              <a:latin typeface="rockwell" panose="02060603020205020403" pitchFamily="18" charset="0"/>
            </a:endParaRPr>
          </a:p>
        </p:txBody>
      </p:sp>
      <p:sp>
        <p:nvSpPr>
          <p:cNvPr id="4" name="Rectangle 3">
            <a:extLst>
              <a:ext uri="{FF2B5EF4-FFF2-40B4-BE49-F238E27FC236}">
                <a16:creationId xmlns:a16="http://schemas.microsoft.com/office/drawing/2014/main" id="{CB65B93B-2530-412F-A0F6-4801C2E2D5B0}"/>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sp>
        <p:nvSpPr>
          <p:cNvPr id="5" name="TextBox 4">
            <a:extLst>
              <a:ext uri="{FF2B5EF4-FFF2-40B4-BE49-F238E27FC236}">
                <a16:creationId xmlns:a16="http://schemas.microsoft.com/office/drawing/2014/main" id="{61F5906B-0F4F-426E-B2F0-FE6F4FFC2043}"/>
              </a:ext>
            </a:extLst>
          </p:cNvPr>
          <p:cNvSpPr txBox="1"/>
          <p:nvPr/>
        </p:nvSpPr>
        <p:spPr>
          <a:xfrm>
            <a:off x="3296259" y="1256768"/>
            <a:ext cx="3487999" cy="415498"/>
          </a:xfrm>
          <a:prstGeom prst="rect">
            <a:avLst/>
          </a:prstGeom>
          <a:noFill/>
        </p:spPr>
        <p:txBody>
          <a:bodyPr wrap="square" rtlCol="0">
            <a:spAutoFit/>
          </a:bodyPr>
          <a:lstStyle/>
          <a:p>
            <a:r>
              <a:rPr lang="en-IN" sz="2100" dirty="0">
                <a:latin typeface="rockwell" panose="02060603020205020403" pitchFamily="18" charset="0"/>
              </a:rPr>
              <a:t>Doubly linked list Example</a:t>
            </a:r>
          </a:p>
        </p:txBody>
      </p:sp>
      <p:pic>
        <p:nvPicPr>
          <p:cNvPr id="3076" name="Picture 4" descr="Doubly Linked List">
            <a:extLst>
              <a:ext uri="{FF2B5EF4-FFF2-40B4-BE49-F238E27FC236}">
                <a16:creationId xmlns:a16="http://schemas.microsoft.com/office/drawing/2014/main" id="{B70652CC-F648-488D-9FA7-41FBDCDF6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31" y="2325855"/>
            <a:ext cx="8000840" cy="168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97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8A4FE8-1554-423C-BEEA-117919095644}"/>
              </a:ext>
            </a:extLst>
          </p:cNvPr>
          <p:cNvSpPr>
            <a:spLocks noGrp="1"/>
          </p:cNvSpPr>
          <p:nvPr>
            <p:ph type="ftr" sz="quarter" idx="11"/>
          </p:nvPr>
        </p:nvSpPr>
        <p:spPr/>
        <p:txBody>
          <a:bodyPr/>
          <a:lstStyle/>
          <a:p>
            <a:r>
              <a:rPr lang="en-IN">
                <a:latin typeface="rockwell" panose="02060603020205020403" pitchFamily="18" charset="0"/>
              </a:rPr>
              <a:t>Department of CSE</a:t>
            </a:r>
          </a:p>
        </p:txBody>
      </p:sp>
      <p:sp>
        <p:nvSpPr>
          <p:cNvPr id="3" name="Slide Number Placeholder 2">
            <a:extLst>
              <a:ext uri="{FF2B5EF4-FFF2-40B4-BE49-F238E27FC236}">
                <a16:creationId xmlns:a16="http://schemas.microsoft.com/office/drawing/2014/main" id="{329685E3-074C-408E-AA01-212D9A7527E6}"/>
              </a:ext>
            </a:extLst>
          </p:cNvPr>
          <p:cNvSpPr>
            <a:spLocks noGrp="1"/>
          </p:cNvSpPr>
          <p:nvPr>
            <p:ph type="sldNum" sz="quarter" idx="12"/>
          </p:nvPr>
        </p:nvSpPr>
        <p:spPr/>
        <p:txBody>
          <a:bodyPr/>
          <a:lstStyle/>
          <a:p>
            <a:fld id="{38E3CF34-D436-42D5-BB52-81E12D516355}" type="slidenum">
              <a:rPr lang="en-IN" smtClean="0">
                <a:latin typeface="rockwell" panose="02060603020205020403" pitchFamily="18" charset="0"/>
              </a:rPr>
              <a:t>17</a:t>
            </a:fld>
            <a:endParaRPr lang="en-IN">
              <a:latin typeface="rockwell" panose="02060603020205020403" pitchFamily="18" charset="0"/>
            </a:endParaRPr>
          </a:p>
        </p:txBody>
      </p:sp>
      <p:sp>
        <p:nvSpPr>
          <p:cNvPr id="4" name="Rectangle 3">
            <a:extLst>
              <a:ext uri="{FF2B5EF4-FFF2-40B4-BE49-F238E27FC236}">
                <a16:creationId xmlns:a16="http://schemas.microsoft.com/office/drawing/2014/main" id="{CB65B93B-2530-412F-A0F6-4801C2E2D5B0}"/>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sp>
        <p:nvSpPr>
          <p:cNvPr id="5" name="TextBox 4">
            <a:extLst>
              <a:ext uri="{FF2B5EF4-FFF2-40B4-BE49-F238E27FC236}">
                <a16:creationId xmlns:a16="http://schemas.microsoft.com/office/drawing/2014/main" id="{61F5906B-0F4F-426E-B2F0-FE6F4FFC2043}"/>
              </a:ext>
            </a:extLst>
          </p:cNvPr>
          <p:cNvSpPr txBox="1"/>
          <p:nvPr/>
        </p:nvSpPr>
        <p:spPr>
          <a:xfrm>
            <a:off x="2698950" y="1330510"/>
            <a:ext cx="4114805" cy="415498"/>
          </a:xfrm>
          <a:prstGeom prst="rect">
            <a:avLst/>
          </a:prstGeom>
          <a:noFill/>
        </p:spPr>
        <p:txBody>
          <a:bodyPr wrap="square" rtlCol="0">
            <a:spAutoFit/>
          </a:bodyPr>
          <a:lstStyle/>
          <a:p>
            <a:r>
              <a:rPr lang="en-IN" sz="2100" dirty="0">
                <a:latin typeface="rockwell" panose="02060603020205020403" pitchFamily="18" charset="0"/>
              </a:rPr>
              <a:t>Circular linked list Example</a:t>
            </a:r>
          </a:p>
        </p:txBody>
      </p:sp>
      <p:pic>
        <p:nvPicPr>
          <p:cNvPr id="2050" name="Picture 2" descr="Data Structures Tutorials - Circular Linked List with an example ...">
            <a:extLst>
              <a:ext uri="{FF2B5EF4-FFF2-40B4-BE49-F238E27FC236}">
                <a16:creationId xmlns:a16="http://schemas.microsoft.com/office/drawing/2014/main" id="{0BF5B292-85EC-4BBB-8C99-A3539336C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534" y="2332090"/>
            <a:ext cx="6554932" cy="181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026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8A4FE8-1554-423C-BEEA-117919095644}"/>
              </a:ext>
            </a:extLst>
          </p:cNvPr>
          <p:cNvSpPr>
            <a:spLocks noGrp="1"/>
          </p:cNvSpPr>
          <p:nvPr>
            <p:ph type="ftr" sz="quarter" idx="11"/>
          </p:nvPr>
        </p:nvSpPr>
        <p:spPr/>
        <p:txBody>
          <a:bodyPr/>
          <a:lstStyle/>
          <a:p>
            <a:r>
              <a:rPr lang="en-IN">
                <a:latin typeface="rockwell" panose="02060603020205020403" pitchFamily="18" charset="0"/>
              </a:rPr>
              <a:t>Department of CSE</a:t>
            </a:r>
          </a:p>
        </p:txBody>
      </p:sp>
      <p:sp>
        <p:nvSpPr>
          <p:cNvPr id="3" name="Slide Number Placeholder 2">
            <a:extLst>
              <a:ext uri="{FF2B5EF4-FFF2-40B4-BE49-F238E27FC236}">
                <a16:creationId xmlns:a16="http://schemas.microsoft.com/office/drawing/2014/main" id="{329685E3-074C-408E-AA01-212D9A7527E6}"/>
              </a:ext>
            </a:extLst>
          </p:cNvPr>
          <p:cNvSpPr>
            <a:spLocks noGrp="1"/>
          </p:cNvSpPr>
          <p:nvPr>
            <p:ph type="sldNum" sz="quarter" idx="12"/>
          </p:nvPr>
        </p:nvSpPr>
        <p:spPr/>
        <p:txBody>
          <a:bodyPr/>
          <a:lstStyle/>
          <a:p>
            <a:fld id="{38E3CF34-D436-42D5-BB52-81E12D516355}" type="slidenum">
              <a:rPr lang="en-IN">
                <a:latin typeface="rockwell" panose="02060603020205020403" pitchFamily="18" charset="0"/>
              </a:rPr>
              <a:t>18</a:t>
            </a:fld>
            <a:endParaRPr lang="en-IN">
              <a:latin typeface="rockwell" panose="02060603020205020403" pitchFamily="18" charset="0"/>
            </a:endParaRPr>
          </a:p>
        </p:txBody>
      </p:sp>
      <p:sp>
        <p:nvSpPr>
          <p:cNvPr id="4" name="Rectangle 3">
            <a:extLst>
              <a:ext uri="{FF2B5EF4-FFF2-40B4-BE49-F238E27FC236}">
                <a16:creationId xmlns:a16="http://schemas.microsoft.com/office/drawing/2014/main" id="{CB65B93B-2530-412F-A0F6-4801C2E2D5B0}"/>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rockwell" panose="02060603020205020403" pitchFamily="18" charset="0"/>
            </a:endParaRPr>
          </a:p>
        </p:txBody>
      </p:sp>
      <p:sp>
        <p:nvSpPr>
          <p:cNvPr id="7" name="Rectangle 6">
            <a:extLst>
              <a:ext uri="{FF2B5EF4-FFF2-40B4-BE49-F238E27FC236}">
                <a16:creationId xmlns:a16="http://schemas.microsoft.com/office/drawing/2014/main" id="{E408C51F-6B19-474C-8154-98C90F2F32EE}"/>
              </a:ext>
            </a:extLst>
          </p:cNvPr>
          <p:cNvSpPr/>
          <p:nvPr/>
        </p:nvSpPr>
        <p:spPr>
          <a:xfrm>
            <a:off x="766916" y="1522048"/>
            <a:ext cx="7433187" cy="2862322"/>
          </a:xfrm>
          <a:prstGeom prst="rect">
            <a:avLst/>
          </a:prstGeom>
        </p:spPr>
        <p:txBody>
          <a:bodyPr wrap="square">
            <a:spAutoFit/>
          </a:bodyPr>
          <a:lstStyle/>
          <a:p>
            <a:pPr fontAlgn="base"/>
            <a:r>
              <a:rPr lang="en-US" b="1" dirty="0">
                <a:latin typeface="rockwell" panose="02060603020205020403" pitchFamily="18" charset="0"/>
              </a:rPr>
              <a:t>Applications of linked list in real world-</a:t>
            </a:r>
          </a:p>
          <a:p>
            <a:pPr fontAlgn="base"/>
            <a:endParaRPr lang="en-US" dirty="0">
              <a:latin typeface="rockwell" panose="02060603020205020403" pitchFamily="18" charset="0"/>
            </a:endParaRPr>
          </a:p>
          <a:p>
            <a:pPr fontAlgn="base">
              <a:buFont typeface="+mj-lt"/>
              <a:buAutoNum type="arabicPeriod"/>
            </a:pPr>
            <a:r>
              <a:rPr lang="en-US" i="1" dirty="0">
                <a:latin typeface="rockwell" panose="02060603020205020403" pitchFamily="18" charset="0"/>
              </a:rPr>
              <a:t>Image viewer</a:t>
            </a:r>
            <a:r>
              <a:rPr lang="en-US" dirty="0">
                <a:latin typeface="rockwell" panose="02060603020205020403" pitchFamily="18" charset="0"/>
              </a:rPr>
              <a:t> – Previous and next images are linked, hence can be accessed by next and previous button.</a:t>
            </a:r>
          </a:p>
          <a:p>
            <a:pPr fontAlgn="base">
              <a:buFont typeface="+mj-lt"/>
              <a:buAutoNum type="arabicPeriod"/>
            </a:pPr>
            <a:r>
              <a:rPr lang="en-US" i="1" dirty="0">
                <a:latin typeface="rockwell" panose="02060603020205020403" pitchFamily="18" charset="0"/>
              </a:rPr>
              <a:t>Previous and next page in web browser</a:t>
            </a:r>
            <a:r>
              <a:rPr lang="en-US" dirty="0">
                <a:latin typeface="rockwell" panose="02060603020205020403" pitchFamily="18" charset="0"/>
              </a:rPr>
              <a:t> – We can access previous and next </a:t>
            </a:r>
            <a:r>
              <a:rPr lang="en-US" dirty="0" err="1">
                <a:latin typeface="rockwell" panose="02060603020205020403" pitchFamily="18" charset="0"/>
              </a:rPr>
              <a:t>url</a:t>
            </a:r>
            <a:r>
              <a:rPr lang="en-US" dirty="0">
                <a:latin typeface="rockwell" panose="02060603020205020403" pitchFamily="18" charset="0"/>
              </a:rPr>
              <a:t> searched in web browser by pressing back and next button since, they are linked as linked list.</a:t>
            </a:r>
          </a:p>
          <a:p>
            <a:pPr fontAlgn="base">
              <a:buFont typeface="+mj-lt"/>
              <a:buAutoNum type="arabicPeriod"/>
            </a:pPr>
            <a:r>
              <a:rPr lang="en-US" i="1" dirty="0">
                <a:latin typeface="rockwell" panose="02060603020205020403" pitchFamily="18" charset="0"/>
              </a:rPr>
              <a:t>Music Player</a:t>
            </a:r>
            <a:r>
              <a:rPr lang="en-US" dirty="0">
                <a:latin typeface="rockwell" panose="02060603020205020403" pitchFamily="18" charset="0"/>
              </a:rPr>
              <a:t> – Songs in music player are linked to previous and next song. you can play songs either from starting or ending of the list.</a:t>
            </a:r>
          </a:p>
        </p:txBody>
      </p:sp>
    </p:spTree>
    <p:extLst>
      <p:ext uri="{BB962C8B-B14F-4D97-AF65-F5344CB8AC3E}">
        <p14:creationId xmlns:p14="http://schemas.microsoft.com/office/powerpoint/2010/main" val="1972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24E25281-D185-4AEC-9090-E5981B60D3E8}"/>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Stack</a:t>
            </a:r>
          </a:p>
        </p:txBody>
      </p:sp>
      <p:sp>
        <p:nvSpPr>
          <p:cNvPr id="12291" name="Rectangle 3">
            <a:extLst>
              <a:ext uri="{FF2B5EF4-FFF2-40B4-BE49-F238E27FC236}">
                <a16:creationId xmlns:a16="http://schemas.microsoft.com/office/drawing/2014/main" id="{BCC37356-30B0-456A-BB04-4033304AD34E}"/>
              </a:ext>
            </a:extLst>
          </p:cNvPr>
          <p:cNvSpPr txBox="1">
            <a:spLocks noChangeArrowheads="1"/>
          </p:cNvSpPr>
          <p:nvPr/>
        </p:nvSpPr>
        <p:spPr bwMode="auto">
          <a:xfrm>
            <a:off x="76200" y="1143000"/>
            <a:ext cx="8915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A stack is a last-in, first-out (LIFO) data structure in which insertion and deletion of elements are done only at one end, known as TOP of the stack. </a:t>
            </a:r>
          </a:p>
          <a:p>
            <a:pPr eaLnBrk="1" hangingPunct="1">
              <a:lnSpc>
                <a:spcPct val="150000"/>
              </a:lnSpc>
            </a:pPr>
            <a:r>
              <a:rPr lang="en-US" altLang="en-US" sz="2400"/>
              <a:t>Every stack has a variable TOP associated with it, which is used to store the address of the topmost element of the stack.</a:t>
            </a:r>
          </a:p>
          <a:p>
            <a:pPr eaLnBrk="1" hangingPunct="1">
              <a:lnSpc>
                <a:spcPct val="150000"/>
              </a:lnSpc>
            </a:pPr>
            <a:r>
              <a:rPr lang="en-US" altLang="en-US" sz="2400"/>
              <a:t>If TOP = NULL, then it indicates that the stack is empty.</a:t>
            </a:r>
          </a:p>
          <a:p>
            <a:pPr eaLnBrk="1" hangingPunct="1">
              <a:lnSpc>
                <a:spcPct val="150000"/>
              </a:lnSpc>
            </a:pPr>
            <a:r>
              <a:rPr lang="en-US" altLang="en-US" sz="2400"/>
              <a:t>If TOP = MAX-1, then the stack is full.</a:t>
            </a:r>
          </a:p>
        </p:txBody>
      </p:sp>
      <p:graphicFrame>
        <p:nvGraphicFramePr>
          <p:cNvPr id="33" name="Group 31">
            <a:extLst>
              <a:ext uri="{FF2B5EF4-FFF2-40B4-BE49-F238E27FC236}">
                <a16:creationId xmlns:a16="http://schemas.microsoft.com/office/drawing/2014/main" id="{E0D17720-FB9A-4759-9911-CB9F2259ED91}"/>
              </a:ext>
            </a:extLst>
          </p:cNvPr>
          <p:cNvGraphicFramePr>
            <a:graphicFrameLocks noGrp="1"/>
          </p:cNvGraphicFramePr>
          <p:nvPr/>
        </p:nvGraphicFramePr>
        <p:xfrm>
          <a:off x="1600200" y="5699125"/>
          <a:ext cx="6096000" cy="274638"/>
        </p:xfrm>
        <a:graphic>
          <a:graphicData uri="http://schemas.openxmlformats.org/drawingml/2006/table">
            <a:tbl>
              <a:tblPr/>
              <a:tblGrid>
                <a:gridCol w="639763">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487363">
                  <a:extLst>
                    <a:ext uri="{9D8B030D-6E8A-4147-A177-3AD203B41FA5}">
                      <a16:colId xmlns:a16="http://schemas.microsoft.com/office/drawing/2014/main" val="20005"/>
                    </a:ext>
                  </a:extLst>
                </a:gridCol>
                <a:gridCol w="639762">
                  <a:extLst>
                    <a:ext uri="{9D8B030D-6E8A-4147-A177-3AD203B41FA5}">
                      <a16:colId xmlns:a16="http://schemas.microsoft.com/office/drawing/2014/main" val="20006"/>
                    </a:ext>
                  </a:extLst>
                </a:gridCol>
                <a:gridCol w="641350">
                  <a:extLst>
                    <a:ext uri="{9D8B030D-6E8A-4147-A177-3AD203B41FA5}">
                      <a16:colId xmlns:a16="http://schemas.microsoft.com/office/drawing/2014/main" val="20007"/>
                    </a:ext>
                  </a:extLst>
                </a:gridCol>
                <a:gridCol w="639763">
                  <a:extLst>
                    <a:ext uri="{9D8B030D-6E8A-4147-A177-3AD203B41FA5}">
                      <a16:colId xmlns:a16="http://schemas.microsoft.com/office/drawing/2014/main" val="20008"/>
                    </a:ext>
                  </a:extLst>
                </a:gridCol>
                <a:gridCol w="334962">
                  <a:extLst>
                    <a:ext uri="{9D8B030D-6E8A-4147-A177-3AD203B41FA5}">
                      <a16:colId xmlns:a16="http://schemas.microsoft.com/office/drawing/2014/main" val="20009"/>
                    </a:ext>
                  </a:extLst>
                </a:gridCol>
              </a:tblGrid>
              <a:tr h="2746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00"/>
                          </a:solidFill>
                          <a:effectLst/>
                          <a:latin typeface="Times New Roman" pitchFamily="18" charset="0"/>
                          <a:cs typeface="Times New Roman" pitchFamily="18" charset="0"/>
                        </a:rPr>
                        <a:t>A</a:t>
                      </a: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00"/>
                          </a:solidFill>
                          <a:effectLst/>
                          <a:latin typeface="Times New Roman" pitchFamily="18" charset="0"/>
                          <a:cs typeface="Times New Roman" pitchFamily="18" charset="0"/>
                        </a:rPr>
                        <a:t>AB</a:t>
                      </a: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00"/>
                          </a:solidFill>
                          <a:effectLst/>
                          <a:latin typeface="Times New Roman" pitchFamily="18" charset="0"/>
                          <a:cs typeface="Times New Roman" pitchFamily="18" charset="0"/>
                        </a:rPr>
                        <a:t>ABC</a:t>
                      </a: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00"/>
                          </a:solidFill>
                          <a:effectLst/>
                          <a:latin typeface="Times New Roman" pitchFamily="18" charset="0"/>
                          <a:cs typeface="Times New Roman" pitchFamily="18" charset="0"/>
                        </a:rPr>
                        <a:t>ABCD</a:t>
                      </a: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00"/>
                          </a:solidFill>
                          <a:effectLst/>
                          <a:latin typeface="Times New Roman" pitchFamily="18" charset="0"/>
                          <a:cs typeface="Times New Roman" pitchFamily="18" charset="0"/>
                        </a:rPr>
                        <a:t>ABCDE</a:t>
                      </a: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rgbClr val="993300"/>
                        </a:solidFill>
                        <a:effectLst/>
                        <a:latin typeface="Arial" charset="0"/>
                      </a:endParaRPr>
                    </a:p>
                  </a:txBody>
                  <a:tcPr marT="45773" marB="4577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
        <p:nvSpPr>
          <p:cNvPr id="12316" name="Rectangle 29">
            <a:extLst>
              <a:ext uri="{FF2B5EF4-FFF2-40B4-BE49-F238E27FC236}">
                <a16:creationId xmlns:a16="http://schemas.microsoft.com/office/drawing/2014/main" id="{8E6F8F85-5FAF-432B-9B7D-F547A1C5FF9A}"/>
              </a:ext>
            </a:extLst>
          </p:cNvPr>
          <p:cNvSpPr>
            <a:spLocks noChangeArrowheads="1"/>
          </p:cNvSpPr>
          <p:nvPr/>
        </p:nvSpPr>
        <p:spPr bwMode="auto">
          <a:xfrm>
            <a:off x="1524000" y="6126163"/>
            <a:ext cx="6334125"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Constantia" panose="02030602050306030303" pitchFamily="18" charset="0"/>
                <a:cs typeface="Times New Roman" panose="02020603050405020304" pitchFamily="18" charset="0"/>
              </a:rPr>
              <a:t>         0	   1                 2	               3           </a:t>
            </a:r>
            <a:r>
              <a:rPr lang="en-US" altLang="en-US" sz="1000" b="1">
                <a:latin typeface="Constantia" panose="02030602050306030303" pitchFamily="18" charset="0"/>
                <a:cs typeface="Times New Roman" panose="02020603050405020304" pitchFamily="18" charset="0"/>
              </a:rPr>
              <a:t>TOP = 4     </a:t>
            </a:r>
            <a:r>
              <a:rPr lang="en-US" altLang="en-US" sz="1000">
                <a:latin typeface="Constantia" panose="02030602050306030303" pitchFamily="18" charset="0"/>
                <a:cs typeface="Times New Roman" panose="02020603050405020304" pitchFamily="18" charset="0"/>
              </a:rPr>
              <a:t>   5	                6	         7	 8              9</a:t>
            </a:r>
            <a:endParaRPr lang="en-US" altLang="en-US" sz="1400">
              <a:latin typeface="Constantia" panose="02030602050306030303" pitchFamily="18" charset="0"/>
            </a:endParaRPr>
          </a:p>
          <a:p>
            <a:pPr>
              <a:spcBef>
                <a:spcPct val="0"/>
              </a:spcBef>
              <a:buFontTx/>
              <a:buNone/>
            </a:pPr>
            <a:endParaRPr lang="en-US" altLang="en-US" sz="1400">
              <a:latin typeface="Constantia" panose="02030602050306030303" pitchFamily="18" charset="0"/>
            </a:endParaRPr>
          </a:p>
          <a:p>
            <a:pPr>
              <a:spcBef>
                <a:spcPct val="0"/>
              </a:spcBef>
              <a:buFontTx/>
              <a:buNone/>
            </a:pPr>
            <a:endParaRPr lang="en-US" altLang="en-US" sz="1800">
              <a:latin typeface="Constantia" panose="0203060205030603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56EB5411-4CBE-4420-9D7D-87120C1BCF44}"/>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a:t>
            </a:r>
            <a:endParaRPr lang="en-US" dirty="0">
              <a:solidFill>
                <a:schemeClr val="bg1"/>
              </a:solidFill>
              <a:latin typeface="+mj-lt"/>
            </a:endParaRPr>
          </a:p>
        </p:txBody>
      </p:sp>
      <p:sp>
        <p:nvSpPr>
          <p:cNvPr id="7171" name="Rectangle 3">
            <a:extLst>
              <a:ext uri="{FF2B5EF4-FFF2-40B4-BE49-F238E27FC236}">
                <a16:creationId xmlns:a16="http://schemas.microsoft.com/office/drawing/2014/main" id="{DE73C4DE-1CE5-49D4-BA85-A0DB7F514F1D}"/>
              </a:ext>
            </a:extLst>
          </p:cNvPr>
          <p:cNvSpPr txBox="1">
            <a:spLocks noChangeArrowheads="1"/>
          </p:cNvSpPr>
          <p:nvPr/>
        </p:nvSpPr>
        <p:spPr bwMode="auto">
          <a:xfrm>
            <a:off x="304800" y="1143000"/>
            <a:ext cx="8686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2400"/>
              <a:t>A </a:t>
            </a:r>
            <a:r>
              <a:rPr lang="en-US" altLang="en-US" sz="2400" i="1"/>
              <a:t>data structure</a:t>
            </a:r>
            <a:r>
              <a:rPr lang="en-US" altLang="en-US" sz="2400"/>
              <a:t> is an arrangement of data either in computer's memory or on the disk storage. </a:t>
            </a:r>
          </a:p>
          <a:p>
            <a:pPr eaLnBrk="1" hangingPunct="1"/>
            <a:r>
              <a:rPr lang="en-US" altLang="en-US" sz="2400"/>
              <a:t>Some common examples of data structures are arrays, linked lists, queues, stacks, binary trees, graphs, and hash tables. </a:t>
            </a:r>
          </a:p>
          <a:p>
            <a:pPr eaLnBrk="1" hangingPunct="1"/>
            <a:r>
              <a:rPr lang="en-US" altLang="en-US" sz="2400"/>
              <a:t>Data structures are widely applied in areas like:</a:t>
            </a:r>
          </a:p>
          <a:p>
            <a:pPr lvl="1" eaLnBrk="1" hangingPunct="1">
              <a:buFont typeface="Wingdings" panose="05000000000000000000" pitchFamily="2" charset="2"/>
              <a:buChar char="ü"/>
            </a:pPr>
            <a:r>
              <a:rPr lang="en-US" altLang="en-US" sz="2400"/>
              <a:t>Compiler design</a:t>
            </a:r>
          </a:p>
          <a:p>
            <a:pPr lvl="1" eaLnBrk="1" hangingPunct="1">
              <a:buFont typeface="Wingdings" panose="05000000000000000000" pitchFamily="2" charset="2"/>
              <a:buChar char="ü"/>
            </a:pPr>
            <a:r>
              <a:rPr lang="en-US" altLang="en-US" sz="2400"/>
              <a:t>Operating system</a:t>
            </a:r>
          </a:p>
          <a:p>
            <a:pPr lvl="1" eaLnBrk="1" hangingPunct="1">
              <a:buFont typeface="Wingdings" panose="05000000000000000000" pitchFamily="2" charset="2"/>
              <a:buChar char="ü"/>
            </a:pPr>
            <a:r>
              <a:rPr lang="en-US" altLang="en-US" sz="2400"/>
              <a:t>Statistical analysis package</a:t>
            </a:r>
          </a:p>
          <a:p>
            <a:pPr lvl="1" eaLnBrk="1" hangingPunct="1">
              <a:buFont typeface="Wingdings" panose="05000000000000000000" pitchFamily="2" charset="2"/>
              <a:buChar char="ü"/>
            </a:pPr>
            <a:r>
              <a:rPr lang="en-US" altLang="en-US" sz="2400"/>
              <a:t>DBMS</a:t>
            </a:r>
          </a:p>
          <a:p>
            <a:pPr lvl="1" eaLnBrk="1" hangingPunct="1">
              <a:buFont typeface="Wingdings" panose="05000000000000000000" pitchFamily="2" charset="2"/>
              <a:buChar char="ü"/>
            </a:pPr>
            <a:r>
              <a:rPr lang="en-US" altLang="en-US" sz="2400"/>
              <a:t>Numerical analysis</a:t>
            </a:r>
          </a:p>
          <a:p>
            <a:pPr lvl="1" eaLnBrk="1" hangingPunct="1">
              <a:buFont typeface="Wingdings" panose="05000000000000000000" pitchFamily="2" charset="2"/>
              <a:buChar char="ü"/>
            </a:pPr>
            <a:r>
              <a:rPr lang="en-US" altLang="en-US" sz="2400"/>
              <a:t>Simulation</a:t>
            </a:r>
          </a:p>
          <a:p>
            <a:pPr lvl="1" eaLnBrk="1" hangingPunct="1">
              <a:buFont typeface="Wingdings" panose="05000000000000000000" pitchFamily="2" charset="2"/>
              <a:buChar char="ü"/>
            </a:pPr>
            <a:r>
              <a:rPr lang="en-US" altLang="en-US" sz="2400"/>
              <a:t>Artificial Intelligence</a:t>
            </a:r>
          </a:p>
        </p:txBody>
      </p:sp>
    </p:spTree>
    <p:extLst>
      <p:ext uri="{BB962C8B-B14F-4D97-AF65-F5344CB8AC3E}">
        <p14:creationId xmlns:p14="http://schemas.microsoft.com/office/powerpoint/2010/main" val="100743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2717C2C-3689-4D2F-8C4F-312EA1715899}"/>
              </a:ext>
            </a:extLst>
          </p:cNvPr>
          <p:cNvGrpSpPr/>
          <p:nvPr/>
        </p:nvGrpSpPr>
        <p:grpSpPr>
          <a:xfrm>
            <a:off x="3502742" y="2018685"/>
            <a:ext cx="1378974" cy="2968113"/>
            <a:chOff x="4670323" y="1548580"/>
            <a:chExt cx="1838632" cy="3957484"/>
          </a:xfrm>
        </p:grpSpPr>
        <p:sp>
          <p:nvSpPr>
            <p:cNvPr id="2" name="Rectangle 1">
              <a:extLst>
                <a:ext uri="{FF2B5EF4-FFF2-40B4-BE49-F238E27FC236}">
                  <a16:creationId xmlns:a16="http://schemas.microsoft.com/office/drawing/2014/main" id="{16E18539-2861-4FDD-A90A-D50D054B65C8}"/>
                </a:ext>
              </a:extLst>
            </p:cNvPr>
            <p:cNvSpPr/>
            <p:nvPr/>
          </p:nvSpPr>
          <p:spPr>
            <a:xfrm>
              <a:off x="4837471" y="1907458"/>
              <a:ext cx="1524000" cy="359860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 name="Rectangle 2">
              <a:extLst>
                <a:ext uri="{FF2B5EF4-FFF2-40B4-BE49-F238E27FC236}">
                  <a16:creationId xmlns:a16="http://schemas.microsoft.com/office/drawing/2014/main" id="{AC6574D7-DFD5-467C-B3D0-0A2AF33076DD}"/>
                </a:ext>
              </a:extLst>
            </p:cNvPr>
            <p:cNvSpPr/>
            <p:nvPr/>
          </p:nvSpPr>
          <p:spPr>
            <a:xfrm>
              <a:off x="4670323" y="1548580"/>
              <a:ext cx="1838632" cy="717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6" name="Oval 5">
            <a:extLst>
              <a:ext uri="{FF2B5EF4-FFF2-40B4-BE49-F238E27FC236}">
                <a16:creationId xmlns:a16="http://schemas.microsoft.com/office/drawing/2014/main" id="{5DDD1780-F056-4E1B-938F-AC1641806A6B}"/>
              </a:ext>
            </a:extLst>
          </p:cNvPr>
          <p:cNvSpPr/>
          <p:nvPr/>
        </p:nvSpPr>
        <p:spPr>
          <a:xfrm>
            <a:off x="1218946" y="1657348"/>
            <a:ext cx="626806" cy="612059"/>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dirty="0">
                <a:solidFill>
                  <a:sysClr val="windowText" lastClr="000000"/>
                </a:solidFill>
              </a:rPr>
              <a:t>10</a:t>
            </a:r>
            <a:endParaRPr lang="en-IN" sz="825" dirty="0">
              <a:solidFill>
                <a:sysClr val="windowText" lastClr="000000"/>
              </a:solidFill>
            </a:endParaRPr>
          </a:p>
        </p:txBody>
      </p:sp>
      <p:sp>
        <p:nvSpPr>
          <p:cNvPr id="7" name="Oval 6">
            <a:extLst>
              <a:ext uri="{FF2B5EF4-FFF2-40B4-BE49-F238E27FC236}">
                <a16:creationId xmlns:a16="http://schemas.microsoft.com/office/drawing/2014/main" id="{329CB65E-C3E4-4CA1-B75C-6D3182B915D9}"/>
              </a:ext>
            </a:extLst>
          </p:cNvPr>
          <p:cNvSpPr/>
          <p:nvPr/>
        </p:nvSpPr>
        <p:spPr>
          <a:xfrm>
            <a:off x="449265" y="1657348"/>
            <a:ext cx="626805" cy="612059"/>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dirty="0">
                <a:solidFill>
                  <a:sysClr val="windowText" lastClr="000000"/>
                </a:solidFill>
              </a:rPr>
              <a:t>12</a:t>
            </a:r>
            <a:endParaRPr lang="en-IN" sz="825" dirty="0">
              <a:solidFill>
                <a:sysClr val="windowText" lastClr="000000"/>
              </a:solidFill>
            </a:endParaRPr>
          </a:p>
        </p:txBody>
      </p:sp>
      <p:sp>
        <p:nvSpPr>
          <p:cNvPr id="8" name="Oval 7">
            <a:extLst>
              <a:ext uri="{FF2B5EF4-FFF2-40B4-BE49-F238E27FC236}">
                <a16:creationId xmlns:a16="http://schemas.microsoft.com/office/drawing/2014/main" id="{F006A430-74C8-4016-A820-4DD5DA452483}"/>
              </a:ext>
            </a:extLst>
          </p:cNvPr>
          <p:cNvSpPr/>
          <p:nvPr/>
        </p:nvSpPr>
        <p:spPr>
          <a:xfrm>
            <a:off x="1950474" y="1675784"/>
            <a:ext cx="600998" cy="612059"/>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5</a:t>
            </a:r>
            <a:endParaRPr lang="en-IN" sz="900" dirty="0">
              <a:solidFill>
                <a:sysClr val="windowText" lastClr="000000"/>
              </a:solidFill>
            </a:endParaRPr>
          </a:p>
        </p:txBody>
      </p:sp>
      <p:sp>
        <p:nvSpPr>
          <p:cNvPr id="9" name="Rectangle 8">
            <a:extLst>
              <a:ext uri="{FF2B5EF4-FFF2-40B4-BE49-F238E27FC236}">
                <a16:creationId xmlns:a16="http://schemas.microsoft.com/office/drawing/2014/main" id="{71A7C81C-D5D2-491A-B8E4-6448F9018384}"/>
              </a:ext>
            </a:extLst>
          </p:cNvPr>
          <p:cNvSpPr/>
          <p:nvPr/>
        </p:nvSpPr>
        <p:spPr>
          <a:xfrm>
            <a:off x="4154716" y="1063968"/>
            <a:ext cx="1773494" cy="464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Push Operation</a:t>
            </a:r>
          </a:p>
        </p:txBody>
      </p:sp>
      <p:sp>
        <p:nvSpPr>
          <p:cNvPr id="12" name="Footer Placeholder 11">
            <a:extLst>
              <a:ext uri="{FF2B5EF4-FFF2-40B4-BE49-F238E27FC236}">
                <a16:creationId xmlns:a16="http://schemas.microsoft.com/office/drawing/2014/main" id="{AC375A75-8544-46D9-A010-3B0DEFB085F0}"/>
              </a:ext>
            </a:extLst>
          </p:cNvPr>
          <p:cNvSpPr>
            <a:spLocks noGrp="1"/>
          </p:cNvSpPr>
          <p:nvPr>
            <p:ph type="ftr" sz="quarter" idx="11"/>
          </p:nvPr>
        </p:nvSpPr>
        <p:spPr/>
        <p:txBody>
          <a:bodyPr/>
          <a:lstStyle/>
          <a:p>
            <a:r>
              <a:rPr lang="en-IN"/>
              <a:t>Department of CSE</a:t>
            </a:r>
          </a:p>
        </p:txBody>
      </p:sp>
      <p:sp>
        <p:nvSpPr>
          <p:cNvPr id="13" name="Slide Number Placeholder 12">
            <a:extLst>
              <a:ext uri="{FF2B5EF4-FFF2-40B4-BE49-F238E27FC236}">
                <a16:creationId xmlns:a16="http://schemas.microsoft.com/office/drawing/2014/main" id="{D0417072-ED66-4A88-B168-2B98936C118C}"/>
              </a:ext>
            </a:extLst>
          </p:cNvPr>
          <p:cNvSpPr>
            <a:spLocks noGrp="1"/>
          </p:cNvSpPr>
          <p:nvPr>
            <p:ph type="sldNum" sz="quarter" idx="12"/>
          </p:nvPr>
        </p:nvSpPr>
        <p:spPr/>
        <p:txBody>
          <a:bodyPr/>
          <a:lstStyle/>
          <a:p>
            <a:fld id="{38E3CF34-D436-42D5-BB52-81E12D516355}" type="slidenum">
              <a:rPr lang="en-IN" smtClean="0"/>
              <a:t>20</a:t>
            </a:fld>
            <a:endParaRPr lang="en-IN"/>
          </a:p>
        </p:txBody>
      </p:sp>
      <p:sp>
        <p:nvSpPr>
          <p:cNvPr id="14" name="Rectangle 13">
            <a:extLst>
              <a:ext uri="{FF2B5EF4-FFF2-40B4-BE49-F238E27FC236}">
                <a16:creationId xmlns:a16="http://schemas.microsoft.com/office/drawing/2014/main" id="{05A94D4F-7DF5-4595-83BE-E27607F42A20}"/>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15" name="Picture 14">
            <a:extLst>
              <a:ext uri="{FF2B5EF4-FFF2-40B4-BE49-F238E27FC236}">
                <a16:creationId xmlns:a16="http://schemas.microsoft.com/office/drawing/2014/main" id="{D92EABA5-9ACB-4D4A-A4B0-F258022684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spTree>
    <p:extLst>
      <p:ext uri="{BB962C8B-B14F-4D97-AF65-F5344CB8AC3E}">
        <p14:creationId xmlns:p14="http://schemas.microsoft.com/office/powerpoint/2010/main" val="93022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3.75E-6 0.48333 L 0.05638 0.11042 C 0.0681 0.02662 0.0862 -0.01783 0.10443 -0.01783 C 0.12579 -0.01783 0.14284 0.02662 0.15456 0.11042 L 0.21172 0.48333 " pathEditMode="relative" rAng="0" ptsTypes="AAAAA">
                                      <p:cBhvr>
                                        <p:cTn id="6" dur="2000" fill="hold"/>
                                        <p:tgtEl>
                                          <p:spTgt spid="8"/>
                                        </p:tgtEl>
                                        <p:attrNameLst>
                                          <p:attrName>ppt_x</p:attrName>
                                          <p:attrName>ppt_y</p:attrName>
                                        </p:attrNameLst>
                                      </p:cBhvr>
                                      <p:rCtr x="10586" y="-25069"/>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0" nodeType="clickEffect">
                                  <p:stCondLst>
                                    <p:cond delay="0"/>
                                  </p:stCondLst>
                                  <p:childTnLst>
                                    <p:animMotion origin="layout" path="M 0.08073 0.3412 L 0.13828 0.0287 C 0.15026 -0.04144 0.1681 -0.07824 0.18724 -0.07824 C 0.20885 -0.07824 0.22617 -0.04144 0.23789 0.0287 L 0.29635 0.3412 " pathEditMode="relative" rAng="0" ptsTypes="AAAAA">
                                      <p:cBhvr>
                                        <p:cTn id="10" dur="2000" fill="hold"/>
                                        <p:tgtEl>
                                          <p:spTgt spid="6"/>
                                        </p:tgtEl>
                                        <p:attrNameLst>
                                          <p:attrName>ppt_x</p:attrName>
                                          <p:attrName>ppt_y</p:attrName>
                                        </p:attrNameLst>
                                      </p:cBhvr>
                                      <p:rCtr x="10781" y="-20972"/>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0" nodeType="clickEffect">
                                  <p:stCondLst>
                                    <p:cond delay="0"/>
                                  </p:stCondLst>
                                  <p:childTnLst>
                                    <p:animMotion origin="layout" path="M 0.15612 0.20301 L 0.21758 -0.04213 C 0.23034 -0.09699 0.24974 -0.12547 0.26993 -0.12547 C 0.2931 -0.12547 0.31159 -0.09699 0.32435 -0.04213 L 0.38685 0.20301 " pathEditMode="relative" rAng="0" ptsTypes="AAAAA">
                                      <p:cBhvr>
                                        <p:cTn id="14" dur="2000" fill="hold"/>
                                        <p:tgtEl>
                                          <p:spTgt spid="7"/>
                                        </p:tgtEl>
                                        <p:attrNameLst>
                                          <p:attrName>ppt_x</p:attrName>
                                          <p:attrName>ppt_y</p:attrName>
                                        </p:attrNameLst>
                                      </p:cBhvr>
                                      <p:rCtr x="11536" y="-16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2B4D770-9053-4E6B-B46D-B8989B0C9846}"/>
              </a:ext>
            </a:extLst>
          </p:cNvPr>
          <p:cNvGrpSpPr/>
          <p:nvPr/>
        </p:nvGrpSpPr>
        <p:grpSpPr>
          <a:xfrm>
            <a:off x="3502742" y="2018685"/>
            <a:ext cx="1378974" cy="2968113"/>
            <a:chOff x="4670323" y="1548580"/>
            <a:chExt cx="1838632" cy="3957484"/>
          </a:xfrm>
        </p:grpSpPr>
        <p:sp>
          <p:nvSpPr>
            <p:cNvPr id="3" name="Rectangle 2">
              <a:extLst>
                <a:ext uri="{FF2B5EF4-FFF2-40B4-BE49-F238E27FC236}">
                  <a16:creationId xmlns:a16="http://schemas.microsoft.com/office/drawing/2014/main" id="{23B2804E-D58A-4F53-BAD9-AC66636A5C4F}"/>
                </a:ext>
              </a:extLst>
            </p:cNvPr>
            <p:cNvSpPr/>
            <p:nvPr/>
          </p:nvSpPr>
          <p:spPr>
            <a:xfrm>
              <a:off x="4837471" y="1907458"/>
              <a:ext cx="1524000" cy="359860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 name="Rectangle 3">
              <a:extLst>
                <a:ext uri="{FF2B5EF4-FFF2-40B4-BE49-F238E27FC236}">
                  <a16:creationId xmlns:a16="http://schemas.microsoft.com/office/drawing/2014/main" id="{8BAAC493-F682-460D-8049-19C73F20A932}"/>
                </a:ext>
              </a:extLst>
            </p:cNvPr>
            <p:cNvSpPr/>
            <p:nvPr/>
          </p:nvSpPr>
          <p:spPr>
            <a:xfrm>
              <a:off x="4670323" y="1548580"/>
              <a:ext cx="1838632" cy="717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6" name="Oval 5">
            <a:extLst>
              <a:ext uri="{FF2B5EF4-FFF2-40B4-BE49-F238E27FC236}">
                <a16:creationId xmlns:a16="http://schemas.microsoft.com/office/drawing/2014/main" id="{BC305E93-A6E2-4CFA-923B-349B2ED60202}"/>
              </a:ext>
            </a:extLst>
          </p:cNvPr>
          <p:cNvSpPr/>
          <p:nvPr/>
        </p:nvSpPr>
        <p:spPr>
          <a:xfrm>
            <a:off x="3878826" y="3478698"/>
            <a:ext cx="626806" cy="612059"/>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dirty="0">
                <a:solidFill>
                  <a:sysClr val="windowText" lastClr="000000"/>
                </a:solidFill>
              </a:rPr>
              <a:t>10</a:t>
            </a:r>
            <a:endParaRPr lang="en-IN" sz="825" dirty="0">
              <a:solidFill>
                <a:sysClr val="windowText" lastClr="000000"/>
              </a:solidFill>
            </a:endParaRPr>
          </a:p>
        </p:txBody>
      </p:sp>
      <p:sp>
        <p:nvSpPr>
          <p:cNvPr id="7" name="Oval 6">
            <a:extLst>
              <a:ext uri="{FF2B5EF4-FFF2-40B4-BE49-F238E27FC236}">
                <a16:creationId xmlns:a16="http://schemas.microsoft.com/office/drawing/2014/main" id="{DA45B915-F2CF-4D33-871A-CE9E20829EB5}"/>
              </a:ext>
            </a:extLst>
          </p:cNvPr>
          <p:cNvSpPr/>
          <p:nvPr/>
        </p:nvSpPr>
        <p:spPr>
          <a:xfrm>
            <a:off x="3878826" y="2750575"/>
            <a:ext cx="626805" cy="612059"/>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dirty="0">
                <a:solidFill>
                  <a:sysClr val="windowText" lastClr="000000"/>
                </a:solidFill>
              </a:rPr>
              <a:t>12</a:t>
            </a:r>
            <a:endParaRPr lang="en-IN" sz="825" dirty="0">
              <a:solidFill>
                <a:sysClr val="windowText" lastClr="000000"/>
              </a:solidFill>
            </a:endParaRPr>
          </a:p>
        </p:txBody>
      </p:sp>
      <p:sp>
        <p:nvSpPr>
          <p:cNvPr id="8" name="Oval 7">
            <a:extLst>
              <a:ext uri="{FF2B5EF4-FFF2-40B4-BE49-F238E27FC236}">
                <a16:creationId xmlns:a16="http://schemas.microsoft.com/office/drawing/2014/main" id="{7984248E-3E34-4985-BB54-2A1BB6EB311B}"/>
              </a:ext>
            </a:extLst>
          </p:cNvPr>
          <p:cNvSpPr/>
          <p:nvPr/>
        </p:nvSpPr>
        <p:spPr>
          <a:xfrm>
            <a:off x="3924913" y="4227256"/>
            <a:ext cx="600998" cy="612059"/>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5</a:t>
            </a:r>
            <a:endParaRPr lang="en-IN" sz="900" dirty="0">
              <a:solidFill>
                <a:sysClr val="windowText" lastClr="000000"/>
              </a:solidFill>
            </a:endParaRPr>
          </a:p>
        </p:txBody>
      </p:sp>
      <p:sp>
        <p:nvSpPr>
          <p:cNvPr id="9" name="Rectangle 8">
            <a:extLst>
              <a:ext uri="{FF2B5EF4-FFF2-40B4-BE49-F238E27FC236}">
                <a16:creationId xmlns:a16="http://schemas.microsoft.com/office/drawing/2014/main" id="{84BABD28-C9DE-4BB0-878A-2BB2DD8271E6}"/>
              </a:ext>
            </a:extLst>
          </p:cNvPr>
          <p:cNvSpPr/>
          <p:nvPr/>
        </p:nvSpPr>
        <p:spPr>
          <a:xfrm>
            <a:off x="3813259" y="1095068"/>
            <a:ext cx="1773494" cy="464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Pop Operation</a:t>
            </a:r>
          </a:p>
        </p:txBody>
      </p:sp>
      <p:sp>
        <p:nvSpPr>
          <p:cNvPr id="10" name="Footer Placeholder 9">
            <a:extLst>
              <a:ext uri="{FF2B5EF4-FFF2-40B4-BE49-F238E27FC236}">
                <a16:creationId xmlns:a16="http://schemas.microsoft.com/office/drawing/2014/main" id="{B2978E72-B9B5-4991-AEF8-6FFDC662F67C}"/>
              </a:ext>
            </a:extLst>
          </p:cNvPr>
          <p:cNvSpPr>
            <a:spLocks noGrp="1"/>
          </p:cNvSpPr>
          <p:nvPr>
            <p:ph type="ftr" sz="quarter" idx="11"/>
          </p:nvPr>
        </p:nvSpPr>
        <p:spPr/>
        <p:txBody>
          <a:bodyPr/>
          <a:lstStyle/>
          <a:p>
            <a:r>
              <a:rPr lang="en-IN"/>
              <a:t>Department of CSE</a:t>
            </a:r>
          </a:p>
        </p:txBody>
      </p:sp>
      <p:sp>
        <p:nvSpPr>
          <p:cNvPr id="11" name="Slide Number Placeholder 10">
            <a:extLst>
              <a:ext uri="{FF2B5EF4-FFF2-40B4-BE49-F238E27FC236}">
                <a16:creationId xmlns:a16="http://schemas.microsoft.com/office/drawing/2014/main" id="{63A7F8C7-39E7-468A-97BA-F6434ECDF683}"/>
              </a:ext>
            </a:extLst>
          </p:cNvPr>
          <p:cNvSpPr>
            <a:spLocks noGrp="1"/>
          </p:cNvSpPr>
          <p:nvPr>
            <p:ph type="sldNum" sz="quarter" idx="12"/>
          </p:nvPr>
        </p:nvSpPr>
        <p:spPr/>
        <p:txBody>
          <a:bodyPr/>
          <a:lstStyle/>
          <a:p>
            <a:fld id="{38E3CF34-D436-42D5-BB52-81E12D516355}" type="slidenum">
              <a:rPr lang="en-IN" smtClean="0"/>
              <a:t>21</a:t>
            </a:fld>
            <a:endParaRPr lang="en-IN"/>
          </a:p>
        </p:txBody>
      </p:sp>
      <p:sp>
        <p:nvSpPr>
          <p:cNvPr id="12" name="Rectangle 11">
            <a:extLst>
              <a:ext uri="{FF2B5EF4-FFF2-40B4-BE49-F238E27FC236}">
                <a16:creationId xmlns:a16="http://schemas.microsoft.com/office/drawing/2014/main" id="{1DD058B7-0B14-48F8-9C29-08F3DCC3B6A2}"/>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13" name="Picture 12">
            <a:extLst>
              <a:ext uri="{FF2B5EF4-FFF2-40B4-BE49-F238E27FC236}">
                <a16:creationId xmlns:a16="http://schemas.microsoft.com/office/drawing/2014/main" id="{66A7F7D8-98E2-4906-8EDD-216EDFDAC6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spTree>
    <p:extLst>
      <p:ext uri="{BB962C8B-B14F-4D97-AF65-F5344CB8AC3E}">
        <p14:creationId xmlns:p14="http://schemas.microsoft.com/office/powerpoint/2010/main" val="385422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91667E-6 -4.81481E-6 L 0.05508 -0.29074 C 0.06654 -0.35578 0.08386 -0.39004 0.10196 -0.39004 C 0.12266 -0.39004 0.1392 -0.35578 0.15065 -0.29074 L 0.20638 -4.81481E-6 " pathEditMode="relative" rAng="0" ptsTypes="AAAAA">
                                      <p:cBhvr>
                                        <p:cTn id="6" dur="2000" fill="hold"/>
                                        <p:tgtEl>
                                          <p:spTgt spid="7"/>
                                        </p:tgtEl>
                                        <p:attrNameLst>
                                          <p:attrName>ppt_x</p:attrName>
                                          <p:attrName>ppt_y</p:attrName>
                                        </p:attrNameLst>
                                      </p:cBhvr>
                                      <p:rCtr x="10312" y="-19514"/>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0" nodeType="clickEffect">
                                  <p:stCondLst>
                                    <p:cond delay="0"/>
                                  </p:stCondLst>
                                  <p:childTnLst>
                                    <p:animMotion origin="layout" path="M 2.29167E-6 4.81481E-6 L 0.04661 -0.36737 C 0.05638 -0.44977 0.07083 -0.49329 0.08633 -0.49329 C 0.10377 -0.49329 0.11784 -0.44977 0.12734 -0.36737 L 0.17461 4.81481E-6 " pathEditMode="relative" rAng="0" ptsTypes="AAAAA">
                                      <p:cBhvr>
                                        <p:cTn id="10" dur="2000" fill="hold"/>
                                        <p:tgtEl>
                                          <p:spTgt spid="6"/>
                                        </p:tgtEl>
                                        <p:attrNameLst>
                                          <p:attrName>ppt_x</p:attrName>
                                          <p:attrName>ppt_y</p:attrName>
                                        </p:attrNameLst>
                                      </p:cBhvr>
                                      <p:rCtr x="8724" y="-24676"/>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0" nodeType="clickEffect">
                                  <p:stCondLst>
                                    <p:cond delay="0"/>
                                  </p:stCondLst>
                                  <p:childTnLst>
                                    <p:animMotion origin="layout" path="M 1.04167E-6 4.44444E-6 L 0.03854 -0.42732 C 0.04648 -0.52338 0.05872 -0.57477 0.07122 -0.57477 C 0.08581 -0.57477 0.09739 -0.52338 0.10534 -0.42732 L 0.14414 4.44444E-6 " pathEditMode="relative" rAng="0" ptsTypes="AAAAA">
                                      <p:cBhvr>
                                        <p:cTn id="14" dur="2000" fill="hold"/>
                                        <p:tgtEl>
                                          <p:spTgt spid="8"/>
                                        </p:tgtEl>
                                        <p:attrNameLst>
                                          <p:attrName>ppt_x</p:attrName>
                                          <p:attrName>ppt_y</p:attrName>
                                        </p:attrNameLst>
                                      </p:cBhvr>
                                      <p:rCtr x="7201" y="-287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4932-A8A5-4A54-A5BA-D000E37D8B43}"/>
              </a:ext>
            </a:extLst>
          </p:cNvPr>
          <p:cNvSpPr txBox="1">
            <a:spLocks/>
          </p:cNvSpPr>
          <p:nvPr/>
        </p:nvSpPr>
        <p:spPr>
          <a:xfrm>
            <a:off x="655983" y="1214930"/>
            <a:ext cx="5859118"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rockwell" panose="02060603020205020403" pitchFamily="18" charset="0"/>
                <a:cs typeface="Traditional Arabic" panose="020B0604020202020204" pitchFamily="18" charset="-78"/>
              </a:rPr>
              <a:t>Stacks - Linear DS</a:t>
            </a:r>
            <a:endParaRPr lang="ur-PK" altLang="en-US" sz="3300" dirty="0">
              <a:latin typeface="rockwell" panose="02060603020205020403" pitchFamily="18" charset="0"/>
            </a:endParaRPr>
          </a:p>
        </p:txBody>
      </p:sp>
      <p:sp>
        <p:nvSpPr>
          <p:cNvPr id="3" name="Content Placeholder 2">
            <a:extLst>
              <a:ext uri="{FF2B5EF4-FFF2-40B4-BE49-F238E27FC236}">
                <a16:creationId xmlns:a16="http://schemas.microsoft.com/office/drawing/2014/main" id="{6CD939BD-9706-4D6E-A453-489840CE39F5}"/>
              </a:ext>
            </a:extLst>
          </p:cNvPr>
          <p:cNvSpPr txBox="1">
            <a:spLocks/>
          </p:cNvSpPr>
          <p:nvPr/>
        </p:nvSpPr>
        <p:spPr>
          <a:xfrm>
            <a:off x="588893" y="3036055"/>
            <a:ext cx="2781114" cy="14198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500" dirty="0">
                <a:latin typeface="rockwell" panose="02060603020205020403" pitchFamily="18" charset="0"/>
                <a:cs typeface="Majalla UI"/>
              </a:rPr>
              <a:t>Last in first out</a:t>
            </a:r>
          </a:p>
          <a:p>
            <a:r>
              <a:rPr lang="en-US" altLang="en-US" sz="1500" dirty="0">
                <a:latin typeface="rockwell" panose="02060603020205020403" pitchFamily="18" charset="0"/>
                <a:cs typeface="Majalla UI"/>
              </a:rPr>
              <a:t>insert/push</a:t>
            </a:r>
          </a:p>
          <a:p>
            <a:r>
              <a:rPr lang="en-US" altLang="en-US" sz="1500" dirty="0">
                <a:latin typeface="rockwell" panose="02060603020205020403" pitchFamily="18" charset="0"/>
                <a:cs typeface="Majalla UI"/>
              </a:rPr>
              <a:t>remove/pop</a:t>
            </a:r>
          </a:p>
          <a:p>
            <a:r>
              <a:rPr lang="en-US" altLang="en-US" sz="1500" dirty="0">
                <a:latin typeface="rockwell" panose="02060603020205020403" pitchFamily="18" charset="0"/>
                <a:cs typeface="Majalla UI"/>
              </a:rPr>
              <a:t>top</a:t>
            </a:r>
          </a:p>
          <a:p>
            <a:pPr marL="0" indent="0">
              <a:buNone/>
            </a:pPr>
            <a:endParaRPr lang="en-US" altLang="en-US" sz="1500" dirty="0">
              <a:latin typeface="rockwell" panose="02060603020205020403" pitchFamily="18" charset="0"/>
              <a:cs typeface="Majalla UI"/>
            </a:endParaRPr>
          </a:p>
          <a:p>
            <a:endParaRPr lang="en-US" altLang="en-US" sz="1500" dirty="0">
              <a:latin typeface="rockwell" panose="02060603020205020403" pitchFamily="18" charset="0"/>
              <a:cs typeface="Majalla UI"/>
            </a:endParaRPr>
          </a:p>
          <a:p>
            <a:endParaRPr lang="en-US" altLang="en-US" sz="1500" dirty="0">
              <a:latin typeface="rockwell" panose="02060603020205020403" pitchFamily="18" charset="0"/>
              <a:cs typeface="Majalla UI"/>
            </a:endParaRPr>
          </a:p>
          <a:p>
            <a:endParaRPr lang="ur-PK" altLang="en-US" sz="1500" dirty="0">
              <a:latin typeface="rockwell" panose="02060603020205020403" pitchFamily="18" charset="0"/>
            </a:endParaRPr>
          </a:p>
        </p:txBody>
      </p:sp>
      <p:sp>
        <p:nvSpPr>
          <p:cNvPr id="14" name="Rectangle 13">
            <a:extLst>
              <a:ext uri="{FF2B5EF4-FFF2-40B4-BE49-F238E27FC236}">
                <a16:creationId xmlns:a16="http://schemas.microsoft.com/office/drawing/2014/main" id="{005CC5C0-D612-4F85-A050-D4F7AF56D99F}"/>
              </a:ext>
            </a:extLst>
          </p:cNvPr>
          <p:cNvSpPr/>
          <p:nvPr/>
        </p:nvSpPr>
        <p:spPr>
          <a:xfrm>
            <a:off x="409989" y="1938523"/>
            <a:ext cx="7996591" cy="1063496"/>
          </a:xfrm>
          <a:prstGeom prst="rect">
            <a:avLst/>
          </a:prstGeom>
        </p:spPr>
        <p:txBody>
          <a:bodyPr wrap="square">
            <a:spAutoFit/>
          </a:bodyPr>
          <a:lstStyle/>
          <a:p>
            <a:pPr marL="202883" algn="just">
              <a:lnSpc>
                <a:spcPct val="107000"/>
              </a:lnSpc>
              <a:spcAft>
                <a:spcPts val="600"/>
              </a:spcAft>
            </a:pPr>
            <a:r>
              <a:rPr lang="en-IN" sz="1500" dirty="0">
                <a:latin typeface="rockwell" panose="02060603020205020403" pitchFamily="18" charset="0"/>
                <a:ea typeface="Calibri" panose="020F0502020204030204" pitchFamily="34" charset="0"/>
                <a:cs typeface="Times New Roman" panose="02020603050405020304" pitchFamily="18" charset="0"/>
              </a:rPr>
              <a:t>Stack is an abstract data type with a bounded (predefined) capacity. It is a simple data structure that allows adding and removing elements in a particular order. Every time an element is added, it goes on the top of the stack, the only element that can be removed is the element that was at the top of the stack, just like a pile of objects.</a:t>
            </a:r>
          </a:p>
        </p:txBody>
      </p:sp>
      <p:pic>
        <p:nvPicPr>
          <p:cNvPr id="15" name="Picture 14" descr="Stack Representation">
            <a:extLst>
              <a:ext uri="{FF2B5EF4-FFF2-40B4-BE49-F238E27FC236}">
                <a16:creationId xmlns:a16="http://schemas.microsoft.com/office/drawing/2014/main" id="{5C2AFAFA-D7A1-41F2-BAFE-5D04EBECC8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085133"/>
            <a:ext cx="3571875" cy="2463165"/>
          </a:xfrm>
          <a:prstGeom prst="rect">
            <a:avLst/>
          </a:prstGeom>
          <a:noFill/>
          <a:ln>
            <a:noFill/>
          </a:ln>
        </p:spPr>
      </p:pic>
      <p:sp>
        <p:nvSpPr>
          <p:cNvPr id="16" name="Footer Placeholder 15">
            <a:extLst>
              <a:ext uri="{FF2B5EF4-FFF2-40B4-BE49-F238E27FC236}">
                <a16:creationId xmlns:a16="http://schemas.microsoft.com/office/drawing/2014/main" id="{07AE78EE-A25E-4CCB-A92A-0089D2199811}"/>
              </a:ext>
            </a:extLst>
          </p:cNvPr>
          <p:cNvSpPr>
            <a:spLocks noGrp="1"/>
          </p:cNvSpPr>
          <p:nvPr>
            <p:ph type="ftr" sz="quarter" idx="11"/>
          </p:nvPr>
        </p:nvSpPr>
        <p:spPr/>
        <p:txBody>
          <a:bodyPr/>
          <a:lstStyle/>
          <a:p>
            <a:r>
              <a:rPr lang="en-IN"/>
              <a:t>Department of CSE</a:t>
            </a:r>
          </a:p>
        </p:txBody>
      </p:sp>
      <p:sp>
        <p:nvSpPr>
          <p:cNvPr id="17" name="Slide Number Placeholder 16">
            <a:extLst>
              <a:ext uri="{FF2B5EF4-FFF2-40B4-BE49-F238E27FC236}">
                <a16:creationId xmlns:a16="http://schemas.microsoft.com/office/drawing/2014/main" id="{3BAAD6B0-728A-4DEF-A815-DD0F6C93F5F9}"/>
              </a:ext>
            </a:extLst>
          </p:cNvPr>
          <p:cNvSpPr>
            <a:spLocks noGrp="1"/>
          </p:cNvSpPr>
          <p:nvPr>
            <p:ph type="sldNum" sz="quarter" idx="12"/>
          </p:nvPr>
        </p:nvSpPr>
        <p:spPr/>
        <p:txBody>
          <a:bodyPr/>
          <a:lstStyle/>
          <a:p>
            <a:fld id="{38E3CF34-D436-42D5-BB52-81E12D516355}" type="slidenum">
              <a:rPr lang="en-IN" smtClean="0"/>
              <a:t>22</a:t>
            </a:fld>
            <a:endParaRPr lang="en-IN"/>
          </a:p>
        </p:txBody>
      </p:sp>
      <p:sp>
        <p:nvSpPr>
          <p:cNvPr id="18" name="Rectangle 17">
            <a:extLst>
              <a:ext uri="{FF2B5EF4-FFF2-40B4-BE49-F238E27FC236}">
                <a16:creationId xmlns:a16="http://schemas.microsoft.com/office/drawing/2014/main" id="{A1010EEA-5BD3-4EF9-AFEA-F55DE819237E}"/>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19" name="Picture 18">
            <a:extLst>
              <a:ext uri="{FF2B5EF4-FFF2-40B4-BE49-F238E27FC236}">
                <a16:creationId xmlns:a16="http://schemas.microsoft.com/office/drawing/2014/main" id="{8773C2CC-AE48-423A-BCAA-9DCF08B4E0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spTree>
    <p:extLst>
      <p:ext uri="{BB962C8B-B14F-4D97-AF65-F5344CB8AC3E}">
        <p14:creationId xmlns:p14="http://schemas.microsoft.com/office/powerpoint/2010/main" val="115298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A8C98F-5837-49A1-9B39-9769EE35A876}"/>
              </a:ext>
            </a:extLst>
          </p:cNvPr>
          <p:cNvSpPr>
            <a:spLocks noGrp="1"/>
          </p:cNvSpPr>
          <p:nvPr>
            <p:ph type="ftr" sz="quarter" idx="11"/>
          </p:nvPr>
        </p:nvSpPr>
        <p:spPr/>
        <p:txBody>
          <a:bodyPr/>
          <a:lstStyle/>
          <a:p>
            <a:r>
              <a:rPr lang="en-IN" sz="1050">
                <a:latin typeface="rockwell" panose="02060603020205020403" pitchFamily="18" charset="0"/>
              </a:rPr>
              <a:t>Department of CSE</a:t>
            </a:r>
          </a:p>
        </p:txBody>
      </p:sp>
      <p:sp>
        <p:nvSpPr>
          <p:cNvPr id="3" name="Slide Number Placeholder 2">
            <a:extLst>
              <a:ext uri="{FF2B5EF4-FFF2-40B4-BE49-F238E27FC236}">
                <a16:creationId xmlns:a16="http://schemas.microsoft.com/office/drawing/2014/main" id="{38F7B205-E08B-4780-9093-8A3050AA278D}"/>
              </a:ext>
            </a:extLst>
          </p:cNvPr>
          <p:cNvSpPr>
            <a:spLocks noGrp="1"/>
          </p:cNvSpPr>
          <p:nvPr>
            <p:ph type="sldNum" sz="quarter" idx="12"/>
          </p:nvPr>
        </p:nvSpPr>
        <p:spPr/>
        <p:txBody>
          <a:bodyPr/>
          <a:lstStyle/>
          <a:p>
            <a:fld id="{38E3CF34-D436-42D5-BB52-81E12D516355}" type="slidenum">
              <a:rPr lang="en-IN" sz="1050">
                <a:latin typeface="rockwell" panose="02060603020205020403" pitchFamily="18" charset="0"/>
              </a:rPr>
              <a:t>23</a:t>
            </a:fld>
            <a:endParaRPr lang="en-IN" sz="1050">
              <a:latin typeface="rockwell" panose="02060603020205020403" pitchFamily="18" charset="0"/>
            </a:endParaRPr>
          </a:p>
        </p:txBody>
      </p:sp>
      <p:sp>
        <p:nvSpPr>
          <p:cNvPr id="4" name="Rectangle 3">
            <a:extLst>
              <a:ext uri="{FF2B5EF4-FFF2-40B4-BE49-F238E27FC236}">
                <a16:creationId xmlns:a16="http://schemas.microsoft.com/office/drawing/2014/main" id="{43231B4B-69DF-4778-9EE4-822EA11EB59B}"/>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500">
              <a:latin typeface="rockwell" panose="02060603020205020403" pitchFamily="18" charset="0"/>
            </a:endParaRPr>
          </a:p>
        </p:txBody>
      </p:sp>
      <p:sp>
        <p:nvSpPr>
          <p:cNvPr id="5" name="TextBox 4">
            <a:extLst>
              <a:ext uri="{FF2B5EF4-FFF2-40B4-BE49-F238E27FC236}">
                <a16:creationId xmlns:a16="http://schemas.microsoft.com/office/drawing/2014/main" id="{5DEA697F-B370-4449-973E-9F7B1882E5C8}"/>
              </a:ext>
            </a:extLst>
          </p:cNvPr>
          <p:cNvSpPr txBox="1"/>
          <p:nvPr/>
        </p:nvSpPr>
        <p:spPr>
          <a:xfrm>
            <a:off x="2588342" y="1513553"/>
            <a:ext cx="4529599" cy="415498"/>
          </a:xfrm>
          <a:prstGeom prst="rect">
            <a:avLst/>
          </a:prstGeom>
          <a:noFill/>
        </p:spPr>
        <p:txBody>
          <a:bodyPr wrap="square" rtlCol="0">
            <a:spAutoFit/>
          </a:bodyPr>
          <a:lstStyle/>
          <a:p>
            <a:r>
              <a:rPr lang="en-IN" sz="2100" dirty="0">
                <a:latin typeface="rockwell" panose="02060603020205020403" pitchFamily="18" charset="0"/>
              </a:rPr>
              <a:t>Applications of Stack</a:t>
            </a:r>
          </a:p>
        </p:txBody>
      </p:sp>
      <p:sp>
        <p:nvSpPr>
          <p:cNvPr id="6" name="Rectangle 5">
            <a:extLst>
              <a:ext uri="{FF2B5EF4-FFF2-40B4-BE49-F238E27FC236}">
                <a16:creationId xmlns:a16="http://schemas.microsoft.com/office/drawing/2014/main" id="{8623F775-6839-4679-83A9-7AFD5F7C216C}"/>
              </a:ext>
            </a:extLst>
          </p:cNvPr>
          <p:cNvSpPr/>
          <p:nvPr/>
        </p:nvSpPr>
        <p:spPr>
          <a:xfrm>
            <a:off x="936522" y="2309097"/>
            <a:ext cx="6710517" cy="1384995"/>
          </a:xfrm>
          <a:prstGeom prst="rect">
            <a:avLst/>
          </a:prstGeom>
        </p:spPr>
        <p:txBody>
          <a:bodyPr wrap="square">
            <a:spAutoFit/>
          </a:bodyPr>
          <a:lstStyle/>
          <a:p>
            <a:pPr algn="just">
              <a:buFont typeface="Arial" panose="020B0604020202020204" pitchFamily="34" charset="0"/>
              <a:buChar char="•"/>
            </a:pPr>
            <a:r>
              <a:rPr lang="en-US" sz="2100" dirty="0">
                <a:solidFill>
                  <a:srgbClr val="000000"/>
                </a:solidFill>
                <a:latin typeface="rockwell" panose="02060603020205020403" pitchFamily="18" charset="0"/>
              </a:rPr>
              <a:t>Expression Handling −Infix to Postfix or Infix to Prefix Conversion </a:t>
            </a:r>
          </a:p>
          <a:p>
            <a:pPr algn="just">
              <a:buFont typeface="Arial" panose="020B0604020202020204" pitchFamily="34" charset="0"/>
              <a:buChar char="•"/>
            </a:pPr>
            <a:r>
              <a:rPr lang="en-IN" sz="2100" dirty="0">
                <a:latin typeface="rockwell" panose="02060603020205020403" pitchFamily="18" charset="0"/>
              </a:rPr>
              <a:t>Backtracking</a:t>
            </a:r>
          </a:p>
          <a:p>
            <a:pPr algn="just">
              <a:buFont typeface="Arial" panose="020B0604020202020204" pitchFamily="34" charset="0"/>
              <a:buChar char="•"/>
            </a:pPr>
            <a:r>
              <a:rPr lang="en-IN" sz="2100" dirty="0">
                <a:latin typeface="rockwell" panose="02060603020205020403" pitchFamily="18" charset="0"/>
              </a:rPr>
              <a:t>Parenthesis Checking</a:t>
            </a:r>
            <a:endParaRPr lang="en-US" sz="2100" dirty="0">
              <a:solidFill>
                <a:srgbClr val="000000"/>
              </a:solidFill>
              <a:latin typeface="rockwell" panose="02060603020205020403" pitchFamily="18" charset="0"/>
            </a:endParaRPr>
          </a:p>
        </p:txBody>
      </p:sp>
    </p:spTree>
    <p:extLst>
      <p:ext uri="{BB962C8B-B14F-4D97-AF65-F5344CB8AC3E}">
        <p14:creationId xmlns:p14="http://schemas.microsoft.com/office/powerpoint/2010/main" val="388399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6D0719C-CA37-4113-84F0-A85A31856A27}"/>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Queue</a:t>
            </a:r>
          </a:p>
        </p:txBody>
      </p:sp>
      <p:sp>
        <p:nvSpPr>
          <p:cNvPr id="13315" name="Rectangle 3">
            <a:extLst>
              <a:ext uri="{FF2B5EF4-FFF2-40B4-BE49-F238E27FC236}">
                <a16:creationId xmlns:a16="http://schemas.microsoft.com/office/drawing/2014/main" id="{ADE655D7-0066-4FF7-BF2D-6AA7317BED41}"/>
              </a:ext>
            </a:extLst>
          </p:cNvPr>
          <p:cNvSpPr txBox="1">
            <a:spLocks noChangeArrowheads="1"/>
          </p:cNvSpPr>
          <p:nvPr/>
        </p:nvSpPr>
        <p:spPr bwMode="auto">
          <a:xfrm>
            <a:off x="152400" y="11430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A queue is a FIFO (first-in, first-out) data structure in which the element that is inserted first is the first one to be taken out. </a:t>
            </a:r>
          </a:p>
          <a:p>
            <a:pPr eaLnBrk="1" hangingPunct="1">
              <a:lnSpc>
                <a:spcPct val="150000"/>
              </a:lnSpc>
            </a:pPr>
            <a:r>
              <a:rPr lang="en-US" altLang="en-US" sz="2400"/>
              <a:t>The elements in a queue are added at one end called the REAR and removed from the other one end called FRONT.</a:t>
            </a:r>
          </a:p>
          <a:p>
            <a:pPr eaLnBrk="1" hangingPunct="1">
              <a:lnSpc>
                <a:spcPct val="150000"/>
              </a:lnSpc>
            </a:pPr>
            <a:r>
              <a:rPr lang="en-US" altLang="en-US" sz="2400"/>
              <a:t>When REAR = MAX – 1, then the queue is full.</a:t>
            </a:r>
          </a:p>
          <a:p>
            <a:pPr eaLnBrk="1" hangingPunct="1">
              <a:lnSpc>
                <a:spcPct val="150000"/>
              </a:lnSpc>
            </a:pPr>
            <a:r>
              <a:rPr lang="en-US" altLang="en-US" sz="2400"/>
              <a:t>If FRONT = NULL and Rear = NULL, this means there is no element in the queue. </a:t>
            </a:r>
          </a:p>
        </p:txBody>
      </p:sp>
      <p:graphicFrame>
        <p:nvGraphicFramePr>
          <p:cNvPr id="8" name="Group 5">
            <a:extLst>
              <a:ext uri="{FF2B5EF4-FFF2-40B4-BE49-F238E27FC236}">
                <a16:creationId xmlns:a16="http://schemas.microsoft.com/office/drawing/2014/main" id="{A5D4240B-1EF7-49DD-B5F1-861065B8C4DC}"/>
              </a:ext>
            </a:extLst>
          </p:cNvPr>
          <p:cNvGraphicFramePr>
            <a:graphicFrameLocks noGrp="1"/>
          </p:cNvGraphicFramePr>
          <p:nvPr/>
        </p:nvGraphicFramePr>
        <p:xfrm>
          <a:off x="990600" y="5334000"/>
          <a:ext cx="7239000" cy="457200"/>
        </p:xfrm>
        <a:graphic>
          <a:graphicData uri="http://schemas.openxmlformats.org/drawingml/2006/table">
            <a:tbl>
              <a:tblPr/>
              <a:tblGrid>
                <a:gridCol w="722313">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2312">
                  <a:extLst>
                    <a:ext uri="{9D8B030D-6E8A-4147-A177-3AD203B41FA5}">
                      <a16:colId xmlns:a16="http://schemas.microsoft.com/office/drawing/2014/main" val="20002"/>
                    </a:ext>
                  </a:extLst>
                </a:gridCol>
                <a:gridCol w="722313">
                  <a:extLst>
                    <a:ext uri="{9D8B030D-6E8A-4147-A177-3AD203B41FA5}">
                      <a16:colId xmlns:a16="http://schemas.microsoft.com/office/drawing/2014/main" val="20003"/>
                    </a:ext>
                  </a:extLst>
                </a:gridCol>
                <a:gridCol w="725487">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5488">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5487">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4572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993300"/>
                          </a:solidFill>
                          <a:effectLst/>
                          <a:latin typeface="Times New Roman" pitchFamily="18" charset="0"/>
                          <a:cs typeface="Times New Roman" pitchFamily="18" charset="0"/>
                        </a:rPr>
                        <a:t>9</a:t>
                      </a: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993300"/>
                          </a:solidFill>
                          <a:effectLst/>
                          <a:latin typeface="Times New Roman" pitchFamily="18" charset="0"/>
                          <a:cs typeface="Times New Roman" pitchFamily="18" charset="0"/>
                        </a:rPr>
                        <a:t>7</a:t>
                      </a: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993300"/>
                          </a:solidFill>
                          <a:effectLst/>
                          <a:latin typeface="Times New Roman" pitchFamily="18" charset="0"/>
                          <a:cs typeface="Times New Roman" pitchFamily="18" charset="0"/>
                        </a:rPr>
                        <a:t>18</a:t>
                      </a: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993300"/>
                          </a:solidFill>
                          <a:effectLst/>
                          <a:latin typeface="Times New Roman" pitchFamily="18" charset="0"/>
                          <a:cs typeface="Times New Roman" pitchFamily="18" charset="0"/>
                        </a:rPr>
                        <a:t>14</a:t>
                      </a: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993300"/>
                          </a:solidFill>
                          <a:effectLst/>
                          <a:latin typeface="Times New Roman" pitchFamily="18" charset="0"/>
                          <a:cs typeface="Times New Roman" pitchFamily="18" charset="0"/>
                        </a:rPr>
                        <a:t>36</a:t>
                      </a: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993300"/>
                          </a:solidFill>
                          <a:effectLst/>
                          <a:latin typeface="Times New Roman" pitchFamily="18" charset="0"/>
                          <a:cs typeface="Times New Roman" pitchFamily="18" charset="0"/>
                        </a:rPr>
                        <a:t>45</a:t>
                      </a: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dirty="0">
                        <a:ln>
                          <a:noFill/>
                        </a:ln>
                        <a:solidFill>
                          <a:srgbClr val="993300"/>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
        <p:nvSpPr>
          <p:cNvPr id="13340" name="Rectangle 29">
            <a:extLst>
              <a:ext uri="{FF2B5EF4-FFF2-40B4-BE49-F238E27FC236}">
                <a16:creationId xmlns:a16="http://schemas.microsoft.com/office/drawing/2014/main" id="{CDED553C-23B8-4276-B4EE-9D235D1ED2B5}"/>
              </a:ext>
            </a:extLst>
          </p:cNvPr>
          <p:cNvSpPr>
            <a:spLocks noChangeArrowheads="1"/>
          </p:cNvSpPr>
          <p:nvPr/>
        </p:nvSpPr>
        <p:spPr bwMode="auto">
          <a:xfrm>
            <a:off x="990600" y="6011863"/>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000">
                <a:latin typeface="Constantia" panose="02030602050306030303" pitchFamily="18" charset="0"/>
                <a:cs typeface="Times New Roman" panose="02020603050405020304" pitchFamily="18" charset="0"/>
              </a:rPr>
              <a:t>       </a:t>
            </a:r>
            <a:r>
              <a:rPr lang="en-US" altLang="en-US" sz="1000" b="1">
                <a:latin typeface="Constantia" panose="02030602050306030303" pitchFamily="18" charset="0"/>
                <a:cs typeface="Times New Roman" panose="02020603050405020304" pitchFamily="18" charset="0"/>
              </a:rPr>
              <a:t>0            FRONT = 1             2	              3                   4                            5                 REAR = 6        7                 8                 9</a:t>
            </a:r>
            <a:endParaRPr lang="en-US" altLang="en-US" sz="1800" b="1">
              <a:latin typeface="Constantia" panose="020306020503060303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D848-B1B9-4B38-AD5F-91BE886CDFBA}"/>
              </a:ext>
            </a:extLst>
          </p:cNvPr>
          <p:cNvSpPr txBox="1">
            <a:spLocks/>
          </p:cNvSpPr>
          <p:nvPr/>
        </p:nvSpPr>
        <p:spPr>
          <a:xfrm>
            <a:off x="695527" y="1205688"/>
            <a:ext cx="5829300"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rockwell" panose="02060603020205020403" pitchFamily="18" charset="0"/>
                <a:cs typeface="Traditional Arabic" panose="020B0604020202020204" pitchFamily="18" charset="-78"/>
              </a:rPr>
              <a:t>Queues - Linear DS</a:t>
            </a:r>
            <a:endParaRPr lang="ur-PK" altLang="en-US" sz="3300" dirty="0">
              <a:latin typeface="rockwell" panose="02060603020205020403" pitchFamily="18" charset="0"/>
            </a:endParaRPr>
          </a:p>
        </p:txBody>
      </p:sp>
      <p:sp>
        <p:nvSpPr>
          <p:cNvPr id="3" name="Content Placeholder 2">
            <a:extLst>
              <a:ext uri="{FF2B5EF4-FFF2-40B4-BE49-F238E27FC236}">
                <a16:creationId xmlns:a16="http://schemas.microsoft.com/office/drawing/2014/main" id="{05FC6411-5505-445F-A467-DB5DFF37FFAF}"/>
              </a:ext>
            </a:extLst>
          </p:cNvPr>
          <p:cNvSpPr txBox="1">
            <a:spLocks/>
          </p:cNvSpPr>
          <p:nvPr/>
        </p:nvSpPr>
        <p:spPr>
          <a:xfrm>
            <a:off x="588894" y="1851423"/>
            <a:ext cx="8280418" cy="18448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500" dirty="0">
                <a:latin typeface="rockwell" panose="02060603020205020403" pitchFamily="18" charset="0"/>
              </a:rPr>
              <a:t>Queue is also an abstract data type or a linear data structure, in which the first element is inserted from one end called REAR(also called tail), and the deletion of existing element takes place from the other end called as FRONT(also called head). This makes queue as FIFO data structure, which means that element inserted first will also be removed first. </a:t>
            </a:r>
          </a:p>
          <a:p>
            <a:pPr algn="just"/>
            <a:r>
              <a:rPr lang="en-US" altLang="en-US" sz="1500" dirty="0">
                <a:latin typeface="rockwell" panose="02060603020205020403" pitchFamily="18" charset="0"/>
                <a:cs typeface="Majalla UI"/>
              </a:rPr>
              <a:t>Last in last out or first in first out</a:t>
            </a:r>
          </a:p>
          <a:p>
            <a:pPr algn="just"/>
            <a:r>
              <a:rPr lang="en-US" altLang="en-US" sz="1500" dirty="0">
                <a:latin typeface="rockwell" panose="02060603020205020403" pitchFamily="18" charset="0"/>
                <a:cs typeface="Majalla UI"/>
              </a:rPr>
              <a:t>enqueue, dequeue, front</a:t>
            </a:r>
          </a:p>
          <a:p>
            <a:pPr algn="just"/>
            <a:r>
              <a:rPr lang="en-US" altLang="en-US" sz="1500" dirty="0">
                <a:latin typeface="rockwell" panose="02060603020205020403" pitchFamily="18" charset="0"/>
                <a:cs typeface="Majalla UI"/>
              </a:rPr>
              <a:t>priority queues and dequeue</a:t>
            </a:r>
          </a:p>
          <a:p>
            <a:pPr algn="just"/>
            <a:endParaRPr lang="en-US" altLang="en-US" sz="1500" dirty="0">
              <a:latin typeface="rockwell" panose="02060603020205020403" pitchFamily="18" charset="0"/>
              <a:cs typeface="Majalla UI"/>
            </a:endParaRPr>
          </a:p>
          <a:p>
            <a:pPr algn="just">
              <a:buFontTx/>
              <a:buNone/>
            </a:pPr>
            <a:endParaRPr lang="ur-PK" altLang="en-US" sz="1500" dirty="0">
              <a:latin typeface="rockwell" panose="02060603020205020403" pitchFamily="18" charset="0"/>
            </a:endParaRPr>
          </a:p>
        </p:txBody>
      </p:sp>
      <p:sp>
        <p:nvSpPr>
          <p:cNvPr id="4" name="Rectangle 4">
            <a:extLst>
              <a:ext uri="{FF2B5EF4-FFF2-40B4-BE49-F238E27FC236}">
                <a16:creationId xmlns:a16="http://schemas.microsoft.com/office/drawing/2014/main" id="{4B11246E-8178-49EF-8AB5-2FA6DCF3A270}"/>
              </a:ext>
            </a:extLst>
          </p:cNvPr>
          <p:cNvSpPr>
            <a:spLocks noChangeArrowheads="1"/>
          </p:cNvSpPr>
          <p:nvPr/>
        </p:nvSpPr>
        <p:spPr bwMode="auto">
          <a:xfrm>
            <a:off x="1987346" y="4799252"/>
            <a:ext cx="12573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sz="1350">
              <a:latin typeface="rockwell" panose="02060603020205020403" pitchFamily="18" charset="0"/>
            </a:endParaRPr>
          </a:p>
        </p:txBody>
      </p:sp>
      <p:sp>
        <p:nvSpPr>
          <p:cNvPr id="5" name="Rectangle 5">
            <a:extLst>
              <a:ext uri="{FF2B5EF4-FFF2-40B4-BE49-F238E27FC236}">
                <a16:creationId xmlns:a16="http://schemas.microsoft.com/office/drawing/2014/main" id="{616F0988-1871-458E-BD53-3733C2A10D50}"/>
              </a:ext>
            </a:extLst>
          </p:cNvPr>
          <p:cNvSpPr>
            <a:spLocks noChangeArrowheads="1"/>
          </p:cNvSpPr>
          <p:nvPr/>
        </p:nvSpPr>
        <p:spPr bwMode="auto">
          <a:xfrm>
            <a:off x="3244646" y="4802823"/>
            <a:ext cx="12573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sz="1350">
              <a:latin typeface="rockwell" panose="02060603020205020403" pitchFamily="18" charset="0"/>
            </a:endParaRPr>
          </a:p>
        </p:txBody>
      </p:sp>
      <p:sp>
        <p:nvSpPr>
          <p:cNvPr id="6" name="Rectangle 6">
            <a:extLst>
              <a:ext uri="{FF2B5EF4-FFF2-40B4-BE49-F238E27FC236}">
                <a16:creationId xmlns:a16="http://schemas.microsoft.com/office/drawing/2014/main" id="{B54C1F6E-4393-462E-9593-EA4932A110B5}"/>
              </a:ext>
            </a:extLst>
          </p:cNvPr>
          <p:cNvSpPr>
            <a:spLocks noChangeArrowheads="1"/>
          </p:cNvSpPr>
          <p:nvPr/>
        </p:nvSpPr>
        <p:spPr bwMode="auto">
          <a:xfrm>
            <a:off x="4501946" y="4805204"/>
            <a:ext cx="12573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sz="1350">
              <a:latin typeface="rockwell" panose="02060603020205020403" pitchFamily="18" charset="0"/>
            </a:endParaRPr>
          </a:p>
        </p:txBody>
      </p:sp>
      <p:sp>
        <p:nvSpPr>
          <p:cNvPr id="7" name="Rectangle 7">
            <a:extLst>
              <a:ext uri="{FF2B5EF4-FFF2-40B4-BE49-F238E27FC236}">
                <a16:creationId xmlns:a16="http://schemas.microsoft.com/office/drawing/2014/main" id="{31DA38CD-9A54-4FB3-93D5-4DEDFDFAE1D0}"/>
              </a:ext>
            </a:extLst>
          </p:cNvPr>
          <p:cNvSpPr>
            <a:spLocks noChangeArrowheads="1"/>
          </p:cNvSpPr>
          <p:nvPr/>
        </p:nvSpPr>
        <p:spPr bwMode="auto">
          <a:xfrm>
            <a:off x="5759246" y="4807586"/>
            <a:ext cx="12573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sz="1350">
              <a:latin typeface="rockwell" panose="02060603020205020403" pitchFamily="18" charset="0"/>
            </a:endParaRPr>
          </a:p>
        </p:txBody>
      </p:sp>
      <p:sp>
        <p:nvSpPr>
          <p:cNvPr id="8" name="Line 8">
            <a:extLst>
              <a:ext uri="{FF2B5EF4-FFF2-40B4-BE49-F238E27FC236}">
                <a16:creationId xmlns:a16="http://schemas.microsoft.com/office/drawing/2014/main" id="{76CBA14A-1FE7-4A4D-9A6B-8788CD2D1014}"/>
              </a:ext>
            </a:extLst>
          </p:cNvPr>
          <p:cNvSpPr>
            <a:spLocks noChangeShapeType="1"/>
          </p:cNvSpPr>
          <p:nvPr/>
        </p:nvSpPr>
        <p:spPr bwMode="auto">
          <a:xfrm flipH="1">
            <a:off x="2533843" y="4227752"/>
            <a:ext cx="0" cy="4000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sz="1350">
              <a:latin typeface="rockwell" panose="02060603020205020403" pitchFamily="18" charset="0"/>
            </a:endParaRPr>
          </a:p>
        </p:txBody>
      </p:sp>
      <p:sp>
        <p:nvSpPr>
          <p:cNvPr id="9" name="Text Box 9">
            <a:extLst>
              <a:ext uri="{FF2B5EF4-FFF2-40B4-BE49-F238E27FC236}">
                <a16:creationId xmlns:a16="http://schemas.microsoft.com/office/drawing/2014/main" id="{EE960042-E544-4CAB-ABC1-02B25D4FF241}"/>
              </a:ext>
            </a:extLst>
          </p:cNvPr>
          <p:cNvSpPr txBox="1">
            <a:spLocks noChangeArrowheads="1"/>
          </p:cNvSpPr>
          <p:nvPr/>
        </p:nvSpPr>
        <p:spPr bwMode="auto">
          <a:xfrm>
            <a:off x="5828302" y="4875451"/>
            <a:ext cx="64152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latin typeface="rockwell" panose="02060603020205020403" pitchFamily="18" charset="0"/>
              </a:rPr>
              <a:t>Data4</a:t>
            </a:r>
          </a:p>
        </p:txBody>
      </p:sp>
      <p:sp>
        <p:nvSpPr>
          <p:cNvPr id="10" name="Text Box 10">
            <a:extLst>
              <a:ext uri="{FF2B5EF4-FFF2-40B4-BE49-F238E27FC236}">
                <a16:creationId xmlns:a16="http://schemas.microsoft.com/office/drawing/2014/main" id="{F32B85F9-7B9A-4438-9D30-3CE07C7D667C}"/>
              </a:ext>
            </a:extLst>
          </p:cNvPr>
          <p:cNvSpPr txBox="1">
            <a:spLocks noChangeArrowheads="1"/>
          </p:cNvSpPr>
          <p:nvPr/>
        </p:nvSpPr>
        <p:spPr bwMode="auto">
          <a:xfrm>
            <a:off x="4571002" y="4875451"/>
            <a:ext cx="64152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latin typeface="rockwell" panose="02060603020205020403" pitchFamily="18" charset="0"/>
              </a:rPr>
              <a:t>Data3</a:t>
            </a:r>
          </a:p>
        </p:txBody>
      </p:sp>
      <p:sp>
        <p:nvSpPr>
          <p:cNvPr id="11" name="Text Box 11">
            <a:extLst>
              <a:ext uri="{FF2B5EF4-FFF2-40B4-BE49-F238E27FC236}">
                <a16:creationId xmlns:a16="http://schemas.microsoft.com/office/drawing/2014/main" id="{641D4E70-6778-461E-9324-9E1BE8C2639C}"/>
              </a:ext>
            </a:extLst>
          </p:cNvPr>
          <p:cNvSpPr txBox="1">
            <a:spLocks noChangeArrowheads="1"/>
          </p:cNvSpPr>
          <p:nvPr/>
        </p:nvSpPr>
        <p:spPr bwMode="auto">
          <a:xfrm>
            <a:off x="3313702" y="4875451"/>
            <a:ext cx="64152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latin typeface="rockwell" panose="02060603020205020403" pitchFamily="18" charset="0"/>
              </a:rPr>
              <a:t>Data2</a:t>
            </a:r>
          </a:p>
        </p:txBody>
      </p:sp>
      <p:sp>
        <p:nvSpPr>
          <p:cNvPr id="12" name="Text Box 12">
            <a:extLst>
              <a:ext uri="{FF2B5EF4-FFF2-40B4-BE49-F238E27FC236}">
                <a16:creationId xmlns:a16="http://schemas.microsoft.com/office/drawing/2014/main" id="{9908A8EF-138F-4D59-9CD2-1ECCB78012DA}"/>
              </a:ext>
            </a:extLst>
          </p:cNvPr>
          <p:cNvSpPr txBox="1">
            <a:spLocks noChangeArrowheads="1"/>
          </p:cNvSpPr>
          <p:nvPr/>
        </p:nvSpPr>
        <p:spPr bwMode="auto">
          <a:xfrm>
            <a:off x="2056402" y="4875451"/>
            <a:ext cx="64152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latin typeface="rockwell" panose="02060603020205020403" pitchFamily="18" charset="0"/>
              </a:rPr>
              <a:t>Data1</a:t>
            </a:r>
          </a:p>
        </p:txBody>
      </p:sp>
      <p:sp>
        <p:nvSpPr>
          <p:cNvPr id="13" name="Text Box 13">
            <a:extLst>
              <a:ext uri="{FF2B5EF4-FFF2-40B4-BE49-F238E27FC236}">
                <a16:creationId xmlns:a16="http://schemas.microsoft.com/office/drawing/2014/main" id="{8A5CE1DF-E145-49D7-BA6D-FD7DD232B6C1}"/>
              </a:ext>
            </a:extLst>
          </p:cNvPr>
          <p:cNvSpPr txBox="1">
            <a:spLocks noChangeArrowheads="1"/>
          </p:cNvSpPr>
          <p:nvPr/>
        </p:nvSpPr>
        <p:spPr bwMode="auto">
          <a:xfrm>
            <a:off x="2044496" y="3838417"/>
            <a:ext cx="5977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latin typeface="rockwell" panose="02060603020205020403" pitchFamily="18" charset="0"/>
              </a:rPr>
              <a:t>Front</a:t>
            </a:r>
          </a:p>
        </p:txBody>
      </p:sp>
      <p:sp>
        <p:nvSpPr>
          <p:cNvPr id="14" name="Line 14">
            <a:extLst>
              <a:ext uri="{FF2B5EF4-FFF2-40B4-BE49-F238E27FC236}">
                <a16:creationId xmlns:a16="http://schemas.microsoft.com/office/drawing/2014/main" id="{CAE2A8A2-15EE-4AAF-881E-330A75E08D24}"/>
              </a:ext>
            </a:extLst>
          </p:cNvPr>
          <p:cNvSpPr>
            <a:spLocks noChangeShapeType="1"/>
          </p:cNvSpPr>
          <p:nvPr/>
        </p:nvSpPr>
        <p:spPr bwMode="auto">
          <a:xfrm flipH="1">
            <a:off x="6546249" y="4350386"/>
            <a:ext cx="0" cy="4000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sz="1350">
              <a:latin typeface="rockwell" panose="02060603020205020403" pitchFamily="18" charset="0"/>
            </a:endParaRPr>
          </a:p>
        </p:txBody>
      </p:sp>
      <p:sp>
        <p:nvSpPr>
          <p:cNvPr id="15" name="Text Box 15">
            <a:extLst>
              <a:ext uri="{FF2B5EF4-FFF2-40B4-BE49-F238E27FC236}">
                <a16:creationId xmlns:a16="http://schemas.microsoft.com/office/drawing/2014/main" id="{971A21CB-917D-4389-A106-8601DB7A1697}"/>
              </a:ext>
            </a:extLst>
          </p:cNvPr>
          <p:cNvSpPr txBox="1">
            <a:spLocks noChangeArrowheads="1"/>
          </p:cNvSpPr>
          <p:nvPr/>
        </p:nvSpPr>
        <p:spPr bwMode="auto">
          <a:xfrm>
            <a:off x="6134293" y="3884851"/>
            <a:ext cx="56618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latin typeface="rockwell" panose="02060603020205020403" pitchFamily="18" charset="0"/>
              </a:rPr>
              <a:t>Back</a:t>
            </a:r>
          </a:p>
        </p:txBody>
      </p:sp>
      <p:sp>
        <p:nvSpPr>
          <p:cNvPr id="16" name="Footer Placeholder 15">
            <a:extLst>
              <a:ext uri="{FF2B5EF4-FFF2-40B4-BE49-F238E27FC236}">
                <a16:creationId xmlns:a16="http://schemas.microsoft.com/office/drawing/2014/main" id="{47803613-38EA-4205-B2AD-B977C566D325}"/>
              </a:ext>
            </a:extLst>
          </p:cNvPr>
          <p:cNvSpPr>
            <a:spLocks noGrp="1"/>
          </p:cNvSpPr>
          <p:nvPr>
            <p:ph type="ftr" sz="quarter" idx="11"/>
          </p:nvPr>
        </p:nvSpPr>
        <p:spPr/>
        <p:txBody>
          <a:bodyPr/>
          <a:lstStyle/>
          <a:p>
            <a:r>
              <a:rPr lang="en-IN"/>
              <a:t>Department of CSE</a:t>
            </a:r>
          </a:p>
        </p:txBody>
      </p:sp>
      <p:sp>
        <p:nvSpPr>
          <p:cNvPr id="17" name="Slide Number Placeholder 16">
            <a:extLst>
              <a:ext uri="{FF2B5EF4-FFF2-40B4-BE49-F238E27FC236}">
                <a16:creationId xmlns:a16="http://schemas.microsoft.com/office/drawing/2014/main" id="{0D134D0A-4322-437F-A864-9D05AC0A86DC}"/>
              </a:ext>
            </a:extLst>
          </p:cNvPr>
          <p:cNvSpPr>
            <a:spLocks noGrp="1"/>
          </p:cNvSpPr>
          <p:nvPr>
            <p:ph type="sldNum" sz="quarter" idx="12"/>
          </p:nvPr>
        </p:nvSpPr>
        <p:spPr/>
        <p:txBody>
          <a:bodyPr/>
          <a:lstStyle/>
          <a:p>
            <a:fld id="{38E3CF34-D436-42D5-BB52-81E12D516355}" type="slidenum">
              <a:rPr lang="en-IN" smtClean="0"/>
              <a:t>25</a:t>
            </a:fld>
            <a:endParaRPr lang="en-IN"/>
          </a:p>
        </p:txBody>
      </p:sp>
      <p:sp>
        <p:nvSpPr>
          <p:cNvPr id="18" name="Rectangle 17">
            <a:extLst>
              <a:ext uri="{FF2B5EF4-FFF2-40B4-BE49-F238E27FC236}">
                <a16:creationId xmlns:a16="http://schemas.microsoft.com/office/drawing/2014/main" id="{59C78F2A-E5C9-4753-8224-6E8D791FFF4A}"/>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19" name="Picture 18">
            <a:extLst>
              <a:ext uri="{FF2B5EF4-FFF2-40B4-BE49-F238E27FC236}">
                <a16:creationId xmlns:a16="http://schemas.microsoft.com/office/drawing/2014/main" id="{7CCA66F5-C070-4B6A-ABB4-3D7432E3DF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spTree>
    <p:extLst>
      <p:ext uri="{BB962C8B-B14F-4D97-AF65-F5344CB8AC3E}">
        <p14:creationId xmlns:p14="http://schemas.microsoft.com/office/powerpoint/2010/main" val="964344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70ECD16-AD25-40ED-A8BE-E0E0F2F68824}"/>
              </a:ext>
            </a:extLst>
          </p:cNvPr>
          <p:cNvSpPr/>
          <p:nvPr/>
        </p:nvSpPr>
        <p:spPr>
          <a:xfrm>
            <a:off x="1786399" y="3110745"/>
            <a:ext cx="626806" cy="584725"/>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dirty="0">
                <a:solidFill>
                  <a:sysClr val="windowText" lastClr="000000"/>
                </a:solidFill>
              </a:rPr>
              <a:t>10</a:t>
            </a:r>
            <a:endParaRPr lang="en-IN" sz="825" dirty="0">
              <a:solidFill>
                <a:sysClr val="windowText" lastClr="000000"/>
              </a:solidFill>
            </a:endParaRPr>
          </a:p>
        </p:txBody>
      </p:sp>
      <p:sp>
        <p:nvSpPr>
          <p:cNvPr id="6" name="Oval 5">
            <a:extLst>
              <a:ext uri="{FF2B5EF4-FFF2-40B4-BE49-F238E27FC236}">
                <a16:creationId xmlns:a16="http://schemas.microsoft.com/office/drawing/2014/main" id="{92F3CE0B-D514-43CB-BA61-608A000D42F0}"/>
              </a:ext>
            </a:extLst>
          </p:cNvPr>
          <p:cNvSpPr/>
          <p:nvPr/>
        </p:nvSpPr>
        <p:spPr>
          <a:xfrm>
            <a:off x="823664" y="3083411"/>
            <a:ext cx="626805" cy="612059"/>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dirty="0">
                <a:solidFill>
                  <a:sysClr val="windowText" lastClr="000000"/>
                </a:solidFill>
              </a:rPr>
              <a:t>12</a:t>
            </a:r>
            <a:endParaRPr lang="en-IN" sz="825" dirty="0">
              <a:solidFill>
                <a:sysClr val="windowText" lastClr="000000"/>
              </a:solidFill>
            </a:endParaRPr>
          </a:p>
        </p:txBody>
      </p:sp>
      <p:sp>
        <p:nvSpPr>
          <p:cNvPr id="7" name="Oval 6">
            <a:extLst>
              <a:ext uri="{FF2B5EF4-FFF2-40B4-BE49-F238E27FC236}">
                <a16:creationId xmlns:a16="http://schemas.microsoft.com/office/drawing/2014/main" id="{2F20FA39-FF7C-4C7F-8F81-B2D98A51665D}"/>
              </a:ext>
            </a:extLst>
          </p:cNvPr>
          <p:cNvSpPr/>
          <p:nvPr/>
        </p:nvSpPr>
        <p:spPr>
          <a:xfrm>
            <a:off x="2819706" y="3115516"/>
            <a:ext cx="600998" cy="612059"/>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5</a:t>
            </a:r>
            <a:endParaRPr lang="en-IN" sz="900" dirty="0">
              <a:solidFill>
                <a:sysClr val="windowText" lastClr="000000"/>
              </a:solidFill>
            </a:endParaRPr>
          </a:p>
        </p:txBody>
      </p:sp>
      <p:sp>
        <p:nvSpPr>
          <p:cNvPr id="8" name="Rectangle 7">
            <a:extLst>
              <a:ext uri="{FF2B5EF4-FFF2-40B4-BE49-F238E27FC236}">
                <a16:creationId xmlns:a16="http://schemas.microsoft.com/office/drawing/2014/main" id="{F3203BBE-BCC8-4493-AA10-83334AD63A7A}"/>
              </a:ext>
            </a:extLst>
          </p:cNvPr>
          <p:cNvSpPr/>
          <p:nvPr/>
        </p:nvSpPr>
        <p:spPr>
          <a:xfrm>
            <a:off x="3170903" y="1163432"/>
            <a:ext cx="1773494" cy="464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insertion Operation</a:t>
            </a:r>
          </a:p>
        </p:txBody>
      </p:sp>
      <p:sp>
        <p:nvSpPr>
          <p:cNvPr id="9" name="Rectangle 8">
            <a:extLst>
              <a:ext uri="{FF2B5EF4-FFF2-40B4-BE49-F238E27FC236}">
                <a16:creationId xmlns:a16="http://schemas.microsoft.com/office/drawing/2014/main" id="{93E52CB3-1174-4355-B848-BA1C5B208C44}"/>
              </a:ext>
            </a:extLst>
          </p:cNvPr>
          <p:cNvSpPr/>
          <p:nvPr/>
        </p:nvSpPr>
        <p:spPr>
          <a:xfrm>
            <a:off x="3934133" y="4256752"/>
            <a:ext cx="545691" cy="464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Rear</a:t>
            </a:r>
          </a:p>
        </p:txBody>
      </p:sp>
      <p:sp>
        <p:nvSpPr>
          <p:cNvPr id="10" name="Rectangle 9">
            <a:extLst>
              <a:ext uri="{FF2B5EF4-FFF2-40B4-BE49-F238E27FC236}">
                <a16:creationId xmlns:a16="http://schemas.microsoft.com/office/drawing/2014/main" id="{4E3ECF5C-C70C-4F60-85F6-6ECFD4711A24}"/>
              </a:ext>
            </a:extLst>
          </p:cNvPr>
          <p:cNvSpPr/>
          <p:nvPr/>
        </p:nvSpPr>
        <p:spPr>
          <a:xfrm>
            <a:off x="5705782" y="4179324"/>
            <a:ext cx="545691" cy="464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Front</a:t>
            </a:r>
          </a:p>
        </p:txBody>
      </p:sp>
      <p:grpSp>
        <p:nvGrpSpPr>
          <p:cNvPr id="12" name="Group 11">
            <a:extLst>
              <a:ext uri="{FF2B5EF4-FFF2-40B4-BE49-F238E27FC236}">
                <a16:creationId xmlns:a16="http://schemas.microsoft.com/office/drawing/2014/main" id="{AC1EC90E-6FF8-48B4-844A-6F4E737AAC4D}"/>
              </a:ext>
            </a:extLst>
          </p:cNvPr>
          <p:cNvGrpSpPr/>
          <p:nvPr/>
        </p:nvGrpSpPr>
        <p:grpSpPr>
          <a:xfrm>
            <a:off x="3554361" y="2800349"/>
            <a:ext cx="3235428" cy="1456403"/>
            <a:chOff x="3254477" y="2608006"/>
            <a:chExt cx="4313904" cy="1941870"/>
          </a:xfrm>
        </p:grpSpPr>
        <p:grpSp>
          <p:nvGrpSpPr>
            <p:cNvPr id="2" name="Group 1">
              <a:extLst>
                <a:ext uri="{FF2B5EF4-FFF2-40B4-BE49-F238E27FC236}">
                  <a16:creationId xmlns:a16="http://schemas.microsoft.com/office/drawing/2014/main" id="{BFF8FC7C-DC8C-42CA-B25C-1088A54D5182}"/>
                </a:ext>
              </a:extLst>
            </p:cNvPr>
            <p:cNvGrpSpPr/>
            <p:nvPr/>
          </p:nvGrpSpPr>
          <p:grpSpPr>
            <a:xfrm rot="5400000">
              <a:off x="4670323" y="1548580"/>
              <a:ext cx="1838632" cy="3957484"/>
              <a:chOff x="4670323" y="1548580"/>
              <a:chExt cx="1838632" cy="3957484"/>
            </a:xfrm>
          </p:grpSpPr>
          <p:sp>
            <p:nvSpPr>
              <p:cNvPr id="3" name="Rectangle 2">
                <a:extLst>
                  <a:ext uri="{FF2B5EF4-FFF2-40B4-BE49-F238E27FC236}">
                    <a16:creationId xmlns:a16="http://schemas.microsoft.com/office/drawing/2014/main" id="{C6E0E626-142B-44D6-8915-FBD4EE100976}"/>
                  </a:ext>
                </a:extLst>
              </p:cNvPr>
              <p:cNvSpPr/>
              <p:nvPr/>
            </p:nvSpPr>
            <p:spPr>
              <a:xfrm>
                <a:off x="4837471" y="1907458"/>
                <a:ext cx="1524000" cy="359860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 name="Rectangle 3">
                <a:extLst>
                  <a:ext uri="{FF2B5EF4-FFF2-40B4-BE49-F238E27FC236}">
                    <a16:creationId xmlns:a16="http://schemas.microsoft.com/office/drawing/2014/main" id="{20F00D80-7346-444D-9A9E-D77C8E6253F7}"/>
                  </a:ext>
                </a:extLst>
              </p:cNvPr>
              <p:cNvSpPr/>
              <p:nvPr/>
            </p:nvSpPr>
            <p:spPr>
              <a:xfrm>
                <a:off x="4670323" y="1548580"/>
                <a:ext cx="1838632" cy="717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1" name="Rectangle 10">
              <a:extLst>
                <a:ext uri="{FF2B5EF4-FFF2-40B4-BE49-F238E27FC236}">
                  <a16:creationId xmlns:a16="http://schemas.microsoft.com/office/drawing/2014/main" id="{15D17605-2122-466C-8E12-3EC5E8428E68}"/>
                </a:ext>
              </a:extLst>
            </p:cNvPr>
            <p:cNvSpPr/>
            <p:nvPr/>
          </p:nvSpPr>
          <p:spPr>
            <a:xfrm>
              <a:off x="3254477" y="2608006"/>
              <a:ext cx="511278" cy="1941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3" name="Footer Placeholder 12">
            <a:extLst>
              <a:ext uri="{FF2B5EF4-FFF2-40B4-BE49-F238E27FC236}">
                <a16:creationId xmlns:a16="http://schemas.microsoft.com/office/drawing/2014/main" id="{0BB771EB-9C6A-4899-A53C-9E42DBCA6497}"/>
              </a:ext>
            </a:extLst>
          </p:cNvPr>
          <p:cNvSpPr>
            <a:spLocks noGrp="1"/>
          </p:cNvSpPr>
          <p:nvPr>
            <p:ph type="ftr" sz="quarter" idx="11"/>
          </p:nvPr>
        </p:nvSpPr>
        <p:spPr/>
        <p:txBody>
          <a:bodyPr/>
          <a:lstStyle/>
          <a:p>
            <a:r>
              <a:rPr lang="en-IN"/>
              <a:t>Department of CSE</a:t>
            </a:r>
          </a:p>
        </p:txBody>
      </p:sp>
      <p:sp>
        <p:nvSpPr>
          <p:cNvPr id="14" name="Slide Number Placeholder 13">
            <a:extLst>
              <a:ext uri="{FF2B5EF4-FFF2-40B4-BE49-F238E27FC236}">
                <a16:creationId xmlns:a16="http://schemas.microsoft.com/office/drawing/2014/main" id="{7F35130A-1AE4-404B-98F7-CC1EDBBE63E3}"/>
              </a:ext>
            </a:extLst>
          </p:cNvPr>
          <p:cNvSpPr>
            <a:spLocks noGrp="1"/>
          </p:cNvSpPr>
          <p:nvPr>
            <p:ph type="sldNum" sz="quarter" idx="12"/>
          </p:nvPr>
        </p:nvSpPr>
        <p:spPr/>
        <p:txBody>
          <a:bodyPr/>
          <a:lstStyle/>
          <a:p>
            <a:fld id="{38E3CF34-D436-42D5-BB52-81E12D516355}" type="slidenum">
              <a:rPr lang="en-IN" smtClean="0"/>
              <a:t>26</a:t>
            </a:fld>
            <a:endParaRPr lang="en-IN"/>
          </a:p>
        </p:txBody>
      </p:sp>
      <p:sp>
        <p:nvSpPr>
          <p:cNvPr id="15" name="Rectangle 14">
            <a:extLst>
              <a:ext uri="{FF2B5EF4-FFF2-40B4-BE49-F238E27FC236}">
                <a16:creationId xmlns:a16="http://schemas.microsoft.com/office/drawing/2014/main" id="{2B44CC82-EA4D-48B7-AA5F-EB69D48ABA8A}"/>
              </a:ext>
            </a:extLst>
          </p:cNvPr>
          <p:cNvSpPr/>
          <p:nvPr/>
        </p:nvSpPr>
        <p:spPr>
          <a:xfrm>
            <a:off x="163996" y="849795"/>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16" name="Picture 15">
            <a:extLst>
              <a:ext uri="{FF2B5EF4-FFF2-40B4-BE49-F238E27FC236}">
                <a16:creationId xmlns:a16="http://schemas.microsoft.com/office/drawing/2014/main" id="{0CE3A468-CADB-44A2-A859-54B4B1348C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spTree>
    <p:extLst>
      <p:ext uri="{BB962C8B-B14F-4D97-AF65-F5344CB8AC3E}">
        <p14:creationId xmlns:p14="http://schemas.microsoft.com/office/powerpoint/2010/main" val="259277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1.11111E-6 L 0.30403 0.00139 " pathEditMode="relative" rAng="0" ptsTypes="AA">
                                      <p:cBhvr>
                                        <p:cTn id="6" dur="2000" fill="hold"/>
                                        <p:tgtEl>
                                          <p:spTgt spid="7"/>
                                        </p:tgtEl>
                                        <p:attrNameLst>
                                          <p:attrName>ppt_x</p:attrName>
                                          <p:attrName>ppt_y</p:attrName>
                                        </p:attrNameLst>
                                      </p:cBhvr>
                                      <p:rCtr x="15195" y="69"/>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70833E-6 2.59259E-6 L 0.32851 0.00509 " pathEditMode="relative" rAng="0" ptsTypes="AA">
                                      <p:cBhvr>
                                        <p:cTn id="10" dur="2000" fill="hold"/>
                                        <p:tgtEl>
                                          <p:spTgt spid="5"/>
                                        </p:tgtEl>
                                        <p:attrNameLst>
                                          <p:attrName>ppt_x</p:attrName>
                                          <p:attrName>ppt_y</p:attrName>
                                        </p:attrNameLst>
                                      </p:cBhvr>
                                      <p:rCtr x="16419" y="25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04167E-6 -1.11111E-6 L 0.32812 0.00764 " pathEditMode="relative" rAng="0" ptsTypes="AA">
                                      <p:cBhvr>
                                        <p:cTn id="14" dur="2000" fill="hold"/>
                                        <p:tgtEl>
                                          <p:spTgt spid="6"/>
                                        </p:tgtEl>
                                        <p:attrNameLst>
                                          <p:attrName>ppt_x</p:attrName>
                                          <p:attrName>ppt_y</p:attrName>
                                        </p:attrNameLst>
                                      </p:cBhvr>
                                      <p:rCtr x="16406"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74623D1-3BEB-4595-8F23-4139E24A0DE7}"/>
              </a:ext>
            </a:extLst>
          </p:cNvPr>
          <p:cNvSpPr/>
          <p:nvPr/>
        </p:nvSpPr>
        <p:spPr>
          <a:xfrm>
            <a:off x="3673272" y="3122971"/>
            <a:ext cx="626806" cy="612059"/>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dirty="0">
                <a:solidFill>
                  <a:sysClr val="windowText" lastClr="000000"/>
                </a:solidFill>
              </a:rPr>
              <a:t>10</a:t>
            </a:r>
            <a:endParaRPr lang="en-IN" sz="825" dirty="0">
              <a:solidFill>
                <a:sysClr val="windowText" lastClr="000000"/>
              </a:solidFill>
            </a:endParaRPr>
          </a:p>
        </p:txBody>
      </p:sp>
      <p:sp>
        <p:nvSpPr>
          <p:cNvPr id="3" name="Oval 2">
            <a:extLst>
              <a:ext uri="{FF2B5EF4-FFF2-40B4-BE49-F238E27FC236}">
                <a16:creationId xmlns:a16="http://schemas.microsoft.com/office/drawing/2014/main" id="{FC41213D-4291-4CA8-8F46-FEF8DA419F32}"/>
              </a:ext>
            </a:extLst>
          </p:cNvPr>
          <p:cNvSpPr/>
          <p:nvPr/>
        </p:nvSpPr>
        <p:spPr>
          <a:xfrm>
            <a:off x="2927554" y="3122971"/>
            <a:ext cx="626805" cy="612059"/>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dirty="0">
                <a:solidFill>
                  <a:sysClr val="windowText" lastClr="000000"/>
                </a:solidFill>
              </a:rPr>
              <a:t>12</a:t>
            </a:r>
            <a:endParaRPr lang="en-IN" sz="825" dirty="0">
              <a:solidFill>
                <a:sysClr val="windowText" lastClr="000000"/>
              </a:solidFill>
            </a:endParaRPr>
          </a:p>
        </p:txBody>
      </p:sp>
      <p:sp>
        <p:nvSpPr>
          <p:cNvPr id="4" name="Oval 3">
            <a:extLst>
              <a:ext uri="{FF2B5EF4-FFF2-40B4-BE49-F238E27FC236}">
                <a16:creationId xmlns:a16="http://schemas.microsoft.com/office/drawing/2014/main" id="{AC19CA92-93BF-4EE3-81C1-6BAF0BC44426}"/>
              </a:ext>
            </a:extLst>
          </p:cNvPr>
          <p:cNvSpPr/>
          <p:nvPr/>
        </p:nvSpPr>
        <p:spPr>
          <a:xfrm>
            <a:off x="4433734" y="3122971"/>
            <a:ext cx="600998" cy="612059"/>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5</a:t>
            </a:r>
            <a:endParaRPr lang="en-IN" sz="900" dirty="0">
              <a:solidFill>
                <a:sysClr val="windowText" lastClr="000000"/>
              </a:solidFill>
            </a:endParaRPr>
          </a:p>
        </p:txBody>
      </p:sp>
      <p:sp>
        <p:nvSpPr>
          <p:cNvPr id="5" name="Rectangle 4">
            <a:extLst>
              <a:ext uri="{FF2B5EF4-FFF2-40B4-BE49-F238E27FC236}">
                <a16:creationId xmlns:a16="http://schemas.microsoft.com/office/drawing/2014/main" id="{D9605777-2800-4F55-8238-75DC8E7ACF70}"/>
              </a:ext>
            </a:extLst>
          </p:cNvPr>
          <p:cNvSpPr/>
          <p:nvPr/>
        </p:nvSpPr>
        <p:spPr>
          <a:xfrm>
            <a:off x="3784964" y="1163432"/>
            <a:ext cx="1773494" cy="464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Deletion Operation</a:t>
            </a:r>
          </a:p>
        </p:txBody>
      </p:sp>
      <p:sp>
        <p:nvSpPr>
          <p:cNvPr id="6" name="Rectangle 5">
            <a:extLst>
              <a:ext uri="{FF2B5EF4-FFF2-40B4-BE49-F238E27FC236}">
                <a16:creationId xmlns:a16="http://schemas.microsoft.com/office/drawing/2014/main" id="{89A986FC-7100-43B9-BCDA-AEBA65D40D71}"/>
              </a:ext>
            </a:extLst>
          </p:cNvPr>
          <p:cNvSpPr/>
          <p:nvPr/>
        </p:nvSpPr>
        <p:spPr>
          <a:xfrm>
            <a:off x="2708173" y="4269657"/>
            <a:ext cx="545691" cy="464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Rear</a:t>
            </a:r>
          </a:p>
        </p:txBody>
      </p:sp>
      <p:sp>
        <p:nvSpPr>
          <p:cNvPr id="7" name="Rectangle 6">
            <a:extLst>
              <a:ext uri="{FF2B5EF4-FFF2-40B4-BE49-F238E27FC236}">
                <a16:creationId xmlns:a16="http://schemas.microsoft.com/office/drawing/2014/main" id="{DECF2CF8-3A53-459C-BD88-C94F8638A7F8}"/>
              </a:ext>
            </a:extLst>
          </p:cNvPr>
          <p:cNvSpPr/>
          <p:nvPr/>
        </p:nvSpPr>
        <p:spPr>
          <a:xfrm>
            <a:off x="4732389" y="4269657"/>
            <a:ext cx="545691" cy="464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Front</a:t>
            </a:r>
          </a:p>
        </p:txBody>
      </p:sp>
      <p:grpSp>
        <p:nvGrpSpPr>
          <p:cNvPr id="8" name="Group 7">
            <a:extLst>
              <a:ext uri="{FF2B5EF4-FFF2-40B4-BE49-F238E27FC236}">
                <a16:creationId xmlns:a16="http://schemas.microsoft.com/office/drawing/2014/main" id="{A75A59AE-4456-4798-B2C7-DE64D7E1406D}"/>
              </a:ext>
            </a:extLst>
          </p:cNvPr>
          <p:cNvGrpSpPr/>
          <p:nvPr/>
        </p:nvGrpSpPr>
        <p:grpSpPr>
          <a:xfrm>
            <a:off x="2440858" y="2813254"/>
            <a:ext cx="3235428" cy="1456403"/>
            <a:chOff x="3254477" y="2608006"/>
            <a:chExt cx="4313904" cy="1941870"/>
          </a:xfrm>
        </p:grpSpPr>
        <p:grpSp>
          <p:nvGrpSpPr>
            <p:cNvPr id="9" name="Group 8">
              <a:extLst>
                <a:ext uri="{FF2B5EF4-FFF2-40B4-BE49-F238E27FC236}">
                  <a16:creationId xmlns:a16="http://schemas.microsoft.com/office/drawing/2014/main" id="{8600ADB5-6316-4627-803A-5D0470F7DB85}"/>
                </a:ext>
              </a:extLst>
            </p:cNvPr>
            <p:cNvGrpSpPr/>
            <p:nvPr/>
          </p:nvGrpSpPr>
          <p:grpSpPr>
            <a:xfrm rot="5400000">
              <a:off x="4670323" y="1548580"/>
              <a:ext cx="1838632" cy="3957484"/>
              <a:chOff x="4670323" y="1548580"/>
              <a:chExt cx="1838632" cy="3957484"/>
            </a:xfrm>
          </p:grpSpPr>
          <p:sp>
            <p:nvSpPr>
              <p:cNvPr id="11" name="Rectangle 10">
                <a:extLst>
                  <a:ext uri="{FF2B5EF4-FFF2-40B4-BE49-F238E27FC236}">
                    <a16:creationId xmlns:a16="http://schemas.microsoft.com/office/drawing/2014/main" id="{B93C9CEC-9269-4467-8DC4-0B2F56AA6BAE}"/>
                  </a:ext>
                </a:extLst>
              </p:cNvPr>
              <p:cNvSpPr/>
              <p:nvPr/>
            </p:nvSpPr>
            <p:spPr>
              <a:xfrm>
                <a:off x="4837471" y="1907458"/>
                <a:ext cx="1524000" cy="359860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a:extLst>
                  <a:ext uri="{FF2B5EF4-FFF2-40B4-BE49-F238E27FC236}">
                    <a16:creationId xmlns:a16="http://schemas.microsoft.com/office/drawing/2014/main" id="{417D9F48-C717-4B5D-ACC5-A76EDB7DD327}"/>
                  </a:ext>
                </a:extLst>
              </p:cNvPr>
              <p:cNvSpPr/>
              <p:nvPr/>
            </p:nvSpPr>
            <p:spPr>
              <a:xfrm>
                <a:off x="4670323" y="1548580"/>
                <a:ext cx="1838632" cy="717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0" name="Rectangle 9">
              <a:extLst>
                <a:ext uri="{FF2B5EF4-FFF2-40B4-BE49-F238E27FC236}">
                  <a16:creationId xmlns:a16="http://schemas.microsoft.com/office/drawing/2014/main" id="{3FD12DB4-56AC-403B-B2AB-C043B900C2B4}"/>
                </a:ext>
              </a:extLst>
            </p:cNvPr>
            <p:cNvSpPr/>
            <p:nvPr/>
          </p:nvSpPr>
          <p:spPr>
            <a:xfrm>
              <a:off x="3254477" y="2608006"/>
              <a:ext cx="511278" cy="1941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3" name="Footer Placeholder 12">
            <a:extLst>
              <a:ext uri="{FF2B5EF4-FFF2-40B4-BE49-F238E27FC236}">
                <a16:creationId xmlns:a16="http://schemas.microsoft.com/office/drawing/2014/main" id="{C59190A6-3933-4F0C-811D-55A3A26F820A}"/>
              </a:ext>
            </a:extLst>
          </p:cNvPr>
          <p:cNvSpPr>
            <a:spLocks noGrp="1"/>
          </p:cNvSpPr>
          <p:nvPr>
            <p:ph type="ftr" sz="quarter" idx="11"/>
          </p:nvPr>
        </p:nvSpPr>
        <p:spPr/>
        <p:txBody>
          <a:bodyPr/>
          <a:lstStyle/>
          <a:p>
            <a:r>
              <a:rPr lang="en-IN"/>
              <a:t>Department of CSE</a:t>
            </a:r>
          </a:p>
        </p:txBody>
      </p:sp>
      <p:sp>
        <p:nvSpPr>
          <p:cNvPr id="14" name="Slide Number Placeholder 13">
            <a:extLst>
              <a:ext uri="{FF2B5EF4-FFF2-40B4-BE49-F238E27FC236}">
                <a16:creationId xmlns:a16="http://schemas.microsoft.com/office/drawing/2014/main" id="{241B61AB-0E70-4398-A411-18382C0C77E7}"/>
              </a:ext>
            </a:extLst>
          </p:cNvPr>
          <p:cNvSpPr>
            <a:spLocks noGrp="1"/>
          </p:cNvSpPr>
          <p:nvPr>
            <p:ph type="sldNum" sz="quarter" idx="12"/>
          </p:nvPr>
        </p:nvSpPr>
        <p:spPr/>
        <p:txBody>
          <a:bodyPr/>
          <a:lstStyle/>
          <a:p>
            <a:fld id="{38E3CF34-D436-42D5-BB52-81E12D516355}" type="slidenum">
              <a:rPr lang="en-IN" smtClean="0"/>
              <a:t>27</a:t>
            </a:fld>
            <a:endParaRPr lang="en-IN"/>
          </a:p>
        </p:txBody>
      </p:sp>
      <p:sp>
        <p:nvSpPr>
          <p:cNvPr id="15" name="Rectangle 14">
            <a:extLst>
              <a:ext uri="{FF2B5EF4-FFF2-40B4-BE49-F238E27FC236}">
                <a16:creationId xmlns:a16="http://schemas.microsoft.com/office/drawing/2014/main" id="{14CD3936-D482-4142-9E9E-DA34D084F1DF}"/>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16" name="Picture 15">
            <a:extLst>
              <a:ext uri="{FF2B5EF4-FFF2-40B4-BE49-F238E27FC236}">
                <a16:creationId xmlns:a16="http://schemas.microsoft.com/office/drawing/2014/main" id="{97A31EF1-514B-41E7-8A67-B4CE56666A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spTree>
    <p:extLst>
      <p:ext uri="{BB962C8B-B14F-4D97-AF65-F5344CB8AC3E}">
        <p14:creationId xmlns:p14="http://schemas.microsoft.com/office/powerpoint/2010/main" val="128065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0 L 0.29518 0 " pathEditMode="relative" rAng="0" ptsTypes="AA">
                                      <p:cBhvr>
                                        <p:cTn id="6" dur="2000" fill="hold"/>
                                        <p:tgtEl>
                                          <p:spTgt spid="4"/>
                                        </p:tgtEl>
                                        <p:attrNameLst>
                                          <p:attrName>ppt_x</p:attrName>
                                          <p:attrName>ppt_y</p:attrName>
                                        </p:attrNameLst>
                                      </p:cBhvr>
                                      <p:rCtr x="14753"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5E-6 0 L 0.36966 0.15116 " pathEditMode="relative" rAng="0" ptsTypes="AA">
                                      <p:cBhvr>
                                        <p:cTn id="10" dur="2000" fill="hold"/>
                                        <p:tgtEl>
                                          <p:spTgt spid="2"/>
                                        </p:tgtEl>
                                        <p:attrNameLst>
                                          <p:attrName>ppt_x</p:attrName>
                                          <p:attrName>ppt_y</p:attrName>
                                        </p:attrNameLst>
                                      </p:cBhvr>
                                      <p:rCtr x="18477" y="754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91667E-6 0 L 0.43021 0.3 " pathEditMode="relative" rAng="0" ptsTypes="AA">
                                      <p:cBhvr>
                                        <p:cTn id="14" dur="2000" fill="hold"/>
                                        <p:tgtEl>
                                          <p:spTgt spid="3"/>
                                        </p:tgtEl>
                                        <p:attrNameLst>
                                          <p:attrName>ppt_x</p:attrName>
                                          <p:attrName>ppt_y</p:attrName>
                                        </p:attrNameLst>
                                      </p:cBhvr>
                                      <p:rCtr x="21510" y="1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A9059-F528-497F-A35B-5744FBEC2F41}"/>
              </a:ext>
            </a:extLst>
          </p:cNvPr>
          <p:cNvSpPr>
            <a:spLocks noGrp="1"/>
          </p:cNvSpPr>
          <p:nvPr>
            <p:ph type="ftr" sz="quarter" idx="11"/>
          </p:nvPr>
        </p:nvSpPr>
        <p:spPr/>
        <p:txBody>
          <a:bodyPr/>
          <a:lstStyle/>
          <a:p>
            <a:r>
              <a:rPr lang="en-IN">
                <a:latin typeface="rockwell" panose="02060603020205020403" pitchFamily="18" charset="0"/>
              </a:rPr>
              <a:t>Department of CSE</a:t>
            </a:r>
          </a:p>
        </p:txBody>
      </p:sp>
      <p:sp>
        <p:nvSpPr>
          <p:cNvPr id="3" name="Slide Number Placeholder 2">
            <a:extLst>
              <a:ext uri="{FF2B5EF4-FFF2-40B4-BE49-F238E27FC236}">
                <a16:creationId xmlns:a16="http://schemas.microsoft.com/office/drawing/2014/main" id="{374BF65D-C9E9-481C-86E9-ADF2C75C8077}"/>
              </a:ext>
            </a:extLst>
          </p:cNvPr>
          <p:cNvSpPr>
            <a:spLocks noGrp="1"/>
          </p:cNvSpPr>
          <p:nvPr>
            <p:ph type="sldNum" sz="quarter" idx="12"/>
          </p:nvPr>
        </p:nvSpPr>
        <p:spPr/>
        <p:txBody>
          <a:bodyPr/>
          <a:lstStyle/>
          <a:p>
            <a:fld id="{38E3CF34-D436-42D5-BB52-81E12D516355}" type="slidenum">
              <a:rPr lang="en-IN" smtClean="0">
                <a:latin typeface="rockwell" panose="02060603020205020403" pitchFamily="18" charset="0"/>
              </a:rPr>
              <a:t>28</a:t>
            </a:fld>
            <a:endParaRPr lang="en-IN">
              <a:latin typeface="rockwell" panose="02060603020205020403" pitchFamily="18" charset="0"/>
            </a:endParaRPr>
          </a:p>
        </p:txBody>
      </p:sp>
      <p:sp>
        <p:nvSpPr>
          <p:cNvPr id="4" name="Rectangle 3">
            <a:extLst>
              <a:ext uri="{FF2B5EF4-FFF2-40B4-BE49-F238E27FC236}">
                <a16:creationId xmlns:a16="http://schemas.microsoft.com/office/drawing/2014/main" id="{AFE48332-E92F-497B-9708-F5E9C50FD4E1}"/>
              </a:ext>
            </a:extLst>
          </p:cNvPr>
          <p:cNvSpPr/>
          <p:nvPr/>
        </p:nvSpPr>
        <p:spPr>
          <a:xfrm>
            <a:off x="163996" y="886746"/>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sp>
        <p:nvSpPr>
          <p:cNvPr id="5" name="TextBox 4">
            <a:extLst>
              <a:ext uri="{FF2B5EF4-FFF2-40B4-BE49-F238E27FC236}">
                <a16:creationId xmlns:a16="http://schemas.microsoft.com/office/drawing/2014/main" id="{9505599B-E6B2-47C8-A6D2-C5440EE740C7}"/>
              </a:ext>
            </a:extLst>
          </p:cNvPr>
          <p:cNvSpPr txBox="1"/>
          <p:nvPr/>
        </p:nvSpPr>
        <p:spPr>
          <a:xfrm>
            <a:off x="3303639" y="1432437"/>
            <a:ext cx="3672349" cy="369332"/>
          </a:xfrm>
          <a:prstGeom prst="rect">
            <a:avLst/>
          </a:prstGeom>
          <a:noFill/>
        </p:spPr>
        <p:txBody>
          <a:bodyPr wrap="square" rtlCol="0">
            <a:spAutoFit/>
          </a:bodyPr>
          <a:lstStyle/>
          <a:p>
            <a:r>
              <a:rPr lang="en-IN" dirty="0">
                <a:latin typeface="rockwell" panose="02060603020205020403" pitchFamily="18" charset="0"/>
              </a:rPr>
              <a:t>Application of Queue</a:t>
            </a:r>
          </a:p>
        </p:txBody>
      </p:sp>
      <p:sp>
        <p:nvSpPr>
          <p:cNvPr id="6" name="Rectangle 5">
            <a:extLst>
              <a:ext uri="{FF2B5EF4-FFF2-40B4-BE49-F238E27FC236}">
                <a16:creationId xmlns:a16="http://schemas.microsoft.com/office/drawing/2014/main" id="{459B6826-010D-41CD-A581-BA394B337DBB}"/>
              </a:ext>
            </a:extLst>
          </p:cNvPr>
          <p:cNvSpPr/>
          <p:nvPr/>
        </p:nvSpPr>
        <p:spPr>
          <a:xfrm>
            <a:off x="663678" y="2218832"/>
            <a:ext cx="7706032" cy="2031325"/>
          </a:xfrm>
          <a:prstGeom prst="rect">
            <a:avLst/>
          </a:prstGeom>
        </p:spPr>
        <p:txBody>
          <a:bodyPr wrap="square">
            <a:spAutoFit/>
          </a:bodyPr>
          <a:lstStyle/>
          <a:p>
            <a:r>
              <a:rPr lang="en-US" b="1" dirty="0">
                <a:latin typeface="rockwell" panose="02060603020205020403" pitchFamily="18" charset="0"/>
              </a:rPr>
              <a:t>1)</a:t>
            </a:r>
            <a:r>
              <a:rPr lang="en-US" dirty="0">
                <a:latin typeface="rockwell" panose="02060603020205020403" pitchFamily="18" charset="0"/>
              </a:rPr>
              <a:t> When a resource is shared among multiple consumers. Examples include CPU scheduling, Disk Scheduling.</a:t>
            </a:r>
            <a:br>
              <a:rPr lang="en-US" dirty="0">
                <a:latin typeface="rockwell" panose="02060603020205020403" pitchFamily="18" charset="0"/>
              </a:rPr>
            </a:br>
            <a:r>
              <a:rPr lang="en-US" b="1" dirty="0">
                <a:latin typeface="rockwell" panose="02060603020205020403" pitchFamily="18" charset="0"/>
              </a:rPr>
              <a:t>2) </a:t>
            </a:r>
            <a:r>
              <a:rPr lang="en-US" dirty="0">
                <a:latin typeface="rockwell" panose="02060603020205020403" pitchFamily="18" charset="0"/>
              </a:rPr>
              <a:t>When data is transferred asynchronously (data not necessarily received at same rate as sent) between two processes. Examples include IO Buffers, pipes, file IO, etc.</a:t>
            </a:r>
          </a:p>
          <a:p>
            <a:r>
              <a:rPr lang="en-US" dirty="0">
                <a:latin typeface="rockwell" panose="02060603020205020403" pitchFamily="18" charset="0"/>
              </a:rPr>
              <a:t>3) To implement printer so that jobs can be printed in the order of their arrival.</a:t>
            </a:r>
            <a:endParaRPr lang="en-IN" dirty="0">
              <a:latin typeface="rockwell" panose="02060603020205020403" pitchFamily="18" charset="0"/>
            </a:endParaRPr>
          </a:p>
        </p:txBody>
      </p:sp>
    </p:spTree>
    <p:extLst>
      <p:ext uri="{BB962C8B-B14F-4D97-AF65-F5344CB8AC3E}">
        <p14:creationId xmlns:p14="http://schemas.microsoft.com/office/powerpoint/2010/main" val="1159471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2F8C6F36-FA41-4FDC-9029-73E2F09F462B}"/>
              </a:ext>
            </a:extLst>
          </p:cNvPr>
          <p:cNvSpPr/>
          <p:nvPr/>
        </p:nvSpPr>
        <p:spPr>
          <a:xfrm>
            <a:off x="17463" y="2540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Tree</a:t>
            </a:r>
          </a:p>
        </p:txBody>
      </p:sp>
      <p:sp>
        <p:nvSpPr>
          <p:cNvPr id="10" name="Rectangle 3">
            <a:extLst>
              <a:ext uri="{FF2B5EF4-FFF2-40B4-BE49-F238E27FC236}">
                <a16:creationId xmlns:a16="http://schemas.microsoft.com/office/drawing/2014/main" id="{9577E6F6-4F8B-4C7C-9A0A-0BC8D12F3581}"/>
              </a:ext>
            </a:extLst>
          </p:cNvPr>
          <p:cNvSpPr txBox="1">
            <a:spLocks noChangeArrowheads="1"/>
          </p:cNvSpPr>
          <p:nvPr/>
        </p:nvSpPr>
        <p:spPr bwMode="auto">
          <a:xfrm>
            <a:off x="131763" y="1216025"/>
            <a:ext cx="8763000"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150000"/>
              </a:lnSpc>
              <a:buFont typeface="Arial" pitchFamily="34" charset="0"/>
              <a:buChar char="•"/>
              <a:defRPr/>
            </a:pPr>
            <a:r>
              <a:rPr lang="en-US" altLang="en-US" sz="2400" dirty="0">
                <a:solidFill>
                  <a:schemeClr val="tx1"/>
                </a:solidFill>
              </a:rPr>
              <a:t>A tree is a non-linear data structure which consists of a collection of nodes arranged in a hierarchical order. </a:t>
            </a:r>
          </a:p>
          <a:p>
            <a:pPr marL="342900" indent="-342900" algn="l" eaLnBrk="1" hangingPunct="1">
              <a:lnSpc>
                <a:spcPct val="150000"/>
              </a:lnSpc>
              <a:buFont typeface="Arial" pitchFamily="34" charset="0"/>
              <a:buChar char="•"/>
              <a:defRPr/>
            </a:pPr>
            <a:r>
              <a:rPr lang="en-US" altLang="en-US" sz="2400" dirty="0">
                <a:solidFill>
                  <a:schemeClr val="tx1"/>
                </a:solidFill>
              </a:rPr>
              <a:t>One of the nodes is designated as the root node, and the remaining nodes can be partitioned into disjoint sets such that each set is the sub-tree of the root.</a:t>
            </a:r>
          </a:p>
          <a:p>
            <a:pPr marL="342900" indent="-342900" algn="l" eaLnBrk="1" hangingPunct="1">
              <a:lnSpc>
                <a:spcPct val="150000"/>
              </a:lnSpc>
              <a:buFont typeface="Arial" pitchFamily="34" charset="0"/>
              <a:buChar char="•"/>
              <a:defRPr/>
            </a:pPr>
            <a:r>
              <a:rPr lang="en-US" altLang="en-US" sz="2400" dirty="0">
                <a:solidFill>
                  <a:schemeClr val="tx1"/>
                </a:solidFill>
              </a:rPr>
              <a:t>A binary tree is the simplest form of tree which</a:t>
            </a:r>
          </a:p>
          <a:p>
            <a:pPr algn="l" eaLnBrk="1" hangingPunct="1">
              <a:lnSpc>
                <a:spcPct val="150000"/>
              </a:lnSpc>
              <a:defRPr/>
            </a:pPr>
            <a:r>
              <a:rPr lang="en-US" altLang="en-US" sz="2400" dirty="0">
                <a:solidFill>
                  <a:schemeClr val="tx1"/>
                </a:solidFill>
              </a:rPr>
              <a:t> consists of a root node and left and right sub-trees.</a:t>
            </a:r>
          </a:p>
          <a:p>
            <a:pPr marL="342900" indent="-342900" algn="l" eaLnBrk="1" hangingPunct="1">
              <a:lnSpc>
                <a:spcPct val="150000"/>
              </a:lnSpc>
              <a:buFont typeface="Arial" pitchFamily="34" charset="0"/>
              <a:buChar char="•"/>
              <a:defRPr/>
            </a:pPr>
            <a:r>
              <a:rPr lang="en-US" altLang="en-US" sz="2400" dirty="0">
                <a:solidFill>
                  <a:schemeClr val="tx1"/>
                </a:solidFill>
              </a:rPr>
              <a:t>The root element is pointed by ‘root’ pointer.</a:t>
            </a:r>
          </a:p>
          <a:p>
            <a:pPr marL="342900" indent="-342900" algn="l" eaLnBrk="1" hangingPunct="1">
              <a:lnSpc>
                <a:spcPct val="150000"/>
              </a:lnSpc>
              <a:buFont typeface="Arial" pitchFamily="34" charset="0"/>
              <a:buChar char="•"/>
              <a:defRPr/>
            </a:pPr>
            <a:r>
              <a:rPr lang="en-US" altLang="en-US" sz="2400" dirty="0">
                <a:solidFill>
                  <a:schemeClr val="tx1"/>
                </a:solidFill>
              </a:rPr>
              <a:t>If root = NULL, then it means the tree is empty.</a:t>
            </a:r>
          </a:p>
          <a:p>
            <a:pPr marL="342900" indent="-342900" algn="l" eaLnBrk="1" hangingPunct="1">
              <a:lnSpc>
                <a:spcPct val="150000"/>
              </a:lnSpc>
              <a:buFont typeface="Wingdings" pitchFamily="2" charset="2"/>
              <a:buChar char="Ø"/>
              <a:defRPr/>
            </a:pPr>
            <a:endParaRPr lang="en-US" altLang="en-US" sz="2400" dirty="0">
              <a:solidFill>
                <a:schemeClr val="tx1"/>
              </a:solidFill>
            </a:endParaRPr>
          </a:p>
        </p:txBody>
      </p:sp>
      <p:grpSp>
        <p:nvGrpSpPr>
          <p:cNvPr id="14340" name="Group 7">
            <a:extLst>
              <a:ext uri="{FF2B5EF4-FFF2-40B4-BE49-F238E27FC236}">
                <a16:creationId xmlns:a16="http://schemas.microsoft.com/office/drawing/2014/main" id="{CC737D3D-36D7-4B4E-AD2C-BE48B4ED2083}"/>
              </a:ext>
            </a:extLst>
          </p:cNvPr>
          <p:cNvGrpSpPr>
            <a:grpSpLocks/>
          </p:cNvGrpSpPr>
          <p:nvPr/>
        </p:nvGrpSpPr>
        <p:grpSpPr bwMode="auto">
          <a:xfrm>
            <a:off x="6413500" y="4090988"/>
            <a:ext cx="2514600" cy="2133600"/>
            <a:chOff x="6413500" y="4091214"/>
            <a:chExt cx="2514600" cy="2133600"/>
          </a:xfrm>
        </p:grpSpPr>
        <p:grpSp>
          <p:nvGrpSpPr>
            <p:cNvPr id="14341" name="Group 5">
              <a:extLst>
                <a:ext uri="{FF2B5EF4-FFF2-40B4-BE49-F238E27FC236}">
                  <a16:creationId xmlns:a16="http://schemas.microsoft.com/office/drawing/2014/main" id="{E48DD649-4222-4004-A2ED-B32721796A25}"/>
                </a:ext>
              </a:extLst>
            </p:cNvPr>
            <p:cNvGrpSpPr>
              <a:grpSpLocks/>
            </p:cNvGrpSpPr>
            <p:nvPr/>
          </p:nvGrpSpPr>
          <p:grpSpPr bwMode="auto">
            <a:xfrm>
              <a:off x="6413500" y="4091214"/>
              <a:ext cx="2514600" cy="2133600"/>
              <a:chOff x="6567714" y="5432425"/>
              <a:chExt cx="2514600" cy="2133600"/>
            </a:xfrm>
          </p:grpSpPr>
          <p:sp>
            <p:nvSpPr>
              <p:cNvPr id="14343" name="Line 5">
                <a:extLst>
                  <a:ext uri="{FF2B5EF4-FFF2-40B4-BE49-F238E27FC236}">
                    <a16:creationId xmlns:a16="http://schemas.microsoft.com/office/drawing/2014/main" id="{96060CE8-201F-4A17-9BE7-E1B8CB1D27C4}"/>
                  </a:ext>
                </a:extLst>
              </p:cNvPr>
              <p:cNvSpPr>
                <a:spLocks noChangeShapeType="1"/>
              </p:cNvSpPr>
              <p:nvPr/>
            </p:nvSpPr>
            <p:spPr bwMode="auto">
              <a:xfrm flipH="1">
                <a:off x="7253514" y="5834063"/>
                <a:ext cx="2286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Line 6">
                <a:extLst>
                  <a:ext uri="{FF2B5EF4-FFF2-40B4-BE49-F238E27FC236}">
                    <a16:creationId xmlns:a16="http://schemas.microsoft.com/office/drawing/2014/main" id="{637AA3BA-C5C2-4AC8-9B51-0B607378B2C7}"/>
                  </a:ext>
                </a:extLst>
              </p:cNvPr>
              <p:cNvSpPr>
                <a:spLocks noChangeShapeType="1"/>
              </p:cNvSpPr>
              <p:nvPr/>
            </p:nvSpPr>
            <p:spPr bwMode="auto">
              <a:xfrm>
                <a:off x="7825014" y="5834063"/>
                <a:ext cx="2286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9">
                <a:extLst>
                  <a:ext uri="{FF2B5EF4-FFF2-40B4-BE49-F238E27FC236}">
                    <a16:creationId xmlns:a16="http://schemas.microsoft.com/office/drawing/2014/main" id="{F7944C73-4A33-412B-AB24-5D2AA1452686}"/>
                  </a:ext>
                </a:extLst>
              </p:cNvPr>
              <p:cNvSpPr>
                <a:spLocks noChangeShapeType="1"/>
              </p:cNvSpPr>
              <p:nvPr/>
            </p:nvSpPr>
            <p:spPr bwMode="auto">
              <a:xfrm flipH="1">
                <a:off x="7024914" y="6292850"/>
                <a:ext cx="1143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11">
                <a:extLst>
                  <a:ext uri="{FF2B5EF4-FFF2-40B4-BE49-F238E27FC236}">
                    <a16:creationId xmlns:a16="http://schemas.microsoft.com/office/drawing/2014/main" id="{B90F5CDD-E4FA-4019-9E06-2D97D5BC6814}"/>
                  </a:ext>
                </a:extLst>
              </p:cNvPr>
              <p:cNvSpPr>
                <a:spLocks noChangeShapeType="1"/>
              </p:cNvSpPr>
              <p:nvPr/>
            </p:nvSpPr>
            <p:spPr bwMode="auto">
              <a:xfrm flipH="1">
                <a:off x="6796314" y="6864350"/>
                <a:ext cx="114300" cy="342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3">
                <a:extLst>
                  <a:ext uri="{FF2B5EF4-FFF2-40B4-BE49-F238E27FC236}">
                    <a16:creationId xmlns:a16="http://schemas.microsoft.com/office/drawing/2014/main" id="{F82E1304-4CAB-4C07-8239-2F5307505055}"/>
                  </a:ext>
                </a:extLst>
              </p:cNvPr>
              <p:cNvSpPr>
                <a:spLocks noChangeShapeType="1"/>
              </p:cNvSpPr>
              <p:nvPr/>
            </p:nvSpPr>
            <p:spPr bwMode="auto">
              <a:xfrm>
                <a:off x="7367814" y="6407150"/>
                <a:ext cx="1143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15">
                <a:extLst>
                  <a:ext uri="{FF2B5EF4-FFF2-40B4-BE49-F238E27FC236}">
                    <a16:creationId xmlns:a16="http://schemas.microsoft.com/office/drawing/2014/main" id="{481346E0-8818-4125-8396-CAA03876A9FE}"/>
                  </a:ext>
                </a:extLst>
              </p:cNvPr>
              <p:cNvSpPr>
                <a:spLocks noChangeShapeType="1"/>
              </p:cNvSpPr>
              <p:nvPr/>
            </p:nvSpPr>
            <p:spPr bwMode="auto">
              <a:xfrm flipH="1">
                <a:off x="7825014" y="6407150"/>
                <a:ext cx="1143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7">
                <a:extLst>
                  <a:ext uri="{FF2B5EF4-FFF2-40B4-BE49-F238E27FC236}">
                    <a16:creationId xmlns:a16="http://schemas.microsoft.com/office/drawing/2014/main" id="{3CDDED94-34B5-46BE-B19F-739763F2ECDD}"/>
                  </a:ext>
                </a:extLst>
              </p:cNvPr>
              <p:cNvSpPr>
                <a:spLocks noChangeShapeType="1"/>
              </p:cNvSpPr>
              <p:nvPr/>
            </p:nvSpPr>
            <p:spPr bwMode="auto">
              <a:xfrm>
                <a:off x="8053614" y="6407150"/>
                <a:ext cx="3429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9">
                <a:extLst>
                  <a:ext uri="{FF2B5EF4-FFF2-40B4-BE49-F238E27FC236}">
                    <a16:creationId xmlns:a16="http://schemas.microsoft.com/office/drawing/2014/main" id="{AF9EBE09-5119-45A2-ABD7-6CD7AE9DEB5C}"/>
                  </a:ext>
                </a:extLst>
              </p:cNvPr>
              <p:cNvSpPr>
                <a:spLocks noChangeShapeType="1"/>
              </p:cNvSpPr>
              <p:nvPr/>
            </p:nvSpPr>
            <p:spPr bwMode="auto">
              <a:xfrm>
                <a:off x="8396514" y="6978650"/>
                <a:ext cx="2286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21">
                <a:extLst>
                  <a:ext uri="{FF2B5EF4-FFF2-40B4-BE49-F238E27FC236}">
                    <a16:creationId xmlns:a16="http://schemas.microsoft.com/office/drawing/2014/main" id="{959DF657-8F44-4307-A569-B736AA3FCC49}"/>
                  </a:ext>
                </a:extLst>
              </p:cNvPr>
              <p:cNvSpPr>
                <a:spLocks noChangeShapeType="1"/>
              </p:cNvSpPr>
              <p:nvPr/>
            </p:nvSpPr>
            <p:spPr bwMode="auto">
              <a:xfrm flipH="1">
                <a:off x="7710714" y="6978650"/>
                <a:ext cx="1143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23">
                <a:extLst>
                  <a:ext uri="{FF2B5EF4-FFF2-40B4-BE49-F238E27FC236}">
                    <a16:creationId xmlns:a16="http://schemas.microsoft.com/office/drawing/2014/main" id="{0E508592-CB2F-4E42-A1B9-7065456F96A7}"/>
                  </a:ext>
                </a:extLst>
              </p:cNvPr>
              <p:cNvSpPr>
                <a:spLocks noChangeShapeType="1"/>
              </p:cNvSpPr>
              <p:nvPr/>
            </p:nvSpPr>
            <p:spPr bwMode="auto">
              <a:xfrm>
                <a:off x="7939314" y="6978650"/>
                <a:ext cx="228600" cy="2063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28">
                <a:extLst>
                  <a:ext uri="{FF2B5EF4-FFF2-40B4-BE49-F238E27FC236}">
                    <a16:creationId xmlns:a16="http://schemas.microsoft.com/office/drawing/2014/main" id="{3D637A7E-9AA9-4B2F-8DA6-1B95468D9CEF}"/>
                  </a:ext>
                </a:extLst>
              </p:cNvPr>
              <p:cNvSpPr>
                <a:spLocks noChangeShapeType="1"/>
              </p:cNvSpPr>
              <p:nvPr/>
            </p:nvSpPr>
            <p:spPr bwMode="auto">
              <a:xfrm>
                <a:off x="7024914" y="6864350"/>
                <a:ext cx="114300" cy="342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4" name="Group 4">
                <a:extLst>
                  <a:ext uri="{FF2B5EF4-FFF2-40B4-BE49-F238E27FC236}">
                    <a16:creationId xmlns:a16="http://schemas.microsoft.com/office/drawing/2014/main" id="{AF7F2121-1E8A-4A62-BB05-896E287C12F2}"/>
                  </a:ext>
                </a:extLst>
              </p:cNvPr>
              <p:cNvGrpSpPr>
                <a:grpSpLocks/>
              </p:cNvGrpSpPr>
              <p:nvPr/>
            </p:nvGrpSpPr>
            <p:grpSpPr bwMode="auto">
              <a:xfrm>
                <a:off x="6567714" y="5432425"/>
                <a:ext cx="2514600" cy="2133600"/>
                <a:chOff x="6567714" y="5432425"/>
                <a:chExt cx="2514600" cy="2133600"/>
              </a:xfrm>
            </p:grpSpPr>
            <p:sp>
              <p:nvSpPr>
                <p:cNvPr id="14355" name="Oval 4">
                  <a:extLst>
                    <a:ext uri="{FF2B5EF4-FFF2-40B4-BE49-F238E27FC236}">
                      <a16:creationId xmlns:a16="http://schemas.microsoft.com/office/drawing/2014/main" id="{6F1A63A2-A8E0-4B52-91C5-C85B677E3199}"/>
                    </a:ext>
                  </a:extLst>
                </p:cNvPr>
                <p:cNvSpPr>
                  <a:spLocks noChangeArrowheads="1"/>
                </p:cNvSpPr>
                <p:nvPr/>
              </p:nvSpPr>
              <p:spPr bwMode="auto">
                <a:xfrm>
                  <a:off x="7482114" y="5605463"/>
                  <a:ext cx="342900" cy="342900"/>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900">
                      <a:solidFill>
                        <a:srgbClr val="993300"/>
                      </a:solidFill>
                      <a:latin typeface="Constantia" panose="02030602050306030303" pitchFamily="18" charset="0"/>
                    </a:rPr>
                    <a:t>1</a:t>
                  </a:r>
                  <a:endParaRPr lang="en-US" altLang="en-US" sz="1800">
                    <a:solidFill>
                      <a:srgbClr val="993300"/>
                    </a:solidFill>
                    <a:latin typeface="Constantia" panose="02030602050306030303" pitchFamily="18" charset="0"/>
                  </a:endParaRPr>
                </a:p>
              </p:txBody>
            </p:sp>
            <p:sp>
              <p:nvSpPr>
                <p:cNvPr id="14356" name="Oval 7">
                  <a:extLst>
                    <a:ext uri="{FF2B5EF4-FFF2-40B4-BE49-F238E27FC236}">
                      <a16:creationId xmlns:a16="http://schemas.microsoft.com/office/drawing/2014/main" id="{5D271ED4-E25A-4CC6-AD16-2D677F992C17}"/>
                    </a:ext>
                  </a:extLst>
                </p:cNvPr>
                <p:cNvSpPr>
                  <a:spLocks noChangeArrowheads="1"/>
                </p:cNvSpPr>
                <p:nvPr/>
              </p:nvSpPr>
              <p:spPr bwMode="auto">
                <a:xfrm>
                  <a:off x="7825014" y="6064250"/>
                  <a:ext cx="342900" cy="342900"/>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900">
                      <a:solidFill>
                        <a:srgbClr val="993300"/>
                      </a:solidFill>
                      <a:latin typeface="Constantia" panose="02030602050306030303" pitchFamily="18" charset="0"/>
                    </a:rPr>
                    <a:t>3</a:t>
                  </a:r>
                  <a:endParaRPr lang="en-US" altLang="en-US" sz="1800">
                    <a:solidFill>
                      <a:srgbClr val="993300"/>
                    </a:solidFill>
                    <a:latin typeface="Constantia" panose="02030602050306030303" pitchFamily="18" charset="0"/>
                  </a:endParaRPr>
                </a:p>
              </p:txBody>
            </p:sp>
            <p:sp>
              <p:nvSpPr>
                <p:cNvPr id="14357" name="Oval 8">
                  <a:extLst>
                    <a:ext uri="{FF2B5EF4-FFF2-40B4-BE49-F238E27FC236}">
                      <a16:creationId xmlns:a16="http://schemas.microsoft.com/office/drawing/2014/main" id="{52108FA0-ABC4-427E-AC81-D5B267968F65}"/>
                    </a:ext>
                  </a:extLst>
                </p:cNvPr>
                <p:cNvSpPr>
                  <a:spLocks noChangeArrowheads="1"/>
                </p:cNvSpPr>
                <p:nvPr/>
              </p:nvSpPr>
              <p:spPr bwMode="auto">
                <a:xfrm>
                  <a:off x="7139214" y="6064250"/>
                  <a:ext cx="342900" cy="342900"/>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900">
                      <a:solidFill>
                        <a:srgbClr val="993300"/>
                      </a:solidFill>
                      <a:latin typeface="Constantia" panose="02030602050306030303" pitchFamily="18" charset="0"/>
                    </a:rPr>
                    <a:t>2</a:t>
                  </a:r>
                  <a:endParaRPr lang="en-US" altLang="en-US" sz="1800">
                    <a:solidFill>
                      <a:srgbClr val="993300"/>
                    </a:solidFill>
                    <a:latin typeface="Constantia" panose="02030602050306030303" pitchFamily="18" charset="0"/>
                  </a:endParaRPr>
                </a:p>
              </p:txBody>
            </p:sp>
            <p:sp>
              <p:nvSpPr>
                <p:cNvPr id="14358" name="Oval 10">
                  <a:extLst>
                    <a:ext uri="{FF2B5EF4-FFF2-40B4-BE49-F238E27FC236}">
                      <a16:creationId xmlns:a16="http://schemas.microsoft.com/office/drawing/2014/main" id="{D5B11228-CE40-4167-9420-FC67677E94C8}"/>
                    </a:ext>
                  </a:extLst>
                </p:cNvPr>
                <p:cNvSpPr>
                  <a:spLocks noChangeArrowheads="1"/>
                </p:cNvSpPr>
                <p:nvPr/>
              </p:nvSpPr>
              <p:spPr bwMode="auto">
                <a:xfrm>
                  <a:off x="6796314" y="6521450"/>
                  <a:ext cx="342900" cy="342900"/>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900">
                      <a:solidFill>
                        <a:srgbClr val="993300"/>
                      </a:solidFill>
                      <a:latin typeface="Constantia" panose="02030602050306030303" pitchFamily="18" charset="0"/>
                    </a:rPr>
                    <a:t>4</a:t>
                  </a:r>
                  <a:endParaRPr lang="en-US" altLang="en-US" sz="1800">
                    <a:solidFill>
                      <a:srgbClr val="993300"/>
                    </a:solidFill>
                    <a:latin typeface="Constantia" panose="02030602050306030303" pitchFamily="18" charset="0"/>
                  </a:endParaRPr>
                </a:p>
              </p:txBody>
            </p:sp>
            <p:sp>
              <p:nvSpPr>
                <p:cNvPr id="14359" name="Oval 12">
                  <a:extLst>
                    <a:ext uri="{FF2B5EF4-FFF2-40B4-BE49-F238E27FC236}">
                      <a16:creationId xmlns:a16="http://schemas.microsoft.com/office/drawing/2014/main" id="{E29A3F03-4582-4650-B8A7-933FE3C2BD7B}"/>
                    </a:ext>
                  </a:extLst>
                </p:cNvPr>
                <p:cNvSpPr>
                  <a:spLocks noChangeArrowheads="1"/>
                </p:cNvSpPr>
                <p:nvPr/>
              </p:nvSpPr>
              <p:spPr bwMode="auto">
                <a:xfrm>
                  <a:off x="6567714" y="7207250"/>
                  <a:ext cx="342900" cy="342900"/>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900">
                      <a:solidFill>
                        <a:srgbClr val="993300"/>
                      </a:solidFill>
                      <a:latin typeface="Constantia" panose="02030602050306030303" pitchFamily="18" charset="0"/>
                    </a:rPr>
                    <a:t>8</a:t>
                  </a:r>
                  <a:endParaRPr lang="en-US" altLang="en-US" sz="1800">
                    <a:solidFill>
                      <a:srgbClr val="993300"/>
                    </a:solidFill>
                    <a:latin typeface="Constantia" panose="02030602050306030303" pitchFamily="18" charset="0"/>
                  </a:endParaRPr>
                </a:p>
              </p:txBody>
            </p:sp>
            <p:sp>
              <p:nvSpPr>
                <p:cNvPr id="14360" name="Oval 14">
                  <a:extLst>
                    <a:ext uri="{FF2B5EF4-FFF2-40B4-BE49-F238E27FC236}">
                      <a16:creationId xmlns:a16="http://schemas.microsoft.com/office/drawing/2014/main" id="{E166C5C0-60CD-406A-BD5B-29566986A73E}"/>
                    </a:ext>
                  </a:extLst>
                </p:cNvPr>
                <p:cNvSpPr>
                  <a:spLocks noChangeArrowheads="1"/>
                </p:cNvSpPr>
                <p:nvPr/>
              </p:nvSpPr>
              <p:spPr bwMode="auto">
                <a:xfrm>
                  <a:off x="7253514" y="6635750"/>
                  <a:ext cx="342900" cy="342900"/>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900">
                      <a:solidFill>
                        <a:srgbClr val="993300"/>
                      </a:solidFill>
                      <a:latin typeface="Constantia" panose="02030602050306030303" pitchFamily="18" charset="0"/>
                    </a:rPr>
                    <a:t>5</a:t>
                  </a:r>
                  <a:endParaRPr lang="en-US" altLang="en-US" sz="1800">
                    <a:solidFill>
                      <a:srgbClr val="993300"/>
                    </a:solidFill>
                    <a:latin typeface="Constantia" panose="02030602050306030303" pitchFamily="18" charset="0"/>
                  </a:endParaRPr>
                </a:p>
              </p:txBody>
            </p:sp>
            <p:sp>
              <p:nvSpPr>
                <p:cNvPr id="14361" name="Oval 16">
                  <a:extLst>
                    <a:ext uri="{FF2B5EF4-FFF2-40B4-BE49-F238E27FC236}">
                      <a16:creationId xmlns:a16="http://schemas.microsoft.com/office/drawing/2014/main" id="{82F977C5-3975-4808-A307-AEF71359F078}"/>
                    </a:ext>
                  </a:extLst>
                </p:cNvPr>
                <p:cNvSpPr>
                  <a:spLocks noChangeArrowheads="1"/>
                </p:cNvSpPr>
                <p:nvPr/>
              </p:nvSpPr>
              <p:spPr bwMode="auto">
                <a:xfrm>
                  <a:off x="7710714" y="6635750"/>
                  <a:ext cx="342900" cy="342900"/>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900">
                      <a:solidFill>
                        <a:srgbClr val="993300"/>
                      </a:solidFill>
                      <a:latin typeface="Constantia" panose="02030602050306030303" pitchFamily="18" charset="0"/>
                    </a:rPr>
                    <a:t>6</a:t>
                  </a:r>
                  <a:endParaRPr lang="en-US" altLang="en-US" sz="1800">
                    <a:solidFill>
                      <a:srgbClr val="993300"/>
                    </a:solidFill>
                    <a:latin typeface="Constantia" panose="02030602050306030303" pitchFamily="18" charset="0"/>
                  </a:endParaRPr>
                </a:p>
              </p:txBody>
            </p:sp>
            <p:sp>
              <p:nvSpPr>
                <p:cNvPr id="14362" name="Oval 18">
                  <a:extLst>
                    <a:ext uri="{FF2B5EF4-FFF2-40B4-BE49-F238E27FC236}">
                      <a16:creationId xmlns:a16="http://schemas.microsoft.com/office/drawing/2014/main" id="{52486302-6E18-428A-BC6F-5ABDD9D8386F}"/>
                    </a:ext>
                  </a:extLst>
                </p:cNvPr>
                <p:cNvSpPr>
                  <a:spLocks noChangeArrowheads="1"/>
                </p:cNvSpPr>
                <p:nvPr/>
              </p:nvSpPr>
              <p:spPr bwMode="auto">
                <a:xfrm>
                  <a:off x="8167914" y="6635750"/>
                  <a:ext cx="342900" cy="342900"/>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900">
                      <a:solidFill>
                        <a:srgbClr val="993300"/>
                      </a:solidFill>
                      <a:latin typeface="Constantia" panose="02030602050306030303" pitchFamily="18" charset="0"/>
                    </a:rPr>
                    <a:t>7</a:t>
                  </a:r>
                  <a:endParaRPr lang="en-US" altLang="en-US" sz="1800">
                    <a:solidFill>
                      <a:srgbClr val="993300"/>
                    </a:solidFill>
                    <a:latin typeface="Constantia" panose="02030602050306030303" pitchFamily="18" charset="0"/>
                  </a:endParaRPr>
                </a:p>
              </p:txBody>
            </p:sp>
            <p:sp>
              <p:nvSpPr>
                <p:cNvPr id="14363" name="Oval 20">
                  <a:extLst>
                    <a:ext uri="{FF2B5EF4-FFF2-40B4-BE49-F238E27FC236}">
                      <a16:creationId xmlns:a16="http://schemas.microsoft.com/office/drawing/2014/main" id="{9048564F-66F2-4D44-9841-C23068F36EB1}"/>
                    </a:ext>
                  </a:extLst>
                </p:cNvPr>
                <p:cNvSpPr>
                  <a:spLocks noChangeArrowheads="1"/>
                </p:cNvSpPr>
                <p:nvPr/>
              </p:nvSpPr>
              <p:spPr bwMode="auto">
                <a:xfrm>
                  <a:off x="8548914" y="7032625"/>
                  <a:ext cx="419100" cy="434975"/>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a:solidFill>
                        <a:srgbClr val="993300"/>
                      </a:solidFill>
                      <a:latin typeface="Constantia" panose="02030602050306030303" pitchFamily="18" charset="0"/>
                    </a:rPr>
                    <a:t>12</a:t>
                  </a:r>
                  <a:endParaRPr lang="en-US" altLang="en-US" sz="1800">
                    <a:solidFill>
                      <a:srgbClr val="993300"/>
                    </a:solidFill>
                    <a:latin typeface="Constantia" panose="02030602050306030303" pitchFamily="18" charset="0"/>
                  </a:endParaRPr>
                </a:p>
              </p:txBody>
            </p:sp>
            <p:sp>
              <p:nvSpPr>
                <p:cNvPr id="14364" name="Oval 22">
                  <a:extLst>
                    <a:ext uri="{FF2B5EF4-FFF2-40B4-BE49-F238E27FC236}">
                      <a16:creationId xmlns:a16="http://schemas.microsoft.com/office/drawing/2014/main" id="{05B21DD3-2159-4750-B215-5DD11F1F6076}"/>
                    </a:ext>
                  </a:extLst>
                </p:cNvPr>
                <p:cNvSpPr>
                  <a:spLocks noChangeArrowheads="1"/>
                </p:cNvSpPr>
                <p:nvPr/>
              </p:nvSpPr>
              <p:spPr bwMode="auto">
                <a:xfrm>
                  <a:off x="7482114" y="7207250"/>
                  <a:ext cx="457200" cy="358775"/>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a:solidFill>
                        <a:srgbClr val="993300"/>
                      </a:solidFill>
                      <a:latin typeface="Constantia" panose="02030602050306030303" pitchFamily="18" charset="0"/>
                    </a:rPr>
                    <a:t>10</a:t>
                  </a:r>
                  <a:endParaRPr lang="en-US" altLang="en-US" sz="1800">
                    <a:solidFill>
                      <a:srgbClr val="993300"/>
                    </a:solidFill>
                    <a:latin typeface="Constantia" panose="02030602050306030303" pitchFamily="18" charset="0"/>
                  </a:endParaRPr>
                </a:p>
              </p:txBody>
            </p:sp>
            <p:sp>
              <p:nvSpPr>
                <p:cNvPr id="14365" name="Oval 24">
                  <a:extLst>
                    <a:ext uri="{FF2B5EF4-FFF2-40B4-BE49-F238E27FC236}">
                      <a16:creationId xmlns:a16="http://schemas.microsoft.com/office/drawing/2014/main" id="{5BE6CCC9-3BF3-4D5E-84C5-CEA54953935A}"/>
                    </a:ext>
                  </a:extLst>
                </p:cNvPr>
                <p:cNvSpPr>
                  <a:spLocks noChangeArrowheads="1"/>
                </p:cNvSpPr>
                <p:nvPr/>
              </p:nvSpPr>
              <p:spPr bwMode="auto">
                <a:xfrm>
                  <a:off x="8091714" y="7185025"/>
                  <a:ext cx="381000" cy="358775"/>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a:solidFill>
                        <a:srgbClr val="993300"/>
                      </a:solidFill>
                      <a:latin typeface="Constantia" panose="02030602050306030303" pitchFamily="18" charset="0"/>
                    </a:rPr>
                    <a:t>11</a:t>
                  </a:r>
                  <a:endParaRPr lang="en-US" altLang="en-US" sz="1800">
                    <a:solidFill>
                      <a:srgbClr val="993300"/>
                    </a:solidFill>
                    <a:latin typeface="Constantia" panose="02030602050306030303" pitchFamily="18" charset="0"/>
                  </a:endParaRPr>
                </a:p>
              </p:txBody>
            </p:sp>
            <p:sp>
              <p:nvSpPr>
                <p:cNvPr id="14366" name="Rectangle 25">
                  <a:extLst>
                    <a:ext uri="{FF2B5EF4-FFF2-40B4-BE49-F238E27FC236}">
                      <a16:creationId xmlns:a16="http://schemas.microsoft.com/office/drawing/2014/main" id="{5BBA6FC4-E520-4B1D-9305-F851EA245AE5}"/>
                    </a:ext>
                  </a:extLst>
                </p:cNvPr>
                <p:cNvSpPr>
                  <a:spLocks noChangeArrowheads="1"/>
                </p:cNvSpPr>
                <p:nvPr/>
              </p:nvSpPr>
              <p:spPr bwMode="auto">
                <a:xfrm>
                  <a:off x="7863114" y="5432425"/>
                  <a:ext cx="1219200" cy="228600"/>
                </a:xfrm>
                <a:prstGeom prst="rect">
                  <a:avLst/>
                </a:prstGeom>
                <a:solidFill>
                  <a:srgbClr val="003300"/>
                </a:solidFill>
                <a:ln w="25400">
                  <a:solidFill>
                    <a:srgbClr val="FFFFFF"/>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b="1">
                      <a:solidFill>
                        <a:srgbClr val="FFFFCC"/>
                      </a:solidFill>
                      <a:latin typeface="Constantia" panose="02030602050306030303" pitchFamily="18" charset="0"/>
                    </a:rPr>
                    <a:t>ROOT NODE</a:t>
                  </a:r>
                </a:p>
              </p:txBody>
            </p:sp>
            <p:sp>
              <p:nvSpPr>
                <p:cNvPr id="14367" name="Rectangle 26">
                  <a:extLst>
                    <a:ext uri="{FF2B5EF4-FFF2-40B4-BE49-F238E27FC236}">
                      <a16:creationId xmlns:a16="http://schemas.microsoft.com/office/drawing/2014/main" id="{6BF240AC-0DBF-48C3-83FD-F053A63FFC73}"/>
                    </a:ext>
                  </a:extLst>
                </p:cNvPr>
                <p:cNvSpPr>
                  <a:spLocks noChangeArrowheads="1"/>
                </p:cNvSpPr>
                <p:nvPr/>
              </p:nvSpPr>
              <p:spPr bwMode="auto">
                <a:xfrm>
                  <a:off x="8244114" y="5813425"/>
                  <a:ext cx="457200" cy="346075"/>
                </a:xfrm>
                <a:prstGeom prst="rect">
                  <a:avLst/>
                </a:prstGeom>
                <a:solidFill>
                  <a:srgbClr val="003300"/>
                </a:solidFill>
                <a:ln w="25400">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b="1">
                      <a:solidFill>
                        <a:srgbClr val="FFFFCC"/>
                      </a:solidFill>
                      <a:latin typeface="Constantia" panose="02030602050306030303" pitchFamily="18" charset="0"/>
                    </a:rPr>
                    <a:t>T</a:t>
                  </a:r>
                  <a:r>
                    <a:rPr lang="en-US" altLang="en-US" sz="1200" b="1" baseline="-25000">
                      <a:solidFill>
                        <a:srgbClr val="FFFFCC"/>
                      </a:solidFill>
                      <a:latin typeface="Constantia" panose="02030602050306030303" pitchFamily="18" charset="0"/>
                    </a:rPr>
                    <a:t>2</a:t>
                  </a:r>
                  <a:endParaRPr lang="en-US" altLang="en-US" sz="1200" b="1">
                    <a:solidFill>
                      <a:srgbClr val="FFFFCC"/>
                    </a:solidFill>
                    <a:latin typeface="Constantia" panose="02030602050306030303" pitchFamily="18" charset="0"/>
                  </a:endParaRPr>
                </a:p>
              </p:txBody>
            </p:sp>
            <p:sp>
              <p:nvSpPr>
                <p:cNvPr id="14368" name="Rectangle 27">
                  <a:extLst>
                    <a:ext uri="{FF2B5EF4-FFF2-40B4-BE49-F238E27FC236}">
                      <a16:creationId xmlns:a16="http://schemas.microsoft.com/office/drawing/2014/main" id="{9F6C1451-9E9C-458C-8F74-12E98408F9BA}"/>
                    </a:ext>
                  </a:extLst>
                </p:cNvPr>
                <p:cNvSpPr>
                  <a:spLocks noChangeArrowheads="1"/>
                </p:cNvSpPr>
                <p:nvPr/>
              </p:nvSpPr>
              <p:spPr bwMode="auto">
                <a:xfrm>
                  <a:off x="6643914" y="5965825"/>
                  <a:ext cx="419100" cy="304800"/>
                </a:xfrm>
                <a:prstGeom prst="rect">
                  <a:avLst/>
                </a:prstGeom>
                <a:solidFill>
                  <a:srgbClr val="003300"/>
                </a:solidFill>
                <a:ln w="25400">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200" b="1">
                      <a:solidFill>
                        <a:srgbClr val="FFFFCC"/>
                      </a:solidFill>
                      <a:latin typeface="Constantia" panose="02030602050306030303" pitchFamily="18" charset="0"/>
                    </a:rPr>
                    <a:t>T</a:t>
                  </a:r>
                  <a:r>
                    <a:rPr lang="en-US" altLang="en-US" sz="1200" b="1" baseline="-25000">
                      <a:solidFill>
                        <a:srgbClr val="FFFFCC"/>
                      </a:solidFill>
                      <a:latin typeface="Constantia" panose="02030602050306030303" pitchFamily="18" charset="0"/>
                    </a:rPr>
                    <a:t>1</a:t>
                  </a:r>
                  <a:endParaRPr lang="en-US" altLang="en-US" sz="1200" b="1">
                    <a:solidFill>
                      <a:srgbClr val="FFFFCC"/>
                    </a:solidFill>
                    <a:latin typeface="Constantia" panose="02030602050306030303" pitchFamily="18" charset="0"/>
                  </a:endParaRPr>
                </a:p>
              </p:txBody>
            </p:sp>
          </p:grpSp>
        </p:grpSp>
        <p:sp>
          <p:nvSpPr>
            <p:cNvPr id="14342" name="Oval 29">
              <a:extLst>
                <a:ext uri="{FF2B5EF4-FFF2-40B4-BE49-F238E27FC236}">
                  <a16:creationId xmlns:a16="http://schemas.microsoft.com/office/drawing/2014/main" id="{88FFCBB4-8214-4328-9BD9-C8B804A9F3D1}"/>
                </a:ext>
              </a:extLst>
            </p:cNvPr>
            <p:cNvSpPr>
              <a:spLocks noChangeArrowheads="1"/>
            </p:cNvSpPr>
            <p:nvPr/>
          </p:nvSpPr>
          <p:spPr bwMode="auto">
            <a:xfrm>
              <a:off x="6883400" y="5843814"/>
              <a:ext cx="342900" cy="342900"/>
            </a:xfrm>
            <a:prstGeom prst="ellipse">
              <a:avLst/>
            </a:prstGeom>
            <a:solidFill>
              <a:srgbClr val="FFCC99"/>
            </a:solidFill>
            <a:ln w="25400">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a:solidFill>
                    <a:srgbClr val="993300"/>
                  </a:solidFill>
                  <a:latin typeface="Constantia" panose="02030602050306030303" pitchFamily="18" charset="0"/>
                </a:rPr>
                <a:t>9</a:t>
              </a:r>
              <a:endParaRPr lang="en-US" altLang="en-US" sz="1800">
                <a:solidFill>
                  <a:srgbClr val="993300"/>
                </a:solidFill>
                <a:latin typeface="Constantia" panose="02030602050306030303"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pPr algn="l"/>
            <a:r>
              <a:rPr lang="en-IN" dirty="0"/>
              <a:t>Introduction to data structures</a:t>
            </a:r>
            <a:endParaRPr lang="en-US" dirty="0"/>
          </a:p>
        </p:txBody>
      </p:sp>
      <p:sp>
        <p:nvSpPr>
          <p:cNvPr id="3" name="Content Placeholder 2"/>
          <p:cNvSpPr>
            <a:spLocks noGrp="1"/>
          </p:cNvSpPr>
          <p:nvPr>
            <p:ph idx="1"/>
          </p:nvPr>
        </p:nvSpPr>
        <p:spPr>
          <a:xfrm>
            <a:off x="457200" y="1000108"/>
            <a:ext cx="8229600" cy="5126055"/>
          </a:xfrm>
        </p:spPr>
        <p:txBody>
          <a:bodyPr>
            <a:normAutofit fontScale="70000" lnSpcReduction="20000"/>
          </a:bodyPr>
          <a:lstStyle/>
          <a:p>
            <a:pPr>
              <a:buNone/>
            </a:pPr>
            <a:r>
              <a:rPr lang="en-US" sz="4600" b="1" dirty="0"/>
              <a:t>BASIC TERMINOLOGY</a:t>
            </a:r>
          </a:p>
          <a:p>
            <a:pPr>
              <a:buNone/>
            </a:pPr>
            <a:r>
              <a:rPr lang="en-US" dirty="0"/>
              <a:t>Our aim has been to design </a:t>
            </a:r>
            <a:r>
              <a:rPr lang="en-US" dirty="0">
                <a:solidFill>
                  <a:srgbClr val="FFC000"/>
                </a:solidFill>
              </a:rPr>
              <a:t>good programs</a:t>
            </a:r>
            <a:r>
              <a:rPr lang="en-US" dirty="0"/>
              <a:t>, where a good program is defined as a program that runs correctly</a:t>
            </a:r>
          </a:p>
          <a:p>
            <a:r>
              <a:rPr lang="en-US" dirty="0"/>
              <a:t>  is easy to read and understand</a:t>
            </a:r>
          </a:p>
          <a:p>
            <a:r>
              <a:rPr lang="en-US" dirty="0"/>
              <a:t>  is easy to debug and </a:t>
            </a:r>
          </a:p>
          <a:p>
            <a:r>
              <a:rPr lang="en-US" dirty="0"/>
              <a:t> is easy to modify. </a:t>
            </a:r>
          </a:p>
          <a:p>
            <a:pPr>
              <a:buNone/>
            </a:pPr>
            <a:r>
              <a:rPr lang="en-US" dirty="0"/>
              <a:t>A program should undoubtedly </a:t>
            </a:r>
            <a:r>
              <a:rPr lang="en-US" dirty="0">
                <a:solidFill>
                  <a:srgbClr val="FF0000"/>
                </a:solidFill>
              </a:rPr>
              <a:t>give correct results</a:t>
            </a:r>
            <a:r>
              <a:rPr lang="en-US" dirty="0"/>
              <a:t>, but along with that it should also run </a:t>
            </a:r>
            <a:r>
              <a:rPr lang="en-US" dirty="0">
                <a:solidFill>
                  <a:srgbClr val="FF0000"/>
                </a:solidFill>
              </a:rPr>
              <a:t>efficiently</a:t>
            </a:r>
            <a:r>
              <a:rPr lang="en-US" dirty="0"/>
              <a:t>. </a:t>
            </a:r>
          </a:p>
          <a:p>
            <a:pPr>
              <a:buNone/>
            </a:pPr>
            <a:r>
              <a:rPr lang="en-US" dirty="0"/>
              <a:t>A program is said to be efficient when it </a:t>
            </a:r>
            <a:r>
              <a:rPr lang="en-US" dirty="0">
                <a:solidFill>
                  <a:schemeClr val="tx2">
                    <a:lumMod val="60000"/>
                    <a:lumOff val="40000"/>
                  </a:schemeClr>
                </a:solidFill>
              </a:rPr>
              <a:t>executes in minimum time and with minimum memory space.</a:t>
            </a:r>
          </a:p>
          <a:p>
            <a:pPr>
              <a:buNone/>
            </a:pPr>
            <a:r>
              <a:rPr lang="en-US" dirty="0"/>
              <a:t> In order to write efficient programs we need to apply certain data management concepts. </a:t>
            </a:r>
          </a:p>
          <a:p>
            <a:pPr>
              <a:buNone/>
            </a:pPr>
            <a:r>
              <a:rPr lang="en-US" dirty="0"/>
              <a:t>The concept of </a:t>
            </a:r>
            <a:r>
              <a:rPr lang="en-US" b="1" dirty="0"/>
              <a:t>data management </a:t>
            </a:r>
            <a:r>
              <a:rPr lang="en-US" dirty="0"/>
              <a:t>is a complex task that includes activities like data collection, organization of data into appropriate structures.</a:t>
            </a:r>
          </a:p>
          <a:p>
            <a:pPr>
              <a:buNone/>
            </a:pPr>
            <a:r>
              <a:rPr lang="en-US" dirty="0"/>
              <a:t>Data structure is a crucial part of data management.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0FA1-F011-4F01-B14A-7FAE8DE91C2D}"/>
              </a:ext>
            </a:extLst>
          </p:cNvPr>
          <p:cNvSpPr txBox="1">
            <a:spLocks/>
          </p:cNvSpPr>
          <p:nvPr/>
        </p:nvSpPr>
        <p:spPr>
          <a:xfrm>
            <a:off x="571500" y="1051917"/>
            <a:ext cx="6172200" cy="4798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rockwell" panose="02060603020205020403" pitchFamily="18" charset="0"/>
                <a:cs typeface="Traditional Arabic" panose="020B0604020202020204" pitchFamily="18" charset="-78"/>
              </a:rPr>
              <a:t>Tree</a:t>
            </a:r>
            <a:endParaRPr lang="ur-PK" altLang="en-US" sz="3300" dirty="0">
              <a:latin typeface="rockwell" panose="02060603020205020403" pitchFamily="18" charset="0"/>
            </a:endParaRPr>
          </a:p>
        </p:txBody>
      </p:sp>
      <p:sp>
        <p:nvSpPr>
          <p:cNvPr id="3" name="Content Placeholder 2">
            <a:extLst>
              <a:ext uri="{FF2B5EF4-FFF2-40B4-BE49-F238E27FC236}">
                <a16:creationId xmlns:a16="http://schemas.microsoft.com/office/drawing/2014/main" id="{C7692CBC-08BE-4C49-99B5-E30A86B81396}"/>
              </a:ext>
            </a:extLst>
          </p:cNvPr>
          <p:cNvSpPr txBox="1">
            <a:spLocks/>
          </p:cNvSpPr>
          <p:nvPr/>
        </p:nvSpPr>
        <p:spPr>
          <a:xfrm>
            <a:off x="663437" y="1600201"/>
            <a:ext cx="7625156" cy="38516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latin typeface="rockwell" panose="02060603020205020403" pitchFamily="18" charset="0"/>
                <a:cs typeface="Majalla UI"/>
              </a:rPr>
              <a:t>A </a:t>
            </a:r>
            <a:r>
              <a:rPr lang="en-US" altLang="en-US" sz="1800" b="1" i="1" dirty="0">
                <a:solidFill>
                  <a:schemeClr val="accent2"/>
                </a:solidFill>
                <a:latin typeface="rockwell" panose="02060603020205020403" pitchFamily="18" charset="0"/>
                <a:cs typeface="Majalla UI"/>
              </a:rPr>
              <a:t>Tree</a:t>
            </a:r>
            <a:r>
              <a:rPr lang="en-US" altLang="en-US" sz="1800" b="1" i="1" dirty="0">
                <a:latin typeface="rockwell" panose="02060603020205020403" pitchFamily="18" charset="0"/>
                <a:cs typeface="Majalla UI"/>
              </a:rPr>
              <a:t> </a:t>
            </a:r>
            <a:r>
              <a:rPr lang="en-US" altLang="en-US" sz="1800" dirty="0">
                <a:latin typeface="rockwell" panose="02060603020205020403" pitchFamily="18" charset="0"/>
                <a:cs typeface="Majalla UI"/>
              </a:rPr>
              <a:t>is a collection of elements called </a:t>
            </a:r>
            <a:r>
              <a:rPr lang="en-US" altLang="en-US" sz="1800" b="1" i="1" dirty="0">
                <a:solidFill>
                  <a:schemeClr val="accent2"/>
                </a:solidFill>
                <a:latin typeface="rockwell" panose="02060603020205020403" pitchFamily="18" charset="0"/>
                <a:cs typeface="Majalla UI"/>
              </a:rPr>
              <a:t>nodes</a:t>
            </a:r>
            <a:r>
              <a:rPr lang="en-US" altLang="en-US" sz="1800" b="1" i="1" dirty="0">
                <a:latin typeface="rockwell" panose="02060603020205020403" pitchFamily="18" charset="0"/>
                <a:cs typeface="Majalla UI"/>
              </a:rPr>
              <a:t>.</a:t>
            </a:r>
            <a:endParaRPr lang="en-US" altLang="en-US" sz="1800" i="1" dirty="0">
              <a:latin typeface="rockwell" panose="02060603020205020403" pitchFamily="18" charset="0"/>
              <a:cs typeface="Majalla UI"/>
            </a:endParaRPr>
          </a:p>
          <a:p>
            <a:r>
              <a:rPr lang="en-US" altLang="en-US" sz="1800" dirty="0">
                <a:latin typeface="rockwell" panose="02060603020205020403" pitchFamily="18" charset="0"/>
                <a:cs typeface="Majalla UI"/>
              </a:rPr>
              <a:t>One of the node is distinguished as a </a:t>
            </a:r>
            <a:r>
              <a:rPr lang="en-US" altLang="en-US" sz="1800" b="1" i="1" dirty="0">
                <a:solidFill>
                  <a:schemeClr val="accent2"/>
                </a:solidFill>
                <a:latin typeface="rockwell" panose="02060603020205020403" pitchFamily="18" charset="0"/>
                <a:cs typeface="Majalla UI"/>
              </a:rPr>
              <a:t>root</a:t>
            </a:r>
            <a:r>
              <a:rPr lang="en-US" altLang="en-US" sz="1800" dirty="0">
                <a:latin typeface="rockwell" panose="02060603020205020403" pitchFamily="18" charset="0"/>
                <a:cs typeface="Majalla UI"/>
              </a:rPr>
              <a:t>, along with a relation (“parenthood”) that places a hierarchical structure on the nodes.</a:t>
            </a:r>
          </a:p>
          <a:p>
            <a:endParaRPr lang="en-US" altLang="en-US" sz="1800" dirty="0">
              <a:latin typeface="rockwell" panose="02060603020205020403" pitchFamily="18" charset="0"/>
              <a:cs typeface="Majalla UI"/>
            </a:endParaRPr>
          </a:p>
          <a:p>
            <a:pPr>
              <a:buFontTx/>
              <a:buNone/>
            </a:pPr>
            <a:endParaRPr lang="ur-PK" altLang="en-US" sz="1800" dirty="0">
              <a:latin typeface="rockwell" panose="02060603020205020403" pitchFamily="18" charset="0"/>
            </a:endParaRPr>
          </a:p>
        </p:txBody>
      </p:sp>
      <p:sp>
        <p:nvSpPr>
          <p:cNvPr id="14" name="Line 14">
            <a:extLst>
              <a:ext uri="{FF2B5EF4-FFF2-40B4-BE49-F238E27FC236}">
                <a16:creationId xmlns:a16="http://schemas.microsoft.com/office/drawing/2014/main" id="{2742E895-5581-4F65-9066-D4AFBDD07E65}"/>
              </a:ext>
            </a:extLst>
          </p:cNvPr>
          <p:cNvSpPr>
            <a:spLocks noChangeShapeType="1"/>
          </p:cNvSpPr>
          <p:nvPr/>
        </p:nvSpPr>
        <p:spPr bwMode="auto">
          <a:xfrm>
            <a:off x="2743200" y="4686300"/>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350">
              <a:latin typeface="rockwell" panose="02060603020205020403" pitchFamily="18" charset="0"/>
            </a:endParaRPr>
          </a:p>
        </p:txBody>
      </p:sp>
      <p:sp>
        <p:nvSpPr>
          <p:cNvPr id="35" name="Footer Placeholder 34">
            <a:extLst>
              <a:ext uri="{FF2B5EF4-FFF2-40B4-BE49-F238E27FC236}">
                <a16:creationId xmlns:a16="http://schemas.microsoft.com/office/drawing/2014/main" id="{A6C6EBF9-82D7-449E-89CC-9ACFD702D0CD}"/>
              </a:ext>
            </a:extLst>
          </p:cNvPr>
          <p:cNvSpPr>
            <a:spLocks noGrp="1"/>
          </p:cNvSpPr>
          <p:nvPr>
            <p:ph type="ftr" sz="quarter" idx="11"/>
          </p:nvPr>
        </p:nvSpPr>
        <p:spPr>
          <a:xfrm>
            <a:off x="2932964" y="5602384"/>
            <a:ext cx="3086100" cy="273844"/>
          </a:xfrm>
        </p:spPr>
        <p:txBody>
          <a:bodyPr/>
          <a:lstStyle/>
          <a:p>
            <a:r>
              <a:rPr lang="en-IN" dirty="0"/>
              <a:t>Department of CSE</a:t>
            </a:r>
          </a:p>
        </p:txBody>
      </p:sp>
      <p:sp>
        <p:nvSpPr>
          <p:cNvPr id="36" name="Slide Number Placeholder 35">
            <a:extLst>
              <a:ext uri="{FF2B5EF4-FFF2-40B4-BE49-F238E27FC236}">
                <a16:creationId xmlns:a16="http://schemas.microsoft.com/office/drawing/2014/main" id="{2E8FF9E8-DAAC-4A72-8011-A7B08042326E}"/>
              </a:ext>
            </a:extLst>
          </p:cNvPr>
          <p:cNvSpPr>
            <a:spLocks noGrp="1"/>
          </p:cNvSpPr>
          <p:nvPr>
            <p:ph type="sldNum" sz="quarter" idx="12"/>
          </p:nvPr>
        </p:nvSpPr>
        <p:spPr/>
        <p:txBody>
          <a:bodyPr/>
          <a:lstStyle/>
          <a:p>
            <a:fld id="{38E3CF34-D436-42D5-BB52-81E12D516355}" type="slidenum">
              <a:rPr lang="en-IN" smtClean="0"/>
              <a:t>30</a:t>
            </a:fld>
            <a:endParaRPr lang="en-IN"/>
          </a:p>
        </p:txBody>
      </p:sp>
      <p:sp>
        <p:nvSpPr>
          <p:cNvPr id="37" name="Rectangle 36">
            <a:extLst>
              <a:ext uri="{FF2B5EF4-FFF2-40B4-BE49-F238E27FC236}">
                <a16:creationId xmlns:a16="http://schemas.microsoft.com/office/drawing/2014/main" id="{ED5ADA0A-1B79-4507-8B77-0B1E93F7EE14}"/>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38" name="Picture 37">
            <a:extLst>
              <a:ext uri="{FF2B5EF4-FFF2-40B4-BE49-F238E27FC236}">
                <a16:creationId xmlns:a16="http://schemas.microsoft.com/office/drawing/2014/main" id="{82262D50-6276-4261-A304-331FED9CD0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sp>
        <p:nvSpPr>
          <p:cNvPr id="40" name="AutoShape 4" descr="Binary tree - Wikipedia">
            <a:extLst>
              <a:ext uri="{FF2B5EF4-FFF2-40B4-BE49-F238E27FC236}">
                <a16:creationId xmlns:a16="http://schemas.microsoft.com/office/drawing/2014/main" id="{78016184-CC83-4158-8C0B-3D946590C900}"/>
              </a:ext>
            </a:extLst>
          </p:cNvPr>
          <p:cNvSpPr>
            <a:spLocks noChangeAspect="1" noChangeArrowheads="1"/>
          </p:cNvSpPr>
          <p:nvPr/>
        </p:nvSpPr>
        <p:spPr bwMode="auto">
          <a:xfrm>
            <a:off x="4457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a:p>
        </p:txBody>
      </p:sp>
      <p:pic>
        <p:nvPicPr>
          <p:cNvPr id="42" name="Picture 41">
            <a:extLst>
              <a:ext uri="{FF2B5EF4-FFF2-40B4-BE49-F238E27FC236}">
                <a16:creationId xmlns:a16="http://schemas.microsoft.com/office/drawing/2014/main" id="{49D2CB7E-ECBE-4FDD-893C-358DFC038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070" y="2678750"/>
            <a:ext cx="3000794" cy="2243450"/>
          </a:xfrm>
          <a:prstGeom prst="rect">
            <a:avLst/>
          </a:prstGeom>
        </p:spPr>
      </p:pic>
      <p:pic>
        <p:nvPicPr>
          <p:cNvPr id="1030" name="Picture 6" descr="B-tree - Paul Marinaro - Medium">
            <a:extLst>
              <a:ext uri="{FF2B5EF4-FFF2-40B4-BE49-F238E27FC236}">
                <a16:creationId xmlns:a16="http://schemas.microsoft.com/office/drawing/2014/main" id="{49387B3A-9C79-4499-BE50-2D7495FD0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6" y="2664619"/>
            <a:ext cx="2478881" cy="236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311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208564-774D-4FD7-97F6-0DE0819061AF}"/>
              </a:ext>
            </a:extLst>
          </p:cNvPr>
          <p:cNvSpPr>
            <a:spLocks noGrp="1"/>
          </p:cNvSpPr>
          <p:nvPr>
            <p:ph type="ftr" sz="quarter" idx="11"/>
          </p:nvPr>
        </p:nvSpPr>
        <p:spPr/>
        <p:txBody>
          <a:bodyPr/>
          <a:lstStyle/>
          <a:p>
            <a:r>
              <a:rPr lang="en-IN"/>
              <a:t>Department of CSE</a:t>
            </a:r>
          </a:p>
        </p:txBody>
      </p:sp>
      <p:sp>
        <p:nvSpPr>
          <p:cNvPr id="3" name="Slide Number Placeholder 2">
            <a:extLst>
              <a:ext uri="{FF2B5EF4-FFF2-40B4-BE49-F238E27FC236}">
                <a16:creationId xmlns:a16="http://schemas.microsoft.com/office/drawing/2014/main" id="{03672D5F-BE5A-47DA-BB99-41852F18AAC5}"/>
              </a:ext>
            </a:extLst>
          </p:cNvPr>
          <p:cNvSpPr>
            <a:spLocks noGrp="1"/>
          </p:cNvSpPr>
          <p:nvPr>
            <p:ph type="sldNum" sz="quarter" idx="12"/>
          </p:nvPr>
        </p:nvSpPr>
        <p:spPr/>
        <p:txBody>
          <a:bodyPr/>
          <a:lstStyle/>
          <a:p>
            <a:fld id="{38E3CF34-D436-42D5-BB52-81E12D516355}" type="slidenum">
              <a:rPr lang="en-IN" smtClean="0"/>
              <a:t>31</a:t>
            </a:fld>
            <a:endParaRPr lang="en-IN"/>
          </a:p>
        </p:txBody>
      </p:sp>
      <p:sp>
        <p:nvSpPr>
          <p:cNvPr id="4" name="Rectangle 3">
            <a:extLst>
              <a:ext uri="{FF2B5EF4-FFF2-40B4-BE49-F238E27FC236}">
                <a16:creationId xmlns:a16="http://schemas.microsoft.com/office/drawing/2014/main" id="{5722F375-8ADE-4DB1-AE1A-9E323F836F33}"/>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4098" name="Picture 2">
            <a:extLst>
              <a:ext uri="{FF2B5EF4-FFF2-40B4-BE49-F238E27FC236}">
                <a16:creationId xmlns:a16="http://schemas.microsoft.com/office/drawing/2014/main" id="{C88B5A3C-76DD-4609-8466-863217B9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300" y="1594669"/>
            <a:ext cx="5974988" cy="3495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802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D2B651-F957-435A-8F98-8C7801BFFDCC}"/>
              </a:ext>
            </a:extLst>
          </p:cNvPr>
          <p:cNvSpPr>
            <a:spLocks noGrp="1"/>
          </p:cNvSpPr>
          <p:nvPr>
            <p:ph type="ftr" sz="quarter" idx="11"/>
          </p:nvPr>
        </p:nvSpPr>
        <p:spPr>
          <a:xfrm>
            <a:off x="3028950" y="5624513"/>
            <a:ext cx="2576102" cy="273844"/>
          </a:xfrm>
        </p:spPr>
        <p:txBody>
          <a:bodyPr/>
          <a:lstStyle/>
          <a:p>
            <a:r>
              <a:rPr lang="en-IN">
                <a:latin typeface="rockwell" panose="02060603020205020403" pitchFamily="18" charset="0"/>
              </a:rPr>
              <a:t>Department of CSE</a:t>
            </a:r>
          </a:p>
        </p:txBody>
      </p:sp>
      <p:sp>
        <p:nvSpPr>
          <p:cNvPr id="3" name="Slide Number Placeholder 2">
            <a:extLst>
              <a:ext uri="{FF2B5EF4-FFF2-40B4-BE49-F238E27FC236}">
                <a16:creationId xmlns:a16="http://schemas.microsoft.com/office/drawing/2014/main" id="{31BD504B-5BA4-4815-8EBE-51553D7DC50A}"/>
              </a:ext>
            </a:extLst>
          </p:cNvPr>
          <p:cNvSpPr>
            <a:spLocks noGrp="1"/>
          </p:cNvSpPr>
          <p:nvPr>
            <p:ph type="sldNum" sz="quarter" idx="12"/>
          </p:nvPr>
        </p:nvSpPr>
        <p:spPr>
          <a:xfrm>
            <a:off x="6457950" y="5624513"/>
            <a:ext cx="1717401" cy="273844"/>
          </a:xfrm>
        </p:spPr>
        <p:txBody>
          <a:bodyPr/>
          <a:lstStyle/>
          <a:p>
            <a:fld id="{38E3CF34-D436-42D5-BB52-81E12D516355}" type="slidenum">
              <a:rPr lang="en-IN" smtClean="0">
                <a:latin typeface="rockwell" panose="02060603020205020403" pitchFamily="18" charset="0"/>
              </a:rPr>
              <a:t>32</a:t>
            </a:fld>
            <a:endParaRPr lang="en-IN">
              <a:latin typeface="rockwell" panose="02060603020205020403" pitchFamily="18" charset="0"/>
            </a:endParaRPr>
          </a:p>
        </p:txBody>
      </p:sp>
      <p:sp>
        <p:nvSpPr>
          <p:cNvPr id="4" name="Rectangle 3">
            <a:extLst>
              <a:ext uri="{FF2B5EF4-FFF2-40B4-BE49-F238E27FC236}">
                <a16:creationId xmlns:a16="http://schemas.microsoft.com/office/drawing/2014/main" id="{F11491AC-5E68-439D-8CDF-46AA46F46DD5}"/>
              </a:ext>
            </a:extLst>
          </p:cNvPr>
          <p:cNvSpPr/>
          <p:nvPr/>
        </p:nvSpPr>
        <p:spPr>
          <a:xfrm>
            <a:off x="163997" y="857250"/>
            <a:ext cx="205341"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sp>
        <p:nvSpPr>
          <p:cNvPr id="5" name="TextBox 4">
            <a:extLst>
              <a:ext uri="{FF2B5EF4-FFF2-40B4-BE49-F238E27FC236}">
                <a16:creationId xmlns:a16="http://schemas.microsoft.com/office/drawing/2014/main" id="{A394FA42-E205-4FF7-B17B-F00BFF68E2C8}"/>
              </a:ext>
            </a:extLst>
          </p:cNvPr>
          <p:cNvSpPr txBox="1"/>
          <p:nvPr/>
        </p:nvSpPr>
        <p:spPr>
          <a:xfrm>
            <a:off x="3089787" y="1432438"/>
            <a:ext cx="4678225" cy="415498"/>
          </a:xfrm>
          <a:prstGeom prst="rect">
            <a:avLst/>
          </a:prstGeom>
          <a:noFill/>
        </p:spPr>
        <p:txBody>
          <a:bodyPr wrap="square" rtlCol="0">
            <a:spAutoFit/>
          </a:bodyPr>
          <a:lstStyle/>
          <a:p>
            <a:r>
              <a:rPr lang="en-IN" sz="2100" dirty="0">
                <a:latin typeface="rockwell" panose="02060603020205020403" pitchFamily="18" charset="0"/>
              </a:rPr>
              <a:t>Application of Tree</a:t>
            </a:r>
          </a:p>
        </p:txBody>
      </p:sp>
      <p:sp>
        <p:nvSpPr>
          <p:cNvPr id="6" name="Rectangle 5">
            <a:extLst>
              <a:ext uri="{FF2B5EF4-FFF2-40B4-BE49-F238E27FC236}">
                <a16:creationId xmlns:a16="http://schemas.microsoft.com/office/drawing/2014/main" id="{FC6F225E-2F48-4433-A869-BFA32B304A11}"/>
              </a:ext>
            </a:extLst>
          </p:cNvPr>
          <p:cNvSpPr/>
          <p:nvPr/>
        </p:nvSpPr>
        <p:spPr>
          <a:xfrm>
            <a:off x="575187" y="2258114"/>
            <a:ext cx="7683910" cy="1754326"/>
          </a:xfrm>
          <a:prstGeom prst="rect">
            <a:avLst/>
          </a:prstGeom>
        </p:spPr>
        <p:txBody>
          <a:bodyPr wrap="square">
            <a:spAutoFit/>
          </a:bodyPr>
          <a:lstStyle/>
          <a:p>
            <a:r>
              <a:rPr lang="en-US" dirty="0">
                <a:latin typeface="rockwell" panose="02060603020205020403" pitchFamily="18" charset="0"/>
              </a:rPr>
              <a:t>1. the file system on a computer</a:t>
            </a:r>
          </a:p>
          <a:p>
            <a:pPr fontAlgn="base"/>
            <a:r>
              <a:rPr lang="en-US" dirty="0">
                <a:latin typeface="rockwell" panose="02060603020205020403" pitchFamily="18" charset="0"/>
              </a:rPr>
              <a:t>2. Store hierarchical data, like folder structure, organization structure, XML/HTML data.</a:t>
            </a:r>
          </a:p>
          <a:p>
            <a:pPr fontAlgn="base"/>
            <a:r>
              <a:rPr lang="en-US" dirty="0">
                <a:latin typeface="rockwell" panose="02060603020205020403" pitchFamily="18" charset="0"/>
              </a:rPr>
              <a:t>3. Binary Search Tree is a tree that allows fast search, insert, delete on a sorted data. It also allows finding closest item</a:t>
            </a:r>
          </a:p>
          <a:p>
            <a:endParaRPr lang="en-IN" dirty="0">
              <a:latin typeface="rockwell" panose="02060603020205020403" pitchFamily="18" charset="0"/>
            </a:endParaRPr>
          </a:p>
        </p:txBody>
      </p:sp>
    </p:spTree>
    <p:extLst>
      <p:ext uri="{BB962C8B-B14F-4D97-AF65-F5344CB8AC3E}">
        <p14:creationId xmlns:p14="http://schemas.microsoft.com/office/powerpoint/2010/main" val="2010600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98DAFC5A-18FB-438C-A2BE-1FF127DDC42A}"/>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Graph</a:t>
            </a:r>
          </a:p>
        </p:txBody>
      </p:sp>
      <p:sp>
        <p:nvSpPr>
          <p:cNvPr id="15363" name="Rectangle 3">
            <a:extLst>
              <a:ext uri="{FF2B5EF4-FFF2-40B4-BE49-F238E27FC236}">
                <a16:creationId xmlns:a16="http://schemas.microsoft.com/office/drawing/2014/main" id="{4E0BA887-ECC0-45A1-B6C3-3D7E155E6BEE}"/>
              </a:ext>
            </a:extLst>
          </p:cNvPr>
          <p:cNvSpPr txBox="1">
            <a:spLocks noChangeArrowheads="1"/>
          </p:cNvSpPr>
          <p:nvPr/>
        </p:nvSpPr>
        <p:spPr bwMode="auto">
          <a:xfrm>
            <a:off x="0" y="1066800"/>
            <a:ext cx="9067800"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A graph is a non-linear data structure which is a collection of </a:t>
            </a:r>
            <a:r>
              <a:rPr lang="en-US" altLang="en-US" sz="2400" i="1"/>
              <a:t>vertices</a:t>
            </a:r>
            <a:r>
              <a:rPr lang="en-US" altLang="en-US" sz="2400"/>
              <a:t> (also called </a:t>
            </a:r>
            <a:r>
              <a:rPr lang="en-US" altLang="en-US" sz="2400" i="1"/>
              <a:t>nodes</a:t>
            </a:r>
            <a:r>
              <a:rPr lang="en-US" altLang="en-US" sz="2400"/>
              <a:t>) and </a:t>
            </a:r>
            <a:r>
              <a:rPr lang="en-US" altLang="en-US" sz="2400" i="1"/>
              <a:t>edges</a:t>
            </a:r>
            <a:r>
              <a:rPr lang="en-US" altLang="en-US" sz="2400"/>
              <a:t> that connect these vertices. </a:t>
            </a:r>
          </a:p>
          <a:p>
            <a:pPr eaLnBrk="1" hangingPunct="1">
              <a:lnSpc>
                <a:spcPct val="150000"/>
              </a:lnSpc>
            </a:pPr>
            <a:r>
              <a:rPr lang="en-US" altLang="en-US" sz="2400"/>
              <a:t>A graph is often viewed as a generalization of the tree structure, where instead of a having a purely parent-to-child relationship between nodes, any kind of complex relationship can exist.</a:t>
            </a:r>
          </a:p>
          <a:p>
            <a:pPr eaLnBrk="1" hangingPunct="1">
              <a:lnSpc>
                <a:spcPct val="150000"/>
              </a:lnSpc>
            </a:pPr>
            <a:r>
              <a:rPr lang="en-US" altLang="en-US" sz="2400"/>
              <a:t>Every node in the graph can be connected with any other node.</a:t>
            </a:r>
          </a:p>
          <a:p>
            <a:pPr eaLnBrk="1" hangingPunct="1">
              <a:lnSpc>
                <a:spcPct val="150000"/>
              </a:lnSpc>
            </a:pPr>
            <a:r>
              <a:rPr lang="en-US" altLang="en-US" sz="2400"/>
              <a:t> When two nodes are connected via an edge, the two nodes are known as neighbors. </a:t>
            </a:r>
          </a:p>
        </p:txBody>
      </p:sp>
      <p:grpSp>
        <p:nvGrpSpPr>
          <p:cNvPr id="3" name="Group 2">
            <a:extLst>
              <a:ext uri="{FF2B5EF4-FFF2-40B4-BE49-F238E27FC236}">
                <a16:creationId xmlns:a16="http://schemas.microsoft.com/office/drawing/2014/main" id="{EECE2D8A-2A84-4675-AA21-A32E732CCFD9}"/>
              </a:ext>
            </a:extLst>
          </p:cNvPr>
          <p:cNvGrpSpPr/>
          <p:nvPr/>
        </p:nvGrpSpPr>
        <p:grpSpPr>
          <a:xfrm>
            <a:off x="5715000" y="5127171"/>
            <a:ext cx="2590800" cy="1371600"/>
            <a:chOff x="3200400" y="5257800"/>
            <a:chExt cx="2590800" cy="1371600"/>
          </a:xfrm>
          <a:solidFill>
            <a:schemeClr val="accent6">
              <a:lumMod val="40000"/>
              <a:lumOff val="60000"/>
            </a:schemeClr>
          </a:solidFill>
        </p:grpSpPr>
        <p:sp>
          <p:nvSpPr>
            <p:cNvPr id="13317" name="Oval 7">
              <a:extLst>
                <a:ext uri="{FF2B5EF4-FFF2-40B4-BE49-F238E27FC236}">
                  <a16:creationId xmlns:a16="http://schemas.microsoft.com/office/drawing/2014/main" id="{3ED600A3-4ADA-4B8E-A196-D371F1EAF283}"/>
                </a:ext>
              </a:extLst>
            </p:cNvPr>
            <p:cNvSpPr>
              <a:spLocks noChangeArrowheads="1"/>
            </p:cNvSpPr>
            <p:nvPr/>
          </p:nvSpPr>
          <p:spPr bwMode="auto">
            <a:xfrm>
              <a:off x="3238500" y="5295900"/>
              <a:ext cx="342900" cy="342900"/>
            </a:xfrm>
            <a:prstGeom prst="ellipse">
              <a:avLst/>
            </a:prstGeom>
            <a:grpFill/>
            <a:ln w="28575">
              <a:solidFill>
                <a:srgbClr val="000000"/>
              </a:solidFill>
              <a:round/>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000" dirty="0">
                  <a:solidFill>
                    <a:srgbClr val="993300"/>
                  </a:solidFill>
                </a:rPr>
                <a:t>D</a:t>
              </a:r>
              <a:endParaRPr lang="en-US" altLang="en-US" dirty="0">
                <a:solidFill>
                  <a:srgbClr val="993300"/>
                </a:solidFill>
              </a:endParaRPr>
            </a:p>
          </p:txBody>
        </p:sp>
        <p:grpSp>
          <p:nvGrpSpPr>
            <p:cNvPr id="2" name="Group 1">
              <a:extLst>
                <a:ext uri="{FF2B5EF4-FFF2-40B4-BE49-F238E27FC236}">
                  <a16:creationId xmlns:a16="http://schemas.microsoft.com/office/drawing/2014/main" id="{D4477F35-9B25-4C49-928D-D5C483D78469}"/>
                </a:ext>
              </a:extLst>
            </p:cNvPr>
            <p:cNvGrpSpPr/>
            <p:nvPr/>
          </p:nvGrpSpPr>
          <p:grpSpPr>
            <a:xfrm>
              <a:off x="3200400" y="5257800"/>
              <a:ext cx="2590800" cy="1371600"/>
              <a:chOff x="3200400" y="5257800"/>
              <a:chExt cx="2590800" cy="1371600"/>
            </a:xfrm>
            <a:grpFill/>
          </p:grpSpPr>
          <p:grpSp>
            <p:nvGrpSpPr>
              <p:cNvPr id="13316" name="Group 15">
                <a:extLst>
                  <a:ext uri="{FF2B5EF4-FFF2-40B4-BE49-F238E27FC236}">
                    <a16:creationId xmlns:a16="http://schemas.microsoft.com/office/drawing/2014/main" id="{EAEDE29A-42B2-4A13-BF9B-03D9EFE26FB6}"/>
                  </a:ext>
                </a:extLst>
              </p:cNvPr>
              <p:cNvGrpSpPr>
                <a:grpSpLocks/>
              </p:cNvGrpSpPr>
              <p:nvPr/>
            </p:nvGrpSpPr>
            <p:grpSpPr bwMode="auto">
              <a:xfrm>
                <a:off x="3390900" y="5257800"/>
                <a:ext cx="2400300" cy="1371600"/>
                <a:chOff x="2952" y="3456"/>
                <a:chExt cx="1512" cy="864"/>
              </a:xfrm>
              <a:grpFill/>
            </p:grpSpPr>
            <p:sp>
              <p:nvSpPr>
                <p:cNvPr id="13319" name="Oval 5">
                  <a:extLst>
                    <a:ext uri="{FF2B5EF4-FFF2-40B4-BE49-F238E27FC236}">
                      <a16:creationId xmlns:a16="http://schemas.microsoft.com/office/drawing/2014/main" id="{DA0665DB-6062-43E3-B071-C87D835A5BCD}"/>
                    </a:ext>
                  </a:extLst>
                </p:cNvPr>
                <p:cNvSpPr>
                  <a:spLocks noChangeArrowheads="1"/>
                </p:cNvSpPr>
                <p:nvPr/>
              </p:nvSpPr>
              <p:spPr bwMode="auto">
                <a:xfrm>
                  <a:off x="3600" y="3456"/>
                  <a:ext cx="216" cy="216"/>
                </a:xfrm>
                <a:prstGeom prst="ellipse">
                  <a:avLst/>
                </a:prstGeom>
                <a:grpFill/>
                <a:ln w="28575">
                  <a:solidFill>
                    <a:schemeClr val="tx1"/>
                  </a:solidFill>
                  <a:round/>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000">
                      <a:solidFill>
                        <a:srgbClr val="993300"/>
                      </a:solidFill>
                    </a:rPr>
                    <a:t>B</a:t>
                  </a:r>
                  <a:endParaRPr lang="en-US" altLang="en-US">
                    <a:solidFill>
                      <a:srgbClr val="993300"/>
                    </a:solidFill>
                  </a:endParaRPr>
                </a:p>
              </p:txBody>
            </p:sp>
            <p:sp>
              <p:nvSpPr>
                <p:cNvPr id="13320" name="Oval 6">
                  <a:extLst>
                    <a:ext uri="{FF2B5EF4-FFF2-40B4-BE49-F238E27FC236}">
                      <a16:creationId xmlns:a16="http://schemas.microsoft.com/office/drawing/2014/main" id="{99B7AB6F-ACE3-452F-89BC-6259C67A206A}"/>
                    </a:ext>
                  </a:extLst>
                </p:cNvPr>
                <p:cNvSpPr>
                  <a:spLocks noChangeArrowheads="1"/>
                </p:cNvSpPr>
                <p:nvPr/>
              </p:nvSpPr>
              <p:spPr bwMode="auto">
                <a:xfrm>
                  <a:off x="4248" y="3456"/>
                  <a:ext cx="216" cy="216"/>
                </a:xfrm>
                <a:prstGeom prst="ellipse">
                  <a:avLst/>
                </a:prstGeom>
                <a:grpFill/>
                <a:ln w="28575">
                  <a:solidFill>
                    <a:schemeClr val="tx1"/>
                  </a:solidFill>
                  <a:round/>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000">
                      <a:solidFill>
                        <a:srgbClr val="993300"/>
                      </a:solidFill>
                    </a:rPr>
                    <a:t>C</a:t>
                  </a:r>
                  <a:endParaRPr lang="en-US" altLang="en-US">
                    <a:solidFill>
                      <a:srgbClr val="993300"/>
                    </a:solidFill>
                  </a:endParaRPr>
                </a:p>
              </p:txBody>
            </p:sp>
            <p:sp>
              <p:nvSpPr>
                <p:cNvPr id="13321" name="Oval 8">
                  <a:extLst>
                    <a:ext uri="{FF2B5EF4-FFF2-40B4-BE49-F238E27FC236}">
                      <a16:creationId xmlns:a16="http://schemas.microsoft.com/office/drawing/2014/main" id="{9A2F272D-E4B5-4CCF-8B30-179DA0D0B4EB}"/>
                    </a:ext>
                  </a:extLst>
                </p:cNvPr>
                <p:cNvSpPr>
                  <a:spLocks noChangeArrowheads="1"/>
                </p:cNvSpPr>
                <p:nvPr/>
              </p:nvSpPr>
              <p:spPr bwMode="auto">
                <a:xfrm>
                  <a:off x="3600" y="4104"/>
                  <a:ext cx="216" cy="216"/>
                </a:xfrm>
                <a:prstGeom prst="ellipse">
                  <a:avLst/>
                </a:prstGeom>
                <a:grpFill/>
                <a:ln w="28575">
                  <a:solidFill>
                    <a:schemeClr val="tx1"/>
                  </a:solidFill>
                  <a:round/>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000">
                      <a:solidFill>
                        <a:srgbClr val="993300"/>
                      </a:solidFill>
                    </a:rPr>
                    <a:t>E</a:t>
                  </a:r>
                  <a:endParaRPr lang="en-US" altLang="en-US">
                    <a:solidFill>
                      <a:srgbClr val="993300"/>
                    </a:solidFill>
                  </a:endParaRPr>
                </a:p>
              </p:txBody>
            </p:sp>
            <p:sp>
              <p:nvSpPr>
                <p:cNvPr id="13322" name="Line 9">
                  <a:extLst>
                    <a:ext uri="{FF2B5EF4-FFF2-40B4-BE49-F238E27FC236}">
                      <a16:creationId xmlns:a16="http://schemas.microsoft.com/office/drawing/2014/main" id="{5B772E8B-72FE-4FA2-9087-853C5E463947}"/>
                    </a:ext>
                  </a:extLst>
                </p:cNvPr>
                <p:cNvSpPr>
                  <a:spLocks noChangeShapeType="1"/>
                </p:cNvSpPr>
                <p:nvPr/>
              </p:nvSpPr>
              <p:spPr bwMode="auto">
                <a:xfrm>
                  <a:off x="3024" y="4194"/>
                  <a:ext cx="576" cy="0"/>
                </a:xfrm>
                <a:prstGeom prst="line">
                  <a:avLst/>
                </a:prstGeom>
                <a:grpFill/>
                <a:ln w="28575">
                  <a:solidFill>
                    <a:schemeClr val="tx1"/>
                  </a:solidFill>
                  <a:round/>
                  <a:headEnd/>
                  <a:tailEnd/>
                </a:ln>
              </p:spPr>
              <p:txBody>
                <a:bodyPr/>
                <a:lstStyle/>
                <a:p>
                  <a:pPr>
                    <a:defRPr/>
                  </a:pPr>
                  <a:endParaRPr lang="en-GB">
                    <a:cs typeface="Arial" charset="0"/>
                  </a:endParaRPr>
                </a:p>
              </p:txBody>
            </p:sp>
            <p:sp>
              <p:nvSpPr>
                <p:cNvPr id="13323" name="Line 10">
                  <a:extLst>
                    <a:ext uri="{FF2B5EF4-FFF2-40B4-BE49-F238E27FC236}">
                      <a16:creationId xmlns:a16="http://schemas.microsoft.com/office/drawing/2014/main" id="{94084243-5278-440F-8D03-6E415CE779ED}"/>
                    </a:ext>
                  </a:extLst>
                </p:cNvPr>
                <p:cNvSpPr>
                  <a:spLocks noChangeShapeType="1"/>
                </p:cNvSpPr>
                <p:nvPr/>
              </p:nvSpPr>
              <p:spPr bwMode="auto">
                <a:xfrm flipV="1">
                  <a:off x="2952" y="3689"/>
                  <a:ext cx="0" cy="432"/>
                </a:xfrm>
                <a:prstGeom prst="line">
                  <a:avLst/>
                </a:prstGeom>
                <a:grpFill/>
                <a:ln w="28575">
                  <a:solidFill>
                    <a:schemeClr val="tx1"/>
                  </a:solidFill>
                  <a:round/>
                  <a:headEnd/>
                  <a:tailEnd/>
                </a:ln>
              </p:spPr>
              <p:txBody>
                <a:bodyPr/>
                <a:lstStyle/>
                <a:p>
                  <a:pPr>
                    <a:defRPr/>
                  </a:pPr>
                  <a:endParaRPr lang="en-GB">
                    <a:cs typeface="Arial" charset="0"/>
                  </a:endParaRPr>
                </a:p>
              </p:txBody>
            </p:sp>
            <p:sp>
              <p:nvSpPr>
                <p:cNvPr id="13324" name="Line 11">
                  <a:extLst>
                    <a:ext uri="{FF2B5EF4-FFF2-40B4-BE49-F238E27FC236}">
                      <a16:creationId xmlns:a16="http://schemas.microsoft.com/office/drawing/2014/main" id="{142B9CE9-869B-4514-88FD-911AC2549DE5}"/>
                    </a:ext>
                  </a:extLst>
                </p:cNvPr>
                <p:cNvSpPr>
                  <a:spLocks noChangeShapeType="1"/>
                </p:cNvSpPr>
                <p:nvPr/>
              </p:nvSpPr>
              <p:spPr bwMode="auto">
                <a:xfrm>
                  <a:off x="3024" y="3545"/>
                  <a:ext cx="576" cy="0"/>
                </a:xfrm>
                <a:prstGeom prst="line">
                  <a:avLst/>
                </a:prstGeom>
                <a:grpFill/>
                <a:ln w="28575">
                  <a:solidFill>
                    <a:schemeClr val="tx1"/>
                  </a:solidFill>
                  <a:round/>
                  <a:headEnd/>
                  <a:tailEnd/>
                </a:ln>
              </p:spPr>
              <p:txBody>
                <a:bodyPr/>
                <a:lstStyle/>
                <a:p>
                  <a:pPr>
                    <a:defRPr/>
                  </a:pPr>
                  <a:endParaRPr lang="en-GB">
                    <a:cs typeface="Arial" charset="0"/>
                  </a:endParaRPr>
                </a:p>
              </p:txBody>
            </p:sp>
            <p:sp>
              <p:nvSpPr>
                <p:cNvPr id="13325" name="Line 12">
                  <a:extLst>
                    <a:ext uri="{FF2B5EF4-FFF2-40B4-BE49-F238E27FC236}">
                      <a16:creationId xmlns:a16="http://schemas.microsoft.com/office/drawing/2014/main" id="{44AE8E53-2C25-4667-9B84-8857393CD7D1}"/>
                    </a:ext>
                  </a:extLst>
                </p:cNvPr>
                <p:cNvSpPr>
                  <a:spLocks noChangeShapeType="1"/>
                </p:cNvSpPr>
                <p:nvPr/>
              </p:nvSpPr>
              <p:spPr bwMode="auto">
                <a:xfrm>
                  <a:off x="3816" y="3545"/>
                  <a:ext cx="432" cy="0"/>
                </a:xfrm>
                <a:prstGeom prst="line">
                  <a:avLst/>
                </a:prstGeom>
                <a:grpFill/>
                <a:ln w="28575">
                  <a:solidFill>
                    <a:schemeClr val="tx1"/>
                  </a:solidFill>
                  <a:round/>
                  <a:headEnd/>
                  <a:tailEnd/>
                </a:ln>
              </p:spPr>
              <p:txBody>
                <a:bodyPr/>
                <a:lstStyle/>
                <a:p>
                  <a:pPr>
                    <a:defRPr/>
                  </a:pPr>
                  <a:endParaRPr lang="en-GB">
                    <a:cs typeface="Arial" charset="0"/>
                  </a:endParaRPr>
                </a:p>
              </p:txBody>
            </p:sp>
            <p:sp>
              <p:nvSpPr>
                <p:cNvPr id="13326" name="Line 13">
                  <a:extLst>
                    <a:ext uri="{FF2B5EF4-FFF2-40B4-BE49-F238E27FC236}">
                      <a16:creationId xmlns:a16="http://schemas.microsoft.com/office/drawing/2014/main" id="{4D7E0F70-3B25-4CBA-BB6B-23EB74A49268}"/>
                    </a:ext>
                  </a:extLst>
                </p:cNvPr>
                <p:cNvSpPr>
                  <a:spLocks noChangeShapeType="1"/>
                </p:cNvSpPr>
                <p:nvPr/>
              </p:nvSpPr>
              <p:spPr bwMode="auto">
                <a:xfrm flipV="1">
                  <a:off x="3024" y="3617"/>
                  <a:ext cx="576" cy="504"/>
                </a:xfrm>
                <a:prstGeom prst="line">
                  <a:avLst/>
                </a:prstGeom>
                <a:grpFill/>
                <a:ln w="28575">
                  <a:solidFill>
                    <a:schemeClr val="tx1"/>
                  </a:solidFill>
                  <a:round/>
                  <a:headEnd/>
                  <a:tailEnd/>
                </a:ln>
              </p:spPr>
              <p:txBody>
                <a:bodyPr/>
                <a:lstStyle/>
                <a:p>
                  <a:pPr>
                    <a:defRPr/>
                  </a:pPr>
                  <a:endParaRPr lang="en-GB">
                    <a:cs typeface="Arial" charset="0"/>
                  </a:endParaRPr>
                </a:p>
              </p:txBody>
            </p:sp>
            <p:sp>
              <p:nvSpPr>
                <p:cNvPr id="13327" name="Line 14">
                  <a:extLst>
                    <a:ext uri="{FF2B5EF4-FFF2-40B4-BE49-F238E27FC236}">
                      <a16:creationId xmlns:a16="http://schemas.microsoft.com/office/drawing/2014/main" id="{C1EBB0D1-2C34-4186-841B-51AC0DC8D995}"/>
                    </a:ext>
                  </a:extLst>
                </p:cNvPr>
                <p:cNvSpPr>
                  <a:spLocks noChangeShapeType="1"/>
                </p:cNvSpPr>
                <p:nvPr/>
              </p:nvSpPr>
              <p:spPr bwMode="auto">
                <a:xfrm flipV="1">
                  <a:off x="3816" y="3689"/>
                  <a:ext cx="504" cy="504"/>
                </a:xfrm>
                <a:prstGeom prst="line">
                  <a:avLst/>
                </a:prstGeom>
                <a:grpFill/>
                <a:ln w="28575">
                  <a:solidFill>
                    <a:schemeClr val="tx1"/>
                  </a:solidFill>
                  <a:round/>
                  <a:headEnd/>
                  <a:tailEnd/>
                </a:ln>
              </p:spPr>
              <p:txBody>
                <a:bodyPr/>
                <a:lstStyle/>
                <a:p>
                  <a:pPr>
                    <a:defRPr/>
                  </a:pPr>
                  <a:endParaRPr lang="en-GB">
                    <a:cs typeface="Arial" charset="0"/>
                  </a:endParaRPr>
                </a:p>
              </p:txBody>
            </p:sp>
          </p:grpSp>
          <p:sp>
            <p:nvSpPr>
              <p:cNvPr id="13318" name="Oval 4">
                <a:extLst>
                  <a:ext uri="{FF2B5EF4-FFF2-40B4-BE49-F238E27FC236}">
                    <a16:creationId xmlns:a16="http://schemas.microsoft.com/office/drawing/2014/main" id="{9459F1CD-CF30-4140-9672-5E35924EF52A}"/>
                  </a:ext>
                </a:extLst>
              </p:cNvPr>
              <p:cNvSpPr>
                <a:spLocks noChangeArrowheads="1"/>
              </p:cNvSpPr>
              <p:nvPr/>
            </p:nvSpPr>
            <p:spPr bwMode="auto">
              <a:xfrm>
                <a:off x="3200400" y="6248400"/>
                <a:ext cx="342900" cy="342900"/>
              </a:xfrm>
              <a:prstGeom prst="ellipse">
                <a:avLst/>
              </a:prstGeom>
              <a:grpFill/>
              <a:ln w="28575">
                <a:solidFill>
                  <a:srgbClr val="000000"/>
                </a:solidFill>
                <a:round/>
                <a:headEnd/>
                <a:tailEnd/>
              </a:ln>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defRPr/>
                </a:pPr>
                <a:r>
                  <a:rPr lang="en-US" altLang="en-US" sz="1000">
                    <a:solidFill>
                      <a:srgbClr val="993300"/>
                    </a:solidFill>
                  </a:rPr>
                  <a:t>A</a:t>
                </a:r>
                <a:endParaRPr lang="en-US" altLang="en-US">
                  <a:solidFill>
                    <a:srgbClr val="993300"/>
                  </a:solidFill>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A47E-9649-4DD7-A539-4DE364D735E7}"/>
              </a:ext>
            </a:extLst>
          </p:cNvPr>
          <p:cNvSpPr txBox="1">
            <a:spLocks/>
          </p:cNvSpPr>
          <p:nvPr/>
        </p:nvSpPr>
        <p:spPr>
          <a:xfrm>
            <a:off x="342900" y="1063228"/>
            <a:ext cx="6172200" cy="4798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rockwell" panose="02060603020205020403" pitchFamily="18" charset="0"/>
                <a:cs typeface="Traditional Arabic" panose="020B0604020202020204" pitchFamily="18" charset="-78"/>
              </a:rPr>
              <a:t>Graph</a:t>
            </a:r>
            <a:endParaRPr lang="ur-PK" altLang="en-US" sz="3300" dirty="0">
              <a:latin typeface="rockwell" panose="02060603020205020403" pitchFamily="18" charset="0"/>
            </a:endParaRPr>
          </a:p>
        </p:txBody>
      </p:sp>
      <p:sp>
        <p:nvSpPr>
          <p:cNvPr id="3" name="Rectangle 2">
            <a:extLst>
              <a:ext uri="{FF2B5EF4-FFF2-40B4-BE49-F238E27FC236}">
                <a16:creationId xmlns:a16="http://schemas.microsoft.com/office/drawing/2014/main" id="{34899865-A897-40EC-9922-9256166A731E}"/>
              </a:ext>
            </a:extLst>
          </p:cNvPr>
          <p:cNvSpPr/>
          <p:nvPr/>
        </p:nvSpPr>
        <p:spPr>
          <a:xfrm>
            <a:off x="796413" y="1736430"/>
            <a:ext cx="7669162" cy="1251689"/>
          </a:xfrm>
          <a:prstGeom prst="rect">
            <a:avLst/>
          </a:prstGeom>
        </p:spPr>
        <p:txBody>
          <a:bodyPr wrap="square">
            <a:spAutoFit/>
          </a:bodyPr>
          <a:lstStyle/>
          <a:p>
            <a:pPr algn="just">
              <a:lnSpc>
                <a:spcPct val="107000"/>
              </a:lnSpc>
              <a:spcAft>
                <a:spcPts val="600"/>
              </a:spcAft>
            </a:pPr>
            <a:r>
              <a:rPr lang="en-IN" sz="1350" dirty="0">
                <a:latin typeface="rockwell" panose="02060603020205020403" pitchFamily="18" charset="0"/>
                <a:ea typeface="Calibri" panose="020F0502020204030204" pitchFamily="34" charset="0"/>
                <a:cs typeface="Times New Roman" panose="02020603050405020304" pitchFamily="18" charset="0"/>
              </a:rPr>
              <a:t>A graph is a pictorial representation of a set of objects where some pairs of objects are connected by links. The interconnected objects are represented by points termed as vertices, and the links that connect the vertices are called edges. </a:t>
            </a:r>
          </a:p>
          <a:p>
            <a:r>
              <a:rPr lang="en-IN" sz="1350" dirty="0">
                <a:latin typeface="rockwell" panose="02060603020205020403" pitchFamily="18" charset="0"/>
                <a:ea typeface="Calibri" panose="020F0502020204030204" pitchFamily="34" charset="0"/>
              </a:rPr>
              <a:t>Formally, a graph is a pair of sets (V, E), where V is the set of vertices and E is the set of edges, connecting the pairs of vertices. Take a look at the following graph </a:t>
            </a:r>
            <a:endParaRPr lang="en-IN" sz="1350" dirty="0">
              <a:latin typeface="rockwell" panose="02060603020205020403" pitchFamily="18" charset="0"/>
            </a:endParaRPr>
          </a:p>
        </p:txBody>
      </p:sp>
      <p:pic>
        <p:nvPicPr>
          <p:cNvPr id="1026" name="Picture 2" descr="Graph Data Structure And Algorithms - GeeksforGeeks">
            <a:extLst>
              <a:ext uri="{FF2B5EF4-FFF2-40B4-BE49-F238E27FC236}">
                <a16:creationId xmlns:a16="http://schemas.microsoft.com/office/drawing/2014/main" id="{BAB940DB-8AA0-4FC6-8CCC-8B618E556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881" y="3350189"/>
            <a:ext cx="3507581"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99F3E43-7BC5-4BD8-8405-2387EB7E2925}"/>
              </a:ext>
            </a:extLst>
          </p:cNvPr>
          <p:cNvSpPr>
            <a:spLocks noGrp="1"/>
          </p:cNvSpPr>
          <p:nvPr>
            <p:ph type="ftr" sz="quarter" idx="11"/>
          </p:nvPr>
        </p:nvSpPr>
        <p:spPr/>
        <p:txBody>
          <a:bodyPr/>
          <a:lstStyle/>
          <a:p>
            <a:r>
              <a:rPr lang="en-IN">
                <a:latin typeface="rockwell" panose="02060603020205020403" pitchFamily="18" charset="0"/>
              </a:rPr>
              <a:t>Department of CSE</a:t>
            </a:r>
          </a:p>
        </p:txBody>
      </p:sp>
      <p:sp>
        <p:nvSpPr>
          <p:cNvPr id="5" name="Slide Number Placeholder 4">
            <a:extLst>
              <a:ext uri="{FF2B5EF4-FFF2-40B4-BE49-F238E27FC236}">
                <a16:creationId xmlns:a16="http://schemas.microsoft.com/office/drawing/2014/main" id="{17349103-54E4-4D7A-A87D-CA5C3E73A9E9}"/>
              </a:ext>
            </a:extLst>
          </p:cNvPr>
          <p:cNvSpPr>
            <a:spLocks noGrp="1"/>
          </p:cNvSpPr>
          <p:nvPr>
            <p:ph type="sldNum" sz="quarter" idx="12"/>
          </p:nvPr>
        </p:nvSpPr>
        <p:spPr/>
        <p:txBody>
          <a:bodyPr/>
          <a:lstStyle/>
          <a:p>
            <a:fld id="{38E3CF34-D436-42D5-BB52-81E12D516355}" type="slidenum">
              <a:rPr lang="en-IN" smtClean="0">
                <a:latin typeface="rockwell" panose="02060603020205020403" pitchFamily="18" charset="0"/>
              </a:rPr>
              <a:t>34</a:t>
            </a:fld>
            <a:endParaRPr lang="en-IN">
              <a:latin typeface="rockwell" panose="02060603020205020403" pitchFamily="18" charset="0"/>
            </a:endParaRPr>
          </a:p>
        </p:txBody>
      </p:sp>
      <p:sp>
        <p:nvSpPr>
          <p:cNvPr id="7" name="Rectangle 6">
            <a:extLst>
              <a:ext uri="{FF2B5EF4-FFF2-40B4-BE49-F238E27FC236}">
                <a16:creationId xmlns:a16="http://schemas.microsoft.com/office/drawing/2014/main" id="{49AA745B-2460-42B6-93DD-8FA495B8D9CE}"/>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pic>
        <p:nvPicPr>
          <p:cNvPr id="8" name="Picture 7">
            <a:extLst>
              <a:ext uri="{FF2B5EF4-FFF2-40B4-BE49-F238E27FC236}">
                <a16:creationId xmlns:a16="http://schemas.microsoft.com/office/drawing/2014/main" id="{66F14CDD-764C-49CB-9C59-B2CD22BF48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1175" y="748004"/>
            <a:ext cx="1863252" cy="1316850"/>
          </a:xfrm>
          <a:prstGeom prst="rect">
            <a:avLst/>
          </a:prstGeom>
        </p:spPr>
      </p:pic>
    </p:spTree>
    <p:extLst>
      <p:ext uri="{BB962C8B-B14F-4D97-AF65-F5344CB8AC3E}">
        <p14:creationId xmlns:p14="http://schemas.microsoft.com/office/powerpoint/2010/main" val="3066080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39A03D-A677-43EE-B5FD-C7F73D88FB87}"/>
              </a:ext>
            </a:extLst>
          </p:cNvPr>
          <p:cNvSpPr>
            <a:spLocks noGrp="1"/>
          </p:cNvSpPr>
          <p:nvPr>
            <p:ph type="ftr" sz="quarter" idx="11"/>
          </p:nvPr>
        </p:nvSpPr>
        <p:spPr/>
        <p:txBody>
          <a:bodyPr/>
          <a:lstStyle/>
          <a:p>
            <a:r>
              <a:rPr lang="en-IN">
                <a:latin typeface="rockwell" panose="02060603020205020403" pitchFamily="18" charset="0"/>
              </a:rPr>
              <a:t>Department of CSE</a:t>
            </a:r>
          </a:p>
        </p:txBody>
      </p:sp>
      <p:sp>
        <p:nvSpPr>
          <p:cNvPr id="3" name="Slide Number Placeholder 2">
            <a:extLst>
              <a:ext uri="{FF2B5EF4-FFF2-40B4-BE49-F238E27FC236}">
                <a16:creationId xmlns:a16="http://schemas.microsoft.com/office/drawing/2014/main" id="{7AAD980A-0A02-4A63-B88C-2736DC5FBD9D}"/>
              </a:ext>
            </a:extLst>
          </p:cNvPr>
          <p:cNvSpPr>
            <a:spLocks noGrp="1"/>
          </p:cNvSpPr>
          <p:nvPr>
            <p:ph type="sldNum" sz="quarter" idx="12"/>
          </p:nvPr>
        </p:nvSpPr>
        <p:spPr/>
        <p:txBody>
          <a:bodyPr/>
          <a:lstStyle/>
          <a:p>
            <a:fld id="{38E3CF34-D436-42D5-BB52-81E12D516355}" type="slidenum">
              <a:rPr lang="en-IN" smtClean="0">
                <a:latin typeface="rockwell" panose="02060603020205020403" pitchFamily="18" charset="0"/>
              </a:rPr>
              <a:t>35</a:t>
            </a:fld>
            <a:endParaRPr lang="en-IN">
              <a:latin typeface="rockwell" panose="02060603020205020403" pitchFamily="18" charset="0"/>
            </a:endParaRPr>
          </a:p>
        </p:txBody>
      </p:sp>
      <p:sp>
        <p:nvSpPr>
          <p:cNvPr id="4" name="TextBox 3">
            <a:extLst>
              <a:ext uri="{FF2B5EF4-FFF2-40B4-BE49-F238E27FC236}">
                <a16:creationId xmlns:a16="http://schemas.microsoft.com/office/drawing/2014/main" id="{21100536-083C-4702-8AC7-43D504D3256B}"/>
              </a:ext>
            </a:extLst>
          </p:cNvPr>
          <p:cNvSpPr txBox="1"/>
          <p:nvPr/>
        </p:nvSpPr>
        <p:spPr>
          <a:xfrm>
            <a:off x="3207775" y="1396372"/>
            <a:ext cx="3384755" cy="323165"/>
          </a:xfrm>
          <a:prstGeom prst="rect">
            <a:avLst/>
          </a:prstGeom>
          <a:noFill/>
        </p:spPr>
        <p:txBody>
          <a:bodyPr wrap="square" rtlCol="0">
            <a:spAutoFit/>
          </a:bodyPr>
          <a:lstStyle/>
          <a:p>
            <a:r>
              <a:rPr lang="en-IN" sz="1500" dirty="0">
                <a:latin typeface="rockwell" panose="02060603020205020403" pitchFamily="18" charset="0"/>
              </a:rPr>
              <a:t>Applications of Graph</a:t>
            </a:r>
          </a:p>
        </p:txBody>
      </p:sp>
      <p:sp>
        <p:nvSpPr>
          <p:cNvPr id="5" name="Rectangle 4">
            <a:extLst>
              <a:ext uri="{FF2B5EF4-FFF2-40B4-BE49-F238E27FC236}">
                <a16:creationId xmlns:a16="http://schemas.microsoft.com/office/drawing/2014/main" id="{A2C143AD-BDB9-4FAE-8400-EE1BAF0686B5}"/>
              </a:ext>
            </a:extLst>
          </p:cNvPr>
          <p:cNvSpPr/>
          <p:nvPr/>
        </p:nvSpPr>
        <p:spPr>
          <a:xfrm>
            <a:off x="545690" y="2044005"/>
            <a:ext cx="8325465" cy="3208571"/>
          </a:xfrm>
          <a:prstGeom prst="rect">
            <a:avLst/>
          </a:prstGeom>
        </p:spPr>
        <p:txBody>
          <a:bodyPr wrap="square">
            <a:spAutoFit/>
          </a:bodyPr>
          <a:lstStyle/>
          <a:p>
            <a:pPr fontAlgn="base">
              <a:buFont typeface="Arial" panose="020B0604020202020204" pitchFamily="34" charset="0"/>
              <a:buChar char="•"/>
            </a:pPr>
            <a:r>
              <a:rPr lang="en-US" sz="1350" dirty="0">
                <a:latin typeface="rockwell" panose="02060603020205020403" pitchFamily="18" charset="0"/>
              </a:rPr>
              <a:t>In </a:t>
            </a:r>
            <a:r>
              <a:rPr lang="en-US" sz="1350" b="1" dirty="0">
                <a:latin typeface="rockwell" panose="02060603020205020403" pitchFamily="18" charset="0"/>
              </a:rPr>
              <a:t>Computer science</a:t>
            </a:r>
            <a:r>
              <a:rPr lang="en-US" sz="1350" dirty="0">
                <a:latin typeface="rockwell" panose="02060603020205020403" pitchFamily="18" charset="0"/>
              </a:rPr>
              <a:t> graphs are used to represent the flow of computation.</a:t>
            </a:r>
          </a:p>
          <a:p>
            <a:pPr fontAlgn="base">
              <a:buFont typeface="Arial" panose="020B0604020202020204" pitchFamily="34" charset="0"/>
              <a:buChar char="•"/>
            </a:pPr>
            <a:r>
              <a:rPr lang="en-US" sz="1350" b="1" dirty="0">
                <a:latin typeface="rockwell" panose="02060603020205020403" pitchFamily="18" charset="0"/>
              </a:rPr>
              <a:t>Google maps</a:t>
            </a:r>
            <a:r>
              <a:rPr lang="en-US" sz="1350" dirty="0">
                <a:latin typeface="rockwell" panose="02060603020205020403" pitchFamily="18" charset="0"/>
              </a:rPr>
              <a:t> uses graphs for building transportation systems, where intersection of two(or more) roads are considered to be a vertex and the road connecting two vertices is considered to be an edge, thus their navigation system is based on the algorithm to calculate the shortest path between two vertices.</a:t>
            </a:r>
          </a:p>
          <a:p>
            <a:pPr fontAlgn="base">
              <a:buFont typeface="Arial" panose="020B0604020202020204" pitchFamily="34" charset="0"/>
              <a:buChar char="•"/>
            </a:pPr>
            <a:r>
              <a:rPr lang="en-US" sz="1350" dirty="0">
                <a:latin typeface="rockwell" panose="02060603020205020403" pitchFamily="18" charset="0"/>
              </a:rPr>
              <a:t>In </a:t>
            </a:r>
            <a:r>
              <a:rPr lang="en-US" sz="1350" b="1" dirty="0">
                <a:latin typeface="rockwell" panose="02060603020205020403" pitchFamily="18" charset="0"/>
              </a:rPr>
              <a:t>Facebook</a:t>
            </a:r>
            <a:r>
              <a:rPr lang="en-US" sz="1350" dirty="0">
                <a:latin typeface="rockwell" panose="02060603020205020403" pitchFamily="18" charset="0"/>
              </a:rPr>
              <a:t>, users are considered to be the vertices and if they are friends then there is an edge running between them. Facebook’s Friend suggestion algorithm uses graph theory. Facebook is an example of </a:t>
            </a:r>
            <a:r>
              <a:rPr lang="en-US" sz="1350" b="1" dirty="0">
                <a:latin typeface="rockwell" panose="02060603020205020403" pitchFamily="18" charset="0"/>
              </a:rPr>
              <a:t>undirected graph</a:t>
            </a:r>
            <a:r>
              <a:rPr lang="en-US" sz="1350" dirty="0">
                <a:latin typeface="rockwell" panose="02060603020205020403" pitchFamily="18" charset="0"/>
              </a:rPr>
              <a:t>.</a:t>
            </a:r>
          </a:p>
          <a:p>
            <a:pPr fontAlgn="base">
              <a:buFont typeface="Arial" panose="020B0604020202020204" pitchFamily="34" charset="0"/>
              <a:buChar char="•"/>
            </a:pPr>
            <a:r>
              <a:rPr lang="en-US" sz="1350" dirty="0">
                <a:latin typeface="rockwell" panose="02060603020205020403" pitchFamily="18" charset="0"/>
              </a:rPr>
              <a:t>In </a:t>
            </a:r>
            <a:r>
              <a:rPr lang="en-US" sz="1350" b="1" dirty="0">
                <a:latin typeface="rockwell" panose="02060603020205020403" pitchFamily="18" charset="0"/>
              </a:rPr>
              <a:t>World Wide Web</a:t>
            </a:r>
            <a:r>
              <a:rPr lang="en-US" sz="1350" dirty="0">
                <a:latin typeface="rockwell" panose="02060603020205020403" pitchFamily="18" charset="0"/>
              </a:rPr>
              <a:t>, web pages are considered to be the vertices. There is an edge from a page u to other page v if there is a link of page v on page u. This is an example of </a:t>
            </a:r>
            <a:r>
              <a:rPr lang="en-US" sz="1350" b="1" dirty="0">
                <a:latin typeface="rockwell" panose="02060603020205020403" pitchFamily="18" charset="0"/>
              </a:rPr>
              <a:t>Directed graph</a:t>
            </a:r>
            <a:r>
              <a:rPr lang="en-US" sz="1350" dirty="0">
                <a:latin typeface="rockwell" panose="02060603020205020403" pitchFamily="18" charset="0"/>
              </a:rPr>
              <a:t>. It was the basic idea behind </a:t>
            </a:r>
            <a:r>
              <a:rPr lang="en-US" sz="1350" dirty="0">
                <a:solidFill>
                  <a:srgbClr val="EC4E20"/>
                </a:solidFill>
                <a:latin typeface="rockwell" panose="02060603020205020403" pitchFamily="18" charset="0"/>
                <a:hlinkClick r:id="rId2"/>
              </a:rPr>
              <a:t>Google Page Ranking Algorithm</a:t>
            </a:r>
            <a:r>
              <a:rPr lang="en-US" sz="1350" dirty="0">
                <a:latin typeface="rockwell" panose="02060603020205020403" pitchFamily="18" charset="0"/>
              </a:rPr>
              <a:t>.</a:t>
            </a:r>
          </a:p>
          <a:p>
            <a:pPr fontAlgn="base">
              <a:buFont typeface="Arial" panose="020B0604020202020204" pitchFamily="34" charset="0"/>
              <a:buChar char="•"/>
            </a:pPr>
            <a:r>
              <a:rPr lang="en-US" sz="1350" dirty="0">
                <a:latin typeface="rockwell" panose="02060603020205020403" pitchFamily="18" charset="0"/>
              </a:rPr>
              <a:t>In </a:t>
            </a:r>
            <a:r>
              <a:rPr lang="en-US" sz="1350" b="1" dirty="0">
                <a:latin typeface="rockwell" panose="02060603020205020403" pitchFamily="18" charset="0"/>
              </a:rPr>
              <a:t>Operating System</a:t>
            </a:r>
            <a:r>
              <a:rPr lang="en-US" sz="1350" dirty="0">
                <a:latin typeface="rockwell" panose="02060603020205020403" pitchFamily="18" charset="0"/>
              </a:rPr>
              <a:t>, we come across the Resource Allocation Graph where each process and resources are considered to be vertices. Edges are drawn from resources to the allocated process, or from requesting process to the requested resource. If this leads to any formation of a cycle then a deadlock will occur.</a:t>
            </a:r>
          </a:p>
        </p:txBody>
      </p:sp>
      <p:sp>
        <p:nvSpPr>
          <p:cNvPr id="6" name="Rectangle 5">
            <a:extLst>
              <a:ext uri="{FF2B5EF4-FFF2-40B4-BE49-F238E27FC236}">
                <a16:creationId xmlns:a16="http://schemas.microsoft.com/office/drawing/2014/main" id="{83F9DA1C-0C0A-4793-9B66-92DDAF8F3B7A}"/>
              </a:ext>
            </a:extLst>
          </p:cNvPr>
          <p:cNvSpPr/>
          <p:nvPr/>
        </p:nvSpPr>
        <p:spPr>
          <a:xfrm>
            <a:off x="163996" y="857250"/>
            <a:ext cx="245993"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rockwell" panose="02060603020205020403" pitchFamily="18" charset="0"/>
            </a:endParaRPr>
          </a:p>
        </p:txBody>
      </p:sp>
    </p:spTree>
    <p:extLst>
      <p:ext uri="{BB962C8B-B14F-4D97-AF65-F5344CB8AC3E}">
        <p14:creationId xmlns:p14="http://schemas.microsoft.com/office/powerpoint/2010/main" val="1402412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628650" y="1131094"/>
            <a:ext cx="7886700" cy="994172"/>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chemeClr val="dk1"/>
              </a:buClr>
              <a:buSzPts val="4400"/>
            </a:pPr>
            <a:r>
              <a:rPr lang="en-US"/>
              <a:t>ADT</a:t>
            </a:r>
            <a:endParaRPr/>
          </a:p>
        </p:txBody>
      </p:sp>
      <p:sp>
        <p:nvSpPr>
          <p:cNvPr id="91" name="Google Shape;91;p2"/>
          <p:cNvSpPr txBox="1">
            <a:spLocks noGrp="1"/>
          </p:cNvSpPr>
          <p:nvPr>
            <p:ph type="body" idx="1"/>
          </p:nvPr>
        </p:nvSpPr>
        <p:spPr>
          <a:xfrm>
            <a:off x="628650" y="2226469"/>
            <a:ext cx="7886700" cy="3263504"/>
          </a:xfrm>
          <a:prstGeom prst="rect">
            <a:avLst/>
          </a:prstGeom>
          <a:noFill/>
          <a:ln>
            <a:noFill/>
          </a:ln>
        </p:spPr>
        <p:txBody>
          <a:bodyPr spcFirstLastPara="1" vert="horz" wrap="square" lIns="68569" tIns="34275" rIns="68569" bIns="34275" rtlCol="0" anchor="t" anchorCtr="0">
            <a:normAutofit/>
          </a:bodyPr>
          <a:lstStyle/>
          <a:p>
            <a:pPr marL="171450" indent="-171450">
              <a:lnSpc>
                <a:spcPct val="80000"/>
              </a:lnSpc>
              <a:spcBef>
                <a:spcPts val="0"/>
              </a:spcBef>
              <a:buClr>
                <a:schemeClr val="dk1"/>
              </a:buClr>
              <a:buSzPts val="2590"/>
            </a:pPr>
            <a:r>
              <a:rPr lang="en-US" sz="1943"/>
              <a:t>ADT means -  </a:t>
            </a:r>
            <a:r>
              <a:rPr lang="en-US" sz="1943" b="1"/>
              <a:t>Abstract Data Type</a:t>
            </a:r>
            <a:endParaRPr/>
          </a:p>
          <a:p>
            <a:pPr marL="0" indent="0">
              <a:lnSpc>
                <a:spcPct val="80000"/>
              </a:lnSpc>
              <a:spcBef>
                <a:spcPts val="750"/>
              </a:spcBef>
              <a:buClr>
                <a:schemeClr val="dk1"/>
              </a:buClr>
              <a:buSzPts val="2590"/>
              <a:buNone/>
            </a:pPr>
            <a:endParaRPr sz="1943"/>
          </a:p>
          <a:p>
            <a:pPr marL="171450" indent="-171450">
              <a:lnSpc>
                <a:spcPct val="80000"/>
              </a:lnSpc>
              <a:spcBef>
                <a:spcPts val="750"/>
              </a:spcBef>
              <a:buClr>
                <a:schemeClr val="dk1"/>
              </a:buClr>
              <a:buSzPts val="2590"/>
            </a:pPr>
            <a:r>
              <a:rPr lang="en-US" sz="1943"/>
              <a:t>Definition:</a:t>
            </a:r>
            <a:endParaRPr/>
          </a:p>
          <a:p>
            <a:pPr marL="0" indent="0">
              <a:lnSpc>
                <a:spcPct val="80000"/>
              </a:lnSpc>
              <a:spcBef>
                <a:spcPts val="750"/>
              </a:spcBef>
              <a:buClr>
                <a:schemeClr val="dk1"/>
              </a:buClr>
              <a:buSzPts val="2590"/>
              <a:buNone/>
            </a:pPr>
            <a:r>
              <a:rPr lang="en-US" sz="1943"/>
              <a:t>	- It’s the logical representation of collection of data in a data structure along with set of operations that are permitted over the data items in the data structure.</a:t>
            </a:r>
            <a:endParaRPr/>
          </a:p>
          <a:p>
            <a:pPr marL="0" indent="0">
              <a:lnSpc>
                <a:spcPct val="80000"/>
              </a:lnSpc>
              <a:spcBef>
                <a:spcPts val="750"/>
              </a:spcBef>
              <a:buClr>
                <a:schemeClr val="dk1"/>
              </a:buClr>
              <a:buSzPts val="2590"/>
              <a:buNone/>
            </a:pPr>
            <a:r>
              <a:rPr lang="en-US" sz="1943"/>
              <a:t>	- Example </a:t>
            </a:r>
            <a:endParaRPr/>
          </a:p>
          <a:p>
            <a:pPr marL="0" indent="0">
              <a:lnSpc>
                <a:spcPct val="80000"/>
              </a:lnSpc>
              <a:spcBef>
                <a:spcPts val="750"/>
              </a:spcBef>
              <a:buClr>
                <a:schemeClr val="dk1"/>
              </a:buClr>
              <a:buSzPts val="2590"/>
              <a:buNone/>
            </a:pPr>
            <a:r>
              <a:rPr lang="en-US" sz="1943"/>
              <a:t>		- List ( Creation, Insert, Delete, Search )</a:t>
            </a:r>
            <a:endParaRPr/>
          </a:p>
          <a:p>
            <a:pPr marL="0" indent="0">
              <a:lnSpc>
                <a:spcPct val="80000"/>
              </a:lnSpc>
              <a:spcBef>
                <a:spcPts val="750"/>
              </a:spcBef>
              <a:buClr>
                <a:schemeClr val="dk1"/>
              </a:buClr>
              <a:buSzPts val="2590"/>
              <a:buNone/>
            </a:pPr>
            <a:r>
              <a:rPr lang="en-US" sz="1943"/>
              <a:t>		-Stack (Push, Pop)</a:t>
            </a:r>
            <a:endParaRPr/>
          </a:p>
          <a:p>
            <a:pPr marL="0" indent="0">
              <a:lnSpc>
                <a:spcPct val="80000"/>
              </a:lnSpc>
              <a:spcBef>
                <a:spcPts val="750"/>
              </a:spcBef>
              <a:buClr>
                <a:schemeClr val="dk1"/>
              </a:buClr>
              <a:buSzPts val="2590"/>
              <a:buNone/>
            </a:pPr>
            <a:r>
              <a:rPr lang="en-US" sz="1943"/>
              <a:t>		- Queue (Enqueue, Dequeue)</a:t>
            </a:r>
            <a:endParaRPr sz="1943"/>
          </a:p>
          <a:p>
            <a:pPr marL="0" indent="0">
              <a:lnSpc>
                <a:spcPct val="80000"/>
              </a:lnSpc>
              <a:spcBef>
                <a:spcPts val="750"/>
              </a:spcBef>
              <a:buClr>
                <a:schemeClr val="dk1"/>
              </a:buClr>
              <a:buSzPts val="2590"/>
              <a:buNone/>
            </a:pPr>
            <a:endParaRPr sz="1943"/>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628650" y="1131094"/>
            <a:ext cx="7886700" cy="994172"/>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chemeClr val="dk1"/>
              </a:buClr>
              <a:buSzPts val="4400"/>
            </a:pPr>
            <a:r>
              <a:rPr lang="en-US"/>
              <a:t>Data Structure Operations</a:t>
            </a:r>
            <a:endParaRPr/>
          </a:p>
        </p:txBody>
      </p:sp>
      <p:sp>
        <p:nvSpPr>
          <p:cNvPr id="97" name="Google Shape;97;p3"/>
          <p:cNvSpPr txBox="1">
            <a:spLocks noGrp="1"/>
          </p:cNvSpPr>
          <p:nvPr>
            <p:ph type="body" idx="1"/>
          </p:nvPr>
        </p:nvSpPr>
        <p:spPr>
          <a:xfrm>
            <a:off x="628650" y="2226469"/>
            <a:ext cx="7886700" cy="3263504"/>
          </a:xfrm>
          <a:prstGeom prst="rect">
            <a:avLst/>
          </a:prstGeom>
          <a:noFill/>
          <a:ln>
            <a:noFill/>
          </a:ln>
        </p:spPr>
        <p:txBody>
          <a:bodyPr spcFirstLastPara="1" vert="horz" wrap="square" lIns="68569" tIns="34275" rIns="68569" bIns="34275" rtlCol="0" anchor="t" anchorCtr="0">
            <a:normAutofit fontScale="85000" lnSpcReduction="20000"/>
          </a:bodyPr>
          <a:lstStyle/>
          <a:p>
            <a:pPr marL="171450" indent="-171450">
              <a:lnSpc>
                <a:spcPct val="90000"/>
              </a:lnSpc>
              <a:spcBef>
                <a:spcPts val="0"/>
              </a:spcBef>
              <a:buClr>
                <a:schemeClr val="dk1"/>
              </a:buClr>
              <a:buSzPts val="2800"/>
            </a:pPr>
            <a:r>
              <a:rPr lang="en-US"/>
              <a:t>Array ADT</a:t>
            </a:r>
            <a:endParaRPr/>
          </a:p>
          <a:p>
            <a:pPr marL="0" indent="0">
              <a:lnSpc>
                <a:spcPct val="90000"/>
              </a:lnSpc>
              <a:spcBef>
                <a:spcPts val="750"/>
              </a:spcBef>
              <a:buClr>
                <a:schemeClr val="dk1"/>
              </a:buClr>
              <a:buSzPts val="2800"/>
              <a:buNone/>
            </a:pPr>
            <a:r>
              <a:rPr lang="en-US"/>
              <a:t>	- Creation</a:t>
            </a:r>
            <a:endParaRPr/>
          </a:p>
          <a:p>
            <a:pPr marL="0" indent="0">
              <a:lnSpc>
                <a:spcPct val="90000"/>
              </a:lnSpc>
              <a:spcBef>
                <a:spcPts val="750"/>
              </a:spcBef>
              <a:buClr>
                <a:schemeClr val="dk1"/>
              </a:buClr>
              <a:buSzPts val="2800"/>
              <a:buNone/>
            </a:pPr>
            <a:r>
              <a:rPr lang="en-US"/>
              <a:t>	- Definition and Declaration </a:t>
            </a:r>
            <a:endParaRPr/>
          </a:p>
          <a:p>
            <a:pPr marL="0" indent="0">
              <a:lnSpc>
                <a:spcPct val="90000"/>
              </a:lnSpc>
              <a:spcBef>
                <a:spcPts val="750"/>
              </a:spcBef>
              <a:buClr>
                <a:schemeClr val="dk1"/>
              </a:buClr>
              <a:buSzPts val="2800"/>
              <a:buNone/>
            </a:pPr>
            <a:r>
              <a:rPr lang="en-US"/>
              <a:t>	- Insertion</a:t>
            </a:r>
            <a:endParaRPr/>
          </a:p>
          <a:p>
            <a:pPr marL="0" indent="0">
              <a:lnSpc>
                <a:spcPct val="90000"/>
              </a:lnSpc>
              <a:spcBef>
                <a:spcPts val="750"/>
              </a:spcBef>
              <a:buClr>
                <a:schemeClr val="dk1"/>
              </a:buClr>
              <a:buSzPts val="2800"/>
              <a:buNone/>
            </a:pPr>
            <a:r>
              <a:rPr lang="en-US"/>
              <a:t>	- Deletion</a:t>
            </a:r>
            <a:endParaRPr/>
          </a:p>
          <a:p>
            <a:pPr marL="0" indent="0">
              <a:lnSpc>
                <a:spcPct val="90000"/>
              </a:lnSpc>
              <a:spcBef>
                <a:spcPts val="750"/>
              </a:spcBef>
              <a:buClr>
                <a:schemeClr val="dk1"/>
              </a:buClr>
              <a:buSzPts val="2800"/>
              <a:buNone/>
            </a:pPr>
            <a:r>
              <a:rPr lang="en-US"/>
              <a:t>	- Sorting</a:t>
            </a:r>
            <a:endParaRPr/>
          </a:p>
          <a:p>
            <a:pPr marL="0" indent="0">
              <a:lnSpc>
                <a:spcPct val="90000"/>
              </a:lnSpc>
              <a:spcBef>
                <a:spcPts val="750"/>
              </a:spcBef>
              <a:buClr>
                <a:schemeClr val="dk1"/>
              </a:buClr>
              <a:buSzPts val="2800"/>
              <a:buNone/>
            </a:pPr>
            <a:r>
              <a:rPr lang="en-US"/>
              <a:t>	-Searching</a:t>
            </a:r>
            <a:endParaRPr/>
          </a:p>
          <a:p>
            <a:pPr marL="0" indent="0">
              <a:lnSpc>
                <a:spcPct val="90000"/>
              </a:lnSpc>
              <a:spcBef>
                <a:spcPts val="750"/>
              </a:spcBef>
              <a:buClr>
                <a:schemeClr val="dk1"/>
              </a:buClr>
              <a:buSzPts val="2800"/>
              <a:buNone/>
            </a:pPr>
            <a:r>
              <a:rPr lang="en-US"/>
              <a:t>	- Applications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628650" y="1131094"/>
            <a:ext cx="7886700" cy="994172"/>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chemeClr val="dk1"/>
              </a:buClr>
              <a:buSzPts val="4400"/>
            </a:pPr>
            <a:r>
              <a:rPr lang="en-US"/>
              <a:t>Data Structure Operations</a:t>
            </a:r>
            <a:endParaRPr/>
          </a:p>
        </p:txBody>
      </p:sp>
      <p:sp>
        <p:nvSpPr>
          <p:cNvPr id="109" name="Google Shape;109;p5"/>
          <p:cNvSpPr txBox="1">
            <a:spLocks noGrp="1"/>
          </p:cNvSpPr>
          <p:nvPr>
            <p:ph type="body" idx="1"/>
          </p:nvPr>
        </p:nvSpPr>
        <p:spPr>
          <a:xfrm>
            <a:off x="628650" y="2226469"/>
            <a:ext cx="7886700" cy="3263504"/>
          </a:xfrm>
          <a:prstGeom prst="rect">
            <a:avLst/>
          </a:prstGeom>
          <a:noFill/>
          <a:ln>
            <a:noFill/>
          </a:ln>
        </p:spPr>
        <p:txBody>
          <a:bodyPr spcFirstLastPara="1" vert="horz" wrap="square" lIns="68569" tIns="34275" rIns="68569" bIns="34275" rtlCol="0" anchor="t" anchorCtr="0">
            <a:normAutofit/>
          </a:bodyPr>
          <a:lstStyle/>
          <a:p>
            <a:pPr marL="171450" indent="-171450">
              <a:lnSpc>
                <a:spcPct val="90000"/>
              </a:lnSpc>
              <a:spcBef>
                <a:spcPts val="0"/>
              </a:spcBef>
              <a:buClr>
                <a:schemeClr val="dk1"/>
              </a:buClr>
              <a:buSzPts val="2800"/>
            </a:pPr>
            <a:r>
              <a:rPr lang="en-US"/>
              <a:t>Stack</a:t>
            </a:r>
            <a:endParaRPr/>
          </a:p>
          <a:p>
            <a:pPr marL="0" indent="0">
              <a:lnSpc>
                <a:spcPct val="90000"/>
              </a:lnSpc>
              <a:spcBef>
                <a:spcPts val="750"/>
              </a:spcBef>
              <a:buClr>
                <a:schemeClr val="dk1"/>
              </a:buClr>
              <a:buSzPts val="2800"/>
              <a:buNone/>
            </a:pPr>
            <a:r>
              <a:rPr lang="en-US"/>
              <a:t>	- Definition and Declaration (Array / List)</a:t>
            </a:r>
            <a:endParaRPr/>
          </a:p>
          <a:p>
            <a:pPr marL="0" indent="0">
              <a:lnSpc>
                <a:spcPct val="90000"/>
              </a:lnSpc>
              <a:spcBef>
                <a:spcPts val="750"/>
              </a:spcBef>
              <a:buClr>
                <a:schemeClr val="dk1"/>
              </a:buClr>
              <a:buSzPts val="2800"/>
              <a:buNone/>
            </a:pPr>
            <a:r>
              <a:rPr lang="en-US"/>
              <a:t>	- Insertion (Push)</a:t>
            </a:r>
            <a:endParaRPr/>
          </a:p>
          <a:p>
            <a:pPr marL="0" indent="0">
              <a:lnSpc>
                <a:spcPct val="90000"/>
              </a:lnSpc>
              <a:spcBef>
                <a:spcPts val="750"/>
              </a:spcBef>
              <a:buClr>
                <a:schemeClr val="dk1"/>
              </a:buClr>
              <a:buSzPts val="2800"/>
              <a:buNone/>
            </a:pPr>
            <a:r>
              <a:rPr lang="en-US"/>
              <a:t>	- Deletion (Pop)</a:t>
            </a:r>
            <a:endParaRPr/>
          </a:p>
          <a:p>
            <a:pPr marL="0" indent="0">
              <a:lnSpc>
                <a:spcPct val="90000"/>
              </a:lnSpc>
              <a:spcBef>
                <a:spcPts val="750"/>
              </a:spcBef>
              <a:buClr>
                <a:schemeClr val="dk1"/>
              </a:buClr>
              <a:buSzPts val="2800"/>
              <a:buNone/>
            </a:pPr>
            <a:r>
              <a:rPr lang="en-US"/>
              <a:t>	- Searching</a:t>
            </a:r>
            <a:endParaRPr/>
          </a:p>
          <a:p>
            <a:pPr marL="0" indent="0">
              <a:lnSpc>
                <a:spcPct val="90000"/>
              </a:lnSpc>
              <a:spcBef>
                <a:spcPts val="750"/>
              </a:spcBef>
              <a:buClr>
                <a:schemeClr val="dk1"/>
              </a:buClr>
              <a:buSzPts val="2800"/>
              <a:buNone/>
            </a:pPr>
            <a:r>
              <a:rPr lang="en-US"/>
              <a:t>	- Applications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628650" y="1131094"/>
            <a:ext cx="7886700" cy="994172"/>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chemeClr val="dk1"/>
              </a:buClr>
              <a:buSzPts val="4400"/>
            </a:pPr>
            <a:r>
              <a:rPr lang="en-US"/>
              <a:t>Data Structure Operations</a:t>
            </a:r>
            <a:endParaRPr/>
          </a:p>
        </p:txBody>
      </p:sp>
      <p:sp>
        <p:nvSpPr>
          <p:cNvPr id="103" name="Google Shape;103;p4"/>
          <p:cNvSpPr txBox="1">
            <a:spLocks noGrp="1"/>
          </p:cNvSpPr>
          <p:nvPr>
            <p:ph type="body" idx="1"/>
          </p:nvPr>
        </p:nvSpPr>
        <p:spPr>
          <a:xfrm>
            <a:off x="628650" y="2226469"/>
            <a:ext cx="7886700" cy="3263504"/>
          </a:xfrm>
          <a:prstGeom prst="rect">
            <a:avLst/>
          </a:prstGeom>
          <a:noFill/>
          <a:ln>
            <a:noFill/>
          </a:ln>
        </p:spPr>
        <p:txBody>
          <a:bodyPr spcFirstLastPara="1" vert="horz" wrap="square" lIns="68569" tIns="34275" rIns="68569" bIns="34275" rtlCol="0" anchor="t" anchorCtr="0">
            <a:normAutofit fontScale="85000" lnSpcReduction="20000"/>
          </a:bodyPr>
          <a:lstStyle/>
          <a:p>
            <a:pPr marL="171450" indent="-171450">
              <a:lnSpc>
                <a:spcPct val="80000"/>
              </a:lnSpc>
              <a:spcBef>
                <a:spcPts val="0"/>
              </a:spcBef>
              <a:buClr>
                <a:schemeClr val="dk1"/>
              </a:buClr>
              <a:buSzPts val="2800"/>
            </a:pPr>
            <a:r>
              <a:rPr lang="en-US"/>
              <a:t>Linked List</a:t>
            </a:r>
            <a:endParaRPr/>
          </a:p>
          <a:p>
            <a:pPr marL="0" indent="0">
              <a:lnSpc>
                <a:spcPct val="80000"/>
              </a:lnSpc>
              <a:spcBef>
                <a:spcPts val="750"/>
              </a:spcBef>
              <a:buClr>
                <a:schemeClr val="dk1"/>
              </a:buClr>
              <a:buSzPts val="2800"/>
              <a:buNone/>
            </a:pPr>
            <a:r>
              <a:rPr lang="en-US"/>
              <a:t>	- Definition and Declaration (Structure)</a:t>
            </a:r>
            <a:endParaRPr/>
          </a:p>
          <a:p>
            <a:pPr marL="0" indent="0">
              <a:lnSpc>
                <a:spcPct val="80000"/>
              </a:lnSpc>
              <a:spcBef>
                <a:spcPts val="750"/>
              </a:spcBef>
              <a:buClr>
                <a:schemeClr val="dk1"/>
              </a:buClr>
              <a:buSzPts val="2800"/>
              <a:buNone/>
            </a:pPr>
            <a:r>
              <a:rPr lang="en-US"/>
              <a:t>	- Creation (Head node)</a:t>
            </a:r>
            <a:endParaRPr/>
          </a:p>
          <a:p>
            <a:pPr marL="0" indent="0">
              <a:lnSpc>
                <a:spcPct val="80000"/>
              </a:lnSpc>
              <a:spcBef>
                <a:spcPts val="750"/>
              </a:spcBef>
              <a:buClr>
                <a:schemeClr val="dk1"/>
              </a:buClr>
              <a:buSzPts val="2800"/>
              <a:buNone/>
            </a:pPr>
            <a:r>
              <a:rPr lang="en-US"/>
              <a:t>	- Insertion</a:t>
            </a:r>
            <a:endParaRPr/>
          </a:p>
          <a:p>
            <a:pPr marL="0" indent="0">
              <a:lnSpc>
                <a:spcPct val="80000"/>
              </a:lnSpc>
              <a:spcBef>
                <a:spcPts val="750"/>
              </a:spcBef>
              <a:buClr>
                <a:schemeClr val="dk1"/>
              </a:buClr>
              <a:buSzPts val="2800"/>
              <a:buNone/>
            </a:pPr>
            <a:r>
              <a:rPr lang="en-US"/>
              <a:t>	- Deletion</a:t>
            </a:r>
            <a:endParaRPr/>
          </a:p>
          <a:p>
            <a:pPr marL="0" indent="0">
              <a:lnSpc>
                <a:spcPct val="80000"/>
              </a:lnSpc>
              <a:spcBef>
                <a:spcPts val="750"/>
              </a:spcBef>
              <a:buClr>
                <a:schemeClr val="dk1"/>
              </a:buClr>
              <a:buSzPts val="2800"/>
              <a:buNone/>
            </a:pPr>
            <a:r>
              <a:rPr lang="en-US"/>
              <a:t>	- Search / Traverse</a:t>
            </a:r>
            <a:endParaRPr/>
          </a:p>
          <a:p>
            <a:pPr marL="0" indent="0">
              <a:lnSpc>
                <a:spcPct val="80000"/>
              </a:lnSpc>
              <a:spcBef>
                <a:spcPts val="750"/>
              </a:spcBef>
              <a:buClr>
                <a:schemeClr val="dk1"/>
              </a:buClr>
              <a:buSzPts val="2800"/>
              <a:buNone/>
            </a:pPr>
            <a:r>
              <a:rPr lang="en-US"/>
              <a:t>	- Types (Single, Double, Multi, Circular)</a:t>
            </a:r>
            <a:endParaRPr/>
          </a:p>
          <a:p>
            <a:pPr marL="0" indent="0">
              <a:lnSpc>
                <a:spcPct val="80000"/>
              </a:lnSpc>
              <a:spcBef>
                <a:spcPts val="750"/>
              </a:spcBef>
              <a:buClr>
                <a:schemeClr val="dk1"/>
              </a:buClr>
              <a:buSzPts val="2800"/>
              <a:buNone/>
            </a:pPr>
            <a:r>
              <a:rPr lang="en-US"/>
              <a:t>	- Applications</a:t>
            </a:r>
            <a:endParaRPr/>
          </a:p>
          <a:p>
            <a:pPr marL="0" indent="0">
              <a:lnSpc>
                <a:spcPct val="80000"/>
              </a:lnSpc>
              <a:spcBef>
                <a:spcPts val="750"/>
              </a:spcBef>
              <a:buClr>
                <a:schemeClr val="dk1"/>
              </a:buClr>
              <a:buSzPts val="28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7500" lnSpcReduction="20000"/>
          </a:bodyPr>
          <a:lstStyle/>
          <a:p>
            <a:pPr algn="just">
              <a:buNone/>
            </a:pPr>
            <a:r>
              <a:rPr lang="en-US" dirty="0"/>
              <a:t>Data structures are used in almost every program .</a:t>
            </a:r>
          </a:p>
          <a:p>
            <a:pPr algn="just">
              <a:buFont typeface="Wingdings" pitchFamily="2" charset="2"/>
              <a:buChar char="Ø"/>
            </a:pPr>
            <a:r>
              <a:rPr lang="en-US" dirty="0"/>
              <a:t> Some common </a:t>
            </a:r>
            <a:r>
              <a:rPr lang="en-US" dirty="0">
                <a:solidFill>
                  <a:srgbClr val="FF0000"/>
                </a:solidFill>
              </a:rPr>
              <a:t>examples</a:t>
            </a:r>
            <a:r>
              <a:rPr lang="en-US" dirty="0"/>
              <a:t> of data structures </a:t>
            </a:r>
          </a:p>
          <a:p>
            <a:pPr algn="just">
              <a:buNone/>
            </a:pPr>
            <a:r>
              <a:rPr lang="en-US" dirty="0"/>
              <a:t>	 arrays, linked lists, queues, stacks, binary trees, and hash tables.</a:t>
            </a:r>
          </a:p>
          <a:p>
            <a:pPr algn="just">
              <a:buFont typeface="Wingdings" pitchFamily="2" charset="2"/>
              <a:buChar char="Ø"/>
            </a:pPr>
            <a:r>
              <a:rPr lang="en-US" dirty="0"/>
              <a:t>Data structures are widely applied in the </a:t>
            </a:r>
            <a:r>
              <a:rPr lang="en-US" dirty="0">
                <a:solidFill>
                  <a:srgbClr val="FF0000"/>
                </a:solidFill>
              </a:rPr>
              <a:t>following areas</a:t>
            </a:r>
            <a:r>
              <a:rPr lang="en-US" dirty="0"/>
              <a:t>: </a:t>
            </a:r>
          </a:p>
          <a:p>
            <a:pPr algn="just">
              <a:buNone/>
            </a:pPr>
            <a:r>
              <a:rPr lang="en-US" dirty="0"/>
              <a:t>	Compiler design , Operating system ,Statistical analysis package , DBMS </a:t>
            </a:r>
          </a:p>
          <a:p>
            <a:pPr algn="just"/>
            <a:r>
              <a:rPr lang="en-US" dirty="0"/>
              <a:t>The primary </a:t>
            </a:r>
            <a:r>
              <a:rPr lang="en-US" dirty="0">
                <a:solidFill>
                  <a:srgbClr val="00B0F0"/>
                </a:solidFill>
              </a:rPr>
              <a:t>goal of a program</a:t>
            </a:r>
            <a:r>
              <a:rPr lang="en-US" dirty="0"/>
              <a:t> or software is </a:t>
            </a:r>
            <a:r>
              <a:rPr lang="en-US" dirty="0">
                <a:solidFill>
                  <a:srgbClr val="00B050"/>
                </a:solidFill>
              </a:rPr>
              <a:t>not to perform calculations or operations but to store and retrieve information as fast as possible. </a:t>
            </a:r>
          </a:p>
          <a:p>
            <a:pPr algn="just"/>
            <a:r>
              <a:rPr lang="en-US" dirty="0"/>
              <a:t> A solution is said to be efficient if it solves the problem within the required resource constraints like the total space available to store the data and the time allowed to perform each subtask. And the best solution is the one that requires fewer resources than known alternatives. </a:t>
            </a:r>
          </a:p>
          <a:p>
            <a:pPr algn="just"/>
            <a:r>
              <a:rPr lang="en-US" dirty="0"/>
              <a:t>Moreover, the cost of a solution is the amount of resources it consumes. The cost of a solution is basically measured in terms of one key resource such as time, with the implied assumption that the solution meets the other resource constraints.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628650" y="1131094"/>
            <a:ext cx="7886700" cy="994172"/>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chemeClr val="dk1"/>
              </a:buClr>
              <a:buSzPts val="4400"/>
            </a:pPr>
            <a:r>
              <a:rPr lang="en-US"/>
              <a:t>Data Structure Operations</a:t>
            </a:r>
            <a:endParaRPr/>
          </a:p>
        </p:txBody>
      </p:sp>
      <p:sp>
        <p:nvSpPr>
          <p:cNvPr id="115" name="Google Shape;115;p6"/>
          <p:cNvSpPr txBox="1">
            <a:spLocks noGrp="1"/>
          </p:cNvSpPr>
          <p:nvPr>
            <p:ph type="body" idx="1"/>
          </p:nvPr>
        </p:nvSpPr>
        <p:spPr>
          <a:xfrm>
            <a:off x="628650" y="2226469"/>
            <a:ext cx="7886700" cy="3263504"/>
          </a:xfrm>
          <a:prstGeom prst="rect">
            <a:avLst/>
          </a:prstGeom>
          <a:noFill/>
          <a:ln>
            <a:noFill/>
          </a:ln>
        </p:spPr>
        <p:txBody>
          <a:bodyPr spcFirstLastPara="1" vert="horz" wrap="square" lIns="68569" tIns="34275" rIns="68569" bIns="34275" rtlCol="0" anchor="t" anchorCtr="0">
            <a:normAutofit/>
          </a:bodyPr>
          <a:lstStyle/>
          <a:p>
            <a:pPr marL="171450" indent="-171450">
              <a:lnSpc>
                <a:spcPct val="90000"/>
              </a:lnSpc>
              <a:spcBef>
                <a:spcPts val="0"/>
              </a:spcBef>
              <a:buClr>
                <a:schemeClr val="dk1"/>
              </a:buClr>
              <a:buSzPts val="2800"/>
            </a:pPr>
            <a:r>
              <a:rPr lang="en-US"/>
              <a:t>Queue</a:t>
            </a:r>
            <a:endParaRPr/>
          </a:p>
          <a:p>
            <a:pPr marL="0" indent="0">
              <a:lnSpc>
                <a:spcPct val="90000"/>
              </a:lnSpc>
              <a:spcBef>
                <a:spcPts val="750"/>
              </a:spcBef>
              <a:buClr>
                <a:schemeClr val="dk1"/>
              </a:buClr>
              <a:buSzPts val="2800"/>
              <a:buNone/>
            </a:pPr>
            <a:r>
              <a:rPr lang="en-US"/>
              <a:t>	- Definition and Declaration (Array / List)</a:t>
            </a:r>
            <a:endParaRPr/>
          </a:p>
          <a:p>
            <a:pPr marL="0" indent="0">
              <a:lnSpc>
                <a:spcPct val="90000"/>
              </a:lnSpc>
              <a:spcBef>
                <a:spcPts val="750"/>
              </a:spcBef>
              <a:buClr>
                <a:schemeClr val="dk1"/>
              </a:buClr>
              <a:buSzPts val="2800"/>
              <a:buNone/>
            </a:pPr>
            <a:r>
              <a:rPr lang="en-US"/>
              <a:t>	- Insertion ( Enqueue )</a:t>
            </a:r>
            <a:endParaRPr/>
          </a:p>
          <a:p>
            <a:pPr marL="0" indent="0">
              <a:lnSpc>
                <a:spcPct val="90000"/>
              </a:lnSpc>
              <a:spcBef>
                <a:spcPts val="750"/>
              </a:spcBef>
              <a:buClr>
                <a:schemeClr val="dk1"/>
              </a:buClr>
              <a:buSzPts val="2800"/>
              <a:buNone/>
            </a:pPr>
            <a:r>
              <a:rPr lang="en-US"/>
              <a:t>	- Deletion ( Dequeue)</a:t>
            </a:r>
            <a:endParaRPr/>
          </a:p>
          <a:p>
            <a:pPr marL="0" indent="0">
              <a:lnSpc>
                <a:spcPct val="90000"/>
              </a:lnSpc>
              <a:spcBef>
                <a:spcPts val="750"/>
              </a:spcBef>
              <a:buClr>
                <a:schemeClr val="dk1"/>
              </a:buClr>
              <a:buSzPts val="2800"/>
              <a:buNone/>
            </a:pPr>
            <a:r>
              <a:rPr lang="en-US"/>
              <a:t>	- Types ( Linear, Circular )</a:t>
            </a:r>
            <a:endParaRPr/>
          </a:p>
          <a:p>
            <a:pPr marL="0" indent="0">
              <a:lnSpc>
                <a:spcPct val="90000"/>
              </a:lnSpc>
              <a:spcBef>
                <a:spcPts val="750"/>
              </a:spcBef>
              <a:buClr>
                <a:schemeClr val="dk1"/>
              </a:buClr>
              <a:buSzPts val="2800"/>
              <a:buNone/>
            </a:pPr>
            <a:r>
              <a:rPr lang="en-US"/>
              <a:t>	- Applications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628650" y="1131094"/>
            <a:ext cx="7886700" cy="994172"/>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chemeClr val="dk1"/>
              </a:buClr>
              <a:buSzPts val="4400"/>
            </a:pPr>
            <a:r>
              <a:rPr lang="en-US"/>
              <a:t>Data Structure Operations</a:t>
            </a:r>
            <a:endParaRPr/>
          </a:p>
        </p:txBody>
      </p:sp>
      <p:sp>
        <p:nvSpPr>
          <p:cNvPr id="121" name="Google Shape;121;p7"/>
          <p:cNvSpPr txBox="1">
            <a:spLocks noGrp="1"/>
          </p:cNvSpPr>
          <p:nvPr>
            <p:ph type="body" idx="1"/>
          </p:nvPr>
        </p:nvSpPr>
        <p:spPr>
          <a:xfrm>
            <a:off x="628650" y="2226469"/>
            <a:ext cx="7886700" cy="3263504"/>
          </a:xfrm>
          <a:prstGeom prst="rect">
            <a:avLst/>
          </a:prstGeom>
          <a:noFill/>
          <a:ln>
            <a:noFill/>
          </a:ln>
        </p:spPr>
        <p:txBody>
          <a:bodyPr spcFirstLastPara="1" vert="horz" wrap="square" lIns="68569" tIns="34275" rIns="68569" bIns="34275" rtlCol="0" anchor="t" anchorCtr="0">
            <a:normAutofit fontScale="92500" lnSpcReduction="10000"/>
          </a:bodyPr>
          <a:lstStyle/>
          <a:p>
            <a:pPr marL="171450" indent="-171450">
              <a:lnSpc>
                <a:spcPct val="90000"/>
              </a:lnSpc>
              <a:spcBef>
                <a:spcPts val="0"/>
              </a:spcBef>
              <a:buClr>
                <a:schemeClr val="dk1"/>
              </a:buClr>
              <a:buSzPts val="2800"/>
            </a:pPr>
            <a:r>
              <a:rPr lang="en-US"/>
              <a:t>Tree</a:t>
            </a:r>
            <a:endParaRPr/>
          </a:p>
          <a:p>
            <a:pPr marL="0" indent="0">
              <a:lnSpc>
                <a:spcPct val="90000"/>
              </a:lnSpc>
              <a:spcBef>
                <a:spcPts val="750"/>
              </a:spcBef>
              <a:buClr>
                <a:schemeClr val="dk1"/>
              </a:buClr>
              <a:buSzPts val="2800"/>
              <a:buNone/>
            </a:pPr>
            <a:r>
              <a:rPr lang="en-US"/>
              <a:t>	- Definition and Declaration (Array / List)</a:t>
            </a:r>
            <a:endParaRPr/>
          </a:p>
          <a:p>
            <a:pPr marL="0" indent="0">
              <a:lnSpc>
                <a:spcPct val="90000"/>
              </a:lnSpc>
              <a:spcBef>
                <a:spcPts val="750"/>
              </a:spcBef>
              <a:buClr>
                <a:schemeClr val="dk1"/>
              </a:buClr>
              <a:buSzPts val="2800"/>
              <a:buNone/>
            </a:pPr>
            <a:r>
              <a:rPr lang="en-US"/>
              <a:t>	- Insertion </a:t>
            </a:r>
            <a:endParaRPr/>
          </a:p>
          <a:p>
            <a:pPr marL="0" indent="0">
              <a:lnSpc>
                <a:spcPct val="90000"/>
              </a:lnSpc>
              <a:spcBef>
                <a:spcPts val="750"/>
              </a:spcBef>
              <a:buClr>
                <a:schemeClr val="dk1"/>
              </a:buClr>
              <a:buSzPts val="2800"/>
              <a:buNone/>
            </a:pPr>
            <a:r>
              <a:rPr lang="en-US"/>
              <a:t>	- Deletion </a:t>
            </a:r>
            <a:endParaRPr/>
          </a:p>
          <a:p>
            <a:pPr marL="0" indent="0">
              <a:lnSpc>
                <a:spcPct val="90000"/>
              </a:lnSpc>
              <a:spcBef>
                <a:spcPts val="750"/>
              </a:spcBef>
              <a:buClr>
                <a:schemeClr val="dk1"/>
              </a:buClr>
              <a:buSzPts val="2800"/>
              <a:buNone/>
            </a:pPr>
            <a:r>
              <a:rPr lang="en-US"/>
              <a:t>	- Types ( Binary Tree, Binary Search Tree, AVL Tree, RB Tree )</a:t>
            </a:r>
            <a:endParaRPr/>
          </a:p>
          <a:p>
            <a:pPr marL="0" indent="0">
              <a:lnSpc>
                <a:spcPct val="90000"/>
              </a:lnSpc>
              <a:spcBef>
                <a:spcPts val="750"/>
              </a:spcBef>
              <a:buClr>
                <a:schemeClr val="dk1"/>
              </a:buClr>
              <a:buSzPts val="2800"/>
              <a:buNone/>
            </a:pPr>
            <a:r>
              <a:rPr lang="en-US"/>
              <a:t>	- Applications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0D4C8D29-AF6D-4000-9B19-49DAF0981834}"/>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Abstract Data Type</a:t>
            </a:r>
          </a:p>
        </p:txBody>
      </p:sp>
      <p:sp>
        <p:nvSpPr>
          <p:cNvPr id="16387" name="Rectangle 3">
            <a:extLst>
              <a:ext uri="{FF2B5EF4-FFF2-40B4-BE49-F238E27FC236}">
                <a16:creationId xmlns:a16="http://schemas.microsoft.com/office/drawing/2014/main" id="{C10856AF-A395-4487-A10D-5699248B2926}"/>
              </a:ext>
            </a:extLst>
          </p:cNvPr>
          <p:cNvSpPr txBox="1">
            <a:spLocks noChangeArrowheads="1"/>
          </p:cNvSpPr>
          <p:nvPr/>
        </p:nvSpPr>
        <p:spPr bwMode="auto">
          <a:xfrm>
            <a:off x="228600" y="1143000"/>
            <a:ext cx="8915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tabLst>
                <a:tab pos="3590925" algn="l"/>
              </a:tabLst>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tabLst>
                <a:tab pos="3590925" algn="l"/>
              </a:tabLst>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tabLst>
                <a:tab pos="3590925" algn="l"/>
              </a:tabLst>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tabLst>
                <a:tab pos="3590925" algn="l"/>
              </a:tabLst>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tabLst>
                <a:tab pos="35909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909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909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909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90925" algn="l"/>
              </a:tabLst>
              <a:defRPr sz="2000">
                <a:solidFill>
                  <a:schemeClr val="tx1"/>
                </a:solidFill>
                <a:latin typeface="Calibri" panose="020F0502020204030204" pitchFamily="34" charset="0"/>
              </a:defRPr>
            </a:lvl9pPr>
          </a:lstStyle>
          <a:p>
            <a:pPr eaLnBrk="1" hangingPunct="1">
              <a:lnSpc>
                <a:spcPct val="150000"/>
              </a:lnSpc>
            </a:pPr>
            <a:r>
              <a:rPr lang="en-US" altLang="en-US" sz="2400"/>
              <a:t>An </a:t>
            </a:r>
            <a:r>
              <a:rPr lang="en-US" altLang="en-US" sz="2400" b="1" i="1"/>
              <a:t>Abstract Data Type</a:t>
            </a:r>
            <a:r>
              <a:rPr lang="en-US" altLang="en-US" sz="2400" b="1"/>
              <a:t> (ADT)</a:t>
            </a:r>
            <a:r>
              <a:rPr lang="en-US" altLang="en-US" sz="2400"/>
              <a:t> is the way at which we look at a data structure, focusing on what it does and ignoring how it does its job. </a:t>
            </a:r>
          </a:p>
          <a:p>
            <a:pPr eaLnBrk="1" hangingPunct="1">
              <a:lnSpc>
                <a:spcPct val="150000"/>
              </a:lnSpc>
            </a:pPr>
            <a:r>
              <a:rPr lang="en-US" altLang="en-US" sz="2400"/>
              <a:t>For example, stacks and queues are perfect examples of an abstract data type. We can implement both these ADTs using an array or a linked list. This demonstrates the "abstract" nature of stacks and queues.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AA6AD87C-3AEC-4FAA-B355-190CD4994D23}"/>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Abstract Data Type</a:t>
            </a:r>
          </a:p>
        </p:txBody>
      </p:sp>
      <p:sp>
        <p:nvSpPr>
          <p:cNvPr id="17411" name="Rectangle 3">
            <a:extLst>
              <a:ext uri="{FF2B5EF4-FFF2-40B4-BE49-F238E27FC236}">
                <a16:creationId xmlns:a16="http://schemas.microsoft.com/office/drawing/2014/main" id="{F6B28CA8-D0CC-4B60-98BA-8E7069A8E46C}"/>
              </a:ext>
            </a:extLst>
          </p:cNvPr>
          <p:cNvSpPr txBox="1">
            <a:spLocks noChangeArrowheads="1"/>
          </p:cNvSpPr>
          <p:nvPr/>
        </p:nvSpPr>
        <p:spPr bwMode="auto">
          <a:xfrm>
            <a:off x="0" y="1143000"/>
            <a:ext cx="9144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tabLst>
                <a:tab pos="3590925" algn="l"/>
              </a:tabLst>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tabLst>
                <a:tab pos="3590925" algn="l"/>
              </a:tabLst>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tabLst>
                <a:tab pos="3590925" algn="l"/>
              </a:tabLst>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tabLst>
                <a:tab pos="3590925" algn="l"/>
              </a:tabLst>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tabLst>
                <a:tab pos="35909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909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909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909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90925" algn="l"/>
              </a:tabLst>
              <a:defRPr sz="2000">
                <a:solidFill>
                  <a:schemeClr val="tx1"/>
                </a:solidFill>
                <a:latin typeface="Calibri" panose="020F0502020204030204" pitchFamily="34" charset="0"/>
              </a:defRPr>
            </a:lvl9pPr>
          </a:lstStyle>
          <a:p>
            <a:pPr eaLnBrk="1" hangingPunct="1">
              <a:lnSpc>
                <a:spcPct val="150000"/>
              </a:lnSpc>
            </a:pPr>
            <a:r>
              <a:rPr lang="en-US" altLang="en-US" sz="2400"/>
              <a:t>In C, an Abstract Data Type can be a structure considered without regard to its implementation. It can be thought of as a "description" of the data in the structure with a list of operations that can be performed on the data within that structure. </a:t>
            </a:r>
          </a:p>
          <a:p>
            <a:pPr eaLnBrk="1" hangingPunct="1">
              <a:lnSpc>
                <a:spcPct val="150000"/>
              </a:lnSpc>
            </a:pPr>
            <a:r>
              <a:rPr lang="en-US" altLang="en-US" sz="2400"/>
              <a:t>The end user is not concerned about the details of how the methods carry out their tasks. They are only aware of the methods that are available to them and are concerned only about calling those methods and getting back the results but not HOW they work.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E0B9698C-1B4A-4A6D-9AD6-1349E363BBAC}"/>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Algorithm</a:t>
            </a:r>
          </a:p>
        </p:txBody>
      </p:sp>
      <p:sp>
        <p:nvSpPr>
          <p:cNvPr id="18435" name="Rectangle 3">
            <a:extLst>
              <a:ext uri="{FF2B5EF4-FFF2-40B4-BE49-F238E27FC236}">
                <a16:creationId xmlns:a16="http://schemas.microsoft.com/office/drawing/2014/main" id="{CA69CFC7-29EF-42DD-9AA3-255F271F8F5C}"/>
              </a:ext>
            </a:extLst>
          </p:cNvPr>
          <p:cNvSpPr txBox="1">
            <a:spLocks noChangeArrowheads="1"/>
          </p:cNvSpPr>
          <p:nvPr/>
        </p:nvSpPr>
        <p:spPr bwMode="auto">
          <a:xfrm>
            <a:off x="0" y="1143000"/>
            <a:ext cx="9067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An “algorithm" is a formally defined procedure for performing some calculation.  It provides a blueprint to write a program to solve a particular problem. </a:t>
            </a:r>
          </a:p>
          <a:p>
            <a:pPr eaLnBrk="1" hangingPunct="1">
              <a:lnSpc>
                <a:spcPct val="150000"/>
              </a:lnSpc>
            </a:pPr>
            <a:r>
              <a:rPr lang="en-US" altLang="en-US" sz="2400"/>
              <a:t>It is considered to be an effective procedure for solving a problem in finite number of steps. That is, a well-defined algorithm always provides an answer and is guaranteed to terminate.</a:t>
            </a:r>
          </a:p>
          <a:p>
            <a:pPr eaLnBrk="1" hangingPunct="1">
              <a:lnSpc>
                <a:spcPct val="150000"/>
              </a:lnSpc>
            </a:pPr>
            <a:r>
              <a:rPr lang="en-US" altLang="en-US" sz="2400"/>
              <a:t>Algorithms are mainly used to achieve </a:t>
            </a:r>
            <a:r>
              <a:rPr lang="en-US" altLang="en-US" sz="2400" b="1"/>
              <a:t>software re-use</a:t>
            </a:r>
            <a:r>
              <a:rPr lang="en-US" altLang="en-US" sz="2400"/>
              <a:t>. Once we have an idea or a blueprint of a solution, we can implement it in any high level language like C, C++, Java, so on and so forth.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CC164712-97A3-4FC1-A688-7A5670FC4406}"/>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Algorithm</a:t>
            </a:r>
          </a:p>
        </p:txBody>
      </p:sp>
      <p:sp>
        <p:nvSpPr>
          <p:cNvPr id="19459" name="Rectangle 3">
            <a:extLst>
              <a:ext uri="{FF2B5EF4-FFF2-40B4-BE49-F238E27FC236}">
                <a16:creationId xmlns:a16="http://schemas.microsoft.com/office/drawing/2014/main" id="{618CE3A0-E721-47C7-80F7-2F3E55677B8B}"/>
              </a:ext>
            </a:extLst>
          </p:cNvPr>
          <p:cNvSpPr txBox="1">
            <a:spLocks noChangeArrowheads="1"/>
          </p:cNvSpPr>
          <p:nvPr/>
        </p:nvSpPr>
        <p:spPr bwMode="auto">
          <a:xfrm>
            <a:off x="0" y="1143000"/>
            <a:ext cx="9067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buFont typeface="Arial" panose="020B0604020202020204" pitchFamily="34" charset="0"/>
              <a:buNone/>
            </a:pPr>
            <a:r>
              <a:rPr lang="en-US" altLang="en-US" sz="2400" b="1"/>
              <a:t>Write an algorithm to find whether a number is even or odd</a:t>
            </a:r>
            <a:endParaRPr lang="en-US" altLang="en-US" sz="2400"/>
          </a:p>
          <a:p>
            <a:pPr eaLnBrk="1" hangingPunct="1">
              <a:lnSpc>
                <a:spcPct val="150000"/>
              </a:lnSpc>
              <a:buFont typeface="Arial" panose="020B0604020202020204" pitchFamily="34" charset="0"/>
              <a:buNone/>
            </a:pPr>
            <a:r>
              <a:rPr lang="en-US" altLang="en-US" sz="2400"/>
              <a:t>Step 1: Input the first number as A</a:t>
            </a:r>
          </a:p>
          <a:p>
            <a:pPr eaLnBrk="1" hangingPunct="1">
              <a:lnSpc>
                <a:spcPct val="150000"/>
              </a:lnSpc>
              <a:buFont typeface="Arial" panose="020B0604020202020204" pitchFamily="34" charset="0"/>
              <a:buNone/>
            </a:pPr>
            <a:r>
              <a:rPr lang="en-US" altLang="en-US" sz="2400"/>
              <a:t>Step 2: IF A%2 =0</a:t>
            </a:r>
          </a:p>
          <a:p>
            <a:pPr eaLnBrk="1" hangingPunct="1">
              <a:lnSpc>
                <a:spcPct val="150000"/>
              </a:lnSpc>
              <a:buFont typeface="Arial" panose="020B0604020202020204" pitchFamily="34" charset="0"/>
              <a:buNone/>
            </a:pPr>
            <a:r>
              <a:rPr lang="en-US" altLang="en-US" sz="2400"/>
              <a:t>		Then Print "EVEN"</a:t>
            </a:r>
          </a:p>
          <a:p>
            <a:pPr eaLnBrk="1" hangingPunct="1">
              <a:lnSpc>
                <a:spcPct val="150000"/>
              </a:lnSpc>
              <a:buFont typeface="Arial" panose="020B0604020202020204" pitchFamily="34" charset="0"/>
              <a:buNone/>
            </a:pPr>
            <a:r>
              <a:rPr lang="en-US" altLang="en-US" sz="2400"/>
              <a:t>	  ELSE </a:t>
            </a:r>
          </a:p>
          <a:p>
            <a:pPr eaLnBrk="1" hangingPunct="1">
              <a:lnSpc>
                <a:spcPct val="150000"/>
              </a:lnSpc>
              <a:buFont typeface="Arial" panose="020B0604020202020204" pitchFamily="34" charset="0"/>
              <a:buNone/>
            </a:pPr>
            <a:r>
              <a:rPr lang="en-US" altLang="en-US" sz="2400"/>
              <a:t>		PRINT "ODD"</a:t>
            </a:r>
          </a:p>
          <a:p>
            <a:pPr eaLnBrk="1" hangingPunct="1">
              <a:lnSpc>
                <a:spcPct val="150000"/>
              </a:lnSpc>
              <a:buFont typeface="Arial" panose="020B0604020202020204" pitchFamily="34" charset="0"/>
              <a:buNone/>
            </a:pPr>
            <a:r>
              <a:rPr lang="en-US" altLang="en-US" sz="2400"/>
              <a:t>Step 3: END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A812-837F-46AE-8A87-BF6AAF335D5D}"/>
              </a:ext>
            </a:extLst>
          </p:cNvPr>
          <p:cNvSpPr>
            <a:spLocks noGrp="1"/>
          </p:cNvSpPr>
          <p:nvPr>
            <p:ph type="title"/>
          </p:nvPr>
        </p:nvSpPr>
        <p:spPr/>
        <p:txBody>
          <a:bodyPr/>
          <a:lstStyle/>
          <a:p>
            <a:r>
              <a:rPr lang="en-US" dirty="0">
                <a:solidFill>
                  <a:schemeClr val="accent5">
                    <a:lumMod val="75000"/>
                  </a:schemeClr>
                </a:solidFill>
                <a:latin typeface="Rockwell" panose="02060603020205020403" pitchFamily="18" charset="0"/>
              </a:rPr>
              <a:t>ALGORITHM</a:t>
            </a:r>
          </a:p>
        </p:txBody>
      </p:sp>
      <p:sp>
        <p:nvSpPr>
          <p:cNvPr id="3" name="Content Placeholder 2">
            <a:extLst>
              <a:ext uri="{FF2B5EF4-FFF2-40B4-BE49-F238E27FC236}">
                <a16:creationId xmlns:a16="http://schemas.microsoft.com/office/drawing/2014/main" id="{80604BED-B47A-412C-A8C5-EA9C51F72663}"/>
              </a:ext>
            </a:extLst>
          </p:cNvPr>
          <p:cNvSpPr>
            <a:spLocks noGrp="1"/>
          </p:cNvSpPr>
          <p:nvPr>
            <p:ph idx="1"/>
          </p:nvPr>
        </p:nvSpPr>
        <p:spPr/>
        <p:txBody>
          <a:bodyPr/>
          <a:lstStyle/>
          <a:p>
            <a:r>
              <a:rPr lang="en-US" dirty="0">
                <a:latin typeface="Rockwell" panose="02060603020205020403" pitchFamily="18" charset="0"/>
              </a:rPr>
              <a:t>Step by step procedure to solve computational problem</a:t>
            </a:r>
          </a:p>
          <a:p>
            <a:r>
              <a:rPr lang="en-US" dirty="0">
                <a:latin typeface="Rockwell" panose="02060603020205020403" pitchFamily="18" charset="0"/>
              </a:rPr>
              <a:t>Domain knowledge</a:t>
            </a:r>
          </a:p>
          <a:p>
            <a:r>
              <a:rPr lang="en-US" dirty="0">
                <a:latin typeface="Rockwell" panose="02060603020205020403" pitchFamily="18" charset="0"/>
              </a:rPr>
              <a:t>Any language/Mathematical notations</a:t>
            </a:r>
          </a:p>
          <a:p>
            <a:r>
              <a:rPr lang="en-US" dirty="0">
                <a:latin typeface="Rockwell" panose="02060603020205020403" pitchFamily="18" charset="0"/>
              </a:rPr>
              <a:t>Need not worry about H/W or OS</a:t>
            </a:r>
          </a:p>
          <a:p>
            <a:r>
              <a:rPr lang="en-US" dirty="0">
                <a:latin typeface="Rockwell" panose="02060603020205020403" pitchFamily="18" charset="0"/>
              </a:rPr>
              <a:t>Analyze-space/Time Requirement</a:t>
            </a:r>
          </a:p>
          <a:p>
            <a:pPr marL="0" indent="0">
              <a:buNone/>
            </a:pPr>
            <a:endParaRPr lang="en-US" dirty="0">
              <a:latin typeface="Rockwell" panose="02060603020205020403" pitchFamily="18" charset="0"/>
            </a:endParaRPr>
          </a:p>
        </p:txBody>
      </p:sp>
    </p:spTree>
    <p:extLst>
      <p:ext uri="{BB962C8B-B14F-4D97-AF65-F5344CB8AC3E}">
        <p14:creationId xmlns:p14="http://schemas.microsoft.com/office/powerpoint/2010/main" val="425767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3">
                                            <p:txEl>
                                              <p:pRg st="0" end="0"/>
                                            </p:txEl>
                                          </p:spTgt>
                                        </p:tgtEl>
                                      </p:cBhvr>
                                    </p:animEffect>
                                    <p:animScale>
                                      <p:cBhvr>
                                        <p:cTn id="14" dur="250" autoRev="1" fill="hold"/>
                                        <p:tgtEl>
                                          <p:spTgt spid="3">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3">
                                            <p:txEl>
                                              <p:pRg st="1" end="1"/>
                                            </p:txEl>
                                          </p:spTgt>
                                        </p:tgtEl>
                                      </p:cBhvr>
                                    </p:animEffect>
                                    <p:animScale>
                                      <p:cBhvr>
                                        <p:cTn id="19" dur="250" autoRev="1" fill="hold"/>
                                        <p:tgtEl>
                                          <p:spTgt spid="3">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3">
                                            <p:txEl>
                                              <p:pRg st="2" end="2"/>
                                            </p:txEl>
                                          </p:spTgt>
                                        </p:tgtEl>
                                      </p:cBhvr>
                                    </p:animEffect>
                                    <p:animScale>
                                      <p:cBhvr>
                                        <p:cTn id="24" dur="250" autoRev="1" fill="hold"/>
                                        <p:tgtEl>
                                          <p:spTgt spid="3">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3">
                                            <p:txEl>
                                              <p:pRg st="3" end="3"/>
                                            </p:txEl>
                                          </p:spTgt>
                                        </p:tgtEl>
                                        <p:attrNameLst>
                                          <p:attrName>style.color</p:attrName>
                                        </p:attrNameLst>
                                      </p:cBhvr>
                                      <p:to>
                                        <a:schemeClr val="bg1"/>
                                      </p:to>
                                    </p:animClr>
                                    <p:animClr clrSpc="rgb" dir="cw">
                                      <p:cBhvr>
                                        <p:cTn id="29" dur="250" autoRev="1" fill="remove"/>
                                        <p:tgtEl>
                                          <p:spTgt spid="3">
                                            <p:txEl>
                                              <p:pRg st="3" end="3"/>
                                            </p:txEl>
                                          </p:spTgt>
                                        </p:tgtEl>
                                        <p:attrNameLst>
                                          <p:attrName>fillcolor</p:attrName>
                                        </p:attrNameLst>
                                      </p:cBhvr>
                                      <p:to>
                                        <a:schemeClr val="bg1"/>
                                      </p:to>
                                    </p:animClr>
                                    <p:set>
                                      <p:cBhvr>
                                        <p:cTn id="30" dur="250" autoRev="1" fill="remove"/>
                                        <p:tgtEl>
                                          <p:spTgt spid="3">
                                            <p:txEl>
                                              <p:pRg st="3" end="3"/>
                                            </p:txEl>
                                          </p:spTgt>
                                        </p:tgtEl>
                                        <p:attrNameLst>
                                          <p:attrName>fill.type</p:attrName>
                                        </p:attrNameLst>
                                      </p:cBhvr>
                                      <p:to>
                                        <p:strVal val="solid"/>
                                      </p:to>
                                    </p:set>
                                    <p:set>
                                      <p:cBhvr>
                                        <p:cTn id="31" dur="250" autoRev="1" fill="remove"/>
                                        <p:tgtEl>
                                          <p:spTgt spid="3">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27" presetClass="emph" presetSubtype="0" fill="remove" grpId="0" nodeType="clickEffect">
                                  <p:stCondLst>
                                    <p:cond delay="0"/>
                                  </p:stCondLst>
                                  <p:childTnLst>
                                    <p:animClr clrSpc="rgb" dir="cw">
                                      <p:cBhvr override="childStyle">
                                        <p:cTn id="35" dur="250" autoRev="1" fill="remove"/>
                                        <p:tgtEl>
                                          <p:spTgt spid="3">
                                            <p:txEl>
                                              <p:pRg st="4" end="4"/>
                                            </p:txEl>
                                          </p:spTgt>
                                        </p:tgtEl>
                                        <p:attrNameLst>
                                          <p:attrName>style.color</p:attrName>
                                        </p:attrNameLst>
                                      </p:cBhvr>
                                      <p:to>
                                        <a:schemeClr val="bg1"/>
                                      </p:to>
                                    </p:animClr>
                                    <p:animClr clrSpc="rgb" dir="cw">
                                      <p:cBhvr>
                                        <p:cTn id="36" dur="250" autoRev="1" fill="remove"/>
                                        <p:tgtEl>
                                          <p:spTgt spid="3">
                                            <p:txEl>
                                              <p:pRg st="4" end="4"/>
                                            </p:txEl>
                                          </p:spTgt>
                                        </p:tgtEl>
                                        <p:attrNameLst>
                                          <p:attrName>fillcolor</p:attrName>
                                        </p:attrNameLst>
                                      </p:cBhvr>
                                      <p:to>
                                        <a:schemeClr val="bg1"/>
                                      </p:to>
                                    </p:animClr>
                                    <p:set>
                                      <p:cBhvr>
                                        <p:cTn id="37" dur="250" autoRev="1" fill="remove"/>
                                        <p:tgtEl>
                                          <p:spTgt spid="3">
                                            <p:txEl>
                                              <p:pRg st="4" end="4"/>
                                            </p:txEl>
                                          </p:spTgt>
                                        </p:tgtEl>
                                        <p:attrNameLst>
                                          <p:attrName>fill.type</p:attrName>
                                        </p:attrNameLst>
                                      </p:cBhvr>
                                      <p:to>
                                        <p:strVal val="solid"/>
                                      </p:to>
                                    </p:set>
                                    <p:set>
                                      <p:cBhvr>
                                        <p:cTn id="38" dur="250" autoRev="1" fill="remove"/>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A812-837F-46AE-8A87-BF6AAF335D5D}"/>
              </a:ext>
            </a:extLst>
          </p:cNvPr>
          <p:cNvSpPr>
            <a:spLocks noGrp="1"/>
          </p:cNvSpPr>
          <p:nvPr>
            <p:ph type="title"/>
          </p:nvPr>
        </p:nvSpPr>
        <p:spPr/>
        <p:txBody>
          <a:bodyPr>
            <a:normAutofit fontScale="90000"/>
          </a:bodyPr>
          <a:lstStyle/>
          <a:p>
            <a:r>
              <a:rPr lang="en-US" dirty="0">
                <a:solidFill>
                  <a:schemeClr val="accent1"/>
                </a:solidFill>
                <a:latin typeface="Rockwell" panose="02060603020205020403" pitchFamily="18" charset="0"/>
              </a:rPr>
              <a:t>CHARACTERSTICS OF ALGORITHM</a:t>
            </a:r>
          </a:p>
        </p:txBody>
      </p:sp>
      <p:sp>
        <p:nvSpPr>
          <p:cNvPr id="3" name="Content Placeholder 2">
            <a:extLst>
              <a:ext uri="{FF2B5EF4-FFF2-40B4-BE49-F238E27FC236}">
                <a16:creationId xmlns:a16="http://schemas.microsoft.com/office/drawing/2014/main" id="{80604BED-B47A-412C-A8C5-EA9C51F72663}"/>
              </a:ext>
            </a:extLst>
          </p:cNvPr>
          <p:cNvSpPr>
            <a:spLocks noGrp="1"/>
          </p:cNvSpPr>
          <p:nvPr>
            <p:ph idx="1"/>
          </p:nvPr>
        </p:nvSpPr>
        <p:spPr/>
        <p:txBody>
          <a:bodyPr/>
          <a:lstStyle/>
          <a:p>
            <a:r>
              <a:rPr lang="en-US" dirty="0">
                <a:latin typeface="Rockwell" panose="02060603020205020403" pitchFamily="18" charset="0"/>
              </a:rPr>
              <a:t>Input             - 0 or more input</a:t>
            </a:r>
          </a:p>
          <a:p>
            <a:r>
              <a:rPr lang="en-US" dirty="0">
                <a:latin typeface="Rockwell" panose="02060603020205020403" pitchFamily="18" charset="0"/>
              </a:rPr>
              <a:t>Output          -  At least one O/P</a:t>
            </a:r>
          </a:p>
          <a:p>
            <a:r>
              <a:rPr lang="en-US" dirty="0">
                <a:latin typeface="Rockwell" panose="02060603020205020403" pitchFamily="18" charset="0"/>
              </a:rPr>
              <a:t>Definiteness   - Do not use unknown value</a:t>
            </a:r>
          </a:p>
          <a:p>
            <a:r>
              <a:rPr lang="en-US" dirty="0">
                <a:latin typeface="Rockwell" panose="02060603020205020403" pitchFamily="18" charset="0"/>
              </a:rPr>
              <a:t>Finiteness      -  End in one point</a:t>
            </a:r>
          </a:p>
          <a:p>
            <a:r>
              <a:rPr lang="en-US" dirty="0">
                <a:latin typeface="Rockwell" panose="02060603020205020403" pitchFamily="18" charset="0"/>
              </a:rPr>
              <a:t>Effectiveness   - Don’t include unnecessary statements</a:t>
            </a:r>
          </a:p>
          <a:p>
            <a:pPr marL="0" indent="0">
              <a:buNone/>
            </a:pPr>
            <a:endParaRPr lang="en-US" dirty="0">
              <a:latin typeface="Rockwell" panose="02060603020205020403" pitchFamily="18" charset="0"/>
            </a:endParaRPr>
          </a:p>
          <a:p>
            <a:pPr marL="0" indent="0">
              <a:buNone/>
            </a:pPr>
            <a:endParaRPr lang="en-US" dirty="0">
              <a:latin typeface="Rockwell" panose="02060603020205020403" pitchFamily="18" charset="0"/>
            </a:endParaRPr>
          </a:p>
        </p:txBody>
      </p:sp>
    </p:spTree>
    <p:extLst>
      <p:ext uri="{BB962C8B-B14F-4D97-AF65-F5344CB8AC3E}">
        <p14:creationId xmlns:p14="http://schemas.microsoft.com/office/powerpoint/2010/main" val="236566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3">
                                            <p:txEl>
                                              <p:pRg st="0" end="0"/>
                                            </p:txEl>
                                          </p:spTgt>
                                        </p:tgtEl>
                                      </p:cBhvr>
                                    </p:animEffect>
                                    <p:animScale>
                                      <p:cBhvr>
                                        <p:cTn id="14" dur="250" autoRev="1" fill="hold"/>
                                        <p:tgtEl>
                                          <p:spTgt spid="3">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3">
                                            <p:txEl>
                                              <p:pRg st="1" end="1"/>
                                            </p:txEl>
                                          </p:spTgt>
                                        </p:tgtEl>
                                      </p:cBhvr>
                                    </p:animEffect>
                                    <p:animScale>
                                      <p:cBhvr>
                                        <p:cTn id="19" dur="250" autoRev="1" fill="hold"/>
                                        <p:tgtEl>
                                          <p:spTgt spid="3">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3">
                                            <p:txEl>
                                              <p:pRg st="2" end="2"/>
                                            </p:txEl>
                                          </p:spTgt>
                                        </p:tgtEl>
                                      </p:cBhvr>
                                    </p:animEffect>
                                    <p:animScale>
                                      <p:cBhvr>
                                        <p:cTn id="24" dur="250" autoRev="1" fill="hold"/>
                                        <p:tgtEl>
                                          <p:spTgt spid="3">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3">
                                            <p:txEl>
                                              <p:pRg st="3" end="3"/>
                                            </p:txEl>
                                          </p:spTgt>
                                        </p:tgtEl>
                                      </p:cBhvr>
                                    </p:animEffect>
                                    <p:animScale>
                                      <p:cBhvr>
                                        <p:cTn id="29" dur="250" autoRev="1" fill="hold"/>
                                        <p:tgtEl>
                                          <p:spTgt spid="3">
                                            <p:txEl>
                                              <p:pRg st="3" end="3"/>
                                            </p:txEl>
                                          </p:spTgt>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3">
                                            <p:txEl>
                                              <p:pRg st="4" end="4"/>
                                            </p:txEl>
                                          </p:spTgt>
                                        </p:tgtEl>
                                      </p:cBhvr>
                                    </p:animEffect>
                                    <p:animScale>
                                      <p:cBhvr>
                                        <p:cTn id="34"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p:nvPr/>
        </p:nvSpPr>
        <p:spPr>
          <a:xfrm>
            <a:off x="1835696" y="2492897"/>
            <a:ext cx="5904656" cy="1200329"/>
          </a:xfrm>
          <a:prstGeom prst="rect">
            <a:avLst/>
          </a:prstGeom>
          <a:noFill/>
          <a:ln>
            <a:noFill/>
          </a:ln>
        </p:spPr>
        <p:txBody>
          <a:bodyPr spcFirstLastPara="1" wrap="square" lIns="91425" tIns="45700" rIns="91425" bIns="45700" anchor="t" anchorCtr="0">
            <a:spAutoFit/>
          </a:bodyPr>
          <a:lstStyle/>
          <a:p>
            <a:pPr algn="ctr"/>
            <a:r>
              <a:rPr lang="en-US" sz="3600">
                <a:solidFill>
                  <a:srgbClr val="FFFF00"/>
                </a:solidFill>
                <a:latin typeface="Comic Sans MS"/>
                <a:ea typeface="Comic Sans MS"/>
                <a:cs typeface="Comic Sans MS"/>
                <a:sym typeface="Comic Sans MS"/>
              </a:rPr>
              <a:t>Searching Algorithms</a:t>
            </a:r>
            <a:endParaRPr/>
          </a:p>
          <a:p>
            <a:pPr algn="ctr"/>
            <a:r>
              <a:rPr lang="en-US" sz="3600">
                <a:solidFill>
                  <a:srgbClr val="FFFF00"/>
                </a:solidFill>
                <a:latin typeface="Comic Sans MS"/>
                <a:ea typeface="Comic Sans MS"/>
                <a:cs typeface="Comic Sans MS"/>
                <a:sym typeface="Comic Sans MS"/>
              </a:rPr>
              <a:t>Linear Search</a:t>
            </a:r>
            <a:endParaRPr/>
          </a:p>
        </p:txBody>
      </p:sp>
      <p:pic>
        <p:nvPicPr>
          <p:cNvPr id="110" name="Google Shape;110;p1"/>
          <p:cNvPicPr preferRelativeResize="0"/>
          <p:nvPr/>
        </p:nvPicPr>
        <p:blipFill rotWithShape="1">
          <a:blip r:embed="rId3">
            <a:alphaModFix/>
          </a:blip>
          <a:srcRect/>
          <a:stretch/>
        </p:blipFill>
        <p:spPr>
          <a:xfrm rot="-626551">
            <a:off x="7380313" y="4005065"/>
            <a:ext cx="1351037" cy="13510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p:nvPr/>
        </p:nvSpPr>
        <p:spPr>
          <a:xfrm>
            <a:off x="971600" y="2492896"/>
            <a:ext cx="7056784" cy="1477328"/>
          </a:xfrm>
          <a:prstGeom prst="rect">
            <a:avLst/>
          </a:prstGeom>
          <a:noFill/>
          <a:ln>
            <a:noFill/>
          </a:ln>
        </p:spPr>
        <p:txBody>
          <a:bodyPr spcFirstLastPara="1" wrap="square" lIns="91425" tIns="45700" rIns="91425" bIns="45700" anchor="t" anchorCtr="0">
            <a:spAutoFit/>
          </a:bodyPr>
          <a:lstStyle/>
          <a:p>
            <a:pPr algn="just"/>
            <a:r>
              <a:rPr lang="en-US">
                <a:solidFill>
                  <a:schemeClr val="lt1"/>
                </a:solidFill>
                <a:latin typeface="Comic Sans MS"/>
                <a:ea typeface="Comic Sans MS"/>
                <a:cs typeface="Comic Sans MS"/>
                <a:sym typeface="Comic Sans MS"/>
              </a:rPr>
              <a:t>Data Search − Consider an inventory of 1 million(106) items of a </a:t>
            </a:r>
            <a:endParaRPr/>
          </a:p>
          <a:p>
            <a:pPr algn="just"/>
            <a:r>
              <a:rPr lang="en-US">
                <a:solidFill>
                  <a:schemeClr val="lt1"/>
                </a:solidFill>
                <a:latin typeface="Comic Sans MS"/>
                <a:ea typeface="Comic Sans MS"/>
                <a:cs typeface="Comic Sans MS"/>
                <a:sym typeface="Comic Sans MS"/>
              </a:rPr>
              <a:t>store. If the application is to search an item, it has to </a:t>
            </a:r>
            <a:endParaRPr/>
          </a:p>
          <a:p>
            <a:pPr algn="just"/>
            <a:r>
              <a:rPr lang="en-US">
                <a:solidFill>
                  <a:schemeClr val="lt1"/>
                </a:solidFill>
                <a:latin typeface="Comic Sans MS"/>
                <a:ea typeface="Comic Sans MS"/>
                <a:cs typeface="Comic Sans MS"/>
                <a:sym typeface="Comic Sans MS"/>
              </a:rPr>
              <a:t>search an item in 1 million(106) items every time slowing </a:t>
            </a:r>
            <a:endParaRPr/>
          </a:p>
          <a:p>
            <a:pPr algn="just"/>
            <a:r>
              <a:rPr lang="en-US">
                <a:solidFill>
                  <a:schemeClr val="lt1"/>
                </a:solidFill>
                <a:latin typeface="Comic Sans MS"/>
                <a:ea typeface="Comic Sans MS"/>
                <a:cs typeface="Comic Sans MS"/>
                <a:sym typeface="Comic Sans MS"/>
              </a:rPr>
              <a:t>down the search. As data grows, search will become slower.</a:t>
            </a:r>
            <a:endParaRPr/>
          </a:p>
          <a:p>
            <a:pPr algn="just"/>
            <a:r>
              <a:rPr lang="en-US">
                <a:solidFill>
                  <a:schemeClr val="lt1"/>
                </a:solidFill>
                <a:latin typeface="Comic Sans MS"/>
                <a:ea typeface="Comic Sans MS"/>
                <a:cs typeface="Comic Sans MS"/>
                <a:sym typeface="Comic Sans MS"/>
              </a:rPr>
              <a:t>This is why searching algorithms are important</a:t>
            </a:r>
            <a:endParaRPr>
              <a:solidFill>
                <a:schemeClr val="lt1"/>
              </a:solidFill>
              <a:latin typeface="Comic Sans MS"/>
              <a:ea typeface="Comic Sans MS"/>
              <a:cs typeface="Comic Sans MS"/>
              <a:sym typeface="Comic Sans MS"/>
            </a:endParaRPr>
          </a:p>
        </p:txBody>
      </p:sp>
      <p:sp>
        <p:nvSpPr>
          <p:cNvPr id="116" name="Google Shape;116;p2"/>
          <p:cNvSpPr txBox="1"/>
          <p:nvPr/>
        </p:nvSpPr>
        <p:spPr>
          <a:xfrm>
            <a:off x="1907704" y="1628800"/>
            <a:ext cx="6120680" cy="523220"/>
          </a:xfrm>
          <a:prstGeom prst="rect">
            <a:avLst/>
          </a:prstGeom>
          <a:noFill/>
          <a:ln>
            <a:noFill/>
          </a:ln>
        </p:spPr>
        <p:txBody>
          <a:bodyPr spcFirstLastPara="1" wrap="square" lIns="91425" tIns="45700" rIns="91425" bIns="45700" anchor="t" anchorCtr="0">
            <a:spAutoFit/>
          </a:bodyPr>
          <a:lstStyle/>
          <a:p>
            <a:r>
              <a:rPr lang="en-US" sz="2800">
                <a:solidFill>
                  <a:schemeClr val="lt1"/>
                </a:solidFill>
                <a:latin typeface="Comic Sans MS"/>
                <a:ea typeface="Comic Sans MS"/>
                <a:cs typeface="Comic Sans MS"/>
                <a:sym typeface="Comic Sans MS"/>
              </a:rPr>
              <a:t>Need for Searching Algorithms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57916"/>
          </a:xfrm>
        </p:spPr>
        <p:txBody>
          <a:bodyPr>
            <a:normAutofit fontScale="77500" lnSpcReduction="20000"/>
          </a:bodyPr>
          <a:lstStyle/>
          <a:p>
            <a:pPr algn="just">
              <a:buNone/>
            </a:pPr>
            <a:r>
              <a:rPr lang="en-US" dirty="0"/>
              <a:t>When </a:t>
            </a:r>
            <a:r>
              <a:rPr lang="en-US" b="1" dirty="0">
                <a:solidFill>
                  <a:srgbClr val="FF0000"/>
                </a:solidFill>
              </a:rPr>
              <a:t>selecting a data structure </a:t>
            </a:r>
            <a:r>
              <a:rPr lang="en-US" dirty="0"/>
              <a:t>to solve a problem, the following </a:t>
            </a:r>
            <a:r>
              <a:rPr lang="en-US" dirty="0">
                <a:solidFill>
                  <a:srgbClr val="FF0000"/>
                </a:solidFill>
              </a:rPr>
              <a:t>steps</a:t>
            </a:r>
            <a:r>
              <a:rPr lang="en-US" dirty="0"/>
              <a:t> must be performed. </a:t>
            </a:r>
          </a:p>
          <a:p>
            <a:pPr marL="514350" indent="-514350" algn="just">
              <a:buAutoNum type="arabicPeriod"/>
            </a:pPr>
            <a:r>
              <a:rPr lang="en-US" dirty="0"/>
              <a:t>Analysis of the problem to determine the basic operations that must be supported. For example, basic operation may include inserting/deleting/searching a data item from the data structure. </a:t>
            </a:r>
          </a:p>
          <a:p>
            <a:pPr marL="514350" indent="-514350" algn="just">
              <a:buAutoNum type="arabicPeriod"/>
            </a:pPr>
            <a:r>
              <a:rPr lang="en-US" dirty="0"/>
              <a:t>Quantify the resource constraints for each operation.</a:t>
            </a:r>
          </a:p>
          <a:p>
            <a:pPr marL="514350" indent="-514350" algn="just">
              <a:buAutoNum type="arabicPeriod"/>
            </a:pPr>
            <a:r>
              <a:rPr lang="en-US" dirty="0"/>
              <a:t>Select the data structure that best meets these requirements.</a:t>
            </a:r>
          </a:p>
          <a:p>
            <a:pPr marL="514350" indent="-514350" algn="just">
              <a:buNone/>
            </a:pPr>
            <a:r>
              <a:rPr lang="en-US" dirty="0">
                <a:solidFill>
                  <a:srgbClr val="FF0000"/>
                </a:solidFill>
              </a:rPr>
              <a:t>Note: </a:t>
            </a:r>
            <a:r>
              <a:rPr lang="en-US" dirty="0"/>
              <a:t>While one type of data structure may permit adding of new data items only at the beginning, the other may allow it to be added at any position. </a:t>
            </a:r>
          </a:p>
          <a:p>
            <a:pPr marL="514350" indent="-514350" algn="just">
              <a:buNone/>
            </a:pPr>
            <a:r>
              <a:rPr lang="en-US" dirty="0"/>
              <a:t>	While one data structure may allow accessing data items sequentially, the other may allow random access of data. So, selection of an appropriate data structure for the problem is a crucial decision and may have a major impact on the performance of the program.</a:t>
            </a:r>
          </a:p>
          <a:p>
            <a:pPr algn="just"/>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p:nvPr/>
        </p:nvSpPr>
        <p:spPr>
          <a:xfrm>
            <a:off x="431540" y="2152432"/>
            <a:ext cx="8280920" cy="2862322"/>
          </a:xfrm>
          <a:prstGeom prst="rect">
            <a:avLst/>
          </a:prstGeom>
          <a:noFill/>
          <a:ln>
            <a:noFill/>
          </a:ln>
        </p:spPr>
        <p:txBody>
          <a:bodyPr spcFirstLastPara="1" wrap="square" lIns="91425" tIns="45700" rIns="91425" bIns="45700" anchor="t" anchorCtr="0">
            <a:spAutoFit/>
          </a:bodyPr>
          <a:lstStyle/>
          <a:p>
            <a:pPr marL="457200" indent="-457200">
              <a:buClr>
                <a:schemeClr val="lt1"/>
              </a:buClr>
              <a:buSzPts val="2000"/>
              <a:buFont typeface="Comic Sans MS"/>
              <a:buAutoNum type="arabicPeriod"/>
            </a:pPr>
            <a:r>
              <a:rPr lang="en-US" sz="2000" b="1">
                <a:solidFill>
                  <a:schemeClr val="lt1"/>
                </a:solidFill>
                <a:latin typeface="Comic Sans MS"/>
                <a:ea typeface="Comic Sans MS"/>
                <a:cs typeface="Comic Sans MS"/>
                <a:sym typeface="Comic Sans MS"/>
              </a:rPr>
              <a:t>Linear search</a:t>
            </a:r>
            <a:r>
              <a:rPr lang="en-US" sz="2000">
                <a:solidFill>
                  <a:schemeClr val="lt1"/>
                </a:solidFill>
                <a:latin typeface="Comic Sans MS"/>
                <a:ea typeface="Comic Sans MS"/>
                <a:cs typeface="Comic Sans MS"/>
                <a:sym typeface="Comic Sans MS"/>
              </a:rPr>
              <a:t> or </a:t>
            </a:r>
            <a:r>
              <a:rPr lang="en-US" sz="2000" b="1">
                <a:solidFill>
                  <a:schemeClr val="lt1"/>
                </a:solidFill>
                <a:latin typeface="Comic Sans MS"/>
                <a:ea typeface="Comic Sans MS"/>
                <a:cs typeface="Comic Sans MS"/>
                <a:sym typeface="Comic Sans MS"/>
              </a:rPr>
              <a:t>sequential search</a:t>
            </a:r>
            <a:r>
              <a:rPr lang="en-US" sz="2000">
                <a:solidFill>
                  <a:schemeClr val="lt1"/>
                </a:solidFill>
                <a:latin typeface="Comic Sans MS"/>
                <a:ea typeface="Comic Sans MS"/>
                <a:cs typeface="Comic Sans MS"/>
                <a:sym typeface="Comic Sans MS"/>
              </a:rPr>
              <a:t> is a method for finding a </a:t>
            </a:r>
            <a:endParaRPr/>
          </a:p>
          <a:p>
            <a:r>
              <a:rPr lang="en-US" sz="2000">
                <a:solidFill>
                  <a:schemeClr val="lt1"/>
                </a:solidFill>
                <a:latin typeface="Comic Sans MS"/>
                <a:ea typeface="Comic Sans MS"/>
                <a:cs typeface="Comic Sans MS"/>
                <a:sym typeface="Comic Sans MS"/>
              </a:rPr>
              <a:t>      particular value in a list that checks each element in sequence </a:t>
            </a:r>
            <a:endParaRPr/>
          </a:p>
          <a:p>
            <a:r>
              <a:rPr lang="en-US" sz="2000">
                <a:solidFill>
                  <a:schemeClr val="lt1"/>
                </a:solidFill>
                <a:latin typeface="Comic Sans MS"/>
                <a:ea typeface="Comic Sans MS"/>
                <a:cs typeface="Comic Sans MS"/>
                <a:sym typeface="Comic Sans MS"/>
              </a:rPr>
              <a:t>      until the desired element is found or the list is exhausted.</a:t>
            </a:r>
            <a:endParaRPr/>
          </a:p>
          <a:p>
            <a:endParaRPr sz="2000">
              <a:solidFill>
                <a:schemeClr val="lt1"/>
              </a:solidFill>
              <a:latin typeface="Comic Sans MS"/>
              <a:ea typeface="Comic Sans MS"/>
              <a:cs typeface="Comic Sans MS"/>
              <a:sym typeface="Comic Sans MS"/>
            </a:endParaRPr>
          </a:p>
          <a:p>
            <a:pPr marL="457200" indent="-457200">
              <a:buClr>
                <a:schemeClr val="lt1"/>
              </a:buClr>
              <a:buSzPts val="2000"/>
              <a:buFont typeface="Comic Sans MS"/>
              <a:buAutoNum type="arabicPeriod" startAt="2"/>
            </a:pPr>
            <a:r>
              <a:rPr lang="en-US" sz="2000">
                <a:solidFill>
                  <a:schemeClr val="lt1"/>
                </a:solidFill>
                <a:latin typeface="Comic Sans MS"/>
                <a:ea typeface="Comic Sans MS"/>
                <a:cs typeface="Comic Sans MS"/>
                <a:sym typeface="Comic Sans MS"/>
              </a:rPr>
              <a:t>The list need not be ordered.</a:t>
            </a:r>
            <a:endParaRPr/>
          </a:p>
          <a:p>
            <a:endParaRPr sz="2000">
              <a:solidFill>
                <a:schemeClr val="lt1"/>
              </a:solidFill>
              <a:latin typeface="Comic Sans MS"/>
              <a:ea typeface="Comic Sans MS"/>
              <a:cs typeface="Comic Sans MS"/>
              <a:sym typeface="Comic Sans MS"/>
            </a:endParaRPr>
          </a:p>
          <a:p>
            <a:r>
              <a:rPr lang="en-US" sz="2000">
                <a:solidFill>
                  <a:schemeClr val="lt1"/>
                </a:solidFill>
                <a:latin typeface="Comic Sans MS"/>
                <a:ea typeface="Comic Sans MS"/>
                <a:cs typeface="Comic Sans MS"/>
                <a:sym typeface="Comic Sans MS"/>
              </a:rPr>
              <a:t>3.   It is very simple and works as follows: We keep on comparing </a:t>
            </a:r>
            <a:endParaRPr/>
          </a:p>
          <a:p>
            <a:r>
              <a:rPr lang="en-US" sz="2000">
                <a:solidFill>
                  <a:schemeClr val="lt1"/>
                </a:solidFill>
                <a:latin typeface="Comic Sans MS"/>
                <a:ea typeface="Comic Sans MS"/>
                <a:cs typeface="Comic Sans MS"/>
                <a:sym typeface="Comic Sans MS"/>
              </a:rPr>
              <a:t>      each element with the element to search until the desired </a:t>
            </a:r>
            <a:endParaRPr/>
          </a:p>
          <a:p>
            <a:r>
              <a:rPr lang="en-US" sz="2000">
                <a:solidFill>
                  <a:schemeClr val="lt1"/>
                </a:solidFill>
                <a:latin typeface="Comic Sans MS"/>
                <a:ea typeface="Comic Sans MS"/>
                <a:cs typeface="Comic Sans MS"/>
                <a:sym typeface="Comic Sans MS"/>
              </a:rPr>
              <a:t>      element is found or list ends. </a:t>
            </a:r>
            <a:endParaRPr/>
          </a:p>
        </p:txBody>
      </p:sp>
      <p:sp>
        <p:nvSpPr>
          <p:cNvPr id="122" name="Google Shape;122;p3"/>
          <p:cNvSpPr/>
          <p:nvPr/>
        </p:nvSpPr>
        <p:spPr>
          <a:xfrm>
            <a:off x="3059833" y="1332058"/>
            <a:ext cx="2999539" cy="584775"/>
          </a:xfrm>
          <a:prstGeom prst="rect">
            <a:avLst/>
          </a:prstGeom>
          <a:noFill/>
          <a:ln>
            <a:noFill/>
          </a:ln>
        </p:spPr>
        <p:txBody>
          <a:bodyPr spcFirstLastPara="1" wrap="square" lIns="91425" tIns="45700" rIns="91425" bIns="45700" anchor="t" anchorCtr="0">
            <a:spAutoFit/>
          </a:bodyPr>
          <a:lstStyle/>
          <a:p>
            <a:r>
              <a:rPr lang="en-US" sz="3200" b="1">
                <a:solidFill>
                  <a:schemeClr val="lt1"/>
                </a:solidFill>
                <a:latin typeface="Comic Sans MS"/>
                <a:ea typeface="Comic Sans MS"/>
                <a:cs typeface="Comic Sans MS"/>
                <a:sym typeface="Comic Sans MS"/>
              </a:rPr>
              <a:t>Linear search</a:t>
            </a:r>
            <a:r>
              <a:rPr lang="en-US" sz="3200">
                <a:solidFill>
                  <a:schemeClr val="lt1"/>
                </a:solidFill>
                <a:latin typeface="Comic Sans MS"/>
                <a:ea typeface="Comic Sans MS"/>
                <a:cs typeface="Comic Sans MS"/>
                <a:sym typeface="Comic Sans MS"/>
              </a:rPr>
              <a:t> </a:t>
            </a:r>
            <a:endParaRPr sz="3200">
              <a:solidFill>
                <a:schemeClr val="dk1"/>
              </a:solidFill>
              <a:latin typeface="Comic Sans MS"/>
              <a:ea typeface="Comic Sans MS"/>
              <a:cs typeface="Comic Sans MS"/>
              <a:sym typeface="Comic Sans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4"/>
          <p:cNvPicPr preferRelativeResize="0"/>
          <p:nvPr/>
        </p:nvPicPr>
        <p:blipFill rotWithShape="1">
          <a:blip r:embed="rId3">
            <a:alphaModFix/>
          </a:blip>
          <a:srcRect/>
          <a:stretch/>
        </p:blipFill>
        <p:spPr>
          <a:xfrm>
            <a:off x="35496" y="980729"/>
            <a:ext cx="1440160" cy="1351037"/>
          </a:xfrm>
          <a:prstGeom prst="rect">
            <a:avLst/>
          </a:prstGeom>
          <a:noFill/>
          <a:ln>
            <a:noFill/>
          </a:ln>
        </p:spPr>
      </p:pic>
      <p:sp>
        <p:nvSpPr>
          <p:cNvPr id="128" name="Google Shape;128;p4"/>
          <p:cNvSpPr/>
          <p:nvPr/>
        </p:nvSpPr>
        <p:spPr>
          <a:xfrm>
            <a:off x="1802799" y="2016423"/>
            <a:ext cx="6984776" cy="892552"/>
          </a:xfrm>
          <a:prstGeom prst="rect">
            <a:avLst/>
          </a:prstGeom>
          <a:noFill/>
          <a:ln>
            <a:noFill/>
          </a:ln>
        </p:spPr>
        <p:txBody>
          <a:bodyPr spcFirstLastPara="1" wrap="square" lIns="91425" tIns="45700" rIns="91425" bIns="45700" anchor="ctr" anchorCtr="0">
            <a:spAutoFit/>
          </a:bodyPr>
          <a:lstStyle/>
          <a:p>
            <a:pPr>
              <a:buClr>
                <a:srgbClr val="424242"/>
              </a:buClr>
              <a:buSzPts val="2000"/>
            </a:pPr>
            <a:r>
              <a:rPr lang="en-US" sz="2000" i="1">
                <a:solidFill>
                  <a:srgbClr val="424242"/>
                </a:solidFill>
                <a:latin typeface="Comic Sans MS"/>
                <a:ea typeface="Comic Sans MS"/>
                <a:cs typeface="Comic Sans MS"/>
                <a:sym typeface="Comic Sans MS"/>
              </a:rPr>
              <a:t>This is the array we are going to perform linear search </a:t>
            </a:r>
            <a:endParaRPr sz="1000">
              <a:solidFill>
                <a:schemeClr val="dk1"/>
              </a:solidFill>
              <a:latin typeface="Comic Sans MS"/>
              <a:ea typeface="Comic Sans MS"/>
              <a:cs typeface="Comic Sans MS"/>
              <a:sym typeface="Comic Sans MS"/>
            </a:endParaRPr>
          </a:p>
          <a:p>
            <a:pPr>
              <a:buClr>
                <a:schemeClr val="dk1"/>
              </a:buClr>
              <a:buSzPts val="3200"/>
            </a:pPr>
            <a:endParaRPr sz="3200">
              <a:solidFill>
                <a:schemeClr val="dk1"/>
              </a:solidFill>
              <a:latin typeface="Comic Sans MS"/>
              <a:ea typeface="Comic Sans MS"/>
              <a:cs typeface="Comic Sans MS"/>
              <a:sym typeface="Comic Sans MS"/>
            </a:endParaRPr>
          </a:p>
        </p:txBody>
      </p:sp>
      <p:pic>
        <p:nvPicPr>
          <p:cNvPr id="129" name="Google Shape;129;p4"/>
          <p:cNvPicPr preferRelativeResize="0"/>
          <p:nvPr/>
        </p:nvPicPr>
        <p:blipFill rotWithShape="1">
          <a:blip r:embed="rId4">
            <a:alphaModFix/>
          </a:blip>
          <a:srcRect/>
          <a:stretch/>
        </p:blipFill>
        <p:spPr>
          <a:xfrm>
            <a:off x="1907704" y="2899792"/>
            <a:ext cx="5184112" cy="889248"/>
          </a:xfrm>
          <a:prstGeom prst="rect">
            <a:avLst/>
          </a:prstGeom>
          <a:noFill/>
          <a:ln>
            <a:noFill/>
          </a:ln>
        </p:spPr>
      </p:pic>
      <p:sp>
        <p:nvSpPr>
          <p:cNvPr id="130" name="Google Shape;130;p4"/>
          <p:cNvSpPr/>
          <p:nvPr/>
        </p:nvSpPr>
        <p:spPr>
          <a:xfrm>
            <a:off x="1835696" y="4118303"/>
            <a:ext cx="6984776" cy="707886"/>
          </a:xfrm>
          <a:prstGeom prst="rect">
            <a:avLst/>
          </a:prstGeom>
          <a:noFill/>
          <a:ln>
            <a:noFill/>
          </a:ln>
        </p:spPr>
        <p:txBody>
          <a:bodyPr spcFirstLastPara="1" wrap="square" lIns="91425" tIns="45700" rIns="91425" bIns="45700" anchor="ctr" anchorCtr="0">
            <a:spAutoFit/>
          </a:bodyPr>
          <a:lstStyle/>
          <a:p>
            <a:pPr algn="just">
              <a:buClr>
                <a:srgbClr val="424242"/>
              </a:buClr>
              <a:buSzPts val="2000"/>
            </a:pPr>
            <a:r>
              <a:rPr lang="en-US" sz="2000">
                <a:solidFill>
                  <a:srgbClr val="424242"/>
                </a:solidFill>
                <a:latin typeface="Comic Sans MS"/>
                <a:ea typeface="Comic Sans MS"/>
                <a:cs typeface="Comic Sans MS"/>
                <a:sym typeface="Comic Sans MS"/>
              </a:rPr>
              <a:t>Let’s search for the number 3. We start at the beginning and check the first element in the array. </a:t>
            </a:r>
            <a:endParaRPr sz="3200">
              <a:solidFill>
                <a:schemeClr val="dk1"/>
              </a:solidFill>
              <a:latin typeface="Comic Sans MS"/>
              <a:ea typeface="Comic Sans MS"/>
              <a:cs typeface="Comic Sans MS"/>
              <a:sym typeface="Comic Sans MS"/>
            </a:endParaRPr>
          </a:p>
        </p:txBody>
      </p:sp>
      <p:sp>
        <p:nvSpPr>
          <p:cNvPr id="131" name="Google Shape;131;p4"/>
          <p:cNvSpPr/>
          <p:nvPr/>
        </p:nvSpPr>
        <p:spPr>
          <a:xfrm>
            <a:off x="4211960" y="1228491"/>
            <a:ext cx="1944216" cy="584775"/>
          </a:xfrm>
          <a:prstGeom prst="rect">
            <a:avLst/>
          </a:prstGeom>
          <a:noFill/>
          <a:ln>
            <a:noFill/>
          </a:ln>
        </p:spPr>
        <p:txBody>
          <a:bodyPr spcFirstLastPara="1" wrap="square" lIns="91425" tIns="45700" rIns="91425" bIns="45700" anchor="ctr" anchorCtr="0">
            <a:spAutoFit/>
          </a:bodyPr>
          <a:lstStyle/>
          <a:p>
            <a:pPr>
              <a:buClr>
                <a:srgbClr val="424242"/>
              </a:buClr>
              <a:buSzPts val="3200"/>
            </a:pPr>
            <a:r>
              <a:rPr lang="en-US" sz="3200" i="1">
                <a:solidFill>
                  <a:srgbClr val="424242"/>
                </a:solidFill>
                <a:latin typeface="Comic Sans MS"/>
                <a:ea typeface="Comic Sans MS"/>
                <a:cs typeface="Comic Sans MS"/>
                <a:sym typeface="Comic Sans MS"/>
              </a:rPr>
              <a:t>Example</a:t>
            </a:r>
            <a:endParaRPr sz="4400">
              <a:solidFill>
                <a:schemeClr val="dk1"/>
              </a:solidFill>
              <a:latin typeface="Comic Sans MS"/>
              <a:ea typeface="Comic Sans MS"/>
              <a:cs typeface="Comic Sans MS"/>
              <a:sym typeface="Comic Sans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p:nvPr/>
        </p:nvSpPr>
        <p:spPr>
          <a:xfrm>
            <a:off x="2627784" y="1238558"/>
            <a:ext cx="4644008" cy="400110"/>
          </a:xfrm>
          <a:prstGeom prst="rect">
            <a:avLst/>
          </a:prstGeom>
          <a:noFill/>
          <a:ln>
            <a:noFill/>
          </a:ln>
        </p:spPr>
        <p:txBody>
          <a:bodyPr spcFirstLastPara="1" wrap="square" lIns="91425" tIns="45700" rIns="91425" bIns="45700" anchor="ctr" anchorCtr="0">
            <a:spAutoFit/>
          </a:bodyPr>
          <a:lstStyle/>
          <a:p>
            <a:endParaRPr sz="2000">
              <a:solidFill>
                <a:schemeClr val="dk1"/>
              </a:solidFill>
              <a:latin typeface="Arial"/>
              <a:ea typeface="Arial"/>
              <a:cs typeface="Arial"/>
              <a:sym typeface="Arial"/>
            </a:endParaRPr>
          </a:p>
        </p:txBody>
      </p:sp>
      <p:pic>
        <p:nvPicPr>
          <p:cNvPr id="137" name="Google Shape;137;p5"/>
          <p:cNvPicPr preferRelativeResize="0"/>
          <p:nvPr/>
        </p:nvPicPr>
        <p:blipFill rotWithShape="1">
          <a:blip r:embed="rId3">
            <a:alphaModFix/>
          </a:blip>
          <a:srcRect/>
          <a:stretch/>
        </p:blipFill>
        <p:spPr>
          <a:xfrm>
            <a:off x="2579919" y="970911"/>
            <a:ext cx="2952328" cy="1105494"/>
          </a:xfrm>
          <a:prstGeom prst="rect">
            <a:avLst/>
          </a:prstGeom>
          <a:noFill/>
          <a:ln>
            <a:noFill/>
          </a:ln>
        </p:spPr>
      </p:pic>
      <p:sp>
        <p:nvSpPr>
          <p:cNvPr id="138" name="Google Shape;138;p5"/>
          <p:cNvSpPr/>
          <p:nvPr/>
        </p:nvSpPr>
        <p:spPr>
          <a:xfrm>
            <a:off x="2627784" y="2097724"/>
            <a:ext cx="5688632" cy="923330"/>
          </a:xfrm>
          <a:prstGeom prst="rect">
            <a:avLst/>
          </a:prstGeom>
          <a:noFill/>
          <a:ln>
            <a:noFill/>
          </a:ln>
        </p:spPr>
        <p:txBody>
          <a:bodyPr spcFirstLastPara="1" wrap="square" lIns="91425" tIns="45700" rIns="91425" bIns="45700" anchor="ctr" anchorCtr="0">
            <a:spAutoFit/>
          </a:bodyPr>
          <a:lstStyle/>
          <a:p>
            <a:pPr algn="just"/>
            <a:r>
              <a:rPr lang="en-US" i="1">
                <a:solidFill>
                  <a:schemeClr val="dk1"/>
                </a:solidFill>
                <a:latin typeface="Comic Sans MS"/>
                <a:ea typeface="Comic Sans MS"/>
                <a:cs typeface="Comic Sans MS"/>
                <a:sym typeface="Comic Sans MS"/>
              </a:rPr>
              <a:t>Is the first value 3? </a:t>
            </a:r>
            <a:r>
              <a:rPr lang="en-US">
                <a:solidFill>
                  <a:srgbClr val="424242"/>
                </a:solidFill>
                <a:latin typeface="Comic Sans MS"/>
                <a:ea typeface="Comic Sans MS"/>
                <a:cs typeface="Comic Sans MS"/>
                <a:sym typeface="Comic Sans MS"/>
              </a:rPr>
              <a:t>No, not it. Is it the next element?</a:t>
            </a:r>
            <a:endParaRPr>
              <a:solidFill>
                <a:schemeClr val="dk1"/>
              </a:solidFill>
              <a:latin typeface="Comic Sans MS"/>
              <a:ea typeface="Comic Sans MS"/>
              <a:cs typeface="Comic Sans MS"/>
              <a:sym typeface="Comic Sans MS"/>
            </a:endParaRPr>
          </a:p>
          <a:p>
            <a:pPr algn="just">
              <a:buClr>
                <a:schemeClr val="dk1"/>
              </a:buClr>
              <a:buSzPts val="1800"/>
            </a:pPr>
            <a:endParaRPr>
              <a:solidFill>
                <a:schemeClr val="dk1"/>
              </a:solidFill>
              <a:latin typeface="Comic Sans MS"/>
              <a:ea typeface="Comic Sans MS"/>
              <a:cs typeface="Comic Sans MS"/>
              <a:sym typeface="Comic Sans MS"/>
            </a:endParaRPr>
          </a:p>
        </p:txBody>
      </p:sp>
      <p:pic>
        <p:nvPicPr>
          <p:cNvPr id="139" name="Google Shape;139;p5"/>
          <p:cNvPicPr preferRelativeResize="0"/>
          <p:nvPr/>
        </p:nvPicPr>
        <p:blipFill rotWithShape="1">
          <a:blip r:embed="rId4">
            <a:alphaModFix/>
          </a:blip>
          <a:srcRect/>
          <a:stretch/>
        </p:blipFill>
        <p:spPr>
          <a:xfrm>
            <a:off x="2675649" y="2775101"/>
            <a:ext cx="2856599" cy="951607"/>
          </a:xfrm>
          <a:prstGeom prst="rect">
            <a:avLst/>
          </a:prstGeom>
          <a:noFill/>
          <a:ln>
            <a:noFill/>
          </a:ln>
        </p:spPr>
      </p:pic>
      <p:pic>
        <p:nvPicPr>
          <p:cNvPr id="140" name="Google Shape;140;p5"/>
          <p:cNvPicPr preferRelativeResize="0"/>
          <p:nvPr/>
        </p:nvPicPr>
        <p:blipFill rotWithShape="1">
          <a:blip r:embed="rId5">
            <a:alphaModFix/>
          </a:blip>
          <a:srcRect/>
          <a:stretch/>
        </p:blipFill>
        <p:spPr>
          <a:xfrm>
            <a:off x="2619081" y="4567873"/>
            <a:ext cx="2913166" cy="970451"/>
          </a:xfrm>
          <a:prstGeom prst="rect">
            <a:avLst/>
          </a:prstGeom>
          <a:noFill/>
          <a:ln>
            <a:noFill/>
          </a:ln>
        </p:spPr>
      </p:pic>
      <p:sp>
        <p:nvSpPr>
          <p:cNvPr id="141" name="Google Shape;141;p5"/>
          <p:cNvSpPr/>
          <p:nvPr/>
        </p:nvSpPr>
        <p:spPr>
          <a:xfrm>
            <a:off x="2619081" y="3862220"/>
            <a:ext cx="5220072" cy="954107"/>
          </a:xfrm>
          <a:prstGeom prst="rect">
            <a:avLst/>
          </a:prstGeom>
          <a:noFill/>
          <a:ln>
            <a:noFill/>
          </a:ln>
        </p:spPr>
        <p:txBody>
          <a:bodyPr spcFirstLastPara="1" wrap="square" lIns="91425" tIns="45700" rIns="91425" bIns="45700" anchor="ctr" anchorCtr="0">
            <a:spAutoFit/>
          </a:bodyPr>
          <a:lstStyle/>
          <a:p>
            <a:pPr>
              <a:buClr>
                <a:schemeClr val="dk1"/>
              </a:buClr>
              <a:buSzPts val="1800"/>
            </a:pPr>
            <a:r>
              <a:rPr lang="en-US" i="1">
                <a:solidFill>
                  <a:schemeClr val="dk1"/>
                </a:solidFill>
                <a:latin typeface="Comic Sans MS"/>
                <a:ea typeface="Comic Sans MS"/>
                <a:cs typeface="Comic Sans MS"/>
                <a:sym typeface="Comic Sans MS"/>
              </a:rPr>
              <a:t>Is the second value 3?</a:t>
            </a:r>
            <a:endParaRPr/>
          </a:p>
          <a:p>
            <a:pPr>
              <a:buClr>
                <a:schemeClr val="dk1"/>
              </a:buClr>
              <a:buSzPts val="1800"/>
            </a:pPr>
            <a:r>
              <a:rPr lang="en-US" i="1">
                <a:solidFill>
                  <a:schemeClr val="dk1"/>
                </a:solidFill>
                <a:latin typeface="Comic Sans MS"/>
                <a:ea typeface="Comic Sans MS"/>
                <a:cs typeface="Comic Sans MS"/>
                <a:sym typeface="Comic Sans MS"/>
              </a:rPr>
              <a:t>Not there either. The next element?</a:t>
            </a:r>
            <a:endParaRPr/>
          </a:p>
          <a:p>
            <a:pPr>
              <a:buClr>
                <a:schemeClr val="dk1"/>
              </a:buClr>
              <a:buSzPts val="2000"/>
            </a:pPr>
            <a:endParaRPr sz="2000">
              <a:solidFill>
                <a:schemeClr val="dk1"/>
              </a:solidFill>
              <a:latin typeface="Arial"/>
              <a:ea typeface="Arial"/>
              <a:cs typeface="Arial"/>
              <a:sym typeface="Arial"/>
            </a:endParaRPr>
          </a:p>
        </p:txBody>
      </p:sp>
      <p:pic>
        <p:nvPicPr>
          <p:cNvPr id="142" name="Google Shape;142;p5"/>
          <p:cNvPicPr preferRelativeResize="0"/>
          <p:nvPr/>
        </p:nvPicPr>
        <p:blipFill rotWithShape="1">
          <a:blip r:embed="rId6">
            <a:alphaModFix/>
          </a:blip>
          <a:srcRect/>
          <a:stretch/>
        </p:blipFill>
        <p:spPr>
          <a:xfrm>
            <a:off x="35496" y="980729"/>
            <a:ext cx="1440160" cy="135103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2267744" y="1686003"/>
            <a:ext cx="5652120" cy="1200329"/>
          </a:xfrm>
          <a:prstGeom prst="rect">
            <a:avLst/>
          </a:prstGeom>
          <a:noFill/>
          <a:ln>
            <a:noFill/>
          </a:ln>
        </p:spPr>
        <p:txBody>
          <a:bodyPr spcFirstLastPara="1" wrap="square" lIns="91425" tIns="45700" rIns="91425" bIns="45700" anchor="ctr" anchorCtr="0">
            <a:spAutoFit/>
          </a:bodyPr>
          <a:lstStyle/>
          <a:p>
            <a:pPr>
              <a:buClr>
                <a:srgbClr val="424242"/>
              </a:buClr>
              <a:buSzPts val="2000"/>
            </a:pPr>
            <a:r>
              <a:rPr lang="en-US" sz="2000" i="1">
                <a:solidFill>
                  <a:srgbClr val="424242"/>
                </a:solidFill>
                <a:latin typeface="Comic Sans MS"/>
                <a:ea typeface="Comic Sans MS"/>
                <a:cs typeface="Comic Sans MS"/>
                <a:sym typeface="Comic Sans MS"/>
              </a:rPr>
              <a:t>Is the third value 3?</a:t>
            </a:r>
            <a:endParaRPr sz="1000">
              <a:solidFill>
                <a:schemeClr val="dk1"/>
              </a:solidFill>
              <a:latin typeface="Comic Sans MS"/>
              <a:ea typeface="Comic Sans MS"/>
              <a:cs typeface="Comic Sans MS"/>
              <a:sym typeface="Comic Sans MS"/>
            </a:endParaRPr>
          </a:p>
          <a:p>
            <a:pPr>
              <a:buClr>
                <a:srgbClr val="424242"/>
              </a:buClr>
              <a:buSzPts val="2000"/>
            </a:pPr>
            <a:r>
              <a:rPr lang="en-US" sz="2000">
                <a:solidFill>
                  <a:srgbClr val="424242"/>
                </a:solidFill>
                <a:latin typeface="Comic Sans MS"/>
                <a:ea typeface="Comic Sans MS"/>
                <a:cs typeface="Comic Sans MS"/>
                <a:sym typeface="Comic Sans MS"/>
              </a:rPr>
              <a:t>Not there either. Next?</a:t>
            </a:r>
            <a:endParaRPr sz="1000">
              <a:solidFill>
                <a:schemeClr val="dk1"/>
              </a:solidFill>
              <a:latin typeface="Comic Sans MS"/>
              <a:ea typeface="Comic Sans MS"/>
              <a:cs typeface="Comic Sans MS"/>
              <a:sym typeface="Comic Sans MS"/>
            </a:endParaRPr>
          </a:p>
          <a:p>
            <a:pPr>
              <a:buClr>
                <a:schemeClr val="dk1"/>
              </a:buClr>
              <a:buSzPts val="3200"/>
            </a:pPr>
            <a:endParaRPr sz="3200">
              <a:solidFill>
                <a:schemeClr val="dk1"/>
              </a:solidFill>
              <a:latin typeface="Comic Sans MS"/>
              <a:ea typeface="Comic Sans MS"/>
              <a:cs typeface="Comic Sans MS"/>
              <a:sym typeface="Comic Sans MS"/>
            </a:endParaRPr>
          </a:p>
        </p:txBody>
      </p:sp>
      <p:pic>
        <p:nvPicPr>
          <p:cNvPr id="148" name="Google Shape;148;p6"/>
          <p:cNvPicPr preferRelativeResize="0"/>
          <p:nvPr/>
        </p:nvPicPr>
        <p:blipFill rotWithShape="1">
          <a:blip r:embed="rId3">
            <a:alphaModFix/>
          </a:blip>
          <a:srcRect/>
          <a:stretch/>
        </p:blipFill>
        <p:spPr>
          <a:xfrm>
            <a:off x="2267744" y="2514765"/>
            <a:ext cx="3384376" cy="1041243"/>
          </a:xfrm>
          <a:prstGeom prst="rect">
            <a:avLst/>
          </a:prstGeom>
          <a:noFill/>
          <a:ln>
            <a:noFill/>
          </a:ln>
        </p:spPr>
      </p:pic>
      <p:sp>
        <p:nvSpPr>
          <p:cNvPr id="149" name="Google Shape;149;p6"/>
          <p:cNvSpPr/>
          <p:nvPr/>
        </p:nvSpPr>
        <p:spPr>
          <a:xfrm>
            <a:off x="2195736" y="3665932"/>
            <a:ext cx="5652120" cy="1323439"/>
          </a:xfrm>
          <a:prstGeom prst="rect">
            <a:avLst/>
          </a:prstGeom>
          <a:noFill/>
          <a:ln>
            <a:noFill/>
          </a:ln>
        </p:spPr>
        <p:txBody>
          <a:bodyPr spcFirstLastPara="1" wrap="square" lIns="91425" tIns="45700" rIns="91425" bIns="45700" anchor="ctr" anchorCtr="0">
            <a:spAutoFit/>
          </a:bodyPr>
          <a:lstStyle/>
          <a:p>
            <a:pPr algn="just">
              <a:buClr>
                <a:srgbClr val="424242"/>
              </a:buClr>
              <a:buSzPts val="2000"/>
            </a:pPr>
            <a:r>
              <a:rPr lang="en-US" sz="2000" i="1">
                <a:solidFill>
                  <a:srgbClr val="424242"/>
                </a:solidFill>
                <a:latin typeface="Comic Sans MS"/>
                <a:ea typeface="Comic Sans MS"/>
                <a:cs typeface="Comic Sans MS"/>
                <a:sym typeface="Comic Sans MS"/>
              </a:rPr>
              <a:t> Is the fourth value 3? Yes!</a:t>
            </a:r>
            <a:endParaRPr sz="1000">
              <a:solidFill>
                <a:schemeClr val="dk1"/>
              </a:solidFill>
              <a:latin typeface="Comic Sans MS"/>
              <a:ea typeface="Comic Sans MS"/>
              <a:cs typeface="Comic Sans MS"/>
              <a:sym typeface="Comic Sans MS"/>
            </a:endParaRPr>
          </a:p>
          <a:p>
            <a:pPr algn="just">
              <a:buClr>
                <a:srgbClr val="424242"/>
              </a:buClr>
              <a:buSzPts val="2000"/>
            </a:pPr>
            <a:r>
              <a:rPr lang="en-US" sz="2000">
                <a:solidFill>
                  <a:srgbClr val="424242"/>
                </a:solidFill>
                <a:latin typeface="Comic Sans MS"/>
                <a:ea typeface="Comic Sans MS"/>
                <a:cs typeface="Comic Sans MS"/>
                <a:sym typeface="Comic Sans MS"/>
              </a:rPr>
              <a:t>We found it!!! Now you understand the idea of linear searching; we go through each element, in order, until we find the correct value.</a:t>
            </a:r>
            <a:endParaRPr sz="3200">
              <a:solidFill>
                <a:schemeClr val="dk1"/>
              </a:solidFill>
              <a:latin typeface="Comic Sans MS"/>
              <a:ea typeface="Comic Sans MS"/>
              <a:cs typeface="Comic Sans MS"/>
              <a:sym typeface="Comic Sans MS"/>
            </a:endParaRPr>
          </a:p>
        </p:txBody>
      </p:sp>
      <p:pic>
        <p:nvPicPr>
          <p:cNvPr id="150" name="Google Shape;150;p6"/>
          <p:cNvPicPr preferRelativeResize="0"/>
          <p:nvPr/>
        </p:nvPicPr>
        <p:blipFill rotWithShape="1">
          <a:blip r:embed="rId4">
            <a:alphaModFix/>
          </a:blip>
          <a:srcRect/>
          <a:stretch/>
        </p:blipFill>
        <p:spPr>
          <a:xfrm>
            <a:off x="35496" y="980729"/>
            <a:ext cx="1440160" cy="135103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p:nvPr/>
        </p:nvSpPr>
        <p:spPr>
          <a:xfrm>
            <a:off x="755576" y="1484784"/>
            <a:ext cx="7974632" cy="3416320"/>
          </a:xfrm>
          <a:prstGeom prst="rect">
            <a:avLst/>
          </a:prstGeom>
          <a:noFill/>
          <a:ln>
            <a:noFill/>
          </a:ln>
        </p:spPr>
        <p:txBody>
          <a:bodyPr spcFirstLastPara="1" wrap="square" lIns="91425" tIns="45700" rIns="91425" bIns="45700" anchor="t" anchorCtr="0">
            <a:spAutoFit/>
          </a:bodyPr>
          <a:lstStyle/>
          <a:p>
            <a:r>
              <a:rPr lang="en-US" sz="2400">
                <a:solidFill>
                  <a:srgbClr val="FF0000"/>
                </a:solidFill>
                <a:latin typeface="Comic Sans MS"/>
                <a:ea typeface="Comic Sans MS"/>
                <a:cs typeface="Comic Sans MS"/>
                <a:sym typeface="Comic Sans MS"/>
              </a:rPr>
              <a:t>Linear search - Pseudocode:</a:t>
            </a:r>
            <a:endParaRPr/>
          </a:p>
          <a:p>
            <a:endParaRPr sz="2400">
              <a:solidFill>
                <a:schemeClr val="dk1"/>
              </a:solidFill>
              <a:latin typeface="Comic Sans MS"/>
              <a:ea typeface="Comic Sans MS"/>
              <a:cs typeface="Comic Sans MS"/>
              <a:sym typeface="Comic Sans MS"/>
            </a:endParaRPr>
          </a:p>
          <a:p>
            <a:r>
              <a:rPr lang="en-US" sz="2400">
                <a:solidFill>
                  <a:schemeClr val="dk1"/>
                </a:solidFill>
                <a:latin typeface="Comic Sans MS"/>
                <a:ea typeface="Comic Sans MS"/>
                <a:cs typeface="Comic Sans MS"/>
                <a:sym typeface="Comic Sans MS"/>
              </a:rPr>
              <a:t># Input: Array D, integer key</a:t>
            </a:r>
            <a:endParaRPr/>
          </a:p>
          <a:p>
            <a:r>
              <a:rPr lang="en-US" sz="2400">
                <a:solidFill>
                  <a:schemeClr val="dk1"/>
                </a:solidFill>
                <a:latin typeface="Comic Sans MS"/>
                <a:ea typeface="Comic Sans MS"/>
                <a:cs typeface="Comic Sans MS"/>
                <a:sym typeface="Comic Sans MS"/>
              </a:rPr>
              <a:t># Output: first index of key in D, or -1 if not found</a:t>
            </a:r>
            <a:endParaRPr/>
          </a:p>
          <a:p>
            <a:endParaRPr sz="2400">
              <a:solidFill>
                <a:schemeClr val="dk1"/>
              </a:solidFill>
              <a:latin typeface="Comic Sans MS"/>
              <a:ea typeface="Comic Sans MS"/>
              <a:cs typeface="Comic Sans MS"/>
              <a:sym typeface="Comic Sans MS"/>
            </a:endParaRPr>
          </a:p>
          <a:p>
            <a:r>
              <a:rPr lang="en-US" sz="2400">
                <a:solidFill>
                  <a:schemeClr val="dk1"/>
                </a:solidFill>
                <a:latin typeface="Comic Sans MS"/>
                <a:ea typeface="Comic Sans MS"/>
                <a:cs typeface="Comic Sans MS"/>
                <a:sym typeface="Comic Sans MS"/>
              </a:rPr>
              <a:t> For i = 0 to last index of D:</a:t>
            </a:r>
            <a:endParaRPr/>
          </a:p>
          <a:p>
            <a:r>
              <a:rPr lang="en-US" sz="2400">
                <a:solidFill>
                  <a:schemeClr val="dk1"/>
                </a:solidFill>
                <a:latin typeface="Comic Sans MS"/>
                <a:ea typeface="Comic Sans MS"/>
                <a:cs typeface="Comic Sans MS"/>
                <a:sym typeface="Comic Sans MS"/>
              </a:rPr>
              <a:t>   if D[i] equals key:</a:t>
            </a:r>
            <a:endParaRPr/>
          </a:p>
          <a:p>
            <a:r>
              <a:rPr lang="en-US" sz="2400">
                <a:solidFill>
                  <a:schemeClr val="dk1"/>
                </a:solidFill>
                <a:latin typeface="Comic Sans MS"/>
                <a:ea typeface="Comic Sans MS"/>
                <a:cs typeface="Comic Sans MS"/>
                <a:sym typeface="Comic Sans MS"/>
              </a:rPr>
              <a:t>     return i</a:t>
            </a:r>
            <a:endParaRPr sz="2400">
              <a:solidFill>
                <a:schemeClr val="dk1"/>
              </a:solidFill>
              <a:latin typeface="Comic Sans MS"/>
              <a:ea typeface="Comic Sans MS"/>
              <a:cs typeface="Comic Sans MS"/>
              <a:sym typeface="Comic Sans MS"/>
            </a:endParaRPr>
          </a:p>
          <a:p>
            <a:r>
              <a:rPr lang="en-US" sz="2400">
                <a:solidFill>
                  <a:schemeClr val="dk1"/>
                </a:solidFill>
                <a:latin typeface="Comic Sans MS"/>
                <a:ea typeface="Comic Sans MS"/>
                <a:cs typeface="Comic Sans MS"/>
                <a:sym typeface="Comic Sans MS"/>
              </a:rPr>
              <a:t> return -1</a:t>
            </a:r>
            <a:endParaRPr/>
          </a:p>
        </p:txBody>
      </p:sp>
      <p:pic>
        <p:nvPicPr>
          <p:cNvPr id="156" name="Google Shape;156;p7"/>
          <p:cNvPicPr preferRelativeResize="0"/>
          <p:nvPr/>
        </p:nvPicPr>
        <p:blipFill rotWithShape="1">
          <a:blip r:embed="rId3">
            <a:alphaModFix/>
          </a:blip>
          <a:srcRect/>
          <a:stretch/>
        </p:blipFill>
        <p:spPr>
          <a:xfrm>
            <a:off x="7524328" y="4365105"/>
            <a:ext cx="1440160" cy="135103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body" idx="1"/>
          </p:nvPr>
        </p:nvSpPr>
        <p:spPr>
          <a:xfrm>
            <a:off x="0" y="1206405"/>
            <a:ext cx="9144000" cy="576064"/>
          </a:xfrm>
          <a:prstGeom prst="rect">
            <a:avLst/>
          </a:prstGeom>
          <a:noFill/>
          <a:ln>
            <a:noFill/>
          </a:ln>
        </p:spPr>
        <p:txBody>
          <a:bodyPr spcFirstLastPara="1" vert="horz" wrap="square" lIns="91425" tIns="45700" rIns="91425" bIns="45700" rtlCol="0" anchor="ctr" anchorCtr="0">
            <a:noAutofit/>
          </a:bodyPr>
          <a:lstStyle/>
          <a:p>
            <a:pPr marL="0" indent="0">
              <a:spcBef>
                <a:spcPts val="0"/>
              </a:spcBef>
              <a:buClr>
                <a:srgbClr val="FFFF00"/>
              </a:buClr>
            </a:pPr>
            <a:r>
              <a:rPr lang="en-US">
                <a:solidFill>
                  <a:srgbClr val="FFFF00"/>
                </a:solidFill>
                <a:latin typeface="Comic Sans MS"/>
                <a:ea typeface="Comic Sans MS"/>
                <a:cs typeface="Comic Sans MS"/>
                <a:sym typeface="Comic Sans MS"/>
              </a:rPr>
              <a:t>Time Complexity</a:t>
            </a:r>
            <a:endParaRPr/>
          </a:p>
        </p:txBody>
      </p:sp>
      <p:sp>
        <p:nvSpPr>
          <p:cNvPr id="162" name="Google Shape;162;p8"/>
          <p:cNvSpPr/>
          <p:nvPr/>
        </p:nvSpPr>
        <p:spPr>
          <a:xfrm>
            <a:off x="611560" y="2828836"/>
            <a:ext cx="8064896" cy="1323439"/>
          </a:xfrm>
          <a:prstGeom prst="rect">
            <a:avLst/>
          </a:prstGeom>
          <a:noFill/>
          <a:ln>
            <a:noFill/>
          </a:ln>
        </p:spPr>
        <p:txBody>
          <a:bodyPr spcFirstLastPara="1" wrap="square" lIns="91425" tIns="45700" rIns="91425" bIns="45700" anchor="t" anchorCtr="0">
            <a:spAutoFit/>
          </a:bodyPr>
          <a:lstStyle/>
          <a:p>
            <a:pPr algn="just"/>
            <a:r>
              <a:rPr lang="en-US" sz="2000">
                <a:solidFill>
                  <a:schemeClr val="lt1"/>
                </a:solidFill>
                <a:latin typeface="Comic Sans MS"/>
                <a:ea typeface="Comic Sans MS"/>
                <a:cs typeface="Comic Sans MS"/>
                <a:sym typeface="Comic Sans MS"/>
              </a:rPr>
              <a:t>In the linear search problem, the best case occurs when Target is </a:t>
            </a:r>
            <a:endParaRPr/>
          </a:p>
          <a:p>
            <a:pPr algn="just"/>
            <a:r>
              <a:rPr lang="en-US" sz="2000">
                <a:solidFill>
                  <a:schemeClr val="lt1"/>
                </a:solidFill>
                <a:latin typeface="Comic Sans MS"/>
                <a:ea typeface="Comic Sans MS"/>
                <a:cs typeface="Comic Sans MS"/>
                <a:sym typeface="Comic Sans MS"/>
              </a:rPr>
              <a:t>present at the first location. The number of operations in the </a:t>
            </a:r>
            <a:endParaRPr/>
          </a:p>
          <a:p>
            <a:pPr algn="just"/>
            <a:r>
              <a:rPr lang="en-US" sz="2000">
                <a:solidFill>
                  <a:schemeClr val="lt1"/>
                </a:solidFill>
                <a:latin typeface="Comic Sans MS"/>
                <a:ea typeface="Comic Sans MS"/>
                <a:cs typeface="Comic Sans MS"/>
                <a:sym typeface="Comic Sans MS"/>
              </a:rPr>
              <a:t>best case is constant (not dependent on n). So time complexity in the best case would be O(1)</a:t>
            </a:r>
            <a:endParaRPr/>
          </a:p>
        </p:txBody>
      </p:sp>
      <p:sp>
        <p:nvSpPr>
          <p:cNvPr id="163" name="Google Shape;163;p8"/>
          <p:cNvSpPr txBox="1"/>
          <p:nvPr/>
        </p:nvSpPr>
        <p:spPr>
          <a:xfrm>
            <a:off x="3491880" y="2008147"/>
            <a:ext cx="2952328" cy="369332"/>
          </a:xfrm>
          <a:prstGeom prst="rect">
            <a:avLst/>
          </a:prstGeom>
          <a:noFill/>
          <a:ln>
            <a:noFill/>
          </a:ln>
        </p:spPr>
        <p:txBody>
          <a:bodyPr spcFirstLastPara="1" wrap="square" lIns="91425" tIns="45700" rIns="91425" bIns="45700" anchor="t" anchorCtr="0">
            <a:spAutoFit/>
          </a:bodyPr>
          <a:lstStyle/>
          <a:p>
            <a:r>
              <a:rPr lang="en-US">
                <a:solidFill>
                  <a:srgbClr val="00B0F0"/>
                </a:solidFill>
                <a:latin typeface="Comic Sans MS"/>
                <a:ea typeface="Comic Sans MS"/>
                <a:cs typeface="Comic Sans MS"/>
                <a:sym typeface="Comic Sans MS"/>
              </a:rPr>
              <a:t>Best case Analysis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body" idx="1"/>
          </p:nvPr>
        </p:nvSpPr>
        <p:spPr>
          <a:xfrm>
            <a:off x="0" y="1206405"/>
            <a:ext cx="9144000" cy="576064"/>
          </a:xfrm>
          <a:prstGeom prst="rect">
            <a:avLst/>
          </a:prstGeom>
          <a:noFill/>
          <a:ln>
            <a:noFill/>
          </a:ln>
        </p:spPr>
        <p:txBody>
          <a:bodyPr spcFirstLastPara="1" vert="horz" wrap="square" lIns="91425" tIns="45700" rIns="91425" bIns="45700" rtlCol="0" anchor="ctr" anchorCtr="0">
            <a:noAutofit/>
          </a:bodyPr>
          <a:lstStyle/>
          <a:p>
            <a:pPr marL="0" indent="0">
              <a:spcBef>
                <a:spcPts val="0"/>
              </a:spcBef>
              <a:buClr>
                <a:srgbClr val="FFFF00"/>
              </a:buClr>
            </a:pPr>
            <a:r>
              <a:rPr lang="en-US">
                <a:solidFill>
                  <a:srgbClr val="FFFF00"/>
                </a:solidFill>
                <a:latin typeface="Comic Sans MS"/>
                <a:ea typeface="Comic Sans MS"/>
                <a:cs typeface="Comic Sans MS"/>
                <a:sym typeface="Comic Sans MS"/>
              </a:rPr>
              <a:t>Time Complexity</a:t>
            </a:r>
            <a:endParaRPr/>
          </a:p>
        </p:txBody>
      </p:sp>
      <p:sp>
        <p:nvSpPr>
          <p:cNvPr id="169" name="Google Shape;169;p9"/>
          <p:cNvSpPr/>
          <p:nvPr/>
        </p:nvSpPr>
        <p:spPr>
          <a:xfrm>
            <a:off x="395536" y="2828835"/>
            <a:ext cx="8280920" cy="1938992"/>
          </a:xfrm>
          <a:prstGeom prst="rect">
            <a:avLst/>
          </a:prstGeom>
          <a:noFill/>
          <a:ln>
            <a:noFill/>
          </a:ln>
        </p:spPr>
        <p:txBody>
          <a:bodyPr spcFirstLastPara="1" wrap="square" lIns="91425" tIns="45700" rIns="91425" bIns="45700" anchor="t" anchorCtr="0">
            <a:spAutoFit/>
          </a:bodyPr>
          <a:lstStyle/>
          <a:p>
            <a:pPr algn="just"/>
            <a:r>
              <a:rPr lang="en-US" sz="2000">
                <a:solidFill>
                  <a:schemeClr val="lt1"/>
                </a:solidFill>
                <a:latin typeface="Comic Sans MS"/>
                <a:ea typeface="Comic Sans MS"/>
                <a:cs typeface="Comic Sans MS"/>
                <a:sym typeface="Comic Sans MS"/>
              </a:rPr>
              <a:t>For Linear Search, the worst case happens when the element to be </a:t>
            </a:r>
            <a:endParaRPr/>
          </a:p>
          <a:p>
            <a:pPr algn="just"/>
            <a:r>
              <a:rPr lang="en-US" sz="2000">
                <a:solidFill>
                  <a:schemeClr val="lt1"/>
                </a:solidFill>
                <a:latin typeface="Comic Sans MS"/>
                <a:ea typeface="Comic Sans MS"/>
                <a:cs typeface="Comic Sans MS"/>
                <a:sym typeface="Comic Sans MS"/>
              </a:rPr>
              <a:t>searched is not present in the array or it is present at the end of </a:t>
            </a:r>
            <a:endParaRPr/>
          </a:p>
          <a:p>
            <a:pPr algn="just"/>
            <a:r>
              <a:rPr lang="en-US" sz="2000">
                <a:solidFill>
                  <a:schemeClr val="lt1"/>
                </a:solidFill>
                <a:latin typeface="Comic Sans MS"/>
                <a:ea typeface="Comic Sans MS"/>
                <a:cs typeface="Comic Sans MS"/>
                <a:sym typeface="Comic Sans MS"/>
              </a:rPr>
              <a:t>the array. </a:t>
            </a:r>
            <a:endParaRPr/>
          </a:p>
          <a:p>
            <a:pPr algn="just"/>
            <a:r>
              <a:rPr lang="en-US" sz="2000">
                <a:solidFill>
                  <a:schemeClr val="lt1"/>
                </a:solidFill>
                <a:latin typeface="Comic Sans MS"/>
                <a:ea typeface="Comic Sans MS"/>
                <a:cs typeface="Comic Sans MS"/>
                <a:sym typeface="Comic Sans MS"/>
              </a:rPr>
              <a:t>In this scenario the search() compares it with all the elements of </a:t>
            </a:r>
            <a:endParaRPr/>
          </a:p>
          <a:p>
            <a:pPr algn="just"/>
            <a:r>
              <a:rPr lang="en-US" sz="2000">
                <a:solidFill>
                  <a:schemeClr val="lt1"/>
                </a:solidFill>
                <a:latin typeface="Comic Sans MS"/>
                <a:ea typeface="Comic Sans MS"/>
                <a:cs typeface="Comic Sans MS"/>
                <a:sym typeface="Comic Sans MS"/>
              </a:rPr>
              <a:t>array one by one. Therefore, the worst case time complexity of linear search would be O(n). </a:t>
            </a:r>
            <a:endParaRPr sz="2000">
              <a:solidFill>
                <a:schemeClr val="lt1"/>
              </a:solidFill>
              <a:latin typeface="Comic Sans MS"/>
              <a:ea typeface="Comic Sans MS"/>
              <a:cs typeface="Comic Sans MS"/>
              <a:sym typeface="Comic Sans MS"/>
            </a:endParaRPr>
          </a:p>
        </p:txBody>
      </p:sp>
      <p:sp>
        <p:nvSpPr>
          <p:cNvPr id="170" name="Google Shape;170;p9"/>
          <p:cNvSpPr txBox="1"/>
          <p:nvPr/>
        </p:nvSpPr>
        <p:spPr>
          <a:xfrm>
            <a:off x="3491880" y="2008147"/>
            <a:ext cx="2952328" cy="369332"/>
          </a:xfrm>
          <a:prstGeom prst="rect">
            <a:avLst/>
          </a:prstGeom>
          <a:noFill/>
          <a:ln>
            <a:noFill/>
          </a:ln>
        </p:spPr>
        <p:txBody>
          <a:bodyPr spcFirstLastPara="1" wrap="square" lIns="91425" tIns="45700" rIns="91425" bIns="45700" anchor="t" anchorCtr="0">
            <a:spAutoFit/>
          </a:bodyPr>
          <a:lstStyle/>
          <a:p>
            <a:r>
              <a:rPr lang="en-US">
                <a:solidFill>
                  <a:srgbClr val="00B0F0"/>
                </a:solidFill>
                <a:latin typeface="Comic Sans MS"/>
                <a:ea typeface="Comic Sans MS"/>
                <a:cs typeface="Comic Sans MS"/>
                <a:sym typeface="Comic Sans MS"/>
              </a:rPr>
              <a:t>Worst case Analysis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body" idx="1"/>
          </p:nvPr>
        </p:nvSpPr>
        <p:spPr>
          <a:xfrm>
            <a:off x="0" y="1206405"/>
            <a:ext cx="9144000" cy="576064"/>
          </a:xfrm>
          <a:prstGeom prst="rect">
            <a:avLst/>
          </a:prstGeom>
          <a:noFill/>
          <a:ln>
            <a:noFill/>
          </a:ln>
        </p:spPr>
        <p:txBody>
          <a:bodyPr spcFirstLastPara="1" vert="horz" wrap="square" lIns="91425" tIns="45700" rIns="91425" bIns="45700" rtlCol="0" anchor="ctr" anchorCtr="0">
            <a:noAutofit/>
          </a:bodyPr>
          <a:lstStyle/>
          <a:p>
            <a:pPr marL="0" indent="0">
              <a:spcBef>
                <a:spcPts val="0"/>
              </a:spcBef>
              <a:buClr>
                <a:srgbClr val="FFFF00"/>
              </a:buClr>
            </a:pPr>
            <a:r>
              <a:rPr lang="en-US">
                <a:solidFill>
                  <a:srgbClr val="FFFF00"/>
                </a:solidFill>
                <a:latin typeface="Comic Sans MS"/>
                <a:ea typeface="Comic Sans MS"/>
                <a:cs typeface="Comic Sans MS"/>
                <a:sym typeface="Comic Sans MS"/>
              </a:rPr>
              <a:t>Time Complexity</a:t>
            </a:r>
            <a:endParaRPr/>
          </a:p>
        </p:txBody>
      </p:sp>
      <p:sp>
        <p:nvSpPr>
          <p:cNvPr id="176" name="Google Shape;176;p11"/>
          <p:cNvSpPr/>
          <p:nvPr/>
        </p:nvSpPr>
        <p:spPr>
          <a:xfrm>
            <a:off x="539552" y="2191430"/>
            <a:ext cx="8064896" cy="2585323"/>
          </a:xfrm>
          <a:prstGeom prst="rect">
            <a:avLst/>
          </a:prstGeom>
          <a:noFill/>
          <a:ln>
            <a:noFill/>
          </a:ln>
        </p:spPr>
        <p:txBody>
          <a:bodyPr spcFirstLastPara="1" wrap="square" lIns="91425" tIns="45700" rIns="91425" bIns="45700" anchor="t" anchorCtr="0">
            <a:spAutoFit/>
          </a:bodyPr>
          <a:lstStyle/>
          <a:p>
            <a:r>
              <a:rPr lang="en-US">
                <a:solidFill>
                  <a:schemeClr val="lt1"/>
                </a:solidFill>
                <a:latin typeface="Comic Sans MS"/>
                <a:ea typeface="Comic Sans MS"/>
                <a:cs typeface="Comic Sans MS"/>
                <a:sym typeface="Comic Sans MS"/>
              </a:rPr>
              <a:t>The key is equally likely to be in any position in the array </a:t>
            </a:r>
            <a:endParaRPr/>
          </a:p>
          <a:p>
            <a:r>
              <a:rPr lang="en-US">
                <a:solidFill>
                  <a:schemeClr val="lt1"/>
                </a:solidFill>
                <a:latin typeface="Comic Sans MS"/>
                <a:ea typeface="Comic Sans MS"/>
                <a:cs typeface="Comic Sans MS"/>
                <a:sym typeface="Comic Sans MS"/>
              </a:rPr>
              <a:t>If the key is in the first array position: 1 comparison </a:t>
            </a:r>
            <a:endParaRPr/>
          </a:p>
          <a:p>
            <a:r>
              <a:rPr lang="en-US">
                <a:solidFill>
                  <a:schemeClr val="lt1"/>
                </a:solidFill>
                <a:latin typeface="Comic Sans MS"/>
                <a:ea typeface="Comic Sans MS"/>
                <a:cs typeface="Comic Sans MS"/>
                <a:sym typeface="Comic Sans MS"/>
              </a:rPr>
              <a:t>If the key is in the second array position: 2 comparisons ... </a:t>
            </a:r>
            <a:endParaRPr/>
          </a:p>
          <a:p>
            <a:r>
              <a:rPr lang="en-US">
                <a:solidFill>
                  <a:schemeClr val="lt1"/>
                </a:solidFill>
                <a:latin typeface="Comic Sans MS"/>
                <a:ea typeface="Comic Sans MS"/>
                <a:cs typeface="Comic Sans MS"/>
                <a:sym typeface="Comic Sans MS"/>
              </a:rPr>
              <a:t>If the key is in the ith postion: i comparisons ... </a:t>
            </a:r>
            <a:endParaRPr/>
          </a:p>
          <a:p>
            <a:endParaRPr>
              <a:solidFill>
                <a:schemeClr val="lt1"/>
              </a:solidFill>
              <a:latin typeface="Comic Sans MS"/>
              <a:ea typeface="Comic Sans MS"/>
              <a:cs typeface="Comic Sans MS"/>
              <a:sym typeface="Comic Sans MS"/>
            </a:endParaRPr>
          </a:p>
          <a:p>
            <a:r>
              <a:rPr lang="en-US">
                <a:solidFill>
                  <a:schemeClr val="lt1"/>
                </a:solidFill>
                <a:latin typeface="Comic Sans MS"/>
                <a:ea typeface="Comic Sans MS"/>
                <a:cs typeface="Comic Sans MS"/>
                <a:sym typeface="Comic Sans MS"/>
              </a:rPr>
              <a:t>So average all these possibilities: </a:t>
            </a:r>
            <a:endParaRPr/>
          </a:p>
          <a:p>
            <a:r>
              <a:rPr lang="en-US">
                <a:solidFill>
                  <a:schemeClr val="lt1"/>
                </a:solidFill>
                <a:latin typeface="Comic Sans MS"/>
                <a:ea typeface="Comic Sans MS"/>
                <a:cs typeface="Comic Sans MS"/>
                <a:sym typeface="Comic Sans MS"/>
              </a:rPr>
              <a:t>(1+2+3+...+n)/n = [n(n+1)/2] /n = (n+1)/2 comparisons. </a:t>
            </a:r>
            <a:endParaRPr/>
          </a:p>
          <a:p>
            <a:endParaRPr>
              <a:solidFill>
                <a:schemeClr val="lt1"/>
              </a:solidFill>
              <a:latin typeface="Comic Sans MS"/>
              <a:ea typeface="Comic Sans MS"/>
              <a:cs typeface="Comic Sans MS"/>
              <a:sym typeface="Comic Sans MS"/>
            </a:endParaRPr>
          </a:p>
          <a:p>
            <a:r>
              <a:rPr lang="en-US">
                <a:solidFill>
                  <a:schemeClr val="lt1"/>
                </a:solidFill>
                <a:latin typeface="Comic Sans MS"/>
                <a:ea typeface="Comic Sans MS"/>
                <a:cs typeface="Comic Sans MS"/>
                <a:sym typeface="Comic Sans MS"/>
              </a:rPr>
              <a:t>The average number of comparisons is (n+1)/2 = O(n).</a:t>
            </a:r>
            <a:endParaRPr/>
          </a:p>
        </p:txBody>
      </p:sp>
      <p:sp>
        <p:nvSpPr>
          <p:cNvPr id="177" name="Google Shape;177;p11"/>
          <p:cNvSpPr txBox="1"/>
          <p:nvPr/>
        </p:nvSpPr>
        <p:spPr>
          <a:xfrm>
            <a:off x="3203848" y="1782469"/>
            <a:ext cx="2952328" cy="369332"/>
          </a:xfrm>
          <a:prstGeom prst="rect">
            <a:avLst/>
          </a:prstGeom>
          <a:noFill/>
          <a:ln>
            <a:noFill/>
          </a:ln>
        </p:spPr>
        <p:txBody>
          <a:bodyPr spcFirstLastPara="1" wrap="square" lIns="91425" tIns="45700" rIns="91425" bIns="45700" anchor="t" anchorCtr="0">
            <a:spAutoFit/>
          </a:bodyPr>
          <a:lstStyle/>
          <a:p>
            <a:r>
              <a:rPr lang="en-US">
                <a:solidFill>
                  <a:srgbClr val="00B0F0"/>
                </a:solidFill>
                <a:latin typeface="Comic Sans MS"/>
                <a:ea typeface="Comic Sans MS"/>
                <a:cs typeface="Comic Sans MS"/>
                <a:sym typeface="Comic Sans MS"/>
              </a:rPr>
              <a:t>Average case Analysis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body" idx="1"/>
          </p:nvPr>
        </p:nvSpPr>
        <p:spPr>
          <a:xfrm>
            <a:off x="0" y="1206405"/>
            <a:ext cx="9144000" cy="576064"/>
          </a:xfrm>
          <a:prstGeom prst="rect">
            <a:avLst/>
          </a:prstGeom>
          <a:noFill/>
          <a:ln>
            <a:noFill/>
          </a:ln>
        </p:spPr>
        <p:txBody>
          <a:bodyPr spcFirstLastPara="1" vert="horz" wrap="square" lIns="91425" tIns="45700" rIns="91425" bIns="45700" rtlCol="0" anchor="ctr" anchorCtr="0">
            <a:noAutofit/>
          </a:bodyPr>
          <a:lstStyle/>
          <a:p>
            <a:pPr marL="0" indent="0">
              <a:spcBef>
                <a:spcPts val="0"/>
              </a:spcBef>
              <a:buClr>
                <a:srgbClr val="FFFF00"/>
              </a:buClr>
            </a:pPr>
            <a:r>
              <a:rPr lang="en-US">
                <a:solidFill>
                  <a:srgbClr val="FFFF00"/>
                </a:solidFill>
                <a:latin typeface="Comic Sans MS"/>
                <a:ea typeface="Comic Sans MS"/>
                <a:cs typeface="Comic Sans MS"/>
                <a:sym typeface="Comic Sans MS"/>
              </a:rPr>
              <a:t>Time Complexity</a:t>
            </a:r>
            <a:endParaRPr/>
          </a:p>
        </p:txBody>
      </p:sp>
      <p:sp>
        <p:nvSpPr>
          <p:cNvPr id="183" name="Google Shape;183;p10"/>
          <p:cNvSpPr/>
          <p:nvPr/>
        </p:nvSpPr>
        <p:spPr>
          <a:xfrm>
            <a:off x="539552" y="2492896"/>
            <a:ext cx="8064896" cy="2308324"/>
          </a:xfrm>
          <a:prstGeom prst="rect">
            <a:avLst/>
          </a:prstGeom>
          <a:noFill/>
          <a:ln>
            <a:noFill/>
          </a:ln>
        </p:spPr>
        <p:txBody>
          <a:bodyPr spcFirstLastPara="1" wrap="square" lIns="91425" tIns="45700" rIns="91425" bIns="45700" anchor="t" anchorCtr="0">
            <a:spAutoFit/>
          </a:bodyPr>
          <a:lstStyle/>
          <a:p>
            <a:r>
              <a:rPr lang="en-US">
                <a:solidFill>
                  <a:schemeClr val="lt1"/>
                </a:solidFill>
                <a:latin typeface="Comic Sans MS"/>
                <a:ea typeface="Comic Sans MS"/>
                <a:cs typeface="Comic Sans MS"/>
                <a:sym typeface="Comic Sans MS"/>
              </a:rPr>
              <a:t>In average case analysis, we take all possible inputs and calculate             computing time for all of the inputs. Sum all the calculated values and     divide the sum by total number of inputs. </a:t>
            </a:r>
            <a:endParaRPr/>
          </a:p>
          <a:p>
            <a:endParaRPr>
              <a:solidFill>
                <a:schemeClr val="lt1"/>
              </a:solidFill>
              <a:latin typeface="Comic Sans MS"/>
              <a:ea typeface="Comic Sans MS"/>
              <a:cs typeface="Comic Sans MS"/>
              <a:sym typeface="Comic Sans MS"/>
            </a:endParaRPr>
          </a:p>
          <a:p>
            <a:r>
              <a:rPr lang="en-US">
                <a:solidFill>
                  <a:schemeClr val="lt1"/>
                </a:solidFill>
                <a:latin typeface="Comic Sans MS"/>
                <a:ea typeface="Comic Sans MS"/>
                <a:cs typeface="Comic Sans MS"/>
                <a:sym typeface="Comic Sans MS"/>
              </a:rPr>
              <a:t>We must know distribution of cases. For the linear search problem, let us assume that all cases are uniformly distributed (including the case of </a:t>
            </a:r>
            <a:endParaRPr/>
          </a:p>
          <a:p>
            <a:r>
              <a:rPr lang="en-US">
                <a:solidFill>
                  <a:schemeClr val="lt1"/>
                </a:solidFill>
                <a:latin typeface="Comic Sans MS"/>
                <a:ea typeface="Comic Sans MS"/>
                <a:cs typeface="Comic Sans MS"/>
                <a:sym typeface="Comic Sans MS"/>
              </a:rPr>
              <a:t>target not being present in array).  </a:t>
            </a:r>
            <a:endParaRPr/>
          </a:p>
          <a:p>
            <a:endParaRPr>
              <a:solidFill>
                <a:schemeClr val="lt1"/>
              </a:solidFill>
              <a:latin typeface="Comic Sans MS"/>
              <a:ea typeface="Comic Sans MS"/>
              <a:cs typeface="Comic Sans MS"/>
              <a:sym typeface="Comic Sans MS"/>
            </a:endParaRPr>
          </a:p>
        </p:txBody>
      </p:sp>
      <p:sp>
        <p:nvSpPr>
          <p:cNvPr id="184" name="Google Shape;184;p10"/>
          <p:cNvSpPr txBox="1"/>
          <p:nvPr/>
        </p:nvSpPr>
        <p:spPr>
          <a:xfrm>
            <a:off x="3203848" y="1782469"/>
            <a:ext cx="2952328" cy="369332"/>
          </a:xfrm>
          <a:prstGeom prst="rect">
            <a:avLst/>
          </a:prstGeom>
          <a:noFill/>
          <a:ln>
            <a:noFill/>
          </a:ln>
        </p:spPr>
        <p:txBody>
          <a:bodyPr spcFirstLastPara="1" wrap="square" lIns="91425" tIns="45700" rIns="91425" bIns="45700" anchor="t" anchorCtr="0">
            <a:spAutoFit/>
          </a:bodyPr>
          <a:lstStyle/>
          <a:p>
            <a:r>
              <a:rPr lang="en-US">
                <a:solidFill>
                  <a:srgbClr val="00B0F0"/>
                </a:solidFill>
                <a:latin typeface="Comic Sans MS"/>
                <a:ea typeface="Comic Sans MS"/>
                <a:cs typeface="Comic Sans MS"/>
                <a:sym typeface="Comic Sans MS"/>
              </a:rPr>
              <a:t>Average case Analysis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body" idx="1"/>
          </p:nvPr>
        </p:nvSpPr>
        <p:spPr>
          <a:xfrm>
            <a:off x="0" y="1206405"/>
            <a:ext cx="9144000" cy="576064"/>
          </a:xfrm>
          <a:prstGeom prst="rect">
            <a:avLst/>
          </a:prstGeom>
          <a:noFill/>
          <a:ln>
            <a:noFill/>
          </a:ln>
        </p:spPr>
        <p:txBody>
          <a:bodyPr spcFirstLastPara="1" vert="horz" wrap="square" lIns="91425" tIns="45700" rIns="91425" bIns="45700" rtlCol="0" anchor="ctr" anchorCtr="0">
            <a:noAutofit/>
          </a:bodyPr>
          <a:lstStyle/>
          <a:p>
            <a:pPr marL="0" indent="0">
              <a:spcBef>
                <a:spcPts val="0"/>
              </a:spcBef>
              <a:buClr>
                <a:srgbClr val="FFFF00"/>
              </a:buClr>
            </a:pPr>
            <a:r>
              <a:rPr lang="en-US">
                <a:solidFill>
                  <a:srgbClr val="FFFF00"/>
                </a:solidFill>
                <a:latin typeface="Comic Sans MS"/>
                <a:ea typeface="Comic Sans MS"/>
                <a:cs typeface="Comic Sans MS"/>
                <a:sym typeface="Comic Sans MS"/>
              </a:rPr>
              <a:t>Space Complexity</a:t>
            </a:r>
            <a:endParaRPr/>
          </a:p>
        </p:txBody>
      </p:sp>
      <p:sp>
        <p:nvSpPr>
          <p:cNvPr id="190" name="Google Shape;190;p12"/>
          <p:cNvSpPr/>
          <p:nvPr/>
        </p:nvSpPr>
        <p:spPr>
          <a:xfrm>
            <a:off x="539552" y="2191430"/>
            <a:ext cx="8064896" cy="1200329"/>
          </a:xfrm>
          <a:prstGeom prst="rect">
            <a:avLst/>
          </a:prstGeom>
          <a:noFill/>
          <a:ln>
            <a:noFill/>
          </a:ln>
        </p:spPr>
        <p:txBody>
          <a:bodyPr spcFirstLastPara="1" wrap="square" lIns="91425" tIns="45700" rIns="91425" bIns="45700" anchor="t" anchorCtr="0">
            <a:spAutoFit/>
          </a:bodyPr>
          <a:lstStyle/>
          <a:p>
            <a:r>
              <a:rPr lang="en-US">
                <a:solidFill>
                  <a:schemeClr val="lt1"/>
                </a:solidFill>
                <a:latin typeface="Comic Sans MS"/>
                <a:ea typeface="Comic Sans MS"/>
                <a:cs typeface="Comic Sans MS"/>
                <a:sym typeface="Comic Sans MS"/>
              </a:rPr>
              <a:t>This type of search requires only a single unit of memory to store the     element being searched. This is not relevant to the size of the input </a:t>
            </a:r>
            <a:endParaRPr/>
          </a:p>
          <a:p>
            <a:r>
              <a:rPr lang="en-US">
                <a:solidFill>
                  <a:schemeClr val="lt1"/>
                </a:solidFill>
                <a:latin typeface="Comic Sans MS"/>
                <a:ea typeface="Comic Sans MS"/>
                <a:cs typeface="Comic Sans MS"/>
                <a:sym typeface="Comic Sans MS"/>
              </a:rPr>
              <a:t>Array.</a:t>
            </a:r>
            <a:endParaRPr/>
          </a:p>
          <a:p>
            <a:r>
              <a:rPr lang="en-US">
                <a:solidFill>
                  <a:schemeClr val="lt1"/>
                </a:solidFill>
                <a:latin typeface="Comic Sans MS"/>
                <a:ea typeface="Comic Sans MS"/>
                <a:cs typeface="Comic Sans MS"/>
                <a:sym typeface="Comic Sans MS"/>
              </a:rPr>
              <a:t>Hence, the Space Complexity of Linear Search is </a:t>
            </a:r>
            <a:r>
              <a:rPr lang="en-US" i="1">
                <a:solidFill>
                  <a:schemeClr val="lt1"/>
                </a:solidFill>
                <a:latin typeface="Comic Sans MS"/>
                <a:ea typeface="Comic Sans MS"/>
                <a:cs typeface="Comic Sans MS"/>
                <a:sym typeface="Comic Sans MS"/>
              </a:rPr>
              <a:t>O(1)</a:t>
            </a:r>
            <a:r>
              <a:rPr lang="en-US">
                <a:solidFill>
                  <a:schemeClr val="lt1"/>
                </a:solidFill>
                <a:latin typeface="Comic Sans MS"/>
                <a:ea typeface="Comic Sans MS"/>
                <a:cs typeface="Comic Sans MS"/>
                <a:sym typeface="Comic Sans MS"/>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401080" cy="928670"/>
          </a:xfrm>
        </p:spPr>
        <p:txBody>
          <a:bodyPr>
            <a:normAutofit fontScale="90000"/>
          </a:bodyPr>
          <a:lstStyle/>
          <a:p>
            <a:pPr algn="l"/>
            <a:r>
              <a:rPr lang="en-US" dirty="0">
                <a:solidFill>
                  <a:srgbClr val="FFC000"/>
                </a:solidFill>
              </a:rPr>
              <a:t>Elementary Data Structure Organization</a:t>
            </a:r>
          </a:p>
        </p:txBody>
      </p:sp>
      <p:sp>
        <p:nvSpPr>
          <p:cNvPr id="3" name="Content Placeholder 2"/>
          <p:cNvSpPr>
            <a:spLocks noGrp="1"/>
          </p:cNvSpPr>
          <p:nvPr>
            <p:ph idx="1"/>
          </p:nvPr>
        </p:nvSpPr>
        <p:spPr>
          <a:xfrm>
            <a:off x="428596" y="785794"/>
            <a:ext cx="8229600" cy="5715040"/>
          </a:xfrm>
        </p:spPr>
        <p:txBody>
          <a:bodyPr>
            <a:noAutofit/>
          </a:bodyPr>
          <a:lstStyle/>
          <a:p>
            <a:pPr>
              <a:buNone/>
            </a:pPr>
            <a:r>
              <a:rPr lang="en-US" sz="2200" b="1" dirty="0"/>
              <a:t>DS –building block of a program</a:t>
            </a:r>
          </a:p>
          <a:p>
            <a:r>
              <a:rPr lang="en-US" sz="2200" dirty="0"/>
              <a:t> A program built using improper data structures may not work as expected. </a:t>
            </a:r>
          </a:p>
          <a:p>
            <a:r>
              <a:rPr lang="en-US" sz="2200" dirty="0"/>
              <a:t>So as a programmer it is mandatory to choose most appropriate data structures for a program. </a:t>
            </a:r>
          </a:p>
          <a:p>
            <a:pPr>
              <a:buNone/>
            </a:pPr>
            <a:r>
              <a:rPr lang="en-US" sz="2200" b="1" dirty="0"/>
              <a:t>DATA</a:t>
            </a:r>
            <a:r>
              <a:rPr lang="en-US" sz="2200" dirty="0"/>
              <a:t> -   a value or set of values. </a:t>
            </a:r>
          </a:p>
          <a:p>
            <a:pPr>
              <a:buNone/>
            </a:pPr>
            <a:r>
              <a:rPr lang="en-US" sz="2200" dirty="0"/>
              <a:t>It specifies either the value of a variable or a constant</a:t>
            </a:r>
          </a:p>
          <a:p>
            <a:pPr>
              <a:buNone/>
            </a:pPr>
            <a:r>
              <a:rPr lang="en-US" sz="2200" dirty="0"/>
              <a:t> (e.g., marks of students, name of an employee, address of a customer, value of pi, etc.). </a:t>
            </a:r>
          </a:p>
          <a:p>
            <a:pPr>
              <a:buNone/>
            </a:pPr>
            <a:r>
              <a:rPr lang="en-US" sz="2200" b="1" dirty="0"/>
              <a:t>Data item </a:t>
            </a:r>
            <a:r>
              <a:rPr lang="en-US" sz="2200" dirty="0"/>
              <a:t>– No subordinate data items is categorized as </a:t>
            </a:r>
            <a:r>
              <a:rPr lang="en-US" sz="2200" b="1" dirty="0"/>
              <a:t>an elementary item</a:t>
            </a:r>
          </a:p>
          <a:p>
            <a:pPr>
              <a:buNone/>
            </a:pPr>
            <a:r>
              <a:rPr lang="en-US" sz="2200" b="1" dirty="0"/>
              <a:t>Data item </a:t>
            </a:r>
            <a:r>
              <a:rPr lang="en-US" sz="2200" dirty="0"/>
              <a:t>-  one or more subordinate data items is called </a:t>
            </a:r>
            <a:r>
              <a:rPr lang="en-US" sz="2200" b="1" dirty="0"/>
              <a:t>a group item.</a:t>
            </a:r>
          </a:p>
          <a:p>
            <a:pPr>
              <a:buNone/>
            </a:pPr>
            <a:r>
              <a:rPr lang="en-US" sz="2200" dirty="0"/>
              <a:t> </a:t>
            </a:r>
            <a:r>
              <a:rPr lang="en-US" sz="2200" dirty="0">
                <a:solidFill>
                  <a:srgbClr val="FF0000"/>
                </a:solidFill>
              </a:rPr>
              <a:t>EG</a:t>
            </a:r>
            <a:r>
              <a:rPr lang="en-US" sz="2200" dirty="0"/>
              <a:t>, a student’s name may be divided into three sub-items—first name, middle name, and last name—but his roll number would normally be treated as a single item.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p:nvPr/>
        </p:nvSpPr>
        <p:spPr>
          <a:xfrm>
            <a:off x="539552" y="1916832"/>
            <a:ext cx="4968552" cy="3416320"/>
          </a:xfrm>
          <a:prstGeom prst="rect">
            <a:avLst/>
          </a:prstGeom>
          <a:noFill/>
          <a:ln>
            <a:noFill/>
          </a:ln>
        </p:spPr>
        <p:txBody>
          <a:bodyPr spcFirstLastPara="1" wrap="square" lIns="91425" tIns="45700" rIns="91425" bIns="45700" anchor="t" anchorCtr="0">
            <a:spAutoFit/>
          </a:bodyPr>
          <a:lstStyle/>
          <a:p>
            <a:r>
              <a:rPr lang="en-US">
                <a:solidFill>
                  <a:srgbClr val="3A3A3A"/>
                </a:solidFill>
                <a:latin typeface="Comic Sans MS"/>
                <a:ea typeface="Comic Sans MS"/>
                <a:cs typeface="Comic Sans MS"/>
                <a:sym typeface="Comic Sans MS"/>
              </a:rPr>
              <a:t>1. </a:t>
            </a:r>
            <a:r>
              <a:rPr lang="en-US">
                <a:solidFill>
                  <a:srgbClr val="00B0F0"/>
                </a:solidFill>
                <a:latin typeface="Comic Sans MS"/>
                <a:ea typeface="Comic Sans MS"/>
                <a:cs typeface="Comic Sans MS"/>
                <a:sym typeface="Comic Sans MS"/>
              </a:rPr>
              <a:t>What is the best case for linear search?</a:t>
            </a:r>
            <a:br>
              <a:rPr lang="en-US">
                <a:solidFill>
                  <a:srgbClr val="3A3A3A"/>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a) O(nlogn)</a:t>
            </a:r>
            <a:br>
              <a:rPr lang="en-US">
                <a:solidFill>
                  <a:srgbClr val="3A3A3A"/>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b) O(logn)</a:t>
            </a:r>
            <a:br>
              <a:rPr lang="en-US">
                <a:solidFill>
                  <a:srgbClr val="3A3A3A"/>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c) O(n)</a:t>
            </a:r>
            <a:br>
              <a:rPr lang="en-US">
                <a:solidFill>
                  <a:srgbClr val="3A3A3A"/>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d) O(1)</a:t>
            </a:r>
            <a:br>
              <a:rPr lang="en-US">
                <a:solidFill>
                  <a:srgbClr val="3A3A3A"/>
                </a:solidFill>
                <a:latin typeface="Comic Sans MS"/>
                <a:ea typeface="Comic Sans MS"/>
                <a:cs typeface="Comic Sans MS"/>
                <a:sym typeface="Comic Sans MS"/>
              </a:rPr>
            </a:br>
            <a:br>
              <a:rPr lang="en-US">
                <a:solidFill>
                  <a:srgbClr val="3A3A3A"/>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2. </a:t>
            </a:r>
            <a:r>
              <a:rPr lang="en-US">
                <a:solidFill>
                  <a:srgbClr val="00B0F0"/>
                </a:solidFill>
                <a:latin typeface="Comic Sans MS"/>
                <a:ea typeface="Comic Sans MS"/>
                <a:cs typeface="Comic Sans MS"/>
                <a:sym typeface="Comic Sans MS"/>
              </a:rPr>
              <a:t>What is the worst case for linear search?</a:t>
            </a:r>
            <a:br>
              <a:rPr lang="en-US">
                <a:solidFill>
                  <a:srgbClr val="3A3A3A"/>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a) O(nlogn)</a:t>
            </a:r>
            <a:br>
              <a:rPr lang="en-US">
                <a:solidFill>
                  <a:srgbClr val="3A3A3A"/>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b) O(logn)</a:t>
            </a:r>
            <a:br>
              <a:rPr lang="en-US">
                <a:solidFill>
                  <a:srgbClr val="3A3A3A"/>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c) O(n)</a:t>
            </a:r>
            <a:br>
              <a:rPr lang="en-US">
                <a:solidFill>
                  <a:srgbClr val="3A3A3A"/>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d) O(1)</a:t>
            </a:r>
            <a:br>
              <a:rPr lang="en-US">
                <a:solidFill>
                  <a:srgbClr val="3A3A3A"/>
                </a:solidFill>
                <a:latin typeface="Comic Sans MS"/>
                <a:ea typeface="Comic Sans MS"/>
                <a:cs typeface="Comic Sans MS"/>
                <a:sym typeface="Comic Sans MS"/>
              </a:rPr>
            </a:br>
            <a:endParaRPr>
              <a:solidFill>
                <a:srgbClr val="3A3A3A"/>
              </a:solidFill>
              <a:latin typeface="Comic Sans MS"/>
              <a:ea typeface="Comic Sans MS"/>
              <a:cs typeface="Comic Sans MS"/>
              <a:sym typeface="Comic Sans MS"/>
            </a:endParaRPr>
          </a:p>
        </p:txBody>
      </p:sp>
      <p:sp>
        <p:nvSpPr>
          <p:cNvPr id="196" name="Google Shape;196;p13"/>
          <p:cNvSpPr txBox="1"/>
          <p:nvPr/>
        </p:nvSpPr>
        <p:spPr>
          <a:xfrm>
            <a:off x="3923928" y="1155517"/>
            <a:ext cx="1584176" cy="461665"/>
          </a:xfrm>
          <a:prstGeom prst="rect">
            <a:avLst/>
          </a:prstGeom>
          <a:noFill/>
          <a:ln>
            <a:noFill/>
          </a:ln>
        </p:spPr>
        <p:txBody>
          <a:bodyPr spcFirstLastPara="1" wrap="square" lIns="91425" tIns="45700" rIns="91425" bIns="45700" anchor="t" anchorCtr="0">
            <a:spAutoFit/>
          </a:bodyPr>
          <a:lstStyle/>
          <a:p>
            <a:r>
              <a:rPr lang="en-US" sz="2400">
                <a:solidFill>
                  <a:srgbClr val="FF0000"/>
                </a:solidFill>
                <a:latin typeface="Comic Sans MS"/>
                <a:ea typeface="Comic Sans MS"/>
                <a:cs typeface="Comic Sans MS"/>
                <a:sym typeface="Comic Sans MS"/>
              </a:rPr>
              <a:t>QUIZ</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p:nvPr/>
        </p:nvSpPr>
        <p:spPr>
          <a:xfrm>
            <a:off x="539552" y="1484784"/>
            <a:ext cx="8064896" cy="3416320"/>
          </a:xfrm>
          <a:prstGeom prst="rect">
            <a:avLst/>
          </a:prstGeom>
          <a:noFill/>
          <a:ln>
            <a:noFill/>
          </a:ln>
        </p:spPr>
        <p:txBody>
          <a:bodyPr spcFirstLastPara="1" wrap="square" lIns="91425" tIns="45700" rIns="91425" bIns="45700" anchor="t" anchorCtr="0">
            <a:spAutoFit/>
          </a:bodyPr>
          <a:lstStyle/>
          <a:p>
            <a:r>
              <a:rPr lang="en-US" dirty="0">
                <a:solidFill>
                  <a:srgbClr val="3A3A3A"/>
                </a:solidFill>
                <a:latin typeface="Comic Sans MS"/>
                <a:ea typeface="Comic Sans MS"/>
                <a:cs typeface="Comic Sans MS"/>
                <a:sym typeface="Comic Sans MS"/>
              </a:rPr>
              <a:t>3. </a:t>
            </a:r>
            <a:r>
              <a:rPr lang="en-US" dirty="0">
                <a:solidFill>
                  <a:srgbClr val="00B0F0"/>
                </a:solidFill>
                <a:latin typeface="Comic Sans MS"/>
                <a:ea typeface="Comic Sans MS"/>
                <a:cs typeface="Comic Sans MS"/>
                <a:sym typeface="Comic Sans MS"/>
              </a:rPr>
              <a:t>What is the best case and worst case complexity of </a:t>
            </a:r>
            <a:r>
              <a:rPr lang="en-US" dirty="0">
                <a:solidFill>
                  <a:srgbClr val="FF0000"/>
                </a:solidFill>
                <a:latin typeface="Comic Sans MS"/>
                <a:ea typeface="Comic Sans MS"/>
                <a:cs typeface="Comic Sans MS"/>
                <a:sym typeface="Comic Sans MS"/>
              </a:rPr>
              <a:t>ordered</a:t>
            </a:r>
            <a:r>
              <a:rPr lang="en-US" dirty="0">
                <a:solidFill>
                  <a:srgbClr val="00B0F0"/>
                </a:solidFill>
                <a:latin typeface="Comic Sans MS"/>
                <a:ea typeface="Comic Sans MS"/>
                <a:cs typeface="Comic Sans MS"/>
                <a:sym typeface="Comic Sans MS"/>
              </a:rPr>
              <a:t> linear </a:t>
            </a:r>
            <a:endParaRPr dirty="0"/>
          </a:p>
          <a:p>
            <a:r>
              <a:rPr lang="en-US" dirty="0">
                <a:solidFill>
                  <a:srgbClr val="00B0F0"/>
                </a:solidFill>
                <a:latin typeface="Comic Sans MS"/>
                <a:ea typeface="Comic Sans MS"/>
                <a:cs typeface="Comic Sans MS"/>
                <a:sym typeface="Comic Sans MS"/>
              </a:rPr>
              <a:t>search?</a:t>
            </a:r>
            <a:br>
              <a:rPr lang="en-US" dirty="0">
                <a:solidFill>
                  <a:srgbClr val="3A3A3A"/>
                </a:solidFill>
                <a:latin typeface="Comic Sans MS"/>
                <a:ea typeface="Comic Sans MS"/>
                <a:cs typeface="Comic Sans MS"/>
                <a:sym typeface="Comic Sans MS"/>
              </a:rPr>
            </a:br>
            <a:r>
              <a:rPr lang="en-US" dirty="0">
                <a:solidFill>
                  <a:srgbClr val="3A3A3A"/>
                </a:solidFill>
                <a:latin typeface="Comic Sans MS"/>
                <a:ea typeface="Comic Sans MS"/>
                <a:cs typeface="Comic Sans MS"/>
                <a:sym typeface="Comic Sans MS"/>
              </a:rPr>
              <a:t>a) O(</a:t>
            </a:r>
            <a:r>
              <a:rPr lang="en-US" dirty="0" err="1">
                <a:solidFill>
                  <a:srgbClr val="3A3A3A"/>
                </a:solidFill>
                <a:latin typeface="Comic Sans MS"/>
                <a:ea typeface="Comic Sans MS"/>
                <a:cs typeface="Comic Sans MS"/>
                <a:sym typeface="Comic Sans MS"/>
              </a:rPr>
              <a:t>nlogn</a:t>
            </a:r>
            <a:r>
              <a:rPr lang="en-US" dirty="0">
                <a:solidFill>
                  <a:srgbClr val="3A3A3A"/>
                </a:solidFill>
                <a:latin typeface="Comic Sans MS"/>
                <a:ea typeface="Comic Sans MS"/>
                <a:cs typeface="Comic Sans MS"/>
                <a:sym typeface="Comic Sans MS"/>
              </a:rPr>
              <a:t>), O(</a:t>
            </a:r>
            <a:r>
              <a:rPr lang="en-US" dirty="0" err="1">
                <a:solidFill>
                  <a:srgbClr val="3A3A3A"/>
                </a:solidFill>
                <a:latin typeface="Comic Sans MS"/>
                <a:ea typeface="Comic Sans MS"/>
                <a:cs typeface="Comic Sans MS"/>
                <a:sym typeface="Comic Sans MS"/>
              </a:rPr>
              <a:t>logn</a:t>
            </a:r>
            <a:r>
              <a:rPr lang="en-US" dirty="0">
                <a:solidFill>
                  <a:srgbClr val="3A3A3A"/>
                </a:solidFill>
                <a:latin typeface="Comic Sans MS"/>
                <a:ea typeface="Comic Sans MS"/>
                <a:cs typeface="Comic Sans MS"/>
                <a:sym typeface="Comic Sans MS"/>
              </a:rPr>
              <a:t>)</a:t>
            </a:r>
            <a:br>
              <a:rPr lang="en-US" dirty="0">
                <a:solidFill>
                  <a:srgbClr val="3A3A3A"/>
                </a:solidFill>
                <a:latin typeface="Comic Sans MS"/>
                <a:ea typeface="Comic Sans MS"/>
                <a:cs typeface="Comic Sans MS"/>
                <a:sym typeface="Comic Sans MS"/>
              </a:rPr>
            </a:br>
            <a:r>
              <a:rPr lang="en-US" dirty="0">
                <a:solidFill>
                  <a:srgbClr val="3A3A3A"/>
                </a:solidFill>
                <a:latin typeface="Comic Sans MS"/>
                <a:ea typeface="Comic Sans MS"/>
                <a:cs typeface="Comic Sans MS"/>
                <a:sym typeface="Comic Sans MS"/>
              </a:rPr>
              <a:t>b) O(</a:t>
            </a:r>
            <a:r>
              <a:rPr lang="en-US" dirty="0" err="1">
                <a:solidFill>
                  <a:srgbClr val="3A3A3A"/>
                </a:solidFill>
                <a:latin typeface="Comic Sans MS"/>
                <a:ea typeface="Comic Sans MS"/>
                <a:cs typeface="Comic Sans MS"/>
                <a:sym typeface="Comic Sans MS"/>
              </a:rPr>
              <a:t>logn</a:t>
            </a:r>
            <a:r>
              <a:rPr lang="en-US" dirty="0">
                <a:solidFill>
                  <a:srgbClr val="3A3A3A"/>
                </a:solidFill>
                <a:latin typeface="Comic Sans MS"/>
                <a:ea typeface="Comic Sans MS"/>
                <a:cs typeface="Comic Sans MS"/>
                <a:sym typeface="Comic Sans MS"/>
              </a:rPr>
              <a:t>), O(</a:t>
            </a:r>
            <a:r>
              <a:rPr lang="en-US" dirty="0" err="1">
                <a:solidFill>
                  <a:srgbClr val="3A3A3A"/>
                </a:solidFill>
                <a:latin typeface="Comic Sans MS"/>
                <a:ea typeface="Comic Sans MS"/>
                <a:cs typeface="Comic Sans MS"/>
                <a:sym typeface="Comic Sans MS"/>
              </a:rPr>
              <a:t>nlogn</a:t>
            </a:r>
            <a:r>
              <a:rPr lang="en-US" dirty="0">
                <a:solidFill>
                  <a:srgbClr val="3A3A3A"/>
                </a:solidFill>
                <a:latin typeface="Comic Sans MS"/>
                <a:ea typeface="Comic Sans MS"/>
                <a:cs typeface="Comic Sans MS"/>
                <a:sym typeface="Comic Sans MS"/>
              </a:rPr>
              <a:t>)</a:t>
            </a:r>
            <a:br>
              <a:rPr lang="en-US" dirty="0">
                <a:solidFill>
                  <a:srgbClr val="3A3A3A"/>
                </a:solidFill>
                <a:latin typeface="Comic Sans MS"/>
                <a:ea typeface="Comic Sans MS"/>
                <a:cs typeface="Comic Sans MS"/>
                <a:sym typeface="Comic Sans MS"/>
              </a:rPr>
            </a:br>
            <a:r>
              <a:rPr lang="en-US" dirty="0">
                <a:solidFill>
                  <a:srgbClr val="3A3A3A"/>
                </a:solidFill>
                <a:latin typeface="Comic Sans MS"/>
                <a:ea typeface="Comic Sans MS"/>
                <a:cs typeface="Comic Sans MS"/>
                <a:sym typeface="Comic Sans MS"/>
              </a:rPr>
              <a:t>c) O(n), O(1)</a:t>
            </a:r>
            <a:br>
              <a:rPr lang="en-US" dirty="0">
                <a:solidFill>
                  <a:srgbClr val="3A3A3A"/>
                </a:solidFill>
                <a:latin typeface="Comic Sans MS"/>
                <a:ea typeface="Comic Sans MS"/>
                <a:cs typeface="Comic Sans MS"/>
                <a:sym typeface="Comic Sans MS"/>
              </a:rPr>
            </a:br>
            <a:r>
              <a:rPr lang="en-US" dirty="0">
                <a:solidFill>
                  <a:srgbClr val="3A3A3A"/>
                </a:solidFill>
                <a:latin typeface="Comic Sans MS"/>
                <a:ea typeface="Comic Sans MS"/>
                <a:cs typeface="Comic Sans MS"/>
                <a:sym typeface="Comic Sans MS"/>
              </a:rPr>
              <a:t>d) O(1), O(n)</a:t>
            </a:r>
            <a:br>
              <a:rPr lang="en-US" dirty="0">
                <a:solidFill>
                  <a:srgbClr val="3A3A3A"/>
                </a:solidFill>
                <a:latin typeface="Comic Sans MS"/>
                <a:ea typeface="Comic Sans MS"/>
                <a:cs typeface="Comic Sans MS"/>
                <a:sym typeface="Comic Sans MS"/>
              </a:rPr>
            </a:br>
            <a:endParaRPr dirty="0">
              <a:solidFill>
                <a:srgbClr val="3A3A3A"/>
              </a:solidFill>
              <a:latin typeface="Comic Sans MS"/>
              <a:ea typeface="Comic Sans MS"/>
              <a:cs typeface="Comic Sans MS"/>
              <a:sym typeface="Comic Sans MS"/>
            </a:endParaRPr>
          </a:p>
          <a:p>
            <a:r>
              <a:rPr lang="en-US" dirty="0">
                <a:solidFill>
                  <a:srgbClr val="3A3A3A"/>
                </a:solidFill>
                <a:latin typeface="Comic Sans MS"/>
                <a:ea typeface="Comic Sans MS"/>
                <a:cs typeface="Comic Sans MS"/>
                <a:sym typeface="Comic Sans MS"/>
              </a:rPr>
              <a:t>4. </a:t>
            </a:r>
            <a:r>
              <a:rPr lang="en-US" dirty="0">
                <a:solidFill>
                  <a:srgbClr val="00B0F0"/>
                </a:solidFill>
                <a:latin typeface="Comic Sans MS"/>
                <a:ea typeface="Comic Sans MS"/>
                <a:cs typeface="Comic Sans MS"/>
                <a:sym typeface="Comic Sans MS"/>
              </a:rPr>
              <a:t>Which of the following is a disadvantage of linear search?</a:t>
            </a:r>
            <a:br>
              <a:rPr lang="en-US" dirty="0">
                <a:solidFill>
                  <a:srgbClr val="00B0F0"/>
                </a:solidFill>
                <a:latin typeface="Comic Sans MS"/>
                <a:ea typeface="Comic Sans MS"/>
                <a:cs typeface="Comic Sans MS"/>
                <a:sym typeface="Comic Sans MS"/>
              </a:rPr>
            </a:br>
            <a:r>
              <a:rPr lang="en-US" dirty="0">
                <a:solidFill>
                  <a:srgbClr val="3A3A3A"/>
                </a:solidFill>
                <a:latin typeface="Comic Sans MS"/>
                <a:ea typeface="Comic Sans MS"/>
                <a:cs typeface="Comic Sans MS"/>
                <a:sym typeface="Comic Sans MS"/>
              </a:rPr>
              <a:t>a) Requires more space</a:t>
            </a:r>
            <a:br>
              <a:rPr lang="en-US" dirty="0">
                <a:solidFill>
                  <a:schemeClr val="dk1"/>
                </a:solidFill>
                <a:latin typeface="Comic Sans MS"/>
                <a:ea typeface="Comic Sans MS"/>
                <a:cs typeface="Comic Sans MS"/>
                <a:sym typeface="Comic Sans MS"/>
              </a:rPr>
            </a:br>
            <a:r>
              <a:rPr lang="en-US" dirty="0">
                <a:solidFill>
                  <a:srgbClr val="3A3A3A"/>
                </a:solidFill>
                <a:latin typeface="Comic Sans MS"/>
                <a:ea typeface="Comic Sans MS"/>
                <a:cs typeface="Comic Sans MS"/>
                <a:sym typeface="Comic Sans MS"/>
              </a:rPr>
              <a:t>b) Greater time complexities compared to other searching algorithms</a:t>
            </a:r>
            <a:br>
              <a:rPr lang="en-US" dirty="0">
                <a:solidFill>
                  <a:schemeClr val="dk1"/>
                </a:solidFill>
                <a:latin typeface="Comic Sans MS"/>
                <a:ea typeface="Comic Sans MS"/>
                <a:cs typeface="Comic Sans MS"/>
                <a:sym typeface="Comic Sans MS"/>
              </a:rPr>
            </a:br>
            <a:r>
              <a:rPr lang="en-US" dirty="0">
                <a:solidFill>
                  <a:srgbClr val="3A3A3A"/>
                </a:solidFill>
                <a:latin typeface="Comic Sans MS"/>
                <a:ea typeface="Comic Sans MS"/>
                <a:cs typeface="Comic Sans MS"/>
                <a:sym typeface="Comic Sans MS"/>
              </a:rPr>
              <a:t>c) Not easy to understand</a:t>
            </a:r>
            <a:br>
              <a:rPr lang="en-US" dirty="0">
                <a:solidFill>
                  <a:schemeClr val="dk1"/>
                </a:solidFill>
                <a:latin typeface="Comic Sans MS"/>
                <a:ea typeface="Comic Sans MS"/>
                <a:cs typeface="Comic Sans MS"/>
                <a:sym typeface="Comic Sans MS"/>
              </a:rPr>
            </a:br>
            <a:r>
              <a:rPr lang="en-US" dirty="0">
                <a:solidFill>
                  <a:srgbClr val="3A3A3A"/>
                </a:solidFill>
                <a:latin typeface="Comic Sans MS"/>
                <a:ea typeface="Comic Sans MS"/>
                <a:cs typeface="Comic Sans MS"/>
                <a:sym typeface="Comic Sans MS"/>
              </a:rPr>
              <a:t>d) Not easy to implement</a:t>
            </a: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p:nvPr/>
        </p:nvSpPr>
        <p:spPr>
          <a:xfrm>
            <a:off x="611560" y="1268760"/>
            <a:ext cx="7488832" cy="1754326"/>
          </a:xfrm>
          <a:prstGeom prst="rect">
            <a:avLst/>
          </a:prstGeom>
          <a:noFill/>
          <a:ln>
            <a:noFill/>
          </a:ln>
        </p:spPr>
        <p:txBody>
          <a:bodyPr spcFirstLastPara="1" wrap="square" lIns="91425" tIns="45700" rIns="91425" bIns="45700" anchor="t" anchorCtr="0">
            <a:spAutoFit/>
          </a:bodyPr>
          <a:lstStyle/>
          <a:p>
            <a:r>
              <a:rPr lang="en-US">
                <a:solidFill>
                  <a:srgbClr val="3A3A3A"/>
                </a:solidFill>
                <a:latin typeface="Comic Sans MS"/>
                <a:ea typeface="Comic Sans MS"/>
                <a:cs typeface="Comic Sans MS"/>
                <a:sym typeface="Comic Sans MS"/>
              </a:rPr>
              <a:t>5. </a:t>
            </a:r>
            <a:r>
              <a:rPr lang="en-US">
                <a:solidFill>
                  <a:srgbClr val="00B0F0"/>
                </a:solidFill>
                <a:latin typeface="Comic Sans MS"/>
                <a:ea typeface="Comic Sans MS"/>
                <a:cs typeface="Comic Sans MS"/>
                <a:sym typeface="Comic Sans MS"/>
              </a:rPr>
              <a:t>The array is as follows: 1,2,3,6,8,10. At what time the element 6 </a:t>
            </a:r>
            <a:endParaRPr/>
          </a:p>
          <a:p>
            <a:r>
              <a:rPr lang="en-US">
                <a:solidFill>
                  <a:srgbClr val="00B0F0"/>
                </a:solidFill>
                <a:latin typeface="Comic Sans MS"/>
                <a:ea typeface="Comic Sans MS"/>
                <a:cs typeface="Comic Sans MS"/>
                <a:sym typeface="Comic Sans MS"/>
              </a:rPr>
              <a:t>is found? (By using linear search algorithm)</a:t>
            </a:r>
            <a:br>
              <a:rPr lang="en-US">
                <a:solidFill>
                  <a:srgbClr val="00B0F0"/>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a) 4th call</a:t>
            </a:r>
            <a:br>
              <a:rPr lang="en-US">
                <a:solidFill>
                  <a:schemeClr val="dk1"/>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b) 3rd call</a:t>
            </a:r>
            <a:br>
              <a:rPr lang="en-US">
                <a:solidFill>
                  <a:schemeClr val="dk1"/>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c) 6th call</a:t>
            </a:r>
            <a:br>
              <a:rPr lang="en-US">
                <a:solidFill>
                  <a:schemeClr val="dk1"/>
                </a:solidFill>
                <a:latin typeface="Comic Sans MS"/>
                <a:ea typeface="Comic Sans MS"/>
                <a:cs typeface="Comic Sans MS"/>
                <a:sym typeface="Comic Sans MS"/>
              </a:rPr>
            </a:br>
            <a:r>
              <a:rPr lang="en-US">
                <a:solidFill>
                  <a:srgbClr val="3A3A3A"/>
                </a:solidFill>
                <a:latin typeface="Comic Sans MS"/>
                <a:ea typeface="Comic Sans MS"/>
                <a:cs typeface="Comic Sans MS"/>
                <a:sym typeface="Comic Sans MS"/>
              </a:rPr>
              <a:t>d) 5th call</a:t>
            </a:r>
            <a:endParaRPr>
              <a:solidFill>
                <a:schemeClr val="dk1"/>
              </a:solidFill>
              <a:latin typeface="Comic Sans MS"/>
              <a:ea typeface="Comic Sans MS"/>
              <a:cs typeface="Comic Sans MS"/>
              <a:sym typeface="Comic Sans M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62B893-5ABB-4259-A410-08E2A01A56DA}"/>
              </a:ext>
            </a:extLst>
          </p:cNvPr>
          <p:cNvSpPr txBox="1"/>
          <p:nvPr/>
        </p:nvSpPr>
        <p:spPr>
          <a:xfrm>
            <a:off x="1835696" y="2492897"/>
            <a:ext cx="5904656" cy="1200329"/>
          </a:xfrm>
          <a:prstGeom prst="rect">
            <a:avLst/>
          </a:prstGeom>
          <a:noFill/>
        </p:spPr>
        <p:txBody>
          <a:bodyPr wrap="square" rtlCol="0">
            <a:spAutoFit/>
          </a:bodyPr>
          <a:lstStyle/>
          <a:p>
            <a:pPr algn="ctr"/>
            <a:r>
              <a:rPr lang="en-IN" sz="3600" dirty="0">
                <a:solidFill>
                  <a:srgbClr val="FFFF00"/>
                </a:solidFill>
                <a:latin typeface="Comic Sans MS" panose="030F0702030302020204" pitchFamily="66" charset="0"/>
              </a:rPr>
              <a:t>Searching Algorithms</a:t>
            </a:r>
          </a:p>
          <a:p>
            <a:pPr algn="ctr"/>
            <a:r>
              <a:rPr lang="en-IN" sz="3600" dirty="0">
                <a:solidFill>
                  <a:srgbClr val="FFFF00"/>
                </a:solidFill>
                <a:latin typeface="Comic Sans MS" panose="030F0702030302020204" pitchFamily="66" charset="0"/>
              </a:rPr>
              <a:t>Binary Search</a:t>
            </a:r>
          </a:p>
        </p:txBody>
      </p:sp>
      <p:pic>
        <p:nvPicPr>
          <p:cNvPr id="5" name="Picture 4">
            <a:extLst>
              <a:ext uri="{FF2B5EF4-FFF2-40B4-BE49-F238E27FC236}">
                <a16:creationId xmlns:a16="http://schemas.microsoft.com/office/drawing/2014/main" id="{E3DE9BF6-CC1C-46BD-AD98-346524DDB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73449">
            <a:off x="7380313" y="4005065"/>
            <a:ext cx="1351037" cy="1351037"/>
          </a:xfrm>
          <a:prstGeom prst="rect">
            <a:avLst/>
          </a:prstGeom>
        </p:spPr>
      </p:pic>
    </p:spTree>
    <p:extLst>
      <p:ext uri="{BB962C8B-B14F-4D97-AF65-F5344CB8AC3E}">
        <p14:creationId xmlns:p14="http://schemas.microsoft.com/office/powerpoint/2010/main" val="10950559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ere's How Words Get Added to the Dictionary | Reader's Digest">
            <a:extLst>
              <a:ext uri="{FF2B5EF4-FFF2-40B4-BE49-F238E27FC236}">
                <a16:creationId xmlns:a16="http://schemas.microsoft.com/office/drawing/2014/main" id="{FAFC75EF-B97F-4857-8FCF-253DAC3A86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1" y="857250"/>
            <a:ext cx="534828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4677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631928-7A84-4432-B799-23114BC3DC26}"/>
              </a:ext>
            </a:extLst>
          </p:cNvPr>
          <p:cNvSpPr/>
          <p:nvPr/>
        </p:nvSpPr>
        <p:spPr>
          <a:xfrm>
            <a:off x="431539" y="2564904"/>
            <a:ext cx="8280920" cy="1344792"/>
          </a:xfrm>
          <a:prstGeom prst="rect">
            <a:avLst/>
          </a:prstGeom>
        </p:spPr>
        <p:txBody>
          <a:bodyPr wrap="square">
            <a:spAutoFit/>
          </a:bodyPr>
          <a:lstStyle/>
          <a:p>
            <a:pPr indent="-342900">
              <a:lnSpc>
                <a:spcPct val="115000"/>
              </a:lnSpc>
              <a:buFont typeface="+mj-lt"/>
              <a:buAutoNum type="arabicPeriod"/>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The binary search algorithm begins by comparing the target value to the value of the middle element of the sorted array. </a:t>
            </a:r>
          </a:p>
          <a:p>
            <a:pPr indent="-342900">
              <a:lnSpc>
                <a:spcPct val="115000"/>
              </a:lnSpc>
              <a:buFont typeface="+mj-lt"/>
              <a:buAutoNum type="arabicPeriod"/>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If the target value is equal to the middle element's value, then the </a:t>
            </a:r>
          </a:p>
          <a:p>
            <a:pPr lvl="0" algn="l">
              <a:lnSpc>
                <a:spcPct val="115000"/>
              </a:lnSpc>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position is returned and the search is finished. </a:t>
            </a:r>
          </a:p>
        </p:txBody>
      </p:sp>
      <p:sp>
        <p:nvSpPr>
          <p:cNvPr id="26" name="Rectangle 25">
            <a:extLst>
              <a:ext uri="{FF2B5EF4-FFF2-40B4-BE49-F238E27FC236}">
                <a16:creationId xmlns:a16="http://schemas.microsoft.com/office/drawing/2014/main" id="{C8C3CD15-A1AD-4633-9DCE-C27C655DF63C}"/>
              </a:ext>
            </a:extLst>
          </p:cNvPr>
          <p:cNvSpPr/>
          <p:nvPr/>
        </p:nvSpPr>
        <p:spPr>
          <a:xfrm>
            <a:off x="3057002" y="980729"/>
            <a:ext cx="3029997" cy="584775"/>
          </a:xfrm>
          <a:prstGeom prst="rect">
            <a:avLst/>
          </a:prstGeom>
        </p:spPr>
        <p:txBody>
          <a:bodyPr wrap="none">
            <a:spAutoFit/>
          </a:bodyPr>
          <a:lstStyle/>
          <a:p>
            <a:r>
              <a:rPr lang="en-IN" sz="3200" b="1"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Binary search</a:t>
            </a:r>
            <a:r>
              <a:rPr lang="en-IN" sz="3200"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 </a:t>
            </a:r>
            <a:endParaRPr lang="en-IN" sz="3200" dirty="0">
              <a:latin typeface="Comic Sans MS" panose="030F0702030302020204" pitchFamily="66" charset="0"/>
            </a:endParaRPr>
          </a:p>
        </p:txBody>
      </p:sp>
    </p:spTree>
    <p:extLst>
      <p:ext uri="{BB962C8B-B14F-4D97-AF65-F5344CB8AC3E}">
        <p14:creationId xmlns:p14="http://schemas.microsoft.com/office/powerpoint/2010/main" val="11200392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631928-7A84-4432-B799-23114BC3DC26}"/>
              </a:ext>
            </a:extLst>
          </p:cNvPr>
          <p:cNvSpPr/>
          <p:nvPr/>
        </p:nvSpPr>
        <p:spPr>
          <a:xfrm>
            <a:off x="431539" y="1988841"/>
            <a:ext cx="8280920" cy="2618987"/>
          </a:xfrm>
          <a:prstGeom prst="rect">
            <a:avLst/>
          </a:prstGeom>
        </p:spPr>
        <p:txBody>
          <a:bodyPr wrap="square">
            <a:spAutoFit/>
          </a:bodyPr>
          <a:lstStyle/>
          <a:p>
            <a:pPr lvl="0" algn="l">
              <a:lnSpc>
                <a:spcPct val="115000"/>
              </a:lnSpc>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3. If the target value is less than the middle element's value, then the </a:t>
            </a:r>
          </a:p>
          <a:p>
            <a:pPr lvl="0" algn="l">
              <a:lnSpc>
                <a:spcPct val="115000"/>
              </a:lnSpc>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search continues on the lower half of the array; or if the target value is </a:t>
            </a:r>
          </a:p>
          <a:p>
            <a:pPr lvl="0" algn="l">
              <a:lnSpc>
                <a:spcPct val="115000"/>
              </a:lnSpc>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greater than the middle element's value, then the search continues on the upper half of the array. </a:t>
            </a:r>
          </a:p>
          <a:p>
            <a:pPr lvl="0" algn="l">
              <a:lnSpc>
                <a:spcPct val="115000"/>
              </a:lnSpc>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4. This process continues, eliminating half of the elements, and comparing </a:t>
            </a:r>
          </a:p>
          <a:p>
            <a:pPr lvl="0" algn="l">
              <a:lnSpc>
                <a:spcPct val="115000"/>
              </a:lnSpc>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the target value to the value of the middle element of the remaining </a:t>
            </a:r>
          </a:p>
          <a:p>
            <a:pPr lvl="0" algn="l">
              <a:lnSpc>
                <a:spcPct val="115000"/>
              </a:lnSpc>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elements - until the target value is either or until the entire array has </a:t>
            </a:r>
          </a:p>
          <a:p>
            <a:pPr lvl="0" algn="l">
              <a:lnSpc>
                <a:spcPct val="115000"/>
              </a:lnSpc>
            </a:pPr>
            <a:r>
              <a:rPr lang="en-IN"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been searched.</a:t>
            </a:r>
          </a:p>
        </p:txBody>
      </p:sp>
      <p:sp>
        <p:nvSpPr>
          <p:cNvPr id="26" name="Rectangle 25">
            <a:extLst>
              <a:ext uri="{FF2B5EF4-FFF2-40B4-BE49-F238E27FC236}">
                <a16:creationId xmlns:a16="http://schemas.microsoft.com/office/drawing/2014/main" id="{C8C3CD15-A1AD-4633-9DCE-C27C655DF63C}"/>
              </a:ext>
            </a:extLst>
          </p:cNvPr>
          <p:cNvSpPr/>
          <p:nvPr/>
        </p:nvSpPr>
        <p:spPr>
          <a:xfrm>
            <a:off x="3057002" y="980729"/>
            <a:ext cx="3029997" cy="584775"/>
          </a:xfrm>
          <a:prstGeom prst="rect">
            <a:avLst/>
          </a:prstGeom>
        </p:spPr>
        <p:txBody>
          <a:bodyPr wrap="none">
            <a:spAutoFit/>
          </a:bodyPr>
          <a:lstStyle/>
          <a:p>
            <a:r>
              <a:rPr lang="en-IN" sz="3200" b="1"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Binary search</a:t>
            </a:r>
            <a:r>
              <a:rPr lang="en-IN" sz="3200" dirty="0">
                <a:solidFill>
                  <a:schemeClr val="bg1"/>
                </a:solidFill>
                <a:latin typeface="Comic Sans MS" panose="030F0702030302020204" pitchFamily="66" charset="0"/>
                <a:ea typeface="Calibri" panose="020F0502020204030204" pitchFamily="34" charset="0"/>
                <a:cs typeface="Times New Roman" panose="02020603050405020304" pitchFamily="18" charset="0"/>
              </a:rPr>
              <a:t> </a:t>
            </a:r>
            <a:endParaRPr lang="en-IN" sz="3200" dirty="0">
              <a:latin typeface="Comic Sans MS" panose="030F0702030302020204" pitchFamily="66" charset="0"/>
            </a:endParaRPr>
          </a:p>
        </p:txBody>
      </p:sp>
    </p:spTree>
    <p:extLst>
      <p:ext uri="{BB962C8B-B14F-4D97-AF65-F5344CB8AC3E}">
        <p14:creationId xmlns:p14="http://schemas.microsoft.com/office/powerpoint/2010/main" val="1540015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D20ECBA-79AF-4C24-A9DC-D94BC2BFC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980729"/>
            <a:ext cx="1440160" cy="1351037"/>
          </a:xfrm>
          <a:prstGeom prst="rect">
            <a:avLst/>
          </a:prstGeom>
        </p:spPr>
      </p:pic>
      <p:sp>
        <p:nvSpPr>
          <p:cNvPr id="25" name="Rectangle 2">
            <a:extLst>
              <a:ext uri="{FF2B5EF4-FFF2-40B4-BE49-F238E27FC236}">
                <a16:creationId xmlns:a16="http://schemas.microsoft.com/office/drawing/2014/main" id="{236E234A-4348-4A66-9638-F8E5EE43E1E6}"/>
              </a:ext>
            </a:extLst>
          </p:cNvPr>
          <p:cNvSpPr>
            <a:spLocks noChangeArrowheads="1"/>
          </p:cNvSpPr>
          <p:nvPr/>
        </p:nvSpPr>
        <p:spPr bwMode="auto">
          <a:xfrm>
            <a:off x="1802799" y="2016423"/>
            <a:ext cx="698477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i="1" dirty="0">
                <a:solidFill>
                  <a:srgbClr val="424242"/>
                </a:solidFill>
                <a:latin typeface="Comic Sans MS" panose="030F0702030302020204" pitchFamily="66" charset="0"/>
                <a:ea typeface="Calibri" panose="020F0502020204030204" pitchFamily="34" charset="0"/>
                <a:cs typeface="MV Boli" panose="02000500030200090000" pitchFamily="2" charset="0"/>
              </a:rPr>
              <a:t>This is the array we are going to perform binary search </a:t>
            </a:r>
            <a:endParaRPr lang="en-US" altLang="en-US" sz="1000" dirty="0">
              <a:latin typeface="Comic Sans MS" panose="030F0702030302020204" pitchFamily="66" charset="0"/>
              <a:cs typeface="MV Boli" panose="02000500030200090000" pitchFamily="2" charset="0"/>
            </a:endParaRPr>
          </a:p>
          <a:p>
            <a:pPr eaLnBrk="0" fontAlgn="base" hangingPunct="0">
              <a:spcBef>
                <a:spcPct val="0"/>
              </a:spcBef>
              <a:spcAft>
                <a:spcPct val="0"/>
              </a:spcAft>
            </a:pPr>
            <a:endParaRPr lang="en-US" altLang="en-US" sz="3200" dirty="0">
              <a:latin typeface="Comic Sans MS" panose="030F0702030302020204" pitchFamily="66" charset="0"/>
              <a:cs typeface="MV Boli" panose="02000500030200090000" pitchFamily="2" charset="0"/>
            </a:endParaRPr>
          </a:p>
        </p:txBody>
      </p:sp>
      <p:sp>
        <p:nvSpPr>
          <p:cNvPr id="26" name="Rectangle 3">
            <a:extLst>
              <a:ext uri="{FF2B5EF4-FFF2-40B4-BE49-F238E27FC236}">
                <a16:creationId xmlns:a16="http://schemas.microsoft.com/office/drawing/2014/main" id="{B055D93C-B77E-4FA7-B8BD-C52D20A911F8}"/>
              </a:ext>
            </a:extLst>
          </p:cNvPr>
          <p:cNvSpPr>
            <a:spLocks noChangeArrowheads="1"/>
          </p:cNvSpPr>
          <p:nvPr/>
        </p:nvSpPr>
        <p:spPr bwMode="auto">
          <a:xfrm>
            <a:off x="1835696" y="4272191"/>
            <a:ext cx="6984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altLang="en-US" sz="2000" dirty="0">
                <a:solidFill>
                  <a:srgbClr val="424242"/>
                </a:solidFill>
                <a:latin typeface="Comic Sans MS" panose="030F0702030302020204" pitchFamily="66" charset="0"/>
                <a:ea typeface="Calibri" panose="020F0502020204030204" pitchFamily="34" charset="0"/>
                <a:cs typeface="MV Boli" panose="02000500030200090000" pitchFamily="2" charset="0"/>
              </a:rPr>
              <a:t>Let’s search for the number 19. </a:t>
            </a:r>
            <a:endParaRPr lang="en-US" altLang="en-US" sz="3200" dirty="0">
              <a:latin typeface="Comic Sans MS" panose="030F0702030302020204" pitchFamily="66" charset="0"/>
              <a:cs typeface="MV Boli" panose="02000500030200090000" pitchFamily="2" charset="0"/>
            </a:endParaRPr>
          </a:p>
        </p:txBody>
      </p:sp>
      <p:sp>
        <p:nvSpPr>
          <p:cNvPr id="28" name="Rectangle 2">
            <a:extLst>
              <a:ext uri="{FF2B5EF4-FFF2-40B4-BE49-F238E27FC236}">
                <a16:creationId xmlns:a16="http://schemas.microsoft.com/office/drawing/2014/main" id="{BD7E41CE-B9BE-4642-B01E-73C66B6C4569}"/>
              </a:ext>
            </a:extLst>
          </p:cNvPr>
          <p:cNvSpPr>
            <a:spLocks noChangeArrowheads="1"/>
          </p:cNvSpPr>
          <p:nvPr/>
        </p:nvSpPr>
        <p:spPr bwMode="auto">
          <a:xfrm>
            <a:off x="4211960" y="1228491"/>
            <a:ext cx="19442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3200" i="1" dirty="0">
                <a:solidFill>
                  <a:srgbClr val="424242"/>
                </a:solidFill>
                <a:latin typeface="Comic Sans MS" panose="030F0702030302020204" pitchFamily="66" charset="0"/>
                <a:ea typeface="Calibri" panose="020F0502020204030204" pitchFamily="34" charset="0"/>
                <a:cs typeface="MV Boli" panose="02000500030200090000" pitchFamily="2" charset="0"/>
              </a:rPr>
              <a:t>Example</a:t>
            </a:r>
            <a:endParaRPr lang="en-US" altLang="en-US" sz="4400" dirty="0">
              <a:latin typeface="Comic Sans MS" panose="030F0702030302020204" pitchFamily="66" charset="0"/>
              <a:cs typeface="MV Boli" panose="02000500030200090000" pitchFamily="2" charset="0"/>
            </a:endParaRPr>
          </a:p>
        </p:txBody>
      </p:sp>
      <p:pic>
        <p:nvPicPr>
          <p:cNvPr id="7" name="Picture 6">
            <a:extLst>
              <a:ext uri="{FF2B5EF4-FFF2-40B4-BE49-F238E27FC236}">
                <a16:creationId xmlns:a16="http://schemas.microsoft.com/office/drawing/2014/main" id="{897775B1-773B-453B-B6C6-ECCCA758596D}"/>
              </a:ext>
            </a:extLst>
          </p:cNvPr>
          <p:cNvPicPr/>
          <p:nvPr/>
        </p:nvPicPr>
        <p:blipFill rotWithShape="1">
          <a:blip r:embed="rId3">
            <a:extLst>
              <a:ext uri="{28A0092B-C50C-407E-A947-70E740481C1C}">
                <a14:useLocalDpi xmlns:a14="http://schemas.microsoft.com/office/drawing/2010/main" val="0"/>
              </a:ext>
            </a:extLst>
          </a:blip>
          <a:srcRect b="73994"/>
          <a:stretch/>
        </p:blipFill>
        <p:spPr bwMode="auto">
          <a:xfrm>
            <a:off x="2483768" y="2769139"/>
            <a:ext cx="4896544" cy="1265367"/>
          </a:xfrm>
          <a:prstGeom prst="rect">
            <a:avLst/>
          </a:prstGeom>
          <a:noFill/>
          <a:ln>
            <a:noFill/>
          </a:ln>
        </p:spPr>
      </p:pic>
      <p:sp>
        <p:nvSpPr>
          <p:cNvPr id="9" name="TextBox 8">
            <a:extLst>
              <a:ext uri="{FF2B5EF4-FFF2-40B4-BE49-F238E27FC236}">
                <a16:creationId xmlns:a16="http://schemas.microsoft.com/office/drawing/2014/main" id="{938F2CA9-B09B-4BCD-94D4-318A149D50F3}"/>
              </a:ext>
            </a:extLst>
          </p:cNvPr>
          <p:cNvSpPr txBox="1"/>
          <p:nvPr/>
        </p:nvSpPr>
        <p:spPr>
          <a:xfrm>
            <a:off x="1825321" y="4586821"/>
            <a:ext cx="6851135" cy="707886"/>
          </a:xfrm>
          <a:prstGeom prst="rect">
            <a:avLst/>
          </a:prstGeom>
          <a:noFill/>
        </p:spPr>
        <p:txBody>
          <a:bodyPr wrap="square">
            <a:spAutoFit/>
          </a:bodyPr>
          <a:lstStyle/>
          <a:p>
            <a:r>
              <a:rPr lang="en-IN" sz="2000" dirty="0">
                <a:latin typeface="Comic Sans MS" panose="030F0702030302020204" pitchFamily="66" charset="0"/>
                <a:ea typeface="Calibri" panose="020F0502020204030204" pitchFamily="34" charset="0"/>
              </a:rPr>
              <a:t>In the first step we start with the entire sequence and consider its middle element 8 </a:t>
            </a:r>
            <a:endParaRPr lang="en-IN" sz="2000" dirty="0">
              <a:latin typeface="Comic Sans MS" panose="030F0702030302020204" pitchFamily="66" charset="0"/>
            </a:endParaRPr>
          </a:p>
        </p:txBody>
      </p:sp>
    </p:spTree>
    <p:extLst>
      <p:ext uri="{BB962C8B-B14F-4D97-AF65-F5344CB8AC3E}">
        <p14:creationId xmlns:p14="http://schemas.microsoft.com/office/powerpoint/2010/main" val="152252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C708A6-E6F7-4C71-9ED3-EF967AFA7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980729"/>
            <a:ext cx="1440160" cy="1351037"/>
          </a:xfrm>
          <a:prstGeom prst="rect">
            <a:avLst/>
          </a:prstGeom>
        </p:spPr>
      </p:pic>
      <p:sp>
        <p:nvSpPr>
          <p:cNvPr id="12" name="TextBox 11">
            <a:extLst>
              <a:ext uri="{FF2B5EF4-FFF2-40B4-BE49-F238E27FC236}">
                <a16:creationId xmlns:a16="http://schemas.microsoft.com/office/drawing/2014/main" id="{C5F4F33D-221D-4FC8-AF5E-68A0E539CCC0}"/>
              </a:ext>
            </a:extLst>
          </p:cNvPr>
          <p:cNvSpPr txBox="1"/>
          <p:nvPr/>
        </p:nvSpPr>
        <p:spPr>
          <a:xfrm>
            <a:off x="2051720" y="1309307"/>
            <a:ext cx="6534472" cy="1022459"/>
          </a:xfrm>
          <a:prstGeom prst="rect">
            <a:avLst/>
          </a:prstGeom>
          <a:noFill/>
        </p:spPr>
        <p:txBody>
          <a:bodyPr wrap="square">
            <a:spAutoFit/>
          </a:bodyPr>
          <a:lstStyle/>
          <a:p>
            <a:pPr>
              <a:lnSpc>
                <a:spcPct val="115000"/>
              </a:lnSpc>
              <a:spcAft>
                <a:spcPts val="1000"/>
              </a:spcAft>
            </a:pPr>
            <a:r>
              <a:rPr lang="en-IN" dirty="0">
                <a:latin typeface="Comic Sans MS" panose="030F0702030302020204" pitchFamily="66" charset="0"/>
                <a:ea typeface="Calibri" panose="020F0502020204030204" pitchFamily="34" charset="0"/>
                <a:cs typeface="Times New Roman" panose="02020603050405020304" pitchFamily="18" charset="0"/>
              </a:rPr>
              <a:t>As the sequence is sorted and 8 is less than the key 19,     we conclude that 19 can occur only in the second half of     the sequence, not including the middle element 8.</a:t>
            </a:r>
          </a:p>
        </p:txBody>
      </p:sp>
      <p:pic>
        <p:nvPicPr>
          <p:cNvPr id="13" name="Picture 12">
            <a:extLst>
              <a:ext uri="{FF2B5EF4-FFF2-40B4-BE49-F238E27FC236}">
                <a16:creationId xmlns:a16="http://schemas.microsoft.com/office/drawing/2014/main" id="{6842CA6A-12CE-4C8A-B288-9A454C5174B8}"/>
              </a:ext>
            </a:extLst>
          </p:cNvPr>
          <p:cNvPicPr/>
          <p:nvPr/>
        </p:nvPicPr>
        <p:blipFill rotWithShape="1">
          <a:blip r:embed="rId3">
            <a:extLst>
              <a:ext uri="{28A0092B-C50C-407E-A947-70E740481C1C}">
                <a14:useLocalDpi xmlns:a14="http://schemas.microsoft.com/office/drawing/2010/main" val="0"/>
              </a:ext>
            </a:extLst>
          </a:blip>
          <a:srcRect b="49460"/>
          <a:stretch/>
        </p:blipFill>
        <p:spPr bwMode="auto">
          <a:xfrm>
            <a:off x="2483768" y="2420889"/>
            <a:ext cx="5040560" cy="2232369"/>
          </a:xfrm>
          <a:prstGeom prst="rect">
            <a:avLst/>
          </a:prstGeom>
          <a:noFill/>
          <a:ln>
            <a:noFill/>
          </a:ln>
        </p:spPr>
      </p:pic>
    </p:spTree>
    <p:extLst>
      <p:ext uri="{BB962C8B-B14F-4D97-AF65-F5344CB8AC3E}">
        <p14:creationId xmlns:p14="http://schemas.microsoft.com/office/powerpoint/2010/main" val="4262567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34C49-7B13-443D-B80A-3A453CEF4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980729"/>
            <a:ext cx="1440160" cy="1351037"/>
          </a:xfrm>
          <a:prstGeom prst="rect">
            <a:avLst/>
          </a:prstGeom>
        </p:spPr>
      </p:pic>
      <p:sp>
        <p:nvSpPr>
          <p:cNvPr id="7" name="TextBox 6">
            <a:extLst>
              <a:ext uri="{FF2B5EF4-FFF2-40B4-BE49-F238E27FC236}">
                <a16:creationId xmlns:a16="http://schemas.microsoft.com/office/drawing/2014/main" id="{83895ACF-C827-458D-BDF7-C12FA1F03E37}"/>
              </a:ext>
            </a:extLst>
          </p:cNvPr>
          <p:cNvSpPr txBox="1"/>
          <p:nvPr/>
        </p:nvSpPr>
        <p:spPr>
          <a:xfrm>
            <a:off x="1907704" y="1006334"/>
            <a:ext cx="6318448" cy="1130053"/>
          </a:xfrm>
          <a:prstGeom prst="rect">
            <a:avLst/>
          </a:prstGeom>
          <a:noFill/>
        </p:spPr>
        <p:txBody>
          <a:bodyPr wrap="square">
            <a:spAutoFit/>
          </a:bodyPr>
          <a:lstStyle/>
          <a:p>
            <a:pPr>
              <a:lnSpc>
                <a:spcPct val="115000"/>
              </a:lnSpc>
              <a:spcAft>
                <a:spcPts val="1000"/>
              </a:spcAft>
            </a:pPr>
            <a:r>
              <a:rPr lang="en-IN" sz="2000" dirty="0">
                <a:latin typeface="Comic Sans MS" panose="030F0702030302020204" pitchFamily="66" charset="0"/>
                <a:ea typeface="Calibri" panose="020F0502020204030204" pitchFamily="34" charset="0"/>
                <a:cs typeface="Times New Roman" panose="02020603050405020304" pitchFamily="18" charset="0"/>
              </a:rPr>
              <a:t>We then repeat the same with the subsequence     consisting of the second half. Its middle element is 21, which is greater than the key 19. </a:t>
            </a:r>
          </a:p>
        </p:txBody>
      </p:sp>
      <p:pic>
        <p:nvPicPr>
          <p:cNvPr id="8" name="Picture 7">
            <a:extLst>
              <a:ext uri="{FF2B5EF4-FFF2-40B4-BE49-F238E27FC236}">
                <a16:creationId xmlns:a16="http://schemas.microsoft.com/office/drawing/2014/main" id="{E8D26C64-85BF-467A-9C0F-62EB539B80D3}"/>
              </a:ext>
            </a:extLst>
          </p:cNvPr>
          <p:cNvPicPr/>
          <p:nvPr/>
        </p:nvPicPr>
        <p:blipFill rotWithShape="1">
          <a:blip r:embed="rId3">
            <a:extLst>
              <a:ext uri="{28A0092B-C50C-407E-A947-70E740481C1C}">
                <a14:useLocalDpi xmlns:a14="http://schemas.microsoft.com/office/drawing/2010/main" val="0"/>
              </a:ext>
            </a:extLst>
          </a:blip>
          <a:srcRect b="24348"/>
          <a:stretch/>
        </p:blipFill>
        <p:spPr bwMode="auto">
          <a:xfrm>
            <a:off x="2843808" y="2168206"/>
            <a:ext cx="4968552" cy="3277018"/>
          </a:xfrm>
          <a:prstGeom prst="rect">
            <a:avLst/>
          </a:prstGeom>
          <a:noFill/>
          <a:ln>
            <a:noFill/>
          </a:ln>
        </p:spPr>
      </p:pic>
    </p:spTree>
    <p:extLst>
      <p:ext uri="{BB962C8B-B14F-4D97-AF65-F5344CB8AC3E}">
        <p14:creationId xmlns:p14="http://schemas.microsoft.com/office/powerpoint/2010/main" val="352591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15106"/>
          </a:xfrm>
        </p:spPr>
        <p:txBody>
          <a:bodyPr>
            <a:normAutofit fontScale="70000" lnSpcReduction="20000"/>
          </a:bodyPr>
          <a:lstStyle/>
          <a:p>
            <a:pPr>
              <a:buNone/>
            </a:pPr>
            <a:r>
              <a:rPr lang="en-US" dirty="0"/>
              <a:t> </a:t>
            </a:r>
            <a:r>
              <a:rPr lang="en-US" b="1" dirty="0"/>
              <a:t>Record</a:t>
            </a:r>
            <a:r>
              <a:rPr lang="en-US" dirty="0"/>
              <a:t> - collection of data items.</a:t>
            </a:r>
          </a:p>
          <a:p>
            <a:pPr>
              <a:buNone/>
            </a:pPr>
            <a:r>
              <a:rPr lang="en-US" dirty="0"/>
              <a:t> </a:t>
            </a:r>
            <a:r>
              <a:rPr lang="en-US" b="1" dirty="0">
                <a:solidFill>
                  <a:srgbClr val="FF0000"/>
                </a:solidFill>
              </a:rPr>
              <a:t>EG</a:t>
            </a:r>
            <a:r>
              <a:rPr lang="en-US" dirty="0"/>
              <a:t>, the name, address, course, and marks obtained are individual data items. But all these data items can be grouped together to form a record. </a:t>
            </a:r>
          </a:p>
          <a:p>
            <a:pPr>
              <a:buNone/>
            </a:pPr>
            <a:r>
              <a:rPr lang="en-US" b="1" dirty="0"/>
              <a:t>FILE</a:t>
            </a:r>
            <a:r>
              <a:rPr lang="en-US" dirty="0"/>
              <a:t> is a collection of related records.</a:t>
            </a:r>
          </a:p>
          <a:p>
            <a:pPr>
              <a:buNone/>
            </a:pPr>
            <a:r>
              <a:rPr lang="en-US" dirty="0"/>
              <a:t> </a:t>
            </a:r>
            <a:r>
              <a:rPr lang="en-US" b="1" dirty="0">
                <a:solidFill>
                  <a:srgbClr val="FF0000"/>
                </a:solidFill>
              </a:rPr>
              <a:t>EG</a:t>
            </a:r>
            <a:r>
              <a:rPr lang="en-US" dirty="0"/>
              <a:t>, if there are 60 students in a class, then there are 60 records of the students. </a:t>
            </a:r>
          </a:p>
          <a:p>
            <a:pPr>
              <a:buNone/>
            </a:pPr>
            <a:r>
              <a:rPr lang="en-US" dirty="0"/>
              <a:t>All these related records are stored in a file. </a:t>
            </a:r>
          </a:p>
          <a:p>
            <a:pPr>
              <a:buNone/>
            </a:pPr>
            <a:r>
              <a:rPr lang="en-US" dirty="0"/>
              <a:t>A record in a file may consist of multiple data items but the value of a certain data item uniquely identifies the record in the file. Such a data item K is called a </a:t>
            </a:r>
            <a:r>
              <a:rPr lang="en-US" b="1" dirty="0"/>
              <a:t>primary key,</a:t>
            </a:r>
            <a:r>
              <a:rPr lang="en-US" dirty="0"/>
              <a:t> and the values K1 , K2 ... in such field are called </a:t>
            </a:r>
            <a:r>
              <a:rPr lang="en-US" b="1" dirty="0"/>
              <a:t>keys or key values</a:t>
            </a:r>
            <a:r>
              <a:rPr lang="en-US" dirty="0"/>
              <a:t>.</a:t>
            </a:r>
          </a:p>
          <a:p>
            <a:pPr>
              <a:buNone/>
            </a:pPr>
            <a:r>
              <a:rPr lang="en-US" b="1" dirty="0">
                <a:solidFill>
                  <a:srgbClr val="FF0000"/>
                </a:solidFill>
              </a:rPr>
              <a:t>EG</a:t>
            </a:r>
            <a:r>
              <a:rPr lang="en-US" dirty="0"/>
              <a:t>, in a student’s record that contains roll number, name, address, course, and marks obtained, the field roll number is a primary key. Rest of the fields (name, address, course, and marks) cannot serve as primary keys, since two or more students may have the same name, or may have the same address (as they might be staying at the same place), or may be enrolled in the same course, or have obtained same marks.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34C49-7B13-443D-B80A-3A453CEF4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980729"/>
            <a:ext cx="1440160" cy="1351037"/>
          </a:xfrm>
          <a:prstGeom prst="rect">
            <a:avLst/>
          </a:prstGeom>
        </p:spPr>
      </p:pic>
      <p:sp>
        <p:nvSpPr>
          <p:cNvPr id="7" name="TextBox 6">
            <a:extLst>
              <a:ext uri="{FF2B5EF4-FFF2-40B4-BE49-F238E27FC236}">
                <a16:creationId xmlns:a16="http://schemas.microsoft.com/office/drawing/2014/main" id="{83895ACF-C827-458D-BDF7-C12FA1F03E37}"/>
              </a:ext>
            </a:extLst>
          </p:cNvPr>
          <p:cNvSpPr txBox="1"/>
          <p:nvPr/>
        </p:nvSpPr>
        <p:spPr>
          <a:xfrm>
            <a:off x="1907704" y="1006333"/>
            <a:ext cx="6696744" cy="1341008"/>
          </a:xfrm>
          <a:prstGeom prst="rect">
            <a:avLst/>
          </a:prstGeom>
          <a:noFill/>
        </p:spPr>
        <p:txBody>
          <a:bodyPr wrap="square">
            <a:spAutoFit/>
          </a:bodyPr>
          <a:lstStyle/>
          <a:p>
            <a:pPr>
              <a:lnSpc>
                <a:spcPct val="115000"/>
              </a:lnSpc>
              <a:spcAft>
                <a:spcPts val="1000"/>
              </a:spcAft>
            </a:pPr>
            <a:r>
              <a:rPr lang="en-IN" dirty="0">
                <a:latin typeface="Comic Sans MS" panose="030F0702030302020204" pitchFamily="66" charset="0"/>
                <a:ea typeface="Calibri" panose="020F0502020204030204" pitchFamily="34" charset="0"/>
                <a:cs typeface="Times New Roman" panose="02020603050405020304" pitchFamily="18" charset="0"/>
              </a:rPr>
              <a:t>We thus next consider the first half of this subsequence,   whose middle element is 11. In the last step the subsequence consists of one element, and this element is both the middle element and is equal to the key 19. </a:t>
            </a:r>
          </a:p>
        </p:txBody>
      </p:sp>
      <p:pic>
        <p:nvPicPr>
          <p:cNvPr id="5" name="Picture 4">
            <a:extLst>
              <a:ext uri="{FF2B5EF4-FFF2-40B4-BE49-F238E27FC236}">
                <a16:creationId xmlns:a16="http://schemas.microsoft.com/office/drawing/2014/main" id="{BEA780D3-8202-4B90-997D-60EDE6CACD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15817" y="2331119"/>
            <a:ext cx="4029075" cy="3419475"/>
          </a:xfrm>
          <a:prstGeom prst="rect">
            <a:avLst/>
          </a:prstGeom>
          <a:noFill/>
          <a:ln>
            <a:noFill/>
          </a:ln>
        </p:spPr>
      </p:pic>
    </p:spTree>
    <p:extLst>
      <p:ext uri="{BB962C8B-B14F-4D97-AF65-F5344CB8AC3E}">
        <p14:creationId xmlns:p14="http://schemas.microsoft.com/office/powerpoint/2010/main" val="2176886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34C49-7B13-443D-B80A-3A453CEF4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980729"/>
            <a:ext cx="1440160" cy="1351037"/>
          </a:xfrm>
          <a:prstGeom prst="rect">
            <a:avLst/>
          </a:prstGeom>
        </p:spPr>
      </p:pic>
      <p:sp>
        <p:nvSpPr>
          <p:cNvPr id="6" name="TextBox 5">
            <a:extLst>
              <a:ext uri="{FF2B5EF4-FFF2-40B4-BE49-F238E27FC236}">
                <a16:creationId xmlns:a16="http://schemas.microsoft.com/office/drawing/2014/main" id="{C6DCA5D4-FA0B-4EBA-87BA-1AFEA0752C83}"/>
              </a:ext>
            </a:extLst>
          </p:cNvPr>
          <p:cNvSpPr txBox="1"/>
          <p:nvPr/>
        </p:nvSpPr>
        <p:spPr>
          <a:xfrm>
            <a:off x="1907704" y="1772816"/>
            <a:ext cx="6696744" cy="2320122"/>
          </a:xfrm>
          <a:prstGeom prst="rect">
            <a:avLst/>
          </a:prstGeom>
          <a:noFill/>
        </p:spPr>
        <p:txBody>
          <a:bodyPr wrap="square">
            <a:spAutoFit/>
          </a:bodyPr>
          <a:lstStyle/>
          <a:p>
            <a:pPr>
              <a:lnSpc>
                <a:spcPct val="115000"/>
              </a:lnSpc>
              <a:spcAft>
                <a:spcPts val="1000"/>
              </a:spcAft>
            </a:pPr>
            <a:r>
              <a:rPr lang="en-IN" sz="2000" dirty="0">
                <a:latin typeface="Comic Sans MS" panose="030F0702030302020204" pitchFamily="66" charset="0"/>
                <a:ea typeface="Calibri" panose="020F0502020204030204" pitchFamily="34" charset="0"/>
                <a:cs typeface="Times New Roman" panose="02020603050405020304" pitchFamily="18" charset="0"/>
              </a:rPr>
              <a:t>Thus we have discovered 19 in the sequence. Observe      that only the 4 elements (8, 21, 11 and 19) indexed by the middle point index mid in the figure are compared against the key 19.</a:t>
            </a:r>
          </a:p>
          <a:p>
            <a:pPr>
              <a:lnSpc>
                <a:spcPct val="115000"/>
              </a:lnSpc>
              <a:spcAft>
                <a:spcPts val="1000"/>
              </a:spcAft>
            </a:pPr>
            <a:r>
              <a:rPr lang="en-IN" sz="2000" dirty="0">
                <a:latin typeface="Comic Sans MS" panose="030F0702030302020204" pitchFamily="66" charset="0"/>
                <a:ea typeface="Calibri" panose="020F0502020204030204" pitchFamily="34" charset="0"/>
                <a:cs typeface="Times New Roman" panose="02020603050405020304" pitchFamily="18" charset="0"/>
              </a:rPr>
              <a:t>If the same search is performed in linear search, it   will take 8 comparisons.</a:t>
            </a:r>
          </a:p>
        </p:txBody>
      </p:sp>
    </p:spTree>
    <p:extLst>
      <p:ext uri="{BB962C8B-B14F-4D97-AF65-F5344CB8AC3E}">
        <p14:creationId xmlns:p14="http://schemas.microsoft.com/office/powerpoint/2010/main" val="4740500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F57D50-7032-46F6-B8EF-EC7F8B472A91}"/>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67013" y="1281114"/>
            <a:ext cx="3609975" cy="4295775"/>
          </a:xfrm>
          <a:prstGeom prst="rect">
            <a:avLst/>
          </a:prstGeom>
          <a:noFill/>
          <a:ln>
            <a:noFill/>
          </a:ln>
        </p:spPr>
      </p:pic>
      <p:sp>
        <p:nvSpPr>
          <p:cNvPr id="2" name="TextBox 1">
            <a:extLst>
              <a:ext uri="{FF2B5EF4-FFF2-40B4-BE49-F238E27FC236}">
                <a16:creationId xmlns:a16="http://schemas.microsoft.com/office/drawing/2014/main" id="{2D23A07F-7D01-4B7D-BEBB-6F22F2A12BB2}"/>
              </a:ext>
            </a:extLst>
          </p:cNvPr>
          <p:cNvSpPr txBox="1"/>
          <p:nvPr/>
        </p:nvSpPr>
        <p:spPr>
          <a:xfrm>
            <a:off x="539552" y="1412776"/>
            <a:ext cx="1656184" cy="369332"/>
          </a:xfrm>
          <a:prstGeom prst="rect">
            <a:avLst/>
          </a:prstGeom>
          <a:noFill/>
        </p:spPr>
        <p:txBody>
          <a:bodyPr wrap="square" rtlCol="0">
            <a:spAutoFit/>
          </a:bodyPr>
          <a:lstStyle/>
          <a:p>
            <a:r>
              <a:rPr lang="en-IN" dirty="0"/>
              <a:t>Example 2</a:t>
            </a:r>
          </a:p>
        </p:txBody>
      </p:sp>
    </p:spTree>
    <p:extLst>
      <p:ext uri="{BB962C8B-B14F-4D97-AF65-F5344CB8AC3E}">
        <p14:creationId xmlns:p14="http://schemas.microsoft.com/office/powerpoint/2010/main" val="2897727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1C7E041-763E-448B-8608-4C5B7EC23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4365105"/>
            <a:ext cx="1440160" cy="1351037"/>
          </a:xfrm>
          <a:prstGeom prst="rect">
            <a:avLst/>
          </a:prstGeom>
        </p:spPr>
      </p:pic>
      <p:sp>
        <p:nvSpPr>
          <p:cNvPr id="3" name="Rectangle 2">
            <a:extLst>
              <a:ext uri="{FF2B5EF4-FFF2-40B4-BE49-F238E27FC236}">
                <a16:creationId xmlns:a16="http://schemas.microsoft.com/office/drawing/2014/main" id="{4A03E2B2-DA64-4047-9CA9-297A08BEA1AB}"/>
              </a:ext>
            </a:extLst>
          </p:cNvPr>
          <p:cNvSpPr>
            <a:spLocks noChangeArrowheads="1"/>
          </p:cNvSpPr>
          <p:nvPr/>
        </p:nvSpPr>
        <p:spPr bwMode="auto">
          <a:xfrm>
            <a:off x="1" y="924268"/>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5" name="Rectangle 2">
            <a:extLst>
              <a:ext uri="{FF2B5EF4-FFF2-40B4-BE49-F238E27FC236}">
                <a16:creationId xmlns:a16="http://schemas.microsoft.com/office/drawing/2014/main" id="{1C58F9A7-15CF-448E-A904-4C54644F123C}"/>
              </a:ext>
            </a:extLst>
          </p:cNvPr>
          <p:cNvSpPr>
            <a:spLocks noChangeArrowheads="1"/>
          </p:cNvSpPr>
          <p:nvPr/>
        </p:nvSpPr>
        <p:spPr bwMode="auto">
          <a:xfrm>
            <a:off x="1858758" y="1194800"/>
            <a:ext cx="4188967" cy="445411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660066"/>
                </a:solidFill>
                <a:latin typeface="Times New Roman" panose="02020603050405020304" pitchFamily="18" charset="0"/>
                <a:cs typeface="Times New Roman" panose="02020603050405020304" pitchFamily="18" charset="0"/>
              </a:rPr>
              <a:t>Procedure</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binary_search</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A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sorted array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n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size </a:t>
            </a:r>
            <a:r>
              <a:rPr lang="en-US" altLang="en-US" sz="1600" dirty="0">
                <a:solidFill>
                  <a:srgbClr val="000088"/>
                </a:solidFill>
                <a:latin typeface="Times New Roman" panose="02020603050405020304" pitchFamily="18" charset="0"/>
                <a:cs typeface="Times New Roman" panose="02020603050405020304" pitchFamily="18" charset="0"/>
              </a:rPr>
              <a:t>of</a:t>
            </a:r>
            <a:r>
              <a:rPr lang="en-US" altLang="en-US" sz="1600" dirty="0">
                <a:solidFill>
                  <a:srgbClr val="000000"/>
                </a:solidFill>
                <a:latin typeface="Times New Roman" panose="02020603050405020304" pitchFamily="18" charset="0"/>
                <a:cs typeface="Times New Roman" panose="02020603050405020304" pitchFamily="18" charset="0"/>
              </a:rPr>
              <a:t> array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x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88"/>
                </a:solidFill>
                <a:latin typeface="Times New Roman" panose="02020603050405020304" pitchFamily="18" charset="0"/>
                <a:cs typeface="Times New Roman" panose="02020603050405020304" pitchFamily="18" charset="0"/>
              </a:rPr>
              <a:t>value</a:t>
            </a:r>
            <a:r>
              <a:rPr lang="en-US" altLang="en-US" sz="1600" dirty="0">
                <a:solidFill>
                  <a:srgbClr val="000000"/>
                </a:solidFill>
                <a:latin typeface="Times New Roman" panose="02020603050405020304" pitchFamily="18" charset="0"/>
                <a:cs typeface="Times New Roman" panose="02020603050405020304" pitchFamily="18" charset="0"/>
              </a:rPr>
              <a:t> to be searched </a:t>
            </a:r>
          </a:p>
          <a:p>
            <a:pPr eaLnBrk="0" fontAlgn="base" hangingPunct="0">
              <a:spcBef>
                <a:spcPct val="0"/>
              </a:spcBef>
              <a:spcAft>
                <a:spcPct val="0"/>
              </a:spcAft>
            </a:pPr>
            <a:r>
              <a:rPr lang="en-US" altLang="en-US" sz="1600" dirty="0">
                <a:solidFill>
                  <a:srgbClr val="660066"/>
                </a:solidFill>
                <a:latin typeface="Times New Roman" panose="02020603050405020304" pitchFamily="18" charset="0"/>
                <a:cs typeface="Times New Roman" panose="02020603050405020304" pitchFamily="18" charset="0"/>
              </a:rPr>
              <a:t>Set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lowerBound</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6666"/>
                </a:solidFill>
                <a:latin typeface="Times New Roman" panose="02020603050405020304" pitchFamily="18" charset="0"/>
                <a:cs typeface="Times New Roman" panose="02020603050405020304" pitchFamily="18" charset="0"/>
              </a:rPr>
              <a:t>1</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660066"/>
                </a:solidFill>
                <a:latin typeface="Times New Roman" panose="02020603050405020304" pitchFamily="18" charset="0"/>
                <a:cs typeface="Times New Roman" panose="02020603050405020304" pitchFamily="18" charset="0"/>
              </a:rPr>
              <a:t>Set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upperBound</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n </a:t>
            </a:r>
          </a:p>
          <a:p>
            <a:pPr eaLnBrk="0" fontAlgn="base" hangingPunct="0">
              <a:spcBef>
                <a:spcPct val="0"/>
              </a:spcBef>
              <a:spcAft>
                <a:spcPct val="0"/>
              </a:spcAft>
            </a:pPr>
            <a:r>
              <a:rPr lang="en-US" altLang="en-US" sz="1600" dirty="0">
                <a:solidFill>
                  <a:srgbClr val="000088"/>
                </a:solidFill>
                <a:latin typeface="Times New Roman" panose="02020603050405020304" pitchFamily="18" charset="0"/>
                <a:cs typeface="Times New Roman" panose="02020603050405020304" pitchFamily="18" charset="0"/>
              </a:rPr>
              <a:t>while</a:t>
            </a:r>
            <a:r>
              <a:rPr lang="en-US" altLang="en-US" sz="1600" dirty="0">
                <a:solidFill>
                  <a:srgbClr val="000000"/>
                </a:solidFill>
                <a:latin typeface="Times New Roman" panose="02020603050405020304" pitchFamily="18" charset="0"/>
                <a:cs typeface="Times New Roman" panose="02020603050405020304" pitchFamily="18" charset="0"/>
              </a:rPr>
              <a:t> x </a:t>
            </a:r>
            <a:r>
              <a:rPr lang="en-US" altLang="en-US" sz="1600" dirty="0">
                <a:solidFill>
                  <a:srgbClr val="000088"/>
                </a:solidFill>
                <a:latin typeface="Times New Roman" panose="02020603050405020304" pitchFamily="18" charset="0"/>
                <a:cs typeface="Times New Roman" panose="02020603050405020304" pitchFamily="18" charset="0"/>
              </a:rPr>
              <a:t>not</a:t>
            </a:r>
            <a:r>
              <a:rPr lang="en-US" altLang="en-US" sz="1600" dirty="0">
                <a:solidFill>
                  <a:srgbClr val="000000"/>
                </a:solidFill>
                <a:latin typeface="Times New Roman" panose="02020603050405020304" pitchFamily="18" charset="0"/>
                <a:cs typeface="Times New Roman" panose="02020603050405020304" pitchFamily="18" charset="0"/>
              </a:rPr>
              <a:t> found </a:t>
            </a:r>
          </a:p>
          <a:p>
            <a:pPr eaLnBrk="0" fontAlgn="base" hangingPunct="0">
              <a:spcBef>
                <a:spcPct val="0"/>
              </a:spcBef>
              <a:spcAft>
                <a:spcPct val="0"/>
              </a:spcAft>
            </a:pPr>
            <a:r>
              <a:rPr lang="en-US" altLang="en-US" sz="1600" dirty="0">
                <a:solidFill>
                  <a:srgbClr val="000088"/>
                </a:solidFill>
                <a:latin typeface="Times New Roman" panose="02020603050405020304" pitchFamily="18" charset="0"/>
                <a:cs typeface="Times New Roman" panose="02020603050405020304" pitchFamily="18" charset="0"/>
              </a:rPr>
              <a:t>if</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upperBound</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&lt;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lowerBound</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EXIT</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x does </a:t>
            </a:r>
            <a:r>
              <a:rPr lang="en-US" altLang="en-US" sz="1600" dirty="0">
                <a:solidFill>
                  <a:srgbClr val="000088"/>
                </a:solidFill>
                <a:latin typeface="Times New Roman" panose="02020603050405020304" pitchFamily="18" charset="0"/>
                <a:cs typeface="Times New Roman" panose="02020603050405020304" pitchFamily="18" charset="0"/>
              </a:rPr>
              <a:t>not</a:t>
            </a:r>
            <a:r>
              <a:rPr lang="en-US" altLang="en-US" sz="1600" dirty="0">
                <a:solidFill>
                  <a:srgbClr val="000000"/>
                </a:solidFill>
                <a:latin typeface="Times New Roman" panose="02020603050405020304" pitchFamily="18" charset="0"/>
                <a:cs typeface="Times New Roman" panose="02020603050405020304" pitchFamily="18" charset="0"/>
              </a:rPr>
              <a:t> exists</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88"/>
                </a:solidFill>
                <a:latin typeface="Times New Roman" panose="02020603050405020304" pitchFamily="18" charset="0"/>
                <a:cs typeface="Times New Roman" panose="02020603050405020304" pitchFamily="18" charset="0"/>
              </a:rPr>
              <a:t>set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midPoint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upperBound</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lowerBound</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6666"/>
                </a:solidFill>
                <a:latin typeface="Times New Roman" panose="02020603050405020304" pitchFamily="18" charset="0"/>
                <a:cs typeface="Times New Roman" panose="02020603050405020304" pitchFamily="18" charset="0"/>
              </a:rPr>
              <a:t>2</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88"/>
                </a:solidFill>
                <a:latin typeface="Times New Roman" panose="02020603050405020304" pitchFamily="18" charset="0"/>
                <a:cs typeface="Times New Roman" panose="02020603050405020304" pitchFamily="18" charset="0"/>
              </a:rPr>
              <a:t>if</a:t>
            </a:r>
            <a:r>
              <a:rPr lang="en-US" altLang="en-US" sz="1600" dirty="0">
                <a:solidFill>
                  <a:srgbClr val="000000"/>
                </a:solidFill>
                <a:latin typeface="Times New Roman" panose="02020603050405020304" pitchFamily="18" charset="0"/>
                <a:cs typeface="Times New Roman" panose="02020603050405020304" pitchFamily="18" charset="0"/>
              </a:rPr>
              <a:t> A</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midPoint</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&lt;</a:t>
            </a:r>
            <a:r>
              <a:rPr lang="en-US" altLang="en-US" sz="1600" dirty="0">
                <a:solidFill>
                  <a:srgbClr val="000000"/>
                </a:solidFill>
                <a:latin typeface="Times New Roman" panose="02020603050405020304" pitchFamily="18" charset="0"/>
                <a:cs typeface="Times New Roman" panose="02020603050405020304" pitchFamily="18" charset="0"/>
              </a:rPr>
              <a:t> x </a:t>
            </a:r>
          </a:p>
          <a:p>
            <a:pPr eaLnBrk="0" fontAlgn="base" hangingPunct="0">
              <a:spcBef>
                <a:spcPct val="0"/>
              </a:spcBef>
              <a:spcAft>
                <a:spcPct val="0"/>
              </a:spcAft>
            </a:pPr>
            <a:r>
              <a:rPr lang="en-US" altLang="en-US" sz="1600" dirty="0">
                <a:solidFill>
                  <a:srgbClr val="000088"/>
                </a:solidFill>
                <a:latin typeface="Times New Roman" panose="02020603050405020304" pitchFamily="18" charset="0"/>
                <a:cs typeface="Times New Roman" panose="02020603050405020304" pitchFamily="18" charset="0"/>
              </a:rPr>
              <a:t>	set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lowerBound</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midPoint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6666"/>
                </a:solidFill>
                <a:latin typeface="Times New Roman" panose="02020603050405020304" pitchFamily="18" charset="0"/>
                <a:cs typeface="Times New Roman" panose="02020603050405020304" pitchFamily="18" charset="0"/>
              </a:rPr>
              <a:t>1</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88"/>
                </a:solidFill>
                <a:latin typeface="Times New Roman" panose="02020603050405020304" pitchFamily="18" charset="0"/>
                <a:cs typeface="Times New Roman" panose="02020603050405020304" pitchFamily="18" charset="0"/>
              </a:rPr>
              <a:t>if</a:t>
            </a:r>
            <a:r>
              <a:rPr lang="en-US" altLang="en-US" sz="1600" dirty="0">
                <a:solidFill>
                  <a:srgbClr val="000000"/>
                </a:solidFill>
                <a:latin typeface="Times New Roman" panose="02020603050405020304" pitchFamily="18" charset="0"/>
                <a:cs typeface="Times New Roman" panose="02020603050405020304" pitchFamily="18" charset="0"/>
              </a:rPr>
              <a:t> A</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midPoint</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&gt;</a:t>
            </a:r>
            <a:r>
              <a:rPr lang="en-US" altLang="en-US" sz="1600" dirty="0">
                <a:solidFill>
                  <a:srgbClr val="000000"/>
                </a:solidFill>
                <a:latin typeface="Times New Roman" panose="02020603050405020304" pitchFamily="18" charset="0"/>
                <a:cs typeface="Times New Roman" panose="02020603050405020304" pitchFamily="18" charset="0"/>
              </a:rPr>
              <a:t> x </a:t>
            </a:r>
          </a:p>
          <a:p>
            <a:pPr eaLnBrk="0" fontAlgn="base" hangingPunct="0">
              <a:spcBef>
                <a:spcPct val="0"/>
              </a:spcBef>
              <a:spcAft>
                <a:spcPct val="0"/>
              </a:spcAft>
            </a:pPr>
            <a:r>
              <a:rPr lang="en-US" altLang="en-US" sz="1600" dirty="0">
                <a:solidFill>
                  <a:srgbClr val="000088"/>
                </a:solidFill>
                <a:latin typeface="Times New Roman" panose="02020603050405020304" pitchFamily="18" charset="0"/>
                <a:cs typeface="Times New Roman" panose="02020603050405020304" pitchFamily="18" charset="0"/>
              </a:rPr>
              <a:t>	set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upperBound</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midPoint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6666"/>
                </a:solidFill>
                <a:latin typeface="Times New Roman" panose="02020603050405020304" pitchFamily="18" charset="0"/>
                <a:cs typeface="Times New Roman" panose="02020603050405020304" pitchFamily="18" charset="0"/>
              </a:rPr>
              <a:t>1</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88"/>
                </a:solidFill>
                <a:latin typeface="Times New Roman" panose="02020603050405020304" pitchFamily="18" charset="0"/>
                <a:cs typeface="Times New Roman" panose="02020603050405020304" pitchFamily="18" charset="0"/>
              </a:rPr>
              <a:t>if</a:t>
            </a:r>
            <a:r>
              <a:rPr lang="en-US" altLang="en-US" sz="1600" dirty="0">
                <a:solidFill>
                  <a:srgbClr val="000000"/>
                </a:solidFill>
                <a:latin typeface="Times New Roman" panose="02020603050405020304" pitchFamily="18" charset="0"/>
                <a:cs typeface="Times New Roman" panose="02020603050405020304" pitchFamily="18" charset="0"/>
              </a:rPr>
              <a:t> A</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midPoint</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x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EXIT</a:t>
            </a:r>
            <a:r>
              <a:rPr lang="en-US" altLang="en-US" sz="1600" dirty="0">
                <a:solidFill>
                  <a:srgbClr val="6666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x found at location midpoint</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88"/>
                </a:solidFill>
                <a:latin typeface="Times New Roman" panose="02020603050405020304" pitchFamily="18" charset="0"/>
                <a:cs typeface="Times New Roman" panose="02020603050405020304" pitchFamily="18" charset="0"/>
              </a:rPr>
              <a:t>end</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88"/>
                </a:solidFill>
                <a:latin typeface="Times New Roman" panose="02020603050405020304" pitchFamily="18" charset="0"/>
                <a:cs typeface="Times New Roman" panose="02020603050405020304" pitchFamily="18" charset="0"/>
              </a:rPr>
              <a:t>while</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88"/>
                </a:solidFill>
                <a:latin typeface="Times New Roman" panose="02020603050405020304" pitchFamily="18" charset="0"/>
                <a:cs typeface="Times New Roman" panose="02020603050405020304" pitchFamily="18" charset="0"/>
              </a:rPr>
              <a:t>end</a:t>
            </a:r>
            <a:r>
              <a:rPr lang="en-US" altLang="en-US" sz="1600" dirty="0">
                <a:solidFill>
                  <a:srgbClr val="000000"/>
                </a:solidFill>
                <a:latin typeface="Times New Roman" panose="02020603050405020304" pitchFamily="18" charset="0"/>
                <a:cs typeface="Times New Roman" panose="02020603050405020304" pitchFamily="18" charset="0"/>
              </a:rPr>
              <a:t> procedure</a:t>
            </a:r>
            <a:r>
              <a:rPr lang="en-US" altLang="en-US" sz="900"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848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D49FDE30-B67B-4A3F-A21A-B0D7B11DBD41}"/>
              </a:ext>
            </a:extLst>
          </p:cNvPr>
          <p:cNvSpPr>
            <a:spLocks noGrp="1"/>
          </p:cNvSpPr>
          <p:nvPr>
            <p:ph type="body" sz="quarter" idx="10"/>
          </p:nvPr>
        </p:nvSpPr>
        <p:spPr>
          <a:xfrm>
            <a:off x="107504" y="879840"/>
            <a:ext cx="9144000" cy="387059"/>
          </a:xfrm>
        </p:spPr>
        <p:txBody>
          <a:bodyPr>
            <a:normAutofit fontScale="77500" lnSpcReduction="20000"/>
          </a:bodyPr>
          <a:lstStyle/>
          <a:p>
            <a:r>
              <a:rPr lang="en-IN" sz="2800" dirty="0">
                <a:solidFill>
                  <a:srgbClr val="FFFF00"/>
                </a:solidFill>
                <a:latin typeface="Comic Sans MS" panose="030F0702030302020204" pitchFamily="66" charset="0"/>
              </a:rPr>
              <a:t>Time Complexity</a:t>
            </a:r>
          </a:p>
        </p:txBody>
      </p:sp>
      <p:graphicFrame>
        <p:nvGraphicFramePr>
          <p:cNvPr id="2" name="Table 2">
            <a:extLst>
              <a:ext uri="{FF2B5EF4-FFF2-40B4-BE49-F238E27FC236}">
                <a16:creationId xmlns:a16="http://schemas.microsoft.com/office/drawing/2014/main" id="{2C4EB5CD-B4A5-41BF-81B5-F69638F3C234}"/>
              </a:ext>
            </a:extLst>
          </p:cNvPr>
          <p:cNvGraphicFramePr>
            <a:graphicFrameLocks noGrp="1"/>
          </p:cNvGraphicFramePr>
          <p:nvPr/>
        </p:nvGraphicFramePr>
        <p:xfrm>
          <a:off x="1619672" y="1314230"/>
          <a:ext cx="54864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19085368"/>
                    </a:ext>
                  </a:extLst>
                </a:gridCol>
                <a:gridCol w="609600">
                  <a:extLst>
                    <a:ext uri="{9D8B030D-6E8A-4147-A177-3AD203B41FA5}">
                      <a16:colId xmlns:a16="http://schemas.microsoft.com/office/drawing/2014/main" val="2957614891"/>
                    </a:ext>
                  </a:extLst>
                </a:gridCol>
                <a:gridCol w="609600">
                  <a:extLst>
                    <a:ext uri="{9D8B030D-6E8A-4147-A177-3AD203B41FA5}">
                      <a16:colId xmlns:a16="http://schemas.microsoft.com/office/drawing/2014/main" val="1141510871"/>
                    </a:ext>
                  </a:extLst>
                </a:gridCol>
                <a:gridCol w="609600">
                  <a:extLst>
                    <a:ext uri="{9D8B030D-6E8A-4147-A177-3AD203B41FA5}">
                      <a16:colId xmlns:a16="http://schemas.microsoft.com/office/drawing/2014/main" val="130474135"/>
                    </a:ext>
                  </a:extLst>
                </a:gridCol>
                <a:gridCol w="609600">
                  <a:extLst>
                    <a:ext uri="{9D8B030D-6E8A-4147-A177-3AD203B41FA5}">
                      <a16:colId xmlns:a16="http://schemas.microsoft.com/office/drawing/2014/main" val="2438834508"/>
                    </a:ext>
                  </a:extLst>
                </a:gridCol>
                <a:gridCol w="609600">
                  <a:extLst>
                    <a:ext uri="{9D8B030D-6E8A-4147-A177-3AD203B41FA5}">
                      <a16:colId xmlns:a16="http://schemas.microsoft.com/office/drawing/2014/main" val="1586936736"/>
                    </a:ext>
                  </a:extLst>
                </a:gridCol>
                <a:gridCol w="609600">
                  <a:extLst>
                    <a:ext uri="{9D8B030D-6E8A-4147-A177-3AD203B41FA5}">
                      <a16:colId xmlns:a16="http://schemas.microsoft.com/office/drawing/2014/main" val="3251499657"/>
                    </a:ext>
                  </a:extLst>
                </a:gridCol>
                <a:gridCol w="609600">
                  <a:extLst>
                    <a:ext uri="{9D8B030D-6E8A-4147-A177-3AD203B41FA5}">
                      <a16:colId xmlns:a16="http://schemas.microsoft.com/office/drawing/2014/main" val="3265702910"/>
                    </a:ext>
                  </a:extLst>
                </a:gridCol>
                <a:gridCol w="609600">
                  <a:extLst>
                    <a:ext uri="{9D8B030D-6E8A-4147-A177-3AD203B41FA5}">
                      <a16:colId xmlns:a16="http://schemas.microsoft.com/office/drawing/2014/main" val="2663918313"/>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1"/>
                          </a:solidFill>
                        </a:rPr>
                        <a:t>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906216"/>
                  </a:ext>
                </a:extLst>
              </a:tr>
            </a:tbl>
          </a:graphicData>
        </a:graphic>
      </p:graphicFrame>
      <p:sp>
        <p:nvSpPr>
          <p:cNvPr id="3" name="Left Brace 2">
            <a:extLst>
              <a:ext uri="{FF2B5EF4-FFF2-40B4-BE49-F238E27FC236}">
                <a16:creationId xmlns:a16="http://schemas.microsoft.com/office/drawing/2014/main" id="{0762C05E-38A7-4C53-9895-50B726838A5A}"/>
              </a:ext>
            </a:extLst>
          </p:cNvPr>
          <p:cNvSpPr/>
          <p:nvPr/>
        </p:nvSpPr>
        <p:spPr>
          <a:xfrm rot="16200000">
            <a:off x="2429762" y="1015319"/>
            <a:ext cx="756084" cy="2376264"/>
          </a:xfrm>
          <a:prstGeom prst="leftBrace">
            <a:avLst>
              <a:gd name="adj1" fmla="val 8333"/>
              <a:gd name="adj2" fmla="val 492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TextBox 3">
            <a:extLst>
              <a:ext uri="{FF2B5EF4-FFF2-40B4-BE49-F238E27FC236}">
                <a16:creationId xmlns:a16="http://schemas.microsoft.com/office/drawing/2014/main" id="{79D3A841-6947-4571-9A2D-851A3DA12090}"/>
              </a:ext>
            </a:extLst>
          </p:cNvPr>
          <p:cNvSpPr txBox="1"/>
          <p:nvPr/>
        </p:nvSpPr>
        <p:spPr>
          <a:xfrm>
            <a:off x="2528958" y="2612841"/>
            <a:ext cx="720080" cy="369332"/>
          </a:xfrm>
          <a:prstGeom prst="rect">
            <a:avLst/>
          </a:prstGeom>
          <a:noFill/>
        </p:spPr>
        <p:txBody>
          <a:bodyPr wrap="square" rtlCol="0">
            <a:spAutoFit/>
          </a:bodyPr>
          <a:lstStyle/>
          <a:p>
            <a:r>
              <a:rPr lang="en-IN" dirty="0">
                <a:solidFill>
                  <a:schemeClr val="bg1"/>
                </a:solidFill>
              </a:rPr>
              <a:t>n/2</a:t>
            </a:r>
          </a:p>
        </p:txBody>
      </p:sp>
      <p:sp>
        <p:nvSpPr>
          <p:cNvPr id="5" name="Left Brace 4">
            <a:extLst>
              <a:ext uri="{FF2B5EF4-FFF2-40B4-BE49-F238E27FC236}">
                <a16:creationId xmlns:a16="http://schemas.microsoft.com/office/drawing/2014/main" id="{9390D0B7-7E3F-4DAB-BA70-9EE35608CA3C}"/>
              </a:ext>
            </a:extLst>
          </p:cNvPr>
          <p:cNvSpPr/>
          <p:nvPr/>
        </p:nvSpPr>
        <p:spPr>
          <a:xfrm rot="16200000">
            <a:off x="5512723" y="1009343"/>
            <a:ext cx="756084" cy="2376264"/>
          </a:xfrm>
          <a:prstGeom prst="leftBrace">
            <a:avLst>
              <a:gd name="adj1" fmla="val 8333"/>
              <a:gd name="adj2" fmla="val 492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28DDCBB3-D8BA-4463-97BD-8EA262A0552D}"/>
              </a:ext>
            </a:extLst>
          </p:cNvPr>
          <p:cNvSpPr txBox="1"/>
          <p:nvPr/>
        </p:nvSpPr>
        <p:spPr>
          <a:xfrm>
            <a:off x="5611919" y="2606865"/>
            <a:ext cx="720080" cy="369332"/>
          </a:xfrm>
          <a:prstGeom prst="rect">
            <a:avLst/>
          </a:prstGeom>
          <a:noFill/>
        </p:spPr>
        <p:txBody>
          <a:bodyPr wrap="square" rtlCol="0">
            <a:spAutoFit/>
          </a:bodyPr>
          <a:lstStyle/>
          <a:p>
            <a:r>
              <a:rPr lang="en-IN" dirty="0">
                <a:solidFill>
                  <a:schemeClr val="bg1"/>
                </a:solidFill>
              </a:rPr>
              <a:t>n/2</a:t>
            </a:r>
          </a:p>
        </p:txBody>
      </p:sp>
      <p:cxnSp>
        <p:nvCxnSpPr>
          <p:cNvPr id="9" name="Straight Connector 8">
            <a:extLst>
              <a:ext uri="{FF2B5EF4-FFF2-40B4-BE49-F238E27FC236}">
                <a16:creationId xmlns:a16="http://schemas.microsoft.com/office/drawing/2014/main" id="{965E8374-2263-4F59-8CBA-00262A542C2F}"/>
              </a:ext>
            </a:extLst>
          </p:cNvPr>
          <p:cNvCxnSpPr>
            <a:cxnSpLocks/>
          </p:cNvCxnSpPr>
          <p:nvPr/>
        </p:nvCxnSpPr>
        <p:spPr>
          <a:xfrm flipH="1">
            <a:off x="2051720" y="3042422"/>
            <a:ext cx="648072" cy="711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9DF9F7-0D38-46AD-B4CC-DAA25A01014A}"/>
              </a:ext>
            </a:extLst>
          </p:cNvPr>
          <p:cNvCxnSpPr>
            <a:cxnSpLocks/>
          </p:cNvCxnSpPr>
          <p:nvPr/>
        </p:nvCxnSpPr>
        <p:spPr>
          <a:xfrm>
            <a:off x="2888998" y="3042422"/>
            <a:ext cx="639688" cy="71169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D214BF2-CA7E-4FA4-839B-D4F199EE2C65}"/>
              </a:ext>
            </a:extLst>
          </p:cNvPr>
          <p:cNvSpPr txBox="1"/>
          <p:nvPr/>
        </p:nvSpPr>
        <p:spPr>
          <a:xfrm>
            <a:off x="1808878" y="3806258"/>
            <a:ext cx="720080" cy="369332"/>
          </a:xfrm>
          <a:prstGeom prst="rect">
            <a:avLst/>
          </a:prstGeom>
          <a:noFill/>
        </p:spPr>
        <p:txBody>
          <a:bodyPr wrap="square" rtlCol="0">
            <a:spAutoFit/>
          </a:bodyPr>
          <a:lstStyle/>
          <a:p>
            <a:r>
              <a:rPr lang="en-IN" dirty="0">
                <a:solidFill>
                  <a:schemeClr val="bg1"/>
                </a:solidFill>
              </a:rPr>
              <a:t>n/4</a:t>
            </a:r>
          </a:p>
        </p:txBody>
      </p:sp>
      <p:sp>
        <p:nvSpPr>
          <p:cNvPr id="23" name="TextBox 22">
            <a:extLst>
              <a:ext uri="{FF2B5EF4-FFF2-40B4-BE49-F238E27FC236}">
                <a16:creationId xmlns:a16="http://schemas.microsoft.com/office/drawing/2014/main" id="{04461C6E-0C81-4370-B7FD-58381FF67458}"/>
              </a:ext>
            </a:extLst>
          </p:cNvPr>
          <p:cNvSpPr txBox="1"/>
          <p:nvPr/>
        </p:nvSpPr>
        <p:spPr>
          <a:xfrm>
            <a:off x="3275856" y="3754118"/>
            <a:ext cx="720080" cy="369332"/>
          </a:xfrm>
          <a:prstGeom prst="rect">
            <a:avLst/>
          </a:prstGeom>
          <a:noFill/>
        </p:spPr>
        <p:txBody>
          <a:bodyPr wrap="square" rtlCol="0">
            <a:spAutoFit/>
          </a:bodyPr>
          <a:lstStyle/>
          <a:p>
            <a:r>
              <a:rPr lang="en-IN" dirty="0">
                <a:solidFill>
                  <a:schemeClr val="bg1"/>
                </a:solidFill>
              </a:rPr>
              <a:t>n/4</a:t>
            </a:r>
          </a:p>
        </p:txBody>
      </p:sp>
      <p:cxnSp>
        <p:nvCxnSpPr>
          <p:cNvPr id="28" name="Straight Connector 27">
            <a:extLst>
              <a:ext uri="{FF2B5EF4-FFF2-40B4-BE49-F238E27FC236}">
                <a16:creationId xmlns:a16="http://schemas.microsoft.com/office/drawing/2014/main" id="{39082D06-20C3-4485-BB74-F07C902F2BE5}"/>
              </a:ext>
            </a:extLst>
          </p:cNvPr>
          <p:cNvCxnSpPr>
            <a:cxnSpLocks/>
          </p:cNvCxnSpPr>
          <p:nvPr/>
        </p:nvCxnSpPr>
        <p:spPr>
          <a:xfrm flipH="1">
            <a:off x="2809528" y="4160906"/>
            <a:ext cx="648072" cy="711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77939D7-C22E-4994-9F12-7DD857F70EE3}"/>
              </a:ext>
            </a:extLst>
          </p:cNvPr>
          <p:cNvCxnSpPr>
            <a:cxnSpLocks/>
          </p:cNvCxnSpPr>
          <p:nvPr/>
        </p:nvCxnSpPr>
        <p:spPr>
          <a:xfrm>
            <a:off x="3646806" y="4160906"/>
            <a:ext cx="639688" cy="711696"/>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8D3F42-A035-46FA-9084-39863953855F}"/>
              </a:ext>
            </a:extLst>
          </p:cNvPr>
          <p:cNvSpPr txBox="1"/>
          <p:nvPr/>
        </p:nvSpPr>
        <p:spPr>
          <a:xfrm>
            <a:off x="2566686" y="4924742"/>
            <a:ext cx="720080" cy="369332"/>
          </a:xfrm>
          <a:prstGeom prst="rect">
            <a:avLst/>
          </a:prstGeom>
          <a:noFill/>
        </p:spPr>
        <p:txBody>
          <a:bodyPr wrap="square" rtlCol="0">
            <a:spAutoFit/>
          </a:bodyPr>
          <a:lstStyle/>
          <a:p>
            <a:r>
              <a:rPr lang="en-IN" dirty="0">
                <a:solidFill>
                  <a:schemeClr val="bg1"/>
                </a:solidFill>
              </a:rPr>
              <a:t>n/8</a:t>
            </a:r>
          </a:p>
        </p:txBody>
      </p:sp>
      <p:sp>
        <p:nvSpPr>
          <p:cNvPr id="31" name="TextBox 30">
            <a:extLst>
              <a:ext uri="{FF2B5EF4-FFF2-40B4-BE49-F238E27FC236}">
                <a16:creationId xmlns:a16="http://schemas.microsoft.com/office/drawing/2014/main" id="{7EF2BD62-7BA3-4703-8CFA-82E52CDFC66B}"/>
              </a:ext>
            </a:extLst>
          </p:cNvPr>
          <p:cNvSpPr txBox="1"/>
          <p:nvPr/>
        </p:nvSpPr>
        <p:spPr>
          <a:xfrm>
            <a:off x="4033664" y="4872602"/>
            <a:ext cx="720080" cy="369332"/>
          </a:xfrm>
          <a:prstGeom prst="rect">
            <a:avLst/>
          </a:prstGeom>
          <a:noFill/>
        </p:spPr>
        <p:txBody>
          <a:bodyPr wrap="square" rtlCol="0">
            <a:spAutoFit/>
          </a:bodyPr>
          <a:lstStyle/>
          <a:p>
            <a:r>
              <a:rPr lang="en-IN" dirty="0">
                <a:solidFill>
                  <a:schemeClr val="bg1"/>
                </a:solidFill>
              </a:rPr>
              <a:t>n/8</a:t>
            </a:r>
          </a:p>
        </p:txBody>
      </p:sp>
      <p:sp>
        <p:nvSpPr>
          <p:cNvPr id="32" name="TextBox 31">
            <a:extLst>
              <a:ext uri="{FF2B5EF4-FFF2-40B4-BE49-F238E27FC236}">
                <a16:creationId xmlns:a16="http://schemas.microsoft.com/office/drawing/2014/main" id="{C7D56509-C3A9-4501-BF60-157DD744DF32}"/>
              </a:ext>
            </a:extLst>
          </p:cNvPr>
          <p:cNvSpPr txBox="1"/>
          <p:nvPr/>
        </p:nvSpPr>
        <p:spPr>
          <a:xfrm>
            <a:off x="323528" y="1412776"/>
            <a:ext cx="1008112" cy="370840"/>
          </a:xfrm>
          <a:prstGeom prst="rect">
            <a:avLst/>
          </a:prstGeom>
          <a:noFill/>
        </p:spPr>
        <p:txBody>
          <a:bodyPr wrap="square" rtlCol="0">
            <a:spAutoFit/>
          </a:bodyPr>
          <a:lstStyle/>
          <a:p>
            <a:r>
              <a:rPr lang="en-IN" dirty="0">
                <a:solidFill>
                  <a:schemeClr val="bg1"/>
                </a:solidFill>
              </a:rPr>
              <a:t>Array</a:t>
            </a:r>
          </a:p>
        </p:txBody>
      </p:sp>
      <p:sp>
        <p:nvSpPr>
          <p:cNvPr id="34" name="TextBox 33">
            <a:extLst>
              <a:ext uri="{FF2B5EF4-FFF2-40B4-BE49-F238E27FC236}">
                <a16:creationId xmlns:a16="http://schemas.microsoft.com/office/drawing/2014/main" id="{BEAD6BBE-17F6-4C43-BB8A-EFFF651E1C40}"/>
              </a:ext>
            </a:extLst>
          </p:cNvPr>
          <p:cNvSpPr txBox="1"/>
          <p:nvPr/>
        </p:nvSpPr>
        <p:spPr>
          <a:xfrm>
            <a:off x="339406" y="2607341"/>
            <a:ext cx="1352274" cy="369332"/>
          </a:xfrm>
          <a:prstGeom prst="rect">
            <a:avLst/>
          </a:prstGeom>
          <a:noFill/>
        </p:spPr>
        <p:txBody>
          <a:bodyPr wrap="square" rtlCol="0">
            <a:spAutoFit/>
          </a:bodyPr>
          <a:lstStyle/>
          <a:p>
            <a:r>
              <a:rPr lang="en-IN" dirty="0">
                <a:solidFill>
                  <a:schemeClr val="bg1"/>
                </a:solidFill>
              </a:rPr>
              <a:t>Sub -Array</a:t>
            </a:r>
          </a:p>
        </p:txBody>
      </p:sp>
      <p:sp>
        <p:nvSpPr>
          <p:cNvPr id="38" name="TextBox 37">
            <a:extLst>
              <a:ext uri="{FF2B5EF4-FFF2-40B4-BE49-F238E27FC236}">
                <a16:creationId xmlns:a16="http://schemas.microsoft.com/office/drawing/2014/main" id="{6E9A233F-52EE-4C62-AC4A-9D9A690F7597}"/>
              </a:ext>
            </a:extLst>
          </p:cNvPr>
          <p:cNvSpPr txBox="1"/>
          <p:nvPr/>
        </p:nvSpPr>
        <p:spPr>
          <a:xfrm>
            <a:off x="4179745" y="5060484"/>
            <a:ext cx="213498" cy="369332"/>
          </a:xfrm>
          <a:prstGeom prst="rect">
            <a:avLst/>
          </a:prstGeom>
          <a:noFill/>
        </p:spPr>
        <p:txBody>
          <a:bodyPr wrap="square" rtlCol="0">
            <a:spAutoFit/>
          </a:bodyPr>
          <a:lstStyle/>
          <a:p>
            <a:r>
              <a:rPr lang="en-IN" dirty="0">
                <a:solidFill>
                  <a:schemeClr val="bg1"/>
                </a:solidFill>
              </a:rPr>
              <a:t>.</a:t>
            </a:r>
          </a:p>
        </p:txBody>
      </p:sp>
      <p:sp>
        <p:nvSpPr>
          <p:cNvPr id="40" name="TextBox 39">
            <a:extLst>
              <a:ext uri="{FF2B5EF4-FFF2-40B4-BE49-F238E27FC236}">
                <a16:creationId xmlns:a16="http://schemas.microsoft.com/office/drawing/2014/main" id="{BB81C2E4-7CFB-4ABE-9572-F91412899F65}"/>
              </a:ext>
            </a:extLst>
          </p:cNvPr>
          <p:cNvSpPr txBox="1"/>
          <p:nvPr/>
        </p:nvSpPr>
        <p:spPr>
          <a:xfrm>
            <a:off x="4179745" y="5289895"/>
            <a:ext cx="213498" cy="369332"/>
          </a:xfrm>
          <a:prstGeom prst="rect">
            <a:avLst/>
          </a:prstGeom>
          <a:noFill/>
        </p:spPr>
        <p:txBody>
          <a:bodyPr wrap="square" rtlCol="0">
            <a:spAutoFit/>
          </a:bodyPr>
          <a:lstStyle/>
          <a:p>
            <a:r>
              <a:rPr lang="en-IN" dirty="0">
                <a:solidFill>
                  <a:schemeClr val="bg1"/>
                </a:solidFill>
              </a:rPr>
              <a:t>.</a:t>
            </a:r>
          </a:p>
        </p:txBody>
      </p:sp>
      <p:sp>
        <p:nvSpPr>
          <p:cNvPr id="42" name="TextBox 41">
            <a:extLst>
              <a:ext uri="{FF2B5EF4-FFF2-40B4-BE49-F238E27FC236}">
                <a16:creationId xmlns:a16="http://schemas.microsoft.com/office/drawing/2014/main" id="{65679D63-43CF-4867-B19D-D557259784D6}"/>
              </a:ext>
            </a:extLst>
          </p:cNvPr>
          <p:cNvSpPr txBox="1"/>
          <p:nvPr/>
        </p:nvSpPr>
        <p:spPr>
          <a:xfrm>
            <a:off x="4179745" y="5522522"/>
            <a:ext cx="240734" cy="369332"/>
          </a:xfrm>
          <a:prstGeom prst="rect">
            <a:avLst/>
          </a:prstGeom>
          <a:noFill/>
        </p:spPr>
        <p:txBody>
          <a:bodyPr wrap="square" rtlCol="0">
            <a:spAutoFit/>
          </a:bodyPr>
          <a:lstStyle/>
          <a:p>
            <a:r>
              <a:rPr lang="en-IN" dirty="0">
                <a:solidFill>
                  <a:schemeClr val="bg1"/>
                </a:solidFill>
              </a:rPr>
              <a:t>.</a:t>
            </a:r>
          </a:p>
        </p:txBody>
      </p:sp>
      <p:sp>
        <p:nvSpPr>
          <p:cNvPr id="44" name="TextBox 43">
            <a:extLst>
              <a:ext uri="{FF2B5EF4-FFF2-40B4-BE49-F238E27FC236}">
                <a16:creationId xmlns:a16="http://schemas.microsoft.com/office/drawing/2014/main" id="{E35A2CD8-A418-4579-B2CF-F821D030CC3C}"/>
              </a:ext>
            </a:extLst>
          </p:cNvPr>
          <p:cNvSpPr txBox="1"/>
          <p:nvPr/>
        </p:nvSpPr>
        <p:spPr>
          <a:xfrm>
            <a:off x="4033665" y="3512472"/>
            <a:ext cx="4848053" cy="369332"/>
          </a:xfrm>
          <a:prstGeom prst="rect">
            <a:avLst/>
          </a:prstGeom>
          <a:noFill/>
        </p:spPr>
        <p:txBody>
          <a:bodyPr wrap="square" rtlCol="0">
            <a:spAutoFit/>
          </a:bodyPr>
          <a:lstStyle/>
          <a:p>
            <a:r>
              <a:rPr lang="en-IN" dirty="0">
                <a:solidFill>
                  <a:schemeClr val="bg1"/>
                </a:solidFill>
              </a:rPr>
              <a:t>Therefore the last sub array will be n/n or n/2</a:t>
            </a:r>
            <a:r>
              <a:rPr lang="en-IN" baseline="30000" dirty="0">
                <a:solidFill>
                  <a:schemeClr val="bg1"/>
                </a:solidFill>
              </a:rPr>
              <a:t>k</a:t>
            </a:r>
          </a:p>
        </p:txBody>
      </p:sp>
      <p:sp>
        <p:nvSpPr>
          <p:cNvPr id="46" name="TextBox 45">
            <a:extLst>
              <a:ext uri="{FF2B5EF4-FFF2-40B4-BE49-F238E27FC236}">
                <a16:creationId xmlns:a16="http://schemas.microsoft.com/office/drawing/2014/main" id="{3BF5396D-25A5-4515-8634-CD75A2A5E690}"/>
              </a:ext>
            </a:extLst>
          </p:cNvPr>
          <p:cNvSpPr txBox="1"/>
          <p:nvPr/>
        </p:nvSpPr>
        <p:spPr>
          <a:xfrm>
            <a:off x="5220072" y="3990925"/>
            <a:ext cx="3168352" cy="646331"/>
          </a:xfrm>
          <a:prstGeom prst="rect">
            <a:avLst/>
          </a:prstGeom>
          <a:noFill/>
        </p:spPr>
        <p:txBody>
          <a:bodyPr wrap="square" rtlCol="0">
            <a:spAutoFit/>
          </a:bodyPr>
          <a:lstStyle/>
          <a:p>
            <a:r>
              <a:rPr lang="en-IN" dirty="0">
                <a:solidFill>
                  <a:schemeClr val="bg1"/>
                </a:solidFill>
              </a:rPr>
              <a:t>K = number of comparisons made</a:t>
            </a:r>
          </a:p>
        </p:txBody>
      </p:sp>
    </p:spTree>
    <p:extLst>
      <p:ext uri="{BB962C8B-B14F-4D97-AF65-F5344CB8AC3E}">
        <p14:creationId xmlns:p14="http://schemas.microsoft.com/office/powerpoint/2010/main" val="218633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FE853A-9E7E-42B2-BA85-035C2A7CF96A}"/>
              </a:ext>
            </a:extLst>
          </p:cNvPr>
          <p:cNvSpPr txBox="1"/>
          <p:nvPr/>
        </p:nvSpPr>
        <p:spPr>
          <a:xfrm>
            <a:off x="1763689" y="1772816"/>
            <a:ext cx="4848053" cy="605294"/>
          </a:xfrm>
          <a:prstGeom prst="rect">
            <a:avLst/>
          </a:prstGeom>
          <a:noFill/>
        </p:spPr>
        <p:txBody>
          <a:bodyPr wrap="square" rtlCol="0">
            <a:spAutoFit/>
          </a:bodyPr>
          <a:lstStyle/>
          <a:p>
            <a:r>
              <a:rPr lang="en-IN" sz="2000" dirty="0">
                <a:solidFill>
                  <a:schemeClr val="bg1"/>
                </a:solidFill>
              </a:rPr>
              <a:t>n/n = n/2</a:t>
            </a:r>
            <a:r>
              <a:rPr lang="en-IN" sz="2000" baseline="30000" dirty="0">
                <a:solidFill>
                  <a:schemeClr val="bg1"/>
                </a:solidFill>
              </a:rPr>
              <a:t>k</a:t>
            </a:r>
          </a:p>
          <a:p>
            <a:r>
              <a:rPr lang="en-IN" sz="2000" baseline="30000" dirty="0">
                <a:solidFill>
                  <a:schemeClr val="bg1"/>
                </a:solidFill>
              </a:rPr>
              <a:t>  </a:t>
            </a:r>
          </a:p>
        </p:txBody>
      </p:sp>
      <p:sp>
        <p:nvSpPr>
          <p:cNvPr id="11" name="TextBox 10">
            <a:extLst>
              <a:ext uri="{FF2B5EF4-FFF2-40B4-BE49-F238E27FC236}">
                <a16:creationId xmlns:a16="http://schemas.microsoft.com/office/drawing/2014/main" id="{0A6FD288-910B-446A-BDA5-046EA6981011}"/>
              </a:ext>
            </a:extLst>
          </p:cNvPr>
          <p:cNvSpPr txBox="1"/>
          <p:nvPr/>
        </p:nvSpPr>
        <p:spPr>
          <a:xfrm>
            <a:off x="1762944" y="2326814"/>
            <a:ext cx="4572000" cy="400110"/>
          </a:xfrm>
          <a:prstGeom prst="rect">
            <a:avLst/>
          </a:prstGeom>
          <a:noFill/>
        </p:spPr>
        <p:txBody>
          <a:bodyPr wrap="square">
            <a:spAutoFit/>
          </a:bodyPr>
          <a:lstStyle/>
          <a:p>
            <a:r>
              <a:rPr lang="en-IN" sz="2000" dirty="0">
                <a:solidFill>
                  <a:schemeClr val="bg1"/>
                </a:solidFill>
              </a:rPr>
              <a:t>n/2</a:t>
            </a:r>
            <a:r>
              <a:rPr lang="en-IN" sz="2000" baseline="30000" dirty="0">
                <a:solidFill>
                  <a:schemeClr val="bg1"/>
                </a:solidFill>
              </a:rPr>
              <a:t>k   </a:t>
            </a:r>
            <a:r>
              <a:rPr lang="en-IN" sz="2000" dirty="0">
                <a:solidFill>
                  <a:schemeClr val="bg1"/>
                </a:solidFill>
              </a:rPr>
              <a:t>= 1</a:t>
            </a:r>
          </a:p>
        </p:txBody>
      </p:sp>
      <p:sp>
        <p:nvSpPr>
          <p:cNvPr id="7" name="TextBox 6">
            <a:extLst>
              <a:ext uri="{FF2B5EF4-FFF2-40B4-BE49-F238E27FC236}">
                <a16:creationId xmlns:a16="http://schemas.microsoft.com/office/drawing/2014/main" id="{F3A1A54A-12B9-4D6D-9AEC-95CFC176CB9A}"/>
              </a:ext>
            </a:extLst>
          </p:cNvPr>
          <p:cNvSpPr txBox="1"/>
          <p:nvPr/>
        </p:nvSpPr>
        <p:spPr>
          <a:xfrm>
            <a:off x="1762944" y="2865954"/>
            <a:ext cx="1152872" cy="400110"/>
          </a:xfrm>
          <a:prstGeom prst="rect">
            <a:avLst/>
          </a:prstGeom>
          <a:noFill/>
        </p:spPr>
        <p:txBody>
          <a:bodyPr wrap="square">
            <a:spAutoFit/>
          </a:bodyPr>
          <a:lstStyle/>
          <a:p>
            <a:r>
              <a:rPr lang="en-IN" sz="2000" dirty="0">
                <a:solidFill>
                  <a:schemeClr val="bg1"/>
                </a:solidFill>
              </a:rPr>
              <a:t>n = 2</a:t>
            </a:r>
            <a:r>
              <a:rPr lang="en-IN" sz="2000" baseline="30000" dirty="0">
                <a:solidFill>
                  <a:schemeClr val="bg1"/>
                </a:solidFill>
              </a:rPr>
              <a:t>k</a:t>
            </a:r>
            <a:endParaRPr lang="en-IN" sz="2000" dirty="0">
              <a:solidFill>
                <a:schemeClr val="bg1"/>
              </a:solidFill>
            </a:endParaRPr>
          </a:p>
        </p:txBody>
      </p:sp>
      <p:sp>
        <p:nvSpPr>
          <p:cNvPr id="9" name="TextBox 8">
            <a:extLst>
              <a:ext uri="{FF2B5EF4-FFF2-40B4-BE49-F238E27FC236}">
                <a16:creationId xmlns:a16="http://schemas.microsoft.com/office/drawing/2014/main" id="{5A669CFD-C001-4E9A-A6BF-82B683EAA888}"/>
              </a:ext>
            </a:extLst>
          </p:cNvPr>
          <p:cNvSpPr txBox="1"/>
          <p:nvPr/>
        </p:nvSpPr>
        <p:spPr>
          <a:xfrm>
            <a:off x="1791544" y="3405095"/>
            <a:ext cx="4076600" cy="2328843"/>
          </a:xfrm>
          <a:prstGeom prst="rect">
            <a:avLst/>
          </a:prstGeom>
          <a:noFill/>
        </p:spPr>
        <p:txBody>
          <a:bodyPr wrap="square">
            <a:spAutoFit/>
          </a:bodyPr>
          <a:lstStyle/>
          <a:p>
            <a:r>
              <a:rPr lang="en-IN" sz="2000" dirty="0">
                <a:solidFill>
                  <a:schemeClr val="bg1"/>
                </a:solidFill>
              </a:rPr>
              <a:t>Taking log on both the sides</a:t>
            </a:r>
          </a:p>
          <a:p>
            <a:endParaRPr lang="en-IN" sz="2000" dirty="0">
              <a:solidFill>
                <a:schemeClr val="bg1"/>
              </a:solidFill>
            </a:endParaRPr>
          </a:p>
          <a:p>
            <a:r>
              <a:rPr lang="en-IN" sz="2000" dirty="0">
                <a:solidFill>
                  <a:schemeClr val="bg1"/>
                </a:solidFill>
              </a:rPr>
              <a:t>Log n = log 2</a:t>
            </a:r>
            <a:r>
              <a:rPr lang="en-IN" sz="2000" baseline="30000" dirty="0">
                <a:solidFill>
                  <a:schemeClr val="bg1"/>
                </a:solidFill>
              </a:rPr>
              <a:t>k</a:t>
            </a:r>
          </a:p>
          <a:p>
            <a:endParaRPr lang="en-IN" sz="2000" baseline="30000" dirty="0">
              <a:solidFill>
                <a:schemeClr val="bg1"/>
              </a:solidFill>
            </a:endParaRPr>
          </a:p>
          <a:p>
            <a:r>
              <a:rPr lang="en-IN" sz="2000" dirty="0">
                <a:solidFill>
                  <a:schemeClr val="bg1"/>
                </a:solidFill>
              </a:rPr>
              <a:t>Log n = k log 2</a:t>
            </a:r>
          </a:p>
          <a:p>
            <a:endParaRPr lang="en-IN" sz="2000" dirty="0">
              <a:solidFill>
                <a:schemeClr val="bg1"/>
              </a:solidFill>
            </a:endParaRPr>
          </a:p>
          <a:p>
            <a:r>
              <a:rPr lang="en-IN" sz="2000" dirty="0">
                <a:solidFill>
                  <a:schemeClr val="bg1"/>
                </a:solidFill>
              </a:rPr>
              <a:t>log n = k</a:t>
            </a:r>
          </a:p>
          <a:p>
            <a:endParaRPr lang="en-IN" sz="2000" baseline="30000" dirty="0">
              <a:solidFill>
                <a:schemeClr val="bg1"/>
              </a:solidFill>
            </a:endParaRPr>
          </a:p>
        </p:txBody>
      </p:sp>
      <p:sp>
        <p:nvSpPr>
          <p:cNvPr id="13" name="TextBox 12">
            <a:extLst>
              <a:ext uri="{FF2B5EF4-FFF2-40B4-BE49-F238E27FC236}">
                <a16:creationId xmlns:a16="http://schemas.microsoft.com/office/drawing/2014/main" id="{B6349FB7-8904-4864-8B99-2A6D3AF44FA6}"/>
              </a:ext>
            </a:extLst>
          </p:cNvPr>
          <p:cNvSpPr txBox="1"/>
          <p:nvPr/>
        </p:nvSpPr>
        <p:spPr>
          <a:xfrm>
            <a:off x="5125990" y="2557646"/>
            <a:ext cx="3622474" cy="400110"/>
          </a:xfrm>
          <a:prstGeom prst="rect">
            <a:avLst/>
          </a:prstGeom>
          <a:noFill/>
        </p:spPr>
        <p:txBody>
          <a:bodyPr wrap="square" rtlCol="0">
            <a:spAutoFit/>
          </a:bodyPr>
          <a:lstStyle/>
          <a:p>
            <a:r>
              <a:rPr lang="en-IN" sz="2000" dirty="0">
                <a:solidFill>
                  <a:schemeClr val="bg1"/>
                </a:solidFill>
              </a:rPr>
              <a:t>Time Complexity is O(log n)</a:t>
            </a:r>
          </a:p>
        </p:txBody>
      </p:sp>
    </p:spTree>
    <p:extLst>
      <p:ext uri="{BB962C8B-B14F-4D97-AF65-F5344CB8AC3E}">
        <p14:creationId xmlns:p14="http://schemas.microsoft.com/office/powerpoint/2010/main" val="197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7" grpId="0"/>
      <p:bldP spid="9" grpId="0"/>
      <p:bldP spid="1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D49FDE30-B67B-4A3F-A21A-B0D7B11DBD41}"/>
              </a:ext>
            </a:extLst>
          </p:cNvPr>
          <p:cNvSpPr>
            <a:spLocks noGrp="1"/>
          </p:cNvSpPr>
          <p:nvPr>
            <p:ph type="body" sz="quarter" idx="10"/>
          </p:nvPr>
        </p:nvSpPr>
        <p:spPr>
          <a:xfrm>
            <a:off x="0" y="1206405"/>
            <a:ext cx="9144000" cy="576064"/>
          </a:xfrm>
        </p:spPr>
        <p:txBody>
          <a:bodyPr>
            <a:normAutofit fontScale="92500" lnSpcReduction="10000"/>
          </a:bodyPr>
          <a:lstStyle/>
          <a:p>
            <a:r>
              <a:rPr lang="en-IN" dirty="0">
                <a:solidFill>
                  <a:srgbClr val="FFFF00"/>
                </a:solidFill>
                <a:latin typeface="Comic Sans MS" panose="030F0702030302020204" pitchFamily="66" charset="0"/>
              </a:rPr>
              <a:t>Space Complexity</a:t>
            </a:r>
          </a:p>
        </p:txBody>
      </p:sp>
      <p:sp>
        <p:nvSpPr>
          <p:cNvPr id="25" name="Rectangle 24">
            <a:extLst>
              <a:ext uri="{FF2B5EF4-FFF2-40B4-BE49-F238E27FC236}">
                <a16:creationId xmlns:a16="http://schemas.microsoft.com/office/drawing/2014/main" id="{C7A8428F-F2CC-4B5A-A7EA-A550D57CF72B}"/>
              </a:ext>
            </a:extLst>
          </p:cNvPr>
          <p:cNvSpPr/>
          <p:nvPr/>
        </p:nvSpPr>
        <p:spPr>
          <a:xfrm>
            <a:off x="539552" y="2191430"/>
            <a:ext cx="8064896" cy="1200329"/>
          </a:xfrm>
          <a:prstGeom prst="rect">
            <a:avLst/>
          </a:prstGeom>
        </p:spPr>
        <p:txBody>
          <a:bodyPr wrap="square">
            <a:spAutoFit/>
          </a:bodyPr>
          <a:lstStyle/>
          <a:p>
            <a:pPr algn="l"/>
            <a:r>
              <a:rPr lang="en-US" dirty="0">
                <a:solidFill>
                  <a:schemeClr val="bg1"/>
                </a:solidFill>
                <a:latin typeface="Comic Sans MS" panose="030F0702030302020204" pitchFamily="66" charset="0"/>
              </a:rPr>
              <a:t>This type of search requires only a single unit of memory to store the     element being searched. This is not relevant to the size of the input </a:t>
            </a:r>
          </a:p>
          <a:p>
            <a:pPr algn="l"/>
            <a:r>
              <a:rPr lang="en-US" dirty="0">
                <a:solidFill>
                  <a:schemeClr val="bg1"/>
                </a:solidFill>
                <a:latin typeface="Comic Sans MS" panose="030F0702030302020204" pitchFamily="66" charset="0"/>
              </a:rPr>
              <a:t>Array.</a:t>
            </a:r>
          </a:p>
          <a:p>
            <a:pPr algn="l"/>
            <a:r>
              <a:rPr lang="en-US" dirty="0">
                <a:solidFill>
                  <a:schemeClr val="bg1"/>
                </a:solidFill>
                <a:latin typeface="Comic Sans MS" panose="030F0702030302020204" pitchFamily="66" charset="0"/>
              </a:rPr>
              <a:t>Hence, the Space Complexity of Binary Search is </a:t>
            </a:r>
            <a:r>
              <a:rPr lang="en-US" i="1" dirty="0">
                <a:solidFill>
                  <a:schemeClr val="bg1"/>
                </a:solidFill>
                <a:latin typeface="Comic Sans MS" panose="030F0702030302020204" pitchFamily="66" charset="0"/>
              </a:rPr>
              <a:t>O(1)</a:t>
            </a:r>
            <a:r>
              <a:rPr lang="en-US" dirty="0">
                <a:solidFill>
                  <a:schemeClr val="bg1"/>
                </a:solidFill>
                <a:latin typeface="Comic Sans MS" panose="030F0702030302020204" pitchFamily="66" charset="0"/>
              </a:rPr>
              <a:t>.</a:t>
            </a:r>
          </a:p>
        </p:txBody>
      </p:sp>
    </p:spTree>
    <p:extLst>
      <p:ext uri="{BB962C8B-B14F-4D97-AF65-F5344CB8AC3E}">
        <p14:creationId xmlns:p14="http://schemas.microsoft.com/office/powerpoint/2010/main" val="311233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4FDD20-009A-4E06-A346-31EEA78A6D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7560840" cy="3384376"/>
          </a:xfrm>
          <a:prstGeom prst="rect">
            <a:avLst/>
          </a:prstGeom>
          <a:noFill/>
          <a:ln>
            <a:noFill/>
          </a:ln>
        </p:spPr>
      </p:pic>
    </p:spTree>
    <p:extLst>
      <p:ext uri="{BB962C8B-B14F-4D97-AF65-F5344CB8AC3E}">
        <p14:creationId xmlns:p14="http://schemas.microsoft.com/office/powerpoint/2010/main" val="26741329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EA5BFB-A942-49DB-A1E1-E23C6BDD64DC}"/>
              </a:ext>
            </a:extLst>
          </p:cNvPr>
          <p:cNvSpPr txBox="1"/>
          <p:nvPr/>
        </p:nvSpPr>
        <p:spPr>
          <a:xfrm>
            <a:off x="539552" y="1916833"/>
            <a:ext cx="7704856" cy="3139321"/>
          </a:xfrm>
          <a:prstGeom prst="rect">
            <a:avLst/>
          </a:prstGeom>
          <a:noFill/>
        </p:spPr>
        <p:txBody>
          <a:bodyPr wrap="square">
            <a:spAutoFit/>
          </a:bodyPr>
          <a:lstStyle/>
          <a:p>
            <a:r>
              <a:rPr lang="en-US" dirty="0">
                <a:solidFill>
                  <a:srgbClr val="3A3A3A"/>
                </a:solidFill>
                <a:latin typeface="Comic Sans MS" panose="030F0702030302020204" pitchFamily="66" charset="0"/>
              </a:rPr>
              <a:t>1. </a:t>
            </a:r>
            <a:r>
              <a:rPr lang="en-US" dirty="0">
                <a:solidFill>
                  <a:srgbClr val="00B0F0"/>
                </a:solidFill>
                <a:latin typeface="Comic Sans MS" panose="030F0702030302020204" pitchFamily="66" charset="0"/>
              </a:rPr>
              <a:t>What is the best case for binary search?</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a) O(</a:t>
            </a:r>
            <a:r>
              <a:rPr lang="en-US" dirty="0" err="1">
                <a:solidFill>
                  <a:srgbClr val="3A3A3A"/>
                </a:solidFill>
                <a:latin typeface="Comic Sans MS" panose="030F0702030302020204" pitchFamily="66" charset="0"/>
              </a:rPr>
              <a:t>nlogn</a:t>
            </a:r>
            <a:r>
              <a:rPr lang="en-US" dirty="0">
                <a:solidFill>
                  <a:srgbClr val="3A3A3A"/>
                </a:solidFill>
                <a:latin typeface="Comic Sans MS" panose="030F0702030302020204" pitchFamily="66" charset="0"/>
              </a:rPr>
              <a:t>)</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b) O(</a:t>
            </a:r>
            <a:r>
              <a:rPr lang="en-US" dirty="0" err="1">
                <a:solidFill>
                  <a:srgbClr val="3A3A3A"/>
                </a:solidFill>
                <a:latin typeface="Comic Sans MS" panose="030F0702030302020204" pitchFamily="66" charset="0"/>
              </a:rPr>
              <a:t>logn</a:t>
            </a:r>
            <a:r>
              <a:rPr lang="en-US" dirty="0">
                <a:solidFill>
                  <a:srgbClr val="3A3A3A"/>
                </a:solidFill>
                <a:latin typeface="Comic Sans MS" panose="030F0702030302020204" pitchFamily="66" charset="0"/>
              </a:rPr>
              <a:t>)</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c) O(n)</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d) O(1)</a:t>
            </a:r>
            <a:br>
              <a:rPr lang="en-US" dirty="0">
                <a:solidFill>
                  <a:srgbClr val="3A3A3A"/>
                </a:solidFill>
                <a:latin typeface="Comic Sans MS" panose="030F0702030302020204" pitchFamily="66" charset="0"/>
              </a:rPr>
            </a:b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2. </a:t>
            </a:r>
            <a:r>
              <a:rPr lang="en-US" dirty="0">
                <a:solidFill>
                  <a:srgbClr val="00B0F0"/>
                </a:solidFill>
                <a:latin typeface="Comic Sans MS" panose="030F0702030302020204" pitchFamily="66" charset="0"/>
              </a:rPr>
              <a:t>Binary Search can be categorized into which of the following?</a:t>
            </a:r>
            <a:br>
              <a:rPr lang="en-US" dirty="0">
                <a:solidFill>
                  <a:srgbClr val="00B0F0"/>
                </a:solidFill>
                <a:latin typeface="Comic Sans MS" panose="030F0702030302020204" pitchFamily="66" charset="0"/>
              </a:rPr>
            </a:br>
            <a:r>
              <a:rPr lang="en-US" dirty="0">
                <a:solidFill>
                  <a:srgbClr val="3A3A3A"/>
                </a:solidFill>
                <a:latin typeface="Comic Sans MS" panose="030F0702030302020204" pitchFamily="66" charset="0"/>
              </a:rPr>
              <a:t>a) Brute Force technique</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b) Divide and conquer</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c) Greedy algorithm</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d) Dynamic programming</a:t>
            </a:r>
          </a:p>
        </p:txBody>
      </p:sp>
      <p:sp>
        <p:nvSpPr>
          <p:cNvPr id="5" name="TextBox 4">
            <a:extLst>
              <a:ext uri="{FF2B5EF4-FFF2-40B4-BE49-F238E27FC236}">
                <a16:creationId xmlns:a16="http://schemas.microsoft.com/office/drawing/2014/main" id="{912DB031-4191-47AA-85FF-DF1D8F184438}"/>
              </a:ext>
            </a:extLst>
          </p:cNvPr>
          <p:cNvSpPr txBox="1"/>
          <p:nvPr/>
        </p:nvSpPr>
        <p:spPr>
          <a:xfrm>
            <a:off x="3923928" y="1155517"/>
            <a:ext cx="1584176" cy="461665"/>
          </a:xfrm>
          <a:prstGeom prst="rect">
            <a:avLst/>
          </a:prstGeom>
          <a:noFill/>
        </p:spPr>
        <p:txBody>
          <a:bodyPr wrap="square" rtlCol="0">
            <a:spAutoFit/>
          </a:bodyPr>
          <a:lstStyle/>
          <a:p>
            <a:r>
              <a:rPr lang="en-IN" sz="2400" dirty="0">
                <a:solidFill>
                  <a:srgbClr val="FF0000"/>
                </a:solidFill>
                <a:latin typeface="Comic Sans MS" panose="030F0702030302020204" pitchFamily="66" charset="0"/>
              </a:rPr>
              <a:t>QUIZ</a:t>
            </a:r>
          </a:p>
        </p:txBody>
      </p:sp>
    </p:spTree>
    <p:extLst>
      <p:ext uri="{BB962C8B-B14F-4D97-AF65-F5344CB8AC3E}">
        <p14:creationId xmlns:p14="http://schemas.microsoft.com/office/powerpoint/2010/main" val="35897340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6B502-1527-47E3-B1CC-4C7C0C15F867}"/>
              </a:ext>
            </a:extLst>
          </p:cNvPr>
          <p:cNvSpPr txBox="1"/>
          <p:nvPr/>
        </p:nvSpPr>
        <p:spPr>
          <a:xfrm>
            <a:off x="539552" y="1484785"/>
            <a:ext cx="8064896" cy="2031325"/>
          </a:xfrm>
          <a:prstGeom prst="rect">
            <a:avLst/>
          </a:prstGeom>
          <a:noFill/>
        </p:spPr>
        <p:txBody>
          <a:bodyPr wrap="square">
            <a:spAutoFit/>
          </a:bodyPr>
          <a:lstStyle/>
          <a:p>
            <a:r>
              <a:rPr lang="en-US" dirty="0">
                <a:solidFill>
                  <a:srgbClr val="3A3A3A"/>
                </a:solidFill>
                <a:latin typeface="Comic Sans MS" panose="030F0702030302020204" pitchFamily="66" charset="0"/>
              </a:rPr>
              <a:t>3. Given an array </a:t>
            </a:r>
            <a:r>
              <a:rPr lang="en-US" dirty="0" err="1">
                <a:solidFill>
                  <a:srgbClr val="3A3A3A"/>
                </a:solidFill>
                <a:latin typeface="Comic Sans MS" panose="030F0702030302020204" pitchFamily="66" charset="0"/>
              </a:rPr>
              <a:t>arr</a:t>
            </a:r>
            <a:r>
              <a:rPr lang="en-US" dirty="0">
                <a:solidFill>
                  <a:srgbClr val="3A3A3A"/>
                </a:solidFill>
                <a:latin typeface="Comic Sans MS" panose="030F0702030302020204" pitchFamily="66" charset="0"/>
              </a:rPr>
              <a:t> = {5,6,77,88,99} and key = 88; How many iterations are done until the element is found?</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a) 1</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b) 3</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c) 4</a:t>
            </a:r>
            <a:br>
              <a:rPr lang="en-US" dirty="0">
                <a:solidFill>
                  <a:srgbClr val="3A3A3A"/>
                </a:solidFill>
                <a:latin typeface="Comic Sans MS" panose="030F0702030302020204" pitchFamily="66" charset="0"/>
              </a:rPr>
            </a:br>
            <a:r>
              <a:rPr lang="en-US" dirty="0">
                <a:solidFill>
                  <a:srgbClr val="3A3A3A"/>
                </a:solidFill>
                <a:latin typeface="Comic Sans MS" panose="030F0702030302020204" pitchFamily="66" charset="0"/>
              </a:rPr>
              <a:t>d) 2</a:t>
            </a:r>
          </a:p>
          <a:p>
            <a:endParaRPr lang="en-US" dirty="0">
              <a:solidFill>
                <a:srgbClr val="3A3A3A"/>
              </a:solidFill>
              <a:latin typeface="Open Sans"/>
            </a:endParaRPr>
          </a:p>
        </p:txBody>
      </p:sp>
    </p:spTree>
    <p:extLst>
      <p:ext uri="{BB962C8B-B14F-4D97-AF65-F5344CB8AC3E}">
        <p14:creationId xmlns:p14="http://schemas.microsoft.com/office/powerpoint/2010/main" val="160387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C000"/>
                </a:solidFill>
              </a:rPr>
              <a:t>CLASSIFICATION OF DATA STRUCTURES</a:t>
            </a:r>
          </a:p>
        </p:txBody>
      </p:sp>
      <p:pic>
        <p:nvPicPr>
          <p:cNvPr id="6146" name="Picture 2"/>
          <p:cNvPicPr>
            <a:picLocks noGrp="1" noChangeAspect="1" noChangeArrowheads="1"/>
          </p:cNvPicPr>
          <p:nvPr>
            <p:ph idx="1"/>
          </p:nvPr>
        </p:nvPicPr>
        <p:blipFill>
          <a:blip r:embed="rId2"/>
          <a:srcRect l="26040" t="26201" r="27814" b="34339"/>
          <a:stretch>
            <a:fillRect/>
          </a:stretch>
        </p:blipFill>
        <p:spPr bwMode="auto">
          <a:xfrm>
            <a:off x="1142976" y="1571612"/>
            <a:ext cx="6715172" cy="4500594"/>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A812-837F-46AE-8A87-BF6AAF335D5D}"/>
              </a:ext>
            </a:extLst>
          </p:cNvPr>
          <p:cNvSpPr>
            <a:spLocks noGrp="1"/>
          </p:cNvSpPr>
          <p:nvPr>
            <p:ph type="title"/>
          </p:nvPr>
        </p:nvSpPr>
        <p:spPr>
          <a:xfrm>
            <a:off x="628650" y="1100614"/>
            <a:ext cx="7886700" cy="994172"/>
          </a:xfrm>
        </p:spPr>
        <p:txBody>
          <a:bodyPr>
            <a:normAutofit fontScale="90000"/>
          </a:bodyPr>
          <a:lstStyle/>
          <a:p>
            <a:r>
              <a:rPr lang="en-US" dirty="0">
                <a:solidFill>
                  <a:schemeClr val="accent1"/>
                </a:solidFill>
                <a:latin typeface="Rockwell" panose="02060603020205020403" pitchFamily="18" charset="0"/>
              </a:rPr>
              <a:t>HOW TO ANALYZE AN ALGORITHM         </a:t>
            </a:r>
          </a:p>
        </p:txBody>
      </p:sp>
      <p:sp>
        <p:nvSpPr>
          <p:cNvPr id="3" name="Content Placeholder 2">
            <a:extLst>
              <a:ext uri="{FF2B5EF4-FFF2-40B4-BE49-F238E27FC236}">
                <a16:creationId xmlns:a16="http://schemas.microsoft.com/office/drawing/2014/main" id="{80604BED-B47A-412C-A8C5-EA9C51F72663}"/>
              </a:ext>
            </a:extLst>
          </p:cNvPr>
          <p:cNvSpPr>
            <a:spLocks noGrp="1"/>
          </p:cNvSpPr>
          <p:nvPr>
            <p:ph idx="1"/>
          </p:nvPr>
        </p:nvSpPr>
        <p:spPr>
          <a:xfrm>
            <a:off x="322326" y="1700785"/>
            <a:ext cx="8193024" cy="3789188"/>
          </a:xfrm>
        </p:spPr>
        <p:txBody>
          <a:bodyPr>
            <a:normAutofit lnSpcReduction="10000"/>
          </a:bodyPr>
          <a:lstStyle/>
          <a:p>
            <a:pPr marL="0" indent="0">
              <a:buNone/>
            </a:pPr>
            <a:r>
              <a:rPr lang="en-US" dirty="0">
                <a:latin typeface="Rockwell" panose="02060603020205020403" pitchFamily="18" charset="0"/>
              </a:rPr>
              <a:t>	</a:t>
            </a:r>
          </a:p>
          <a:p>
            <a:pPr marL="0" indent="0">
              <a:buNone/>
            </a:pPr>
            <a:r>
              <a:rPr lang="en-US" dirty="0">
                <a:latin typeface="Rockwell" panose="02060603020205020403" pitchFamily="18" charset="0"/>
              </a:rPr>
              <a:t>     </a:t>
            </a:r>
          </a:p>
          <a:p>
            <a:pPr marL="0" indent="0">
              <a:buNone/>
            </a:pPr>
            <a:r>
              <a:rPr lang="en-US" dirty="0">
                <a:latin typeface="Rockwell" panose="02060603020205020403" pitchFamily="18" charset="0"/>
                <a:cs typeface="Times New Roman" panose="02020603050405020304" pitchFamily="18" charset="0"/>
              </a:rPr>
              <a:t>1. Time</a:t>
            </a:r>
          </a:p>
          <a:p>
            <a:pPr marL="0" indent="0">
              <a:buNone/>
            </a:pPr>
            <a:r>
              <a:rPr lang="en-US" dirty="0">
                <a:latin typeface="Rockwell" panose="02060603020205020403" pitchFamily="18" charset="0"/>
                <a:cs typeface="Times New Roman" panose="02020603050405020304" pitchFamily="18" charset="0"/>
              </a:rPr>
              <a:t>2. Space</a:t>
            </a:r>
          </a:p>
          <a:p>
            <a:pPr marL="0" indent="0">
              <a:buNone/>
            </a:pPr>
            <a:r>
              <a:rPr lang="en-US" dirty="0">
                <a:latin typeface="Rockwell" panose="02060603020205020403" pitchFamily="18" charset="0"/>
                <a:cs typeface="Times New Roman" panose="02020603050405020304" pitchFamily="18" charset="0"/>
              </a:rPr>
              <a:t>3. Network (How much data transfer)</a:t>
            </a:r>
          </a:p>
          <a:p>
            <a:pPr marL="0" indent="0">
              <a:buNone/>
            </a:pPr>
            <a:r>
              <a:rPr lang="en-US" dirty="0">
                <a:latin typeface="Rockwell" panose="02060603020205020403" pitchFamily="18" charset="0"/>
                <a:cs typeface="Times New Roman" panose="02020603050405020304" pitchFamily="18" charset="0"/>
              </a:rPr>
              <a:t>4. Power Consumption</a:t>
            </a:r>
          </a:p>
          <a:p>
            <a:pPr marL="0" indent="0">
              <a:buNone/>
            </a:pPr>
            <a:r>
              <a:rPr lang="en-US" dirty="0">
                <a:latin typeface="Rockwell" panose="02060603020205020403" pitchFamily="18" charset="0"/>
                <a:cs typeface="Times New Roman" panose="02020603050405020304" pitchFamily="18" charset="0"/>
              </a:rPr>
              <a:t>5. CPU Registers</a:t>
            </a:r>
          </a:p>
        </p:txBody>
      </p:sp>
    </p:spTree>
    <p:extLst>
      <p:ext uri="{BB962C8B-B14F-4D97-AF65-F5344CB8AC3E}">
        <p14:creationId xmlns:p14="http://schemas.microsoft.com/office/powerpoint/2010/main" val="303747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A812-837F-46AE-8A87-BF6AAF335D5D}"/>
              </a:ext>
            </a:extLst>
          </p:cNvPr>
          <p:cNvSpPr>
            <a:spLocks noGrp="1"/>
          </p:cNvSpPr>
          <p:nvPr>
            <p:ph type="title"/>
          </p:nvPr>
        </p:nvSpPr>
        <p:spPr>
          <a:xfrm>
            <a:off x="628650" y="1100614"/>
            <a:ext cx="7886700" cy="994172"/>
          </a:xfrm>
        </p:spPr>
        <p:txBody>
          <a:bodyPr>
            <a:normAutofit fontScale="90000"/>
          </a:bodyPr>
          <a:lstStyle/>
          <a:p>
            <a:r>
              <a:rPr lang="en-US" dirty="0">
                <a:solidFill>
                  <a:schemeClr val="accent1"/>
                </a:solidFill>
                <a:latin typeface="Rockwell" panose="02060603020205020403" pitchFamily="18" charset="0"/>
              </a:rPr>
              <a:t>HOW TO ANALYZE AN ALGORITHM</a:t>
            </a:r>
          </a:p>
        </p:txBody>
      </p:sp>
      <p:sp>
        <p:nvSpPr>
          <p:cNvPr id="3" name="Content Placeholder 2">
            <a:extLst>
              <a:ext uri="{FF2B5EF4-FFF2-40B4-BE49-F238E27FC236}">
                <a16:creationId xmlns:a16="http://schemas.microsoft.com/office/drawing/2014/main" id="{80604BED-B47A-412C-A8C5-EA9C51F72663}"/>
              </a:ext>
            </a:extLst>
          </p:cNvPr>
          <p:cNvSpPr>
            <a:spLocks noGrp="1"/>
          </p:cNvSpPr>
          <p:nvPr>
            <p:ph idx="1"/>
          </p:nvPr>
        </p:nvSpPr>
        <p:spPr/>
        <p:txBody>
          <a:bodyPr>
            <a:normAutofit/>
          </a:bodyPr>
          <a:lstStyle/>
          <a:p>
            <a:pPr marL="0" indent="0">
              <a:buNone/>
            </a:pPr>
            <a:r>
              <a:rPr lang="en-US" dirty="0">
                <a:latin typeface="Rockwell" panose="02060603020205020403" pitchFamily="18" charset="0"/>
              </a:rPr>
              <a:t>swap (</a:t>
            </a:r>
            <a:r>
              <a:rPr lang="en-US" dirty="0" err="1">
                <a:latin typeface="Rockwell" panose="02060603020205020403" pitchFamily="18" charset="0"/>
              </a:rPr>
              <a:t>a,b</a:t>
            </a:r>
            <a:r>
              <a:rPr lang="en-US" dirty="0">
                <a:latin typeface="Rockwell" panose="02060603020205020403" pitchFamily="18" charset="0"/>
              </a:rPr>
              <a:t>)</a:t>
            </a:r>
          </a:p>
          <a:p>
            <a:pPr marL="0" indent="0">
              <a:buNone/>
            </a:pPr>
            <a:r>
              <a:rPr lang="en-US" dirty="0">
                <a:latin typeface="Rockwell" panose="02060603020205020403" pitchFamily="18" charset="0"/>
              </a:rPr>
              <a:t>Begin</a:t>
            </a:r>
          </a:p>
          <a:p>
            <a:pPr marL="0" indent="0">
              <a:buNone/>
            </a:pPr>
            <a:r>
              <a:rPr lang="en-US" dirty="0">
                <a:latin typeface="Rockwell" panose="02060603020205020403" pitchFamily="18" charset="0"/>
              </a:rPr>
              <a:t>     </a:t>
            </a:r>
            <a:r>
              <a:rPr lang="en-US" dirty="0" err="1">
                <a:latin typeface="Rockwell" panose="02060603020205020403" pitchFamily="18" charset="0"/>
              </a:rPr>
              <a:t>temp</a:t>
            </a:r>
            <a:r>
              <a:rPr lang="en-US" dirty="0" err="1">
                <a:latin typeface="Rockwell" panose="02060603020205020403" pitchFamily="18" charset="0"/>
                <a:sym typeface="Wingdings" panose="05000000000000000000" pitchFamily="2" charset="2"/>
              </a:rPr>
              <a:t></a:t>
            </a:r>
            <a:r>
              <a:rPr lang="en-US" dirty="0" err="1">
                <a:latin typeface="Rockwell" panose="02060603020205020403" pitchFamily="18" charset="0"/>
              </a:rPr>
              <a:t>a</a:t>
            </a:r>
            <a:r>
              <a:rPr lang="en-US" dirty="0">
                <a:latin typeface="Rockwell" panose="02060603020205020403" pitchFamily="18" charset="0"/>
              </a:rPr>
              <a:t>;</a:t>
            </a:r>
          </a:p>
          <a:p>
            <a:pPr marL="0" indent="0">
              <a:buNone/>
            </a:pPr>
            <a:r>
              <a:rPr lang="en-US" dirty="0">
                <a:latin typeface="Rockwell" panose="02060603020205020403" pitchFamily="18" charset="0"/>
              </a:rPr>
              <a:t>     a </a:t>
            </a:r>
            <a:r>
              <a:rPr lang="en-US" dirty="0">
                <a:latin typeface="Rockwell" panose="02060603020205020403" pitchFamily="18" charset="0"/>
                <a:sym typeface="Wingdings" panose="05000000000000000000" pitchFamily="2" charset="2"/>
              </a:rPr>
              <a:t></a:t>
            </a:r>
            <a:r>
              <a:rPr lang="en-US" dirty="0">
                <a:latin typeface="Rockwell" panose="02060603020205020403" pitchFamily="18" charset="0"/>
              </a:rPr>
              <a:t> b;</a:t>
            </a:r>
          </a:p>
          <a:p>
            <a:pPr marL="0" indent="0">
              <a:buNone/>
            </a:pPr>
            <a:r>
              <a:rPr lang="en-US" dirty="0">
                <a:latin typeface="Rockwell" panose="02060603020205020403" pitchFamily="18" charset="0"/>
              </a:rPr>
              <a:t>     b</a:t>
            </a:r>
            <a:r>
              <a:rPr lang="en-US" dirty="0">
                <a:latin typeface="Rockwell" panose="02060603020205020403" pitchFamily="18" charset="0"/>
                <a:sym typeface="Wingdings" panose="05000000000000000000" pitchFamily="2" charset="2"/>
              </a:rPr>
              <a:t> </a:t>
            </a:r>
            <a:r>
              <a:rPr lang="en-US" dirty="0">
                <a:latin typeface="Rockwell" panose="02060603020205020403" pitchFamily="18" charset="0"/>
              </a:rPr>
              <a:t> temp;</a:t>
            </a:r>
          </a:p>
          <a:p>
            <a:pPr marL="0" indent="0">
              <a:buNone/>
            </a:pPr>
            <a:r>
              <a:rPr lang="en-US" dirty="0">
                <a:latin typeface="Rockwell" panose="02060603020205020403" pitchFamily="18" charset="0"/>
              </a:rPr>
              <a:t>End	</a:t>
            </a:r>
          </a:p>
          <a:p>
            <a:pPr marL="0" indent="0">
              <a:buNone/>
            </a:pPr>
            <a:r>
              <a:rPr lang="en-US" dirty="0">
                <a:latin typeface="Rockwell" panose="02060603020205020403" pitchFamily="18" charset="0"/>
              </a:rPr>
              <a:t>     </a:t>
            </a:r>
          </a:p>
          <a:p>
            <a:pPr marL="0" indent="0">
              <a:buNone/>
            </a:pPr>
            <a:endParaRPr lang="en-US" dirty="0">
              <a:latin typeface="Rockwell" panose="02060603020205020403" pitchFamily="18" charset="0"/>
            </a:endParaRPr>
          </a:p>
        </p:txBody>
      </p:sp>
      <p:cxnSp>
        <p:nvCxnSpPr>
          <p:cNvPr id="5" name="Straight Arrow Connector 4">
            <a:extLst>
              <a:ext uri="{FF2B5EF4-FFF2-40B4-BE49-F238E27FC236}">
                <a16:creationId xmlns:a16="http://schemas.microsoft.com/office/drawing/2014/main" id="{9290CF31-9ACD-49A6-AF4A-7E5134E3A026}"/>
              </a:ext>
            </a:extLst>
          </p:cNvPr>
          <p:cNvCxnSpPr/>
          <p:nvPr/>
        </p:nvCxnSpPr>
        <p:spPr>
          <a:xfrm>
            <a:off x="2618509" y="3205595"/>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AFAB0DD-304D-41C4-8194-8761F7B9BF24}"/>
              </a:ext>
            </a:extLst>
          </p:cNvPr>
          <p:cNvSpPr txBox="1"/>
          <p:nvPr/>
        </p:nvSpPr>
        <p:spPr>
          <a:xfrm>
            <a:off x="4682836" y="3067096"/>
            <a:ext cx="637295" cy="553998"/>
          </a:xfrm>
          <a:prstGeom prst="rect">
            <a:avLst/>
          </a:prstGeom>
          <a:noFill/>
        </p:spPr>
        <p:txBody>
          <a:bodyPr wrap="square" rtlCol="0">
            <a:spAutoFit/>
          </a:bodyPr>
          <a:lstStyle/>
          <a:p>
            <a:r>
              <a:rPr lang="en-IN" sz="1500" dirty="0">
                <a:latin typeface="Rockwell" panose="02060603020205020403" pitchFamily="18" charset="0"/>
              </a:rPr>
              <a:t>1 unit</a:t>
            </a:r>
          </a:p>
        </p:txBody>
      </p:sp>
      <p:cxnSp>
        <p:nvCxnSpPr>
          <p:cNvPr id="8" name="Straight Arrow Connector 7">
            <a:extLst>
              <a:ext uri="{FF2B5EF4-FFF2-40B4-BE49-F238E27FC236}">
                <a16:creationId xmlns:a16="http://schemas.microsoft.com/office/drawing/2014/main" id="{EC2BFCE2-F53E-4E8A-B624-9938AE656EBE}"/>
              </a:ext>
            </a:extLst>
          </p:cNvPr>
          <p:cNvCxnSpPr/>
          <p:nvPr/>
        </p:nvCxnSpPr>
        <p:spPr>
          <a:xfrm>
            <a:off x="2618509" y="3614277"/>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F343E76-D2BC-468B-A734-E8DE51803F08}"/>
              </a:ext>
            </a:extLst>
          </p:cNvPr>
          <p:cNvSpPr txBox="1"/>
          <p:nvPr/>
        </p:nvSpPr>
        <p:spPr>
          <a:xfrm>
            <a:off x="4682837" y="3475778"/>
            <a:ext cx="637302" cy="553998"/>
          </a:xfrm>
          <a:prstGeom prst="rect">
            <a:avLst/>
          </a:prstGeom>
          <a:noFill/>
        </p:spPr>
        <p:txBody>
          <a:bodyPr wrap="square" rtlCol="0">
            <a:spAutoFit/>
          </a:bodyPr>
          <a:lstStyle/>
          <a:p>
            <a:r>
              <a:rPr lang="en-IN" sz="1500" dirty="0">
                <a:latin typeface="Rockwell" panose="02060603020205020403" pitchFamily="18" charset="0"/>
              </a:rPr>
              <a:t>1 unit</a:t>
            </a:r>
          </a:p>
        </p:txBody>
      </p:sp>
      <p:cxnSp>
        <p:nvCxnSpPr>
          <p:cNvPr id="10" name="Straight Arrow Connector 9">
            <a:extLst>
              <a:ext uri="{FF2B5EF4-FFF2-40B4-BE49-F238E27FC236}">
                <a16:creationId xmlns:a16="http://schemas.microsoft.com/office/drawing/2014/main" id="{F76A5852-473E-4429-8DAA-44A1759926E3}"/>
              </a:ext>
            </a:extLst>
          </p:cNvPr>
          <p:cNvCxnSpPr/>
          <p:nvPr/>
        </p:nvCxnSpPr>
        <p:spPr>
          <a:xfrm>
            <a:off x="2618509" y="4039365"/>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C704450-2F42-4863-A9F0-DF79D6F686B7}"/>
              </a:ext>
            </a:extLst>
          </p:cNvPr>
          <p:cNvSpPr txBox="1"/>
          <p:nvPr/>
        </p:nvSpPr>
        <p:spPr>
          <a:xfrm>
            <a:off x="4682837" y="3900866"/>
            <a:ext cx="750740" cy="323165"/>
          </a:xfrm>
          <a:prstGeom prst="rect">
            <a:avLst/>
          </a:prstGeom>
          <a:noFill/>
        </p:spPr>
        <p:txBody>
          <a:bodyPr wrap="square" rtlCol="0">
            <a:spAutoFit/>
          </a:bodyPr>
          <a:lstStyle/>
          <a:p>
            <a:r>
              <a:rPr lang="en-IN" sz="1500" dirty="0">
                <a:latin typeface="Rockwell" panose="02060603020205020403" pitchFamily="18" charset="0"/>
              </a:rPr>
              <a:t>1 unit</a:t>
            </a:r>
          </a:p>
        </p:txBody>
      </p:sp>
      <p:sp>
        <p:nvSpPr>
          <p:cNvPr id="12" name="TextBox 11">
            <a:extLst>
              <a:ext uri="{FF2B5EF4-FFF2-40B4-BE49-F238E27FC236}">
                <a16:creationId xmlns:a16="http://schemas.microsoft.com/office/drawing/2014/main" id="{3BA5194A-12F5-413E-AE34-57B07F4F4FD6}"/>
              </a:ext>
            </a:extLst>
          </p:cNvPr>
          <p:cNvSpPr txBox="1"/>
          <p:nvPr/>
        </p:nvSpPr>
        <p:spPr>
          <a:xfrm>
            <a:off x="4523509" y="4309548"/>
            <a:ext cx="1198418" cy="323165"/>
          </a:xfrm>
          <a:prstGeom prst="rect">
            <a:avLst/>
          </a:prstGeom>
          <a:noFill/>
        </p:spPr>
        <p:txBody>
          <a:bodyPr wrap="square" rtlCol="0">
            <a:spAutoFit/>
          </a:bodyPr>
          <a:lstStyle/>
          <a:p>
            <a:r>
              <a:rPr lang="en-IN" sz="1500" dirty="0">
                <a:latin typeface="Rockwell" panose="02060603020205020403" pitchFamily="18" charset="0"/>
              </a:rPr>
              <a:t>F(n)=3</a:t>
            </a:r>
          </a:p>
        </p:txBody>
      </p:sp>
      <p:sp>
        <p:nvSpPr>
          <p:cNvPr id="13" name="TextBox 12">
            <a:extLst>
              <a:ext uri="{FF2B5EF4-FFF2-40B4-BE49-F238E27FC236}">
                <a16:creationId xmlns:a16="http://schemas.microsoft.com/office/drawing/2014/main" id="{62E16E6A-DF46-42BA-997C-0BB88202AA07}"/>
              </a:ext>
            </a:extLst>
          </p:cNvPr>
          <p:cNvSpPr txBox="1"/>
          <p:nvPr/>
        </p:nvSpPr>
        <p:spPr>
          <a:xfrm>
            <a:off x="4371109" y="2408959"/>
            <a:ext cx="1572491" cy="300082"/>
          </a:xfrm>
          <a:prstGeom prst="rect">
            <a:avLst/>
          </a:prstGeom>
          <a:noFill/>
        </p:spPr>
        <p:txBody>
          <a:bodyPr wrap="square" rtlCol="0">
            <a:spAutoFit/>
          </a:bodyPr>
          <a:lstStyle/>
          <a:p>
            <a:r>
              <a:rPr lang="en-IN" sz="1350" u="sng" dirty="0">
                <a:solidFill>
                  <a:srgbClr val="FF0000"/>
                </a:solidFill>
                <a:latin typeface="Rockwell" panose="02060603020205020403" pitchFamily="18" charset="0"/>
              </a:rPr>
              <a:t>Time Complexity</a:t>
            </a:r>
          </a:p>
        </p:txBody>
      </p:sp>
      <p:sp>
        <p:nvSpPr>
          <p:cNvPr id="14" name="TextBox 13">
            <a:extLst>
              <a:ext uri="{FF2B5EF4-FFF2-40B4-BE49-F238E27FC236}">
                <a16:creationId xmlns:a16="http://schemas.microsoft.com/office/drawing/2014/main" id="{182936D2-FA05-4D62-9CF6-E5F618F1F8D4}"/>
              </a:ext>
            </a:extLst>
          </p:cNvPr>
          <p:cNvSpPr txBox="1"/>
          <p:nvPr/>
        </p:nvSpPr>
        <p:spPr>
          <a:xfrm>
            <a:off x="6120245" y="2433204"/>
            <a:ext cx="1735280" cy="300082"/>
          </a:xfrm>
          <a:prstGeom prst="rect">
            <a:avLst/>
          </a:prstGeom>
          <a:noFill/>
        </p:spPr>
        <p:txBody>
          <a:bodyPr wrap="square" rtlCol="0">
            <a:spAutoFit/>
          </a:bodyPr>
          <a:lstStyle/>
          <a:p>
            <a:r>
              <a:rPr lang="en-IN" sz="1350" u="sng" dirty="0">
                <a:solidFill>
                  <a:srgbClr val="FF0000"/>
                </a:solidFill>
                <a:latin typeface="Rockwell" panose="02060603020205020403" pitchFamily="18" charset="0"/>
              </a:rPr>
              <a:t>Space Complexity</a:t>
            </a:r>
          </a:p>
        </p:txBody>
      </p:sp>
      <p:sp>
        <p:nvSpPr>
          <p:cNvPr id="15" name="TextBox 14">
            <a:extLst>
              <a:ext uri="{FF2B5EF4-FFF2-40B4-BE49-F238E27FC236}">
                <a16:creationId xmlns:a16="http://schemas.microsoft.com/office/drawing/2014/main" id="{E8722405-B2C6-4836-842D-8C6085D9D134}"/>
              </a:ext>
            </a:extLst>
          </p:cNvPr>
          <p:cNvSpPr txBox="1"/>
          <p:nvPr/>
        </p:nvSpPr>
        <p:spPr>
          <a:xfrm>
            <a:off x="6599094" y="3037098"/>
            <a:ext cx="588818" cy="323165"/>
          </a:xfrm>
          <a:prstGeom prst="rect">
            <a:avLst/>
          </a:prstGeom>
          <a:noFill/>
        </p:spPr>
        <p:txBody>
          <a:bodyPr wrap="square" rtlCol="0">
            <a:spAutoFit/>
          </a:bodyPr>
          <a:lstStyle/>
          <a:p>
            <a:r>
              <a:rPr lang="en-IN" sz="1500" dirty="0">
                <a:latin typeface="Rockwell" panose="02060603020205020403" pitchFamily="18" charset="0"/>
              </a:rPr>
              <a:t>a=1</a:t>
            </a:r>
          </a:p>
        </p:txBody>
      </p:sp>
      <p:sp>
        <p:nvSpPr>
          <p:cNvPr id="16" name="TextBox 15">
            <a:extLst>
              <a:ext uri="{FF2B5EF4-FFF2-40B4-BE49-F238E27FC236}">
                <a16:creationId xmlns:a16="http://schemas.microsoft.com/office/drawing/2014/main" id="{B46B4373-C4CB-450C-B6E9-7C931604074C}"/>
              </a:ext>
            </a:extLst>
          </p:cNvPr>
          <p:cNvSpPr txBox="1"/>
          <p:nvPr/>
        </p:nvSpPr>
        <p:spPr>
          <a:xfrm>
            <a:off x="6599094" y="3445780"/>
            <a:ext cx="588818" cy="323165"/>
          </a:xfrm>
          <a:prstGeom prst="rect">
            <a:avLst/>
          </a:prstGeom>
          <a:noFill/>
        </p:spPr>
        <p:txBody>
          <a:bodyPr wrap="square" rtlCol="0">
            <a:spAutoFit/>
          </a:bodyPr>
          <a:lstStyle/>
          <a:p>
            <a:r>
              <a:rPr lang="en-IN" sz="1500" dirty="0">
                <a:latin typeface="Rockwell" panose="02060603020205020403" pitchFamily="18" charset="0"/>
              </a:rPr>
              <a:t>b=1</a:t>
            </a:r>
          </a:p>
        </p:txBody>
      </p:sp>
      <p:sp>
        <p:nvSpPr>
          <p:cNvPr id="17" name="TextBox 16">
            <a:extLst>
              <a:ext uri="{FF2B5EF4-FFF2-40B4-BE49-F238E27FC236}">
                <a16:creationId xmlns:a16="http://schemas.microsoft.com/office/drawing/2014/main" id="{D0A5123A-1CF3-43E3-8E67-5F0FE4ED141F}"/>
              </a:ext>
            </a:extLst>
          </p:cNvPr>
          <p:cNvSpPr txBox="1"/>
          <p:nvPr/>
        </p:nvSpPr>
        <p:spPr>
          <a:xfrm>
            <a:off x="6599093" y="3870868"/>
            <a:ext cx="889286" cy="323165"/>
          </a:xfrm>
          <a:prstGeom prst="rect">
            <a:avLst/>
          </a:prstGeom>
          <a:noFill/>
        </p:spPr>
        <p:txBody>
          <a:bodyPr wrap="square" rtlCol="0">
            <a:spAutoFit/>
          </a:bodyPr>
          <a:lstStyle/>
          <a:p>
            <a:r>
              <a:rPr lang="en-IN" sz="1500" dirty="0">
                <a:latin typeface="Rockwell" panose="02060603020205020403" pitchFamily="18" charset="0"/>
              </a:rPr>
              <a:t>temp=1</a:t>
            </a:r>
          </a:p>
        </p:txBody>
      </p:sp>
      <p:sp>
        <p:nvSpPr>
          <p:cNvPr id="18" name="TextBox 17">
            <a:extLst>
              <a:ext uri="{FF2B5EF4-FFF2-40B4-BE49-F238E27FC236}">
                <a16:creationId xmlns:a16="http://schemas.microsoft.com/office/drawing/2014/main" id="{A8E9E0B0-4A41-4F86-B7E9-2234D879C6F2}"/>
              </a:ext>
            </a:extLst>
          </p:cNvPr>
          <p:cNvSpPr txBox="1"/>
          <p:nvPr/>
        </p:nvSpPr>
        <p:spPr>
          <a:xfrm>
            <a:off x="6599094" y="4234975"/>
            <a:ext cx="1420091" cy="323165"/>
          </a:xfrm>
          <a:prstGeom prst="rect">
            <a:avLst/>
          </a:prstGeom>
          <a:noFill/>
        </p:spPr>
        <p:txBody>
          <a:bodyPr wrap="square" rtlCol="0">
            <a:spAutoFit/>
          </a:bodyPr>
          <a:lstStyle/>
          <a:p>
            <a:r>
              <a:rPr lang="en-IN" sz="1500" dirty="0">
                <a:latin typeface="Rockwell" panose="02060603020205020403" pitchFamily="18" charset="0"/>
              </a:rPr>
              <a:t>3 words</a:t>
            </a:r>
          </a:p>
        </p:txBody>
      </p:sp>
      <p:sp>
        <p:nvSpPr>
          <p:cNvPr id="19" name="TextBox 18">
            <a:extLst>
              <a:ext uri="{FF2B5EF4-FFF2-40B4-BE49-F238E27FC236}">
                <a16:creationId xmlns:a16="http://schemas.microsoft.com/office/drawing/2014/main" id="{07F3A405-EDEE-42E5-9C72-98488B3519FD}"/>
              </a:ext>
            </a:extLst>
          </p:cNvPr>
          <p:cNvSpPr txBox="1"/>
          <p:nvPr/>
        </p:nvSpPr>
        <p:spPr>
          <a:xfrm>
            <a:off x="4542992" y="4764669"/>
            <a:ext cx="622592" cy="323165"/>
          </a:xfrm>
          <a:prstGeom prst="rect">
            <a:avLst/>
          </a:prstGeom>
          <a:solidFill>
            <a:schemeClr val="accent4">
              <a:lumMod val="60000"/>
              <a:lumOff val="40000"/>
            </a:schemeClr>
          </a:solidFill>
        </p:spPr>
        <p:txBody>
          <a:bodyPr wrap="square" rtlCol="0">
            <a:spAutoFit/>
          </a:bodyPr>
          <a:lstStyle/>
          <a:p>
            <a:r>
              <a:rPr lang="en-IN" sz="1500" dirty="0">
                <a:latin typeface="Rockwell" panose="02060603020205020403" pitchFamily="18" charset="0"/>
              </a:rPr>
              <a:t>O(1)</a:t>
            </a:r>
          </a:p>
        </p:txBody>
      </p:sp>
      <p:sp>
        <p:nvSpPr>
          <p:cNvPr id="20" name="TextBox 19">
            <a:extLst>
              <a:ext uri="{FF2B5EF4-FFF2-40B4-BE49-F238E27FC236}">
                <a16:creationId xmlns:a16="http://schemas.microsoft.com/office/drawing/2014/main" id="{22B3A5B3-ACE6-4980-9452-57ADA7C95B49}"/>
              </a:ext>
            </a:extLst>
          </p:cNvPr>
          <p:cNvSpPr txBox="1"/>
          <p:nvPr/>
        </p:nvSpPr>
        <p:spPr>
          <a:xfrm>
            <a:off x="6693908" y="4756486"/>
            <a:ext cx="600510" cy="323165"/>
          </a:xfrm>
          <a:prstGeom prst="rect">
            <a:avLst/>
          </a:prstGeom>
          <a:solidFill>
            <a:schemeClr val="accent4">
              <a:lumMod val="60000"/>
              <a:lumOff val="40000"/>
            </a:schemeClr>
          </a:solidFill>
        </p:spPr>
        <p:txBody>
          <a:bodyPr wrap="square" rtlCol="0">
            <a:spAutoFit/>
          </a:bodyPr>
          <a:lstStyle/>
          <a:p>
            <a:r>
              <a:rPr lang="en-IN" sz="1500" dirty="0">
                <a:latin typeface="Rockwell" panose="02060603020205020403" pitchFamily="18" charset="0"/>
              </a:rPr>
              <a:t>O(1)</a:t>
            </a:r>
          </a:p>
        </p:txBody>
      </p:sp>
      <p:cxnSp>
        <p:nvCxnSpPr>
          <p:cNvPr id="22" name="Straight Connector 21">
            <a:extLst>
              <a:ext uri="{FF2B5EF4-FFF2-40B4-BE49-F238E27FC236}">
                <a16:creationId xmlns:a16="http://schemas.microsoft.com/office/drawing/2014/main" id="{C4A20A81-E453-43A2-B957-51B4EE721C7A}"/>
              </a:ext>
            </a:extLst>
          </p:cNvPr>
          <p:cNvCxnSpPr/>
          <p:nvPr/>
        </p:nvCxnSpPr>
        <p:spPr>
          <a:xfrm>
            <a:off x="5929745" y="2433205"/>
            <a:ext cx="0" cy="267046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77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7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749"/>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749"/>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75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75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75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74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5" grpId="0"/>
      <p:bldP spid="16" grpId="0"/>
      <p:bldP spid="17" grpId="0"/>
      <p:bldP spid="18" grpId="0"/>
      <p:bldP spid="19" grpId="0" animBg="1"/>
      <p:bldP spid="2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1"/>
            <a:ext cx="8436102" cy="994172"/>
          </a:xfrm>
        </p:spPr>
        <p:txBody>
          <a:bodyPr>
            <a:normAutofit fontScale="90000"/>
          </a:bodyPr>
          <a:lstStyle/>
          <a:p>
            <a:br>
              <a:rPr lang="en-IN" dirty="0">
                <a:solidFill>
                  <a:schemeClr val="accent1"/>
                </a:solidFill>
                <a:latin typeface="Rockwell" panose="02060603020205020403" pitchFamily="18" charset="0"/>
                <a:cs typeface="Times New Roman" panose="02020603050405020304" pitchFamily="18" charset="0"/>
              </a:rPr>
            </a:br>
            <a:r>
              <a:rPr lang="en-US" dirty="0">
                <a:solidFill>
                  <a:schemeClr val="accent1"/>
                </a:solidFill>
                <a:latin typeface="Rockwell" panose="02060603020205020403" pitchFamily="18" charset="0"/>
                <a:cs typeface="Times New Roman" panose="02020603050405020304" pitchFamily="18" charset="0"/>
              </a:rPr>
              <a:t>Frequency Count Method -Time Complexity</a:t>
            </a:r>
            <a:endParaRPr lang="en-IN" dirty="0">
              <a:solidFill>
                <a:schemeClr val="accent1"/>
              </a:solidFill>
              <a:latin typeface="Rockwell" panose="02060603020205020403" pitchFamily="18" charset="0"/>
              <a:cs typeface="Times New Roman" panose="02020603050405020304" pitchFamily="18" charset="0"/>
            </a:endParaRPr>
          </a:p>
        </p:txBody>
      </p:sp>
      <p:sp>
        <p:nvSpPr>
          <p:cNvPr id="3" name="Content Placeholder 2"/>
          <p:cNvSpPr>
            <a:spLocks noGrp="1"/>
          </p:cNvSpPr>
          <p:nvPr>
            <p:ph idx="1"/>
          </p:nvPr>
        </p:nvSpPr>
        <p:spPr>
          <a:xfrm>
            <a:off x="566305" y="1956304"/>
            <a:ext cx="7886700" cy="3263504"/>
          </a:xfrm>
        </p:spPr>
        <p:txBody>
          <a:bodyPr>
            <a:normAutofit fontScale="62500" lnSpcReduction="20000"/>
          </a:bodyPr>
          <a:lstStyle/>
          <a:p>
            <a:pPr marL="0" indent="0">
              <a:buNone/>
            </a:pPr>
            <a:r>
              <a:rPr lang="en-US" dirty="0">
                <a:latin typeface="Rockwell" panose="02060603020205020403" pitchFamily="18" charset="0"/>
              </a:rPr>
              <a:t>Algorithm </a:t>
            </a:r>
            <a:r>
              <a:rPr lang="en-US" dirty="0" err="1">
                <a:latin typeface="Rockwell" panose="02060603020205020403" pitchFamily="18" charset="0"/>
              </a:rPr>
              <a:t>sumofn</a:t>
            </a:r>
            <a:r>
              <a:rPr lang="en-US" dirty="0">
                <a:latin typeface="Rockwell" panose="02060603020205020403" pitchFamily="18" charset="0"/>
              </a:rPr>
              <a:t>(</a:t>
            </a:r>
            <a:r>
              <a:rPr lang="en-US" dirty="0" err="1">
                <a:latin typeface="Rockwell" panose="02060603020205020403" pitchFamily="18" charset="0"/>
              </a:rPr>
              <a:t>A,n</a:t>
            </a:r>
            <a:r>
              <a:rPr lang="en-US" dirty="0">
                <a:latin typeface="Rockwell" panose="02060603020205020403" pitchFamily="18" charset="0"/>
              </a:rPr>
              <a:t>)</a:t>
            </a:r>
          </a:p>
          <a:p>
            <a:pPr marL="0" indent="0">
              <a:buNone/>
            </a:pPr>
            <a:r>
              <a:rPr lang="en-US" dirty="0">
                <a:latin typeface="Rockwell" panose="02060603020205020403" pitchFamily="18" charset="0"/>
              </a:rPr>
              <a:t>{</a:t>
            </a:r>
          </a:p>
          <a:p>
            <a:pPr marL="0" indent="0">
              <a:buNone/>
            </a:pPr>
            <a:r>
              <a:rPr lang="en-US" dirty="0">
                <a:latin typeface="Rockwell" panose="02060603020205020403" pitchFamily="18" charset="0"/>
              </a:rPr>
              <a:t>S=0;</a:t>
            </a:r>
          </a:p>
          <a:p>
            <a:pPr marL="0" indent="0">
              <a:buNone/>
            </a:pPr>
            <a:r>
              <a:rPr lang="en-US" dirty="0">
                <a:latin typeface="Rockwell" panose="02060603020205020403" pitchFamily="18" charset="0"/>
              </a:rPr>
              <a:t>for(</a:t>
            </a:r>
            <a:r>
              <a:rPr lang="en-US" dirty="0" err="1">
                <a:latin typeface="Rockwell" panose="02060603020205020403" pitchFamily="18" charset="0"/>
              </a:rPr>
              <a:t>i</a:t>
            </a:r>
            <a:r>
              <a:rPr lang="en-US" dirty="0">
                <a:latin typeface="Rockwell" panose="02060603020205020403" pitchFamily="18" charset="0"/>
              </a:rPr>
              <a:t>=0;i&lt;</a:t>
            </a:r>
            <a:r>
              <a:rPr lang="en-US" dirty="0" err="1">
                <a:latin typeface="Rockwell" panose="02060603020205020403" pitchFamily="18" charset="0"/>
              </a:rPr>
              <a:t>n;i</a:t>
            </a:r>
            <a:r>
              <a:rPr lang="en-US" dirty="0">
                <a:latin typeface="Rockwell" panose="02060603020205020403" pitchFamily="18" charset="0"/>
              </a:rPr>
              <a:t>++)</a:t>
            </a:r>
          </a:p>
          <a:p>
            <a:pPr marL="0" indent="0">
              <a:buNone/>
            </a:pPr>
            <a:r>
              <a:rPr lang="en-US" dirty="0">
                <a:latin typeface="Rockwell" panose="02060603020205020403" pitchFamily="18" charset="0"/>
              </a:rPr>
              <a:t>        </a:t>
            </a:r>
          </a:p>
          <a:p>
            <a:pPr marL="0" indent="0">
              <a:buNone/>
            </a:pPr>
            <a:r>
              <a:rPr lang="en-US" dirty="0">
                <a:latin typeface="Rockwell" panose="02060603020205020403" pitchFamily="18" charset="0"/>
              </a:rPr>
              <a:t>{</a:t>
            </a:r>
          </a:p>
          <a:p>
            <a:pPr marL="0" indent="0">
              <a:buNone/>
            </a:pPr>
            <a:r>
              <a:rPr lang="en-US" dirty="0">
                <a:latin typeface="Rockwell" panose="02060603020205020403" pitchFamily="18" charset="0"/>
              </a:rPr>
              <a:t>S=S+A[</a:t>
            </a:r>
            <a:r>
              <a:rPr lang="en-US" dirty="0" err="1">
                <a:latin typeface="Rockwell" panose="02060603020205020403" pitchFamily="18" charset="0"/>
              </a:rPr>
              <a:t>i</a:t>
            </a:r>
            <a:r>
              <a:rPr lang="en-US" dirty="0">
                <a:latin typeface="Rockwell" panose="02060603020205020403" pitchFamily="18" charset="0"/>
              </a:rPr>
              <a:t>];</a:t>
            </a:r>
          </a:p>
          <a:p>
            <a:pPr marL="0" indent="0">
              <a:buNone/>
            </a:pPr>
            <a:r>
              <a:rPr lang="en-US" dirty="0">
                <a:latin typeface="Rockwell" panose="02060603020205020403" pitchFamily="18" charset="0"/>
              </a:rPr>
              <a:t>}</a:t>
            </a:r>
          </a:p>
          <a:p>
            <a:pPr marL="0" indent="0">
              <a:buNone/>
            </a:pPr>
            <a:r>
              <a:rPr lang="en-US" dirty="0">
                <a:latin typeface="Rockwell" panose="02060603020205020403" pitchFamily="18" charset="0"/>
              </a:rPr>
              <a:t>return s;</a:t>
            </a:r>
          </a:p>
          <a:p>
            <a:pPr marL="0" indent="0">
              <a:buNone/>
            </a:pPr>
            <a:r>
              <a:rPr lang="en-US" dirty="0">
                <a:latin typeface="Rockwell" panose="02060603020205020403" pitchFamily="18" charset="0"/>
              </a:rPr>
              <a:t>}</a:t>
            </a:r>
          </a:p>
          <a:p>
            <a:pPr marL="0" indent="0">
              <a:buNone/>
            </a:pPr>
            <a:endParaRPr lang="en-IN" dirty="0">
              <a:latin typeface="Rockwell" panose="02060603020205020403" pitchFamily="18" charset="0"/>
            </a:endParaRPr>
          </a:p>
        </p:txBody>
      </p:sp>
      <p:cxnSp>
        <p:nvCxnSpPr>
          <p:cNvPr id="4" name="Straight Arrow Connector 3">
            <a:extLst>
              <a:ext uri="{FF2B5EF4-FFF2-40B4-BE49-F238E27FC236}">
                <a16:creationId xmlns:a16="http://schemas.microsoft.com/office/drawing/2014/main" id="{CB08CCAA-D9D0-4C3F-AC00-8CA39A2D38A8}"/>
              </a:ext>
            </a:extLst>
          </p:cNvPr>
          <p:cNvCxnSpPr/>
          <p:nvPr/>
        </p:nvCxnSpPr>
        <p:spPr>
          <a:xfrm>
            <a:off x="2514600" y="2630678"/>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64AA990-C2B1-47DE-877E-3472F84DB0C0}"/>
              </a:ext>
            </a:extLst>
          </p:cNvPr>
          <p:cNvSpPr txBox="1"/>
          <p:nvPr/>
        </p:nvSpPr>
        <p:spPr>
          <a:xfrm>
            <a:off x="4474729" y="2469622"/>
            <a:ext cx="857540" cy="369332"/>
          </a:xfrm>
          <a:prstGeom prst="rect">
            <a:avLst/>
          </a:prstGeom>
          <a:noFill/>
        </p:spPr>
        <p:txBody>
          <a:bodyPr wrap="square" rtlCol="0">
            <a:spAutoFit/>
          </a:bodyPr>
          <a:lstStyle/>
          <a:p>
            <a:r>
              <a:rPr lang="en-IN" dirty="0">
                <a:latin typeface="Rockwell" panose="02060603020205020403" pitchFamily="18" charset="0"/>
              </a:rPr>
              <a:t>1</a:t>
            </a:r>
          </a:p>
        </p:txBody>
      </p:sp>
      <p:sp>
        <p:nvSpPr>
          <p:cNvPr id="6" name="TextBox 5">
            <a:extLst>
              <a:ext uri="{FF2B5EF4-FFF2-40B4-BE49-F238E27FC236}">
                <a16:creationId xmlns:a16="http://schemas.microsoft.com/office/drawing/2014/main" id="{A4C00544-D151-4DE6-819F-7CFA617D21FC}"/>
              </a:ext>
            </a:extLst>
          </p:cNvPr>
          <p:cNvSpPr txBox="1"/>
          <p:nvPr/>
        </p:nvSpPr>
        <p:spPr>
          <a:xfrm>
            <a:off x="1046018" y="3100713"/>
            <a:ext cx="297873" cy="300082"/>
          </a:xfrm>
          <a:prstGeom prst="rect">
            <a:avLst/>
          </a:prstGeom>
          <a:noFill/>
        </p:spPr>
        <p:txBody>
          <a:bodyPr wrap="square" rtlCol="0">
            <a:spAutoFit/>
          </a:bodyPr>
          <a:lstStyle/>
          <a:p>
            <a:r>
              <a:rPr lang="en-IN" sz="1350" dirty="0">
                <a:solidFill>
                  <a:srgbClr val="FF0000"/>
                </a:solidFill>
                <a:latin typeface="Rockwell" panose="02060603020205020403" pitchFamily="18" charset="0"/>
              </a:rPr>
              <a:t>1</a:t>
            </a:r>
          </a:p>
        </p:txBody>
      </p:sp>
      <p:sp>
        <p:nvSpPr>
          <p:cNvPr id="9" name="TextBox 8">
            <a:extLst>
              <a:ext uri="{FF2B5EF4-FFF2-40B4-BE49-F238E27FC236}">
                <a16:creationId xmlns:a16="http://schemas.microsoft.com/office/drawing/2014/main" id="{9E484EDE-E48D-4D2C-BC33-53FB9EB8BB41}"/>
              </a:ext>
            </a:extLst>
          </p:cNvPr>
          <p:cNvSpPr txBox="1"/>
          <p:nvPr/>
        </p:nvSpPr>
        <p:spPr>
          <a:xfrm>
            <a:off x="1447800" y="3090592"/>
            <a:ext cx="479714" cy="507831"/>
          </a:xfrm>
          <a:prstGeom prst="rect">
            <a:avLst/>
          </a:prstGeom>
          <a:noFill/>
        </p:spPr>
        <p:txBody>
          <a:bodyPr wrap="square" rtlCol="0">
            <a:spAutoFit/>
          </a:bodyPr>
          <a:lstStyle/>
          <a:p>
            <a:r>
              <a:rPr lang="en-IN" sz="1350" dirty="0">
                <a:solidFill>
                  <a:srgbClr val="FF0000"/>
                </a:solidFill>
                <a:latin typeface="Rockwell" panose="02060603020205020403" pitchFamily="18" charset="0"/>
              </a:rPr>
              <a:t>n+1</a:t>
            </a:r>
          </a:p>
        </p:txBody>
      </p:sp>
      <p:sp>
        <p:nvSpPr>
          <p:cNvPr id="10" name="TextBox 9">
            <a:extLst>
              <a:ext uri="{FF2B5EF4-FFF2-40B4-BE49-F238E27FC236}">
                <a16:creationId xmlns:a16="http://schemas.microsoft.com/office/drawing/2014/main" id="{DC04E36F-BBE6-4531-95D7-D63A5306CEF3}"/>
              </a:ext>
            </a:extLst>
          </p:cNvPr>
          <p:cNvSpPr txBox="1"/>
          <p:nvPr/>
        </p:nvSpPr>
        <p:spPr>
          <a:xfrm>
            <a:off x="2031422" y="3090592"/>
            <a:ext cx="297873" cy="300082"/>
          </a:xfrm>
          <a:prstGeom prst="rect">
            <a:avLst/>
          </a:prstGeom>
          <a:noFill/>
        </p:spPr>
        <p:txBody>
          <a:bodyPr wrap="square" rtlCol="0">
            <a:spAutoFit/>
          </a:bodyPr>
          <a:lstStyle/>
          <a:p>
            <a:r>
              <a:rPr lang="en-IN" sz="1350" dirty="0">
                <a:solidFill>
                  <a:srgbClr val="FF0000"/>
                </a:solidFill>
                <a:latin typeface="Rockwell" panose="02060603020205020403" pitchFamily="18" charset="0"/>
              </a:rPr>
              <a:t>n</a:t>
            </a:r>
          </a:p>
        </p:txBody>
      </p:sp>
      <p:cxnSp>
        <p:nvCxnSpPr>
          <p:cNvPr id="11" name="Straight Arrow Connector 10">
            <a:extLst>
              <a:ext uri="{FF2B5EF4-FFF2-40B4-BE49-F238E27FC236}">
                <a16:creationId xmlns:a16="http://schemas.microsoft.com/office/drawing/2014/main" id="{08759DEF-CF79-4A3D-9140-EC313E30BA1A}"/>
              </a:ext>
            </a:extLst>
          </p:cNvPr>
          <p:cNvCxnSpPr/>
          <p:nvPr/>
        </p:nvCxnSpPr>
        <p:spPr>
          <a:xfrm>
            <a:off x="2514600" y="3090592"/>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AF61D28-50EE-4779-8A7A-5834910F04EF}"/>
              </a:ext>
            </a:extLst>
          </p:cNvPr>
          <p:cNvSpPr txBox="1"/>
          <p:nvPr/>
        </p:nvSpPr>
        <p:spPr>
          <a:xfrm>
            <a:off x="4474729" y="2929536"/>
            <a:ext cx="857540" cy="369332"/>
          </a:xfrm>
          <a:prstGeom prst="rect">
            <a:avLst/>
          </a:prstGeom>
          <a:noFill/>
        </p:spPr>
        <p:txBody>
          <a:bodyPr wrap="square" rtlCol="0">
            <a:spAutoFit/>
          </a:bodyPr>
          <a:lstStyle/>
          <a:p>
            <a:r>
              <a:rPr lang="en-IN" dirty="0">
                <a:latin typeface="Rockwell" panose="02060603020205020403" pitchFamily="18" charset="0"/>
              </a:rPr>
              <a:t>n+1</a:t>
            </a:r>
          </a:p>
        </p:txBody>
      </p:sp>
      <p:cxnSp>
        <p:nvCxnSpPr>
          <p:cNvPr id="13" name="Straight Arrow Connector 12">
            <a:extLst>
              <a:ext uri="{FF2B5EF4-FFF2-40B4-BE49-F238E27FC236}">
                <a16:creationId xmlns:a16="http://schemas.microsoft.com/office/drawing/2014/main" id="{EA938AC4-30DE-45E1-AFC1-A2EF25E5B5A1}"/>
              </a:ext>
            </a:extLst>
          </p:cNvPr>
          <p:cNvCxnSpPr/>
          <p:nvPr/>
        </p:nvCxnSpPr>
        <p:spPr>
          <a:xfrm>
            <a:off x="2514600" y="3846414"/>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9DC3854-1259-4636-9EDE-3AD9200DE8CD}"/>
              </a:ext>
            </a:extLst>
          </p:cNvPr>
          <p:cNvSpPr txBox="1"/>
          <p:nvPr/>
        </p:nvSpPr>
        <p:spPr>
          <a:xfrm>
            <a:off x="4474729" y="3685358"/>
            <a:ext cx="857540" cy="369332"/>
          </a:xfrm>
          <a:prstGeom prst="rect">
            <a:avLst/>
          </a:prstGeom>
          <a:noFill/>
        </p:spPr>
        <p:txBody>
          <a:bodyPr wrap="square" rtlCol="0">
            <a:spAutoFit/>
          </a:bodyPr>
          <a:lstStyle/>
          <a:p>
            <a:r>
              <a:rPr lang="en-IN" dirty="0">
                <a:latin typeface="Rockwell" panose="02060603020205020403" pitchFamily="18" charset="0"/>
              </a:rPr>
              <a:t>n</a:t>
            </a:r>
          </a:p>
        </p:txBody>
      </p:sp>
      <p:cxnSp>
        <p:nvCxnSpPr>
          <p:cNvPr id="15" name="Straight Arrow Connector 14">
            <a:extLst>
              <a:ext uri="{FF2B5EF4-FFF2-40B4-BE49-F238E27FC236}">
                <a16:creationId xmlns:a16="http://schemas.microsoft.com/office/drawing/2014/main" id="{262981B7-4E3A-4460-A984-1624999FDF91}"/>
              </a:ext>
            </a:extLst>
          </p:cNvPr>
          <p:cNvCxnSpPr/>
          <p:nvPr/>
        </p:nvCxnSpPr>
        <p:spPr>
          <a:xfrm>
            <a:off x="2514600" y="4601138"/>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5FB6D4-51F8-47AC-9738-30C6A2CBDB5D}"/>
              </a:ext>
            </a:extLst>
          </p:cNvPr>
          <p:cNvSpPr txBox="1"/>
          <p:nvPr/>
        </p:nvSpPr>
        <p:spPr>
          <a:xfrm>
            <a:off x="4474729" y="4440083"/>
            <a:ext cx="857540" cy="369332"/>
          </a:xfrm>
          <a:prstGeom prst="rect">
            <a:avLst/>
          </a:prstGeom>
          <a:noFill/>
        </p:spPr>
        <p:txBody>
          <a:bodyPr wrap="square" rtlCol="0">
            <a:spAutoFit/>
          </a:bodyPr>
          <a:lstStyle/>
          <a:p>
            <a:r>
              <a:rPr lang="en-IN" dirty="0">
                <a:latin typeface="Rockwell" panose="02060603020205020403" pitchFamily="18" charset="0"/>
              </a:rPr>
              <a:t>1</a:t>
            </a:r>
          </a:p>
        </p:txBody>
      </p:sp>
      <p:cxnSp>
        <p:nvCxnSpPr>
          <p:cNvPr id="18" name="Straight Connector 17">
            <a:extLst>
              <a:ext uri="{FF2B5EF4-FFF2-40B4-BE49-F238E27FC236}">
                <a16:creationId xmlns:a16="http://schemas.microsoft.com/office/drawing/2014/main" id="{EBAD531D-4F38-4F70-B8AC-6D2725D06BA5}"/>
              </a:ext>
            </a:extLst>
          </p:cNvPr>
          <p:cNvCxnSpPr/>
          <p:nvPr/>
        </p:nvCxnSpPr>
        <p:spPr>
          <a:xfrm>
            <a:off x="4371109" y="4985905"/>
            <a:ext cx="10321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DD9D335-64CF-4A73-9149-742FF4BFA04C}"/>
              </a:ext>
            </a:extLst>
          </p:cNvPr>
          <p:cNvSpPr txBox="1"/>
          <p:nvPr/>
        </p:nvSpPr>
        <p:spPr>
          <a:xfrm>
            <a:off x="3967596" y="5175704"/>
            <a:ext cx="1503218" cy="369332"/>
          </a:xfrm>
          <a:prstGeom prst="rect">
            <a:avLst/>
          </a:prstGeom>
          <a:noFill/>
        </p:spPr>
        <p:txBody>
          <a:bodyPr wrap="square" rtlCol="0">
            <a:spAutoFit/>
          </a:bodyPr>
          <a:lstStyle/>
          <a:p>
            <a:r>
              <a:rPr lang="en-IN" dirty="0">
                <a:latin typeface="Rockwell" panose="02060603020205020403" pitchFamily="18" charset="0"/>
              </a:rPr>
              <a:t>F(n)=2n+3</a:t>
            </a:r>
          </a:p>
        </p:txBody>
      </p:sp>
      <p:cxnSp>
        <p:nvCxnSpPr>
          <p:cNvPr id="20" name="Straight Arrow Connector 19">
            <a:extLst>
              <a:ext uri="{FF2B5EF4-FFF2-40B4-BE49-F238E27FC236}">
                <a16:creationId xmlns:a16="http://schemas.microsoft.com/office/drawing/2014/main" id="{2B6758F7-1BC3-4528-BC69-C0BCA88FA0AC}"/>
              </a:ext>
            </a:extLst>
          </p:cNvPr>
          <p:cNvCxnSpPr>
            <a:cxnSpLocks/>
          </p:cNvCxnSpPr>
          <p:nvPr/>
        </p:nvCxnSpPr>
        <p:spPr>
          <a:xfrm>
            <a:off x="5299363" y="5336759"/>
            <a:ext cx="63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8E27A31-7D78-42D2-A09F-7A0FC0ADCF5F}"/>
              </a:ext>
            </a:extLst>
          </p:cNvPr>
          <p:cNvSpPr txBox="1"/>
          <p:nvPr/>
        </p:nvSpPr>
        <p:spPr>
          <a:xfrm>
            <a:off x="6001412" y="5151566"/>
            <a:ext cx="1351887" cy="369332"/>
          </a:xfrm>
          <a:prstGeom prst="rect">
            <a:avLst/>
          </a:prstGeom>
          <a:noFill/>
        </p:spPr>
        <p:txBody>
          <a:bodyPr wrap="square" rtlCol="0">
            <a:spAutoFit/>
          </a:bodyPr>
          <a:lstStyle/>
          <a:p>
            <a:r>
              <a:rPr lang="en-IN" dirty="0">
                <a:latin typeface="Rockwell" panose="02060603020205020403" pitchFamily="18" charset="0"/>
              </a:rPr>
              <a:t>O(n)</a:t>
            </a:r>
          </a:p>
        </p:txBody>
      </p:sp>
      <p:sp>
        <p:nvSpPr>
          <p:cNvPr id="23" name="TextBox 22">
            <a:extLst>
              <a:ext uri="{FF2B5EF4-FFF2-40B4-BE49-F238E27FC236}">
                <a16:creationId xmlns:a16="http://schemas.microsoft.com/office/drawing/2014/main" id="{E045A565-4813-4C09-904E-D576E90D4A67}"/>
              </a:ext>
            </a:extLst>
          </p:cNvPr>
          <p:cNvSpPr txBox="1"/>
          <p:nvPr/>
        </p:nvSpPr>
        <p:spPr>
          <a:xfrm>
            <a:off x="6951518" y="2306936"/>
            <a:ext cx="1835727" cy="2862322"/>
          </a:xfrm>
          <a:prstGeom prst="rect">
            <a:avLst/>
          </a:prstGeom>
          <a:solidFill>
            <a:schemeClr val="accent4">
              <a:lumMod val="60000"/>
              <a:lumOff val="40000"/>
            </a:schemeClr>
          </a:solidFill>
        </p:spPr>
        <p:txBody>
          <a:bodyPr wrap="square" rtlCol="0">
            <a:spAutoFit/>
          </a:bodyPr>
          <a:lstStyle/>
          <a:p>
            <a:r>
              <a:rPr lang="en-IN" sz="1500" dirty="0">
                <a:latin typeface="Rockwell" panose="02060603020205020403" pitchFamily="18" charset="0"/>
              </a:rPr>
              <a:t>A=4,6,7,3,9</a:t>
            </a:r>
          </a:p>
          <a:p>
            <a:r>
              <a:rPr lang="en-IN" sz="1500" dirty="0">
                <a:latin typeface="Rockwell" panose="02060603020205020403" pitchFamily="18" charset="0"/>
              </a:rPr>
              <a:t>n=5</a:t>
            </a:r>
          </a:p>
          <a:p>
            <a:endParaRPr lang="en-IN" sz="1500" dirty="0">
              <a:latin typeface="Rockwell" panose="02060603020205020403" pitchFamily="18" charset="0"/>
            </a:endParaRPr>
          </a:p>
          <a:p>
            <a:r>
              <a:rPr lang="en-IN" sz="1500" dirty="0" err="1">
                <a:latin typeface="Rockwell" panose="02060603020205020403" pitchFamily="18" charset="0"/>
              </a:rPr>
              <a:t>i</a:t>
            </a:r>
            <a:r>
              <a:rPr lang="en-IN" sz="1500" dirty="0">
                <a:latin typeface="Rockwell" panose="02060603020205020403" pitchFamily="18" charset="0"/>
              </a:rPr>
              <a:t>=0      0&lt;5     </a:t>
            </a:r>
            <a:r>
              <a:rPr lang="en-IN" sz="1500" dirty="0" err="1">
                <a:latin typeface="Rockwell" panose="02060603020205020403" pitchFamily="18" charset="0"/>
              </a:rPr>
              <a:t>i</a:t>
            </a:r>
            <a:r>
              <a:rPr lang="en-IN" sz="1500" dirty="0">
                <a:latin typeface="Rockwell" panose="02060603020205020403" pitchFamily="18" charset="0"/>
              </a:rPr>
              <a:t>++</a:t>
            </a:r>
          </a:p>
          <a:p>
            <a:r>
              <a:rPr lang="en-IN" sz="1500" dirty="0" err="1">
                <a:latin typeface="Rockwell" panose="02060603020205020403" pitchFamily="18" charset="0"/>
              </a:rPr>
              <a:t>i</a:t>
            </a:r>
            <a:r>
              <a:rPr lang="en-IN" sz="1500" dirty="0">
                <a:latin typeface="Rockwell" panose="02060603020205020403" pitchFamily="18" charset="0"/>
              </a:rPr>
              <a:t>=1      1&lt;5     </a:t>
            </a:r>
            <a:r>
              <a:rPr lang="en-IN" sz="1500" dirty="0" err="1">
                <a:latin typeface="Rockwell" panose="02060603020205020403" pitchFamily="18" charset="0"/>
              </a:rPr>
              <a:t>i</a:t>
            </a:r>
            <a:r>
              <a:rPr lang="en-IN" sz="1500" dirty="0">
                <a:latin typeface="Rockwell" panose="02060603020205020403" pitchFamily="18" charset="0"/>
              </a:rPr>
              <a:t>++</a:t>
            </a:r>
          </a:p>
          <a:p>
            <a:r>
              <a:rPr lang="en-IN" sz="1500" dirty="0" err="1">
                <a:latin typeface="Rockwell" panose="02060603020205020403" pitchFamily="18" charset="0"/>
              </a:rPr>
              <a:t>i</a:t>
            </a:r>
            <a:r>
              <a:rPr lang="en-IN" sz="1500" dirty="0">
                <a:latin typeface="Rockwell" panose="02060603020205020403" pitchFamily="18" charset="0"/>
              </a:rPr>
              <a:t>=2      2&lt;5     </a:t>
            </a:r>
            <a:r>
              <a:rPr lang="en-IN" sz="1500" dirty="0" err="1">
                <a:latin typeface="Rockwell" panose="02060603020205020403" pitchFamily="18" charset="0"/>
              </a:rPr>
              <a:t>i</a:t>
            </a:r>
            <a:r>
              <a:rPr lang="en-IN" sz="1500" dirty="0">
                <a:latin typeface="Rockwell" panose="02060603020205020403" pitchFamily="18" charset="0"/>
              </a:rPr>
              <a:t>++</a:t>
            </a:r>
          </a:p>
          <a:p>
            <a:r>
              <a:rPr lang="en-IN" sz="1500" dirty="0" err="1">
                <a:latin typeface="Rockwell" panose="02060603020205020403" pitchFamily="18" charset="0"/>
              </a:rPr>
              <a:t>i</a:t>
            </a:r>
            <a:r>
              <a:rPr lang="en-IN" sz="1500" dirty="0">
                <a:latin typeface="Rockwell" panose="02060603020205020403" pitchFamily="18" charset="0"/>
              </a:rPr>
              <a:t>=3      3&lt;5     </a:t>
            </a:r>
            <a:r>
              <a:rPr lang="en-IN" sz="1500" dirty="0" err="1">
                <a:latin typeface="Rockwell" panose="02060603020205020403" pitchFamily="18" charset="0"/>
              </a:rPr>
              <a:t>i</a:t>
            </a:r>
            <a:r>
              <a:rPr lang="en-IN" sz="1500" dirty="0">
                <a:latin typeface="Rockwell" panose="02060603020205020403" pitchFamily="18" charset="0"/>
              </a:rPr>
              <a:t>++</a:t>
            </a:r>
          </a:p>
          <a:p>
            <a:r>
              <a:rPr lang="en-IN" sz="1500" dirty="0" err="1">
                <a:latin typeface="Rockwell" panose="02060603020205020403" pitchFamily="18" charset="0"/>
              </a:rPr>
              <a:t>i</a:t>
            </a:r>
            <a:r>
              <a:rPr lang="en-IN" sz="1500" dirty="0">
                <a:latin typeface="Rockwell" panose="02060603020205020403" pitchFamily="18" charset="0"/>
              </a:rPr>
              <a:t>=4      4&lt;5     </a:t>
            </a:r>
            <a:r>
              <a:rPr lang="en-IN" sz="1500" dirty="0" err="1">
                <a:latin typeface="Rockwell" panose="02060603020205020403" pitchFamily="18" charset="0"/>
              </a:rPr>
              <a:t>i</a:t>
            </a:r>
            <a:r>
              <a:rPr lang="en-IN" sz="1500" dirty="0">
                <a:latin typeface="Rockwell" panose="02060603020205020403" pitchFamily="18" charset="0"/>
              </a:rPr>
              <a:t>++</a:t>
            </a:r>
          </a:p>
          <a:p>
            <a:r>
              <a:rPr lang="en-IN" sz="1500" dirty="0" err="1">
                <a:latin typeface="Rockwell" panose="02060603020205020403" pitchFamily="18" charset="0"/>
              </a:rPr>
              <a:t>i</a:t>
            </a:r>
            <a:r>
              <a:rPr lang="en-IN" sz="1500" dirty="0">
                <a:latin typeface="Rockwell" panose="02060603020205020403" pitchFamily="18" charset="0"/>
              </a:rPr>
              <a:t>=5      5&lt;5</a:t>
            </a:r>
          </a:p>
          <a:p>
            <a:endParaRPr lang="en-IN" sz="1500" dirty="0">
              <a:latin typeface="Rockwell" panose="02060603020205020403" pitchFamily="18" charset="0"/>
            </a:endParaRPr>
          </a:p>
          <a:p>
            <a:r>
              <a:rPr lang="en-IN" sz="1500" dirty="0">
                <a:latin typeface="Rockwell" panose="02060603020205020403" pitchFamily="18" charset="0"/>
              </a:rPr>
              <a:t>Total     6        5</a:t>
            </a:r>
          </a:p>
          <a:p>
            <a:endParaRPr lang="en-IN" sz="1500" dirty="0">
              <a:latin typeface="Rockwell" panose="02060603020205020403" pitchFamily="18" charset="0"/>
            </a:endParaRPr>
          </a:p>
        </p:txBody>
      </p:sp>
      <p:cxnSp>
        <p:nvCxnSpPr>
          <p:cNvPr id="24" name="Straight Connector 23">
            <a:extLst>
              <a:ext uri="{FF2B5EF4-FFF2-40B4-BE49-F238E27FC236}">
                <a16:creationId xmlns:a16="http://schemas.microsoft.com/office/drawing/2014/main" id="{5D3F3674-7442-40CC-9209-DE18D8852119}"/>
              </a:ext>
            </a:extLst>
          </p:cNvPr>
          <p:cNvCxnSpPr/>
          <p:nvPr/>
        </p:nvCxnSpPr>
        <p:spPr>
          <a:xfrm>
            <a:off x="7535141" y="4511387"/>
            <a:ext cx="10321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47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randombar(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2" grpId="0"/>
      <p:bldP spid="14" grpId="0"/>
      <p:bldP spid="16" grpId="0"/>
      <p:bldP spid="19" grpId="0"/>
      <p:bldP spid="22" grpId="0"/>
      <p:bldP spid="2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732DD4E-E3BD-4D73-896F-76AADC15FC23}"/>
              </a:ext>
            </a:extLst>
          </p:cNvPr>
          <p:cNvSpPr txBox="1"/>
          <p:nvPr/>
        </p:nvSpPr>
        <p:spPr>
          <a:xfrm>
            <a:off x="3897457" y="2456477"/>
            <a:ext cx="782513" cy="369332"/>
          </a:xfrm>
          <a:prstGeom prst="rect">
            <a:avLst/>
          </a:prstGeom>
          <a:noFill/>
        </p:spPr>
        <p:txBody>
          <a:bodyPr wrap="square" rtlCol="0">
            <a:spAutoFit/>
          </a:bodyPr>
          <a:lstStyle/>
          <a:p>
            <a:r>
              <a:rPr lang="en-IN" dirty="0">
                <a:latin typeface="Rockwell" panose="02060603020205020403" pitchFamily="18" charset="0"/>
              </a:rPr>
              <a:t>S=1</a:t>
            </a:r>
          </a:p>
        </p:txBody>
      </p:sp>
      <p:sp>
        <p:nvSpPr>
          <p:cNvPr id="8" name="TextBox 7">
            <a:extLst>
              <a:ext uri="{FF2B5EF4-FFF2-40B4-BE49-F238E27FC236}">
                <a16:creationId xmlns:a16="http://schemas.microsoft.com/office/drawing/2014/main" id="{81A84E7C-DA33-44EA-A58A-3ACCA1844A2B}"/>
              </a:ext>
            </a:extLst>
          </p:cNvPr>
          <p:cNvSpPr txBox="1"/>
          <p:nvPr/>
        </p:nvSpPr>
        <p:spPr>
          <a:xfrm>
            <a:off x="3897457" y="2865159"/>
            <a:ext cx="782513" cy="369332"/>
          </a:xfrm>
          <a:prstGeom prst="rect">
            <a:avLst/>
          </a:prstGeom>
          <a:noFill/>
        </p:spPr>
        <p:txBody>
          <a:bodyPr wrap="square" rtlCol="0">
            <a:spAutoFit/>
          </a:bodyPr>
          <a:lstStyle/>
          <a:p>
            <a:r>
              <a:rPr lang="en-IN" dirty="0">
                <a:latin typeface="Rockwell" panose="02060603020205020403" pitchFamily="18" charset="0"/>
              </a:rPr>
              <a:t>i=1</a:t>
            </a:r>
          </a:p>
        </p:txBody>
      </p:sp>
      <p:sp>
        <p:nvSpPr>
          <p:cNvPr id="9" name="TextBox 8">
            <a:extLst>
              <a:ext uri="{FF2B5EF4-FFF2-40B4-BE49-F238E27FC236}">
                <a16:creationId xmlns:a16="http://schemas.microsoft.com/office/drawing/2014/main" id="{0CAEA115-7B8F-42CA-9BE1-5D30932F307A}"/>
              </a:ext>
            </a:extLst>
          </p:cNvPr>
          <p:cNvSpPr txBox="1"/>
          <p:nvPr/>
        </p:nvSpPr>
        <p:spPr>
          <a:xfrm>
            <a:off x="3897456" y="3290247"/>
            <a:ext cx="924055" cy="369332"/>
          </a:xfrm>
          <a:prstGeom prst="rect">
            <a:avLst/>
          </a:prstGeom>
          <a:noFill/>
        </p:spPr>
        <p:txBody>
          <a:bodyPr wrap="square" rtlCol="0">
            <a:spAutoFit/>
          </a:bodyPr>
          <a:lstStyle/>
          <a:p>
            <a:r>
              <a:rPr lang="en-IN" dirty="0">
                <a:latin typeface="Rockwell" panose="02060603020205020403" pitchFamily="18" charset="0"/>
              </a:rPr>
              <a:t>n=1</a:t>
            </a:r>
          </a:p>
        </p:txBody>
      </p:sp>
      <p:sp>
        <p:nvSpPr>
          <p:cNvPr id="10" name="TextBox 9">
            <a:extLst>
              <a:ext uri="{FF2B5EF4-FFF2-40B4-BE49-F238E27FC236}">
                <a16:creationId xmlns:a16="http://schemas.microsoft.com/office/drawing/2014/main" id="{CDE65BCF-1EC4-4FDA-A396-F4E8560554C6}"/>
              </a:ext>
            </a:extLst>
          </p:cNvPr>
          <p:cNvSpPr txBox="1"/>
          <p:nvPr/>
        </p:nvSpPr>
        <p:spPr>
          <a:xfrm>
            <a:off x="5611093" y="4491342"/>
            <a:ext cx="699653" cy="369332"/>
          </a:xfrm>
          <a:prstGeom prst="rect">
            <a:avLst/>
          </a:prstGeom>
          <a:solidFill>
            <a:schemeClr val="accent4">
              <a:lumMod val="60000"/>
              <a:lumOff val="40000"/>
            </a:schemeClr>
          </a:solidFill>
        </p:spPr>
        <p:txBody>
          <a:bodyPr wrap="square" rtlCol="0">
            <a:spAutoFit/>
          </a:bodyPr>
          <a:lstStyle/>
          <a:p>
            <a:r>
              <a:rPr lang="en-IN" dirty="0">
                <a:latin typeface="Rockwell" panose="02060603020205020403" pitchFamily="18" charset="0"/>
              </a:rPr>
              <a:t>O(n)</a:t>
            </a:r>
          </a:p>
        </p:txBody>
      </p:sp>
      <p:sp>
        <p:nvSpPr>
          <p:cNvPr id="11" name="Rectangle 10">
            <a:extLst>
              <a:ext uri="{FF2B5EF4-FFF2-40B4-BE49-F238E27FC236}">
                <a16:creationId xmlns:a16="http://schemas.microsoft.com/office/drawing/2014/main" id="{0C693CCD-3F6F-48EA-B52F-440E698D77AC}"/>
              </a:ext>
            </a:extLst>
          </p:cNvPr>
          <p:cNvSpPr/>
          <p:nvPr/>
        </p:nvSpPr>
        <p:spPr>
          <a:xfrm>
            <a:off x="699655" y="2102227"/>
            <a:ext cx="4572000" cy="2585323"/>
          </a:xfrm>
          <a:prstGeom prst="rect">
            <a:avLst/>
          </a:prstGeom>
        </p:spPr>
        <p:txBody>
          <a:bodyPr>
            <a:spAutoFit/>
          </a:bodyPr>
          <a:lstStyle/>
          <a:p>
            <a:r>
              <a:rPr lang="en-US" dirty="0">
                <a:latin typeface="Rockwell" panose="02060603020205020403" pitchFamily="18" charset="0"/>
              </a:rPr>
              <a:t>Algorithm </a:t>
            </a:r>
            <a:r>
              <a:rPr lang="en-US" dirty="0" err="1">
                <a:latin typeface="Rockwell" panose="02060603020205020403" pitchFamily="18" charset="0"/>
              </a:rPr>
              <a:t>sumofn</a:t>
            </a:r>
            <a:r>
              <a:rPr lang="en-US" dirty="0">
                <a:latin typeface="Rockwell" panose="02060603020205020403" pitchFamily="18" charset="0"/>
              </a:rPr>
              <a:t>(</a:t>
            </a:r>
            <a:r>
              <a:rPr lang="en-US" dirty="0" err="1">
                <a:latin typeface="Rockwell" panose="02060603020205020403" pitchFamily="18" charset="0"/>
              </a:rPr>
              <a:t>A,n</a:t>
            </a:r>
            <a:r>
              <a:rPr lang="en-US" dirty="0">
                <a:latin typeface="Rockwell" panose="02060603020205020403" pitchFamily="18" charset="0"/>
              </a:rPr>
              <a:t>)</a:t>
            </a:r>
          </a:p>
          <a:p>
            <a:r>
              <a:rPr lang="en-US" dirty="0">
                <a:latin typeface="Rockwell" panose="02060603020205020403" pitchFamily="18" charset="0"/>
              </a:rPr>
              <a:t>{</a:t>
            </a:r>
          </a:p>
          <a:p>
            <a:r>
              <a:rPr lang="en-US" dirty="0">
                <a:latin typeface="Rockwell" panose="02060603020205020403" pitchFamily="18" charset="0"/>
              </a:rPr>
              <a:t>S=0;</a:t>
            </a:r>
          </a:p>
          <a:p>
            <a:r>
              <a:rPr lang="en-US" dirty="0">
                <a:latin typeface="Rockwell" panose="02060603020205020403" pitchFamily="18" charset="0"/>
              </a:rPr>
              <a:t>for(</a:t>
            </a:r>
            <a:r>
              <a:rPr lang="en-US" dirty="0" err="1">
                <a:latin typeface="Rockwell" panose="02060603020205020403" pitchFamily="18" charset="0"/>
              </a:rPr>
              <a:t>i</a:t>
            </a:r>
            <a:r>
              <a:rPr lang="en-US" dirty="0">
                <a:latin typeface="Rockwell" panose="02060603020205020403" pitchFamily="18" charset="0"/>
              </a:rPr>
              <a:t>=0;i&lt;</a:t>
            </a:r>
            <a:r>
              <a:rPr lang="en-US" dirty="0" err="1">
                <a:latin typeface="Rockwell" panose="02060603020205020403" pitchFamily="18" charset="0"/>
              </a:rPr>
              <a:t>n;i</a:t>
            </a:r>
            <a:r>
              <a:rPr lang="en-US" dirty="0">
                <a:latin typeface="Rockwell" panose="02060603020205020403" pitchFamily="18" charset="0"/>
              </a:rPr>
              <a:t>++)</a:t>
            </a:r>
          </a:p>
          <a:p>
            <a:r>
              <a:rPr lang="en-US" dirty="0">
                <a:latin typeface="Rockwell" panose="02060603020205020403" pitchFamily="18" charset="0"/>
              </a:rPr>
              <a:t>{</a:t>
            </a:r>
          </a:p>
          <a:p>
            <a:r>
              <a:rPr lang="en-US" dirty="0">
                <a:latin typeface="Rockwell" panose="02060603020205020403" pitchFamily="18" charset="0"/>
              </a:rPr>
              <a:t>S=S+A[</a:t>
            </a:r>
            <a:r>
              <a:rPr lang="en-US" dirty="0" err="1">
                <a:latin typeface="Rockwell" panose="02060603020205020403" pitchFamily="18" charset="0"/>
              </a:rPr>
              <a:t>i</a:t>
            </a:r>
            <a:r>
              <a:rPr lang="en-US" dirty="0">
                <a:latin typeface="Rockwell" panose="02060603020205020403" pitchFamily="18" charset="0"/>
              </a:rPr>
              <a:t>];</a:t>
            </a:r>
          </a:p>
          <a:p>
            <a:r>
              <a:rPr lang="en-US" dirty="0">
                <a:latin typeface="Rockwell" panose="02060603020205020403" pitchFamily="18" charset="0"/>
              </a:rPr>
              <a:t>}</a:t>
            </a:r>
          </a:p>
          <a:p>
            <a:r>
              <a:rPr lang="en-US" dirty="0">
                <a:latin typeface="Rockwell" panose="02060603020205020403" pitchFamily="18" charset="0"/>
              </a:rPr>
              <a:t>return s;</a:t>
            </a:r>
          </a:p>
          <a:p>
            <a:r>
              <a:rPr lang="en-US" dirty="0">
                <a:latin typeface="Rockwell" panose="02060603020205020403" pitchFamily="18" charset="0"/>
              </a:rPr>
              <a:t>}</a:t>
            </a:r>
          </a:p>
        </p:txBody>
      </p:sp>
      <p:sp>
        <p:nvSpPr>
          <p:cNvPr id="12" name="TextBox 11">
            <a:extLst>
              <a:ext uri="{FF2B5EF4-FFF2-40B4-BE49-F238E27FC236}">
                <a16:creationId xmlns:a16="http://schemas.microsoft.com/office/drawing/2014/main" id="{19EDBFD2-3C96-4C77-A211-F26CE3A39041}"/>
              </a:ext>
            </a:extLst>
          </p:cNvPr>
          <p:cNvSpPr txBox="1"/>
          <p:nvPr/>
        </p:nvSpPr>
        <p:spPr>
          <a:xfrm>
            <a:off x="3897456" y="3660974"/>
            <a:ext cx="924055" cy="369332"/>
          </a:xfrm>
          <a:prstGeom prst="rect">
            <a:avLst/>
          </a:prstGeom>
          <a:noFill/>
        </p:spPr>
        <p:txBody>
          <a:bodyPr wrap="square" rtlCol="0">
            <a:spAutoFit/>
          </a:bodyPr>
          <a:lstStyle/>
          <a:p>
            <a:r>
              <a:rPr lang="en-IN" dirty="0">
                <a:latin typeface="Rockwell" panose="02060603020205020403" pitchFamily="18" charset="0"/>
              </a:rPr>
              <a:t>A=n</a:t>
            </a:r>
          </a:p>
        </p:txBody>
      </p:sp>
      <p:sp>
        <p:nvSpPr>
          <p:cNvPr id="13" name="Rectangle 12">
            <a:extLst>
              <a:ext uri="{FF2B5EF4-FFF2-40B4-BE49-F238E27FC236}">
                <a16:creationId xmlns:a16="http://schemas.microsoft.com/office/drawing/2014/main" id="{F7ED8AA2-127B-4471-B9C4-42EE6327E014}"/>
              </a:ext>
            </a:extLst>
          </p:cNvPr>
          <p:cNvSpPr/>
          <p:nvPr/>
        </p:nvSpPr>
        <p:spPr>
          <a:xfrm>
            <a:off x="536866" y="1244911"/>
            <a:ext cx="8943109" cy="553998"/>
          </a:xfrm>
          <a:prstGeom prst="rect">
            <a:avLst/>
          </a:prstGeom>
        </p:spPr>
        <p:txBody>
          <a:bodyPr wrap="square">
            <a:spAutoFit/>
          </a:bodyPr>
          <a:lstStyle/>
          <a:p>
            <a:r>
              <a:rPr lang="en-US" sz="3000" dirty="0">
                <a:solidFill>
                  <a:schemeClr val="accent1"/>
                </a:solidFill>
                <a:latin typeface="Rockwell" panose="02060603020205020403" pitchFamily="18" charset="0"/>
                <a:cs typeface="Times New Roman" panose="02020603050405020304" pitchFamily="18" charset="0"/>
              </a:rPr>
              <a:t>Frequency Count Method –Space Complexity</a:t>
            </a:r>
            <a:endParaRPr lang="en-IN" sz="3000" dirty="0">
              <a:solidFill>
                <a:schemeClr val="accent1"/>
              </a:solidFill>
              <a:latin typeface="Rockwell" panose="02060603020205020403" pitchFamily="18" charset="0"/>
            </a:endParaRPr>
          </a:p>
        </p:txBody>
      </p:sp>
      <p:cxnSp>
        <p:nvCxnSpPr>
          <p:cNvPr id="15" name="Straight Connector 14">
            <a:extLst>
              <a:ext uri="{FF2B5EF4-FFF2-40B4-BE49-F238E27FC236}">
                <a16:creationId xmlns:a16="http://schemas.microsoft.com/office/drawing/2014/main" id="{EB4B7ED1-E1A9-42A2-A1BF-669434807F15}"/>
              </a:ext>
            </a:extLst>
          </p:cNvPr>
          <p:cNvCxnSpPr/>
          <p:nvPr/>
        </p:nvCxnSpPr>
        <p:spPr>
          <a:xfrm>
            <a:off x="3629891" y="4168487"/>
            <a:ext cx="103909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D207A36-A9C3-463A-BAEA-625ECBC04A8F}"/>
              </a:ext>
            </a:extLst>
          </p:cNvPr>
          <p:cNvSpPr txBox="1"/>
          <p:nvPr/>
        </p:nvSpPr>
        <p:spPr>
          <a:xfrm>
            <a:off x="3553691" y="4491342"/>
            <a:ext cx="1380904" cy="369332"/>
          </a:xfrm>
          <a:prstGeom prst="rect">
            <a:avLst/>
          </a:prstGeom>
          <a:noFill/>
        </p:spPr>
        <p:txBody>
          <a:bodyPr wrap="square" rtlCol="0">
            <a:spAutoFit/>
          </a:bodyPr>
          <a:lstStyle/>
          <a:p>
            <a:r>
              <a:rPr lang="en-IN" dirty="0">
                <a:latin typeface="Rockwell" panose="02060603020205020403" pitchFamily="18" charset="0"/>
              </a:rPr>
              <a:t>word=n+3</a:t>
            </a:r>
          </a:p>
        </p:txBody>
      </p:sp>
      <p:cxnSp>
        <p:nvCxnSpPr>
          <p:cNvPr id="18" name="Straight Arrow Connector 17">
            <a:extLst>
              <a:ext uri="{FF2B5EF4-FFF2-40B4-BE49-F238E27FC236}">
                <a16:creationId xmlns:a16="http://schemas.microsoft.com/office/drawing/2014/main" id="{59E6DF7B-6628-4C9A-93FE-472CF1465DD5}"/>
              </a:ext>
            </a:extLst>
          </p:cNvPr>
          <p:cNvCxnSpPr/>
          <p:nvPr/>
        </p:nvCxnSpPr>
        <p:spPr>
          <a:xfrm>
            <a:off x="4943475" y="4664466"/>
            <a:ext cx="425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55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75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74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2" grpId="0"/>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75" y="919596"/>
            <a:ext cx="7886700" cy="994172"/>
          </a:xfrm>
        </p:spPr>
        <p:txBody>
          <a:bodyPr>
            <a:normAutofit fontScale="90000"/>
          </a:bodyPr>
          <a:lstStyle/>
          <a:p>
            <a:br>
              <a:rPr lang="en-IN" dirty="0">
                <a:solidFill>
                  <a:schemeClr val="accent1"/>
                </a:solidFill>
                <a:latin typeface="Rockwell" panose="02060603020205020403" pitchFamily="18" charset="0"/>
              </a:rPr>
            </a:br>
            <a:r>
              <a:rPr lang="en-US" dirty="0">
                <a:solidFill>
                  <a:schemeClr val="accent1"/>
                </a:solidFill>
                <a:latin typeface="Rockwell" panose="02060603020205020403" pitchFamily="18" charset="0"/>
                <a:cs typeface="Times New Roman" panose="02020603050405020304" pitchFamily="18" charset="0"/>
              </a:rPr>
              <a:t>Time Complexity O(</a:t>
            </a:r>
            <a:r>
              <a:rPr lang="en-US" dirty="0">
                <a:solidFill>
                  <a:schemeClr val="accent1"/>
                </a:solidFill>
                <a:latin typeface="Rockwell" panose="02060603020205020403" pitchFamily="18" charset="0"/>
              </a:rPr>
              <a:t>n</a:t>
            </a:r>
            <a:r>
              <a:rPr lang="en-US" baseline="30000" dirty="0">
                <a:solidFill>
                  <a:schemeClr val="accent1"/>
                </a:solidFill>
                <a:latin typeface="Rockwell" panose="02060603020205020403" pitchFamily="18" charset="0"/>
              </a:rPr>
              <a:t>2</a:t>
            </a:r>
            <a:r>
              <a:rPr lang="en-US" dirty="0">
                <a:solidFill>
                  <a:schemeClr val="accent1"/>
                </a:solidFill>
                <a:latin typeface="Rockwell" panose="02060603020205020403" pitchFamily="18" charset="0"/>
                <a:cs typeface="Times New Roman" panose="02020603050405020304" pitchFamily="18" charset="0"/>
              </a:rPr>
              <a:t>)-Frequency Count Method</a:t>
            </a:r>
            <a:endParaRPr lang="en-IN" dirty="0">
              <a:solidFill>
                <a:schemeClr val="accent1"/>
              </a:solidFill>
              <a:latin typeface="Rockwell" panose="02060603020205020403"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a:latin typeface="Rockwell" panose="02060603020205020403" pitchFamily="18" charset="0"/>
              </a:rPr>
              <a:t>for(</a:t>
            </a:r>
            <a:r>
              <a:rPr lang="en-US" dirty="0" err="1">
                <a:latin typeface="Rockwell" panose="02060603020205020403" pitchFamily="18" charset="0"/>
              </a:rPr>
              <a:t>i</a:t>
            </a:r>
            <a:r>
              <a:rPr lang="en-US" dirty="0">
                <a:latin typeface="Rockwell" panose="02060603020205020403" pitchFamily="18" charset="0"/>
              </a:rPr>
              <a:t>=0;i&lt;</a:t>
            </a:r>
            <a:r>
              <a:rPr lang="en-US" dirty="0" err="1">
                <a:latin typeface="Rockwell" panose="02060603020205020403" pitchFamily="18" charset="0"/>
              </a:rPr>
              <a:t>n,i</a:t>
            </a:r>
            <a:r>
              <a:rPr lang="en-US" dirty="0">
                <a:latin typeface="Rockwell" panose="02060603020205020403" pitchFamily="18" charset="0"/>
              </a:rPr>
              <a:t>++)</a:t>
            </a:r>
          </a:p>
          <a:p>
            <a:pPr marL="0" indent="0">
              <a:buNone/>
            </a:pPr>
            <a:r>
              <a:rPr lang="en-US" dirty="0">
                <a:latin typeface="Rockwell" panose="02060603020205020403" pitchFamily="18" charset="0"/>
              </a:rPr>
              <a:t> {</a:t>
            </a:r>
          </a:p>
          <a:p>
            <a:pPr marL="0" indent="0">
              <a:buNone/>
            </a:pPr>
            <a:r>
              <a:rPr lang="en-US" dirty="0">
                <a:latin typeface="Rockwell" panose="02060603020205020403" pitchFamily="18" charset="0"/>
              </a:rPr>
              <a:t>   for(j=0,j&lt;</a:t>
            </a:r>
            <a:r>
              <a:rPr lang="en-US" dirty="0" err="1">
                <a:latin typeface="Rockwell" panose="02060603020205020403" pitchFamily="18" charset="0"/>
              </a:rPr>
              <a:t>n,j</a:t>
            </a:r>
            <a:r>
              <a:rPr lang="en-US" dirty="0">
                <a:latin typeface="Rockwell" panose="02060603020205020403" pitchFamily="18" charset="0"/>
              </a:rPr>
              <a:t>++)</a:t>
            </a:r>
          </a:p>
          <a:p>
            <a:pPr marL="0" indent="0">
              <a:buNone/>
            </a:pPr>
            <a:r>
              <a:rPr lang="en-US" dirty="0">
                <a:latin typeface="Rockwell" panose="02060603020205020403" pitchFamily="18" charset="0"/>
              </a:rPr>
              <a:t>   {</a:t>
            </a:r>
          </a:p>
          <a:p>
            <a:pPr marL="0" indent="0">
              <a:buNone/>
            </a:pPr>
            <a:endParaRPr lang="en-US" dirty="0">
              <a:latin typeface="Rockwell" panose="02060603020205020403" pitchFamily="18" charset="0"/>
            </a:endParaRPr>
          </a:p>
          <a:p>
            <a:pPr marL="0" indent="0">
              <a:buNone/>
            </a:pPr>
            <a:r>
              <a:rPr lang="en-US" dirty="0">
                <a:latin typeface="Rockwell" panose="02060603020205020403" pitchFamily="18" charset="0"/>
              </a:rPr>
              <a:t>     c[</a:t>
            </a:r>
            <a:r>
              <a:rPr lang="en-US" dirty="0" err="1">
                <a:latin typeface="Rockwell" panose="02060603020205020403" pitchFamily="18" charset="0"/>
              </a:rPr>
              <a:t>i</a:t>
            </a:r>
            <a:r>
              <a:rPr lang="en-US" dirty="0">
                <a:latin typeface="Rockwell" panose="02060603020205020403" pitchFamily="18" charset="0"/>
              </a:rPr>
              <a:t>][j]=a[</a:t>
            </a:r>
            <a:r>
              <a:rPr lang="en-US" dirty="0" err="1">
                <a:latin typeface="Rockwell" panose="02060603020205020403" pitchFamily="18" charset="0"/>
              </a:rPr>
              <a:t>i</a:t>
            </a:r>
            <a:r>
              <a:rPr lang="en-US" dirty="0">
                <a:latin typeface="Rockwell" panose="02060603020205020403" pitchFamily="18" charset="0"/>
              </a:rPr>
              <a:t>][j]+b[</a:t>
            </a:r>
            <a:r>
              <a:rPr lang="en-US" dirty="0" err="1">
                <a:latin typeface="Rockwell" panose="02060603020205020403" pitchFamily="18" charset="0"/>
              </a:rPr>
              <a:t>i</a:t>
            </a:r>
            <a:r>
              <a:rPr lang="en-US" dirty="0">
                <a:latin typeface="Rockwell" panose="02060603020205020403" pitchFamily="18" charset="0"/>
              </a:rPr>
              <a:t>][j]</a:t>
            </a:r>
          </a:p>
          <a:p>
            <a:pPr marL="0" indent="0">
              <a:buNone/>
            </a:pPr>
            <a:r>
              <a:rPr lang="en-US" dirty="0">
                <a:latin typeface="Rockwell" panose="02060603020205020403" pitchFamily="18" charset="0"/>
              </a:rPr>
              <a:t>      }</a:t>
            </a:r>
          </a:p>
          <a:p>
            <a:pPr marL="0" indent="0">
              <a:buNone/>
            </a:pPr>
            <a:r>
              <a:rPr lang="en-US" dirty="0">
                <a:latin typeface="Rockwell" panose="02060603020205020403" pitchFamily="18" charset="0"/>
              </a:rPr>
              <a:t>}</a:t>
            </a:r>
          </a:p>
          <a:p>
            <a:pPr marL="0" indent="0">
              <a:buNone/>
            </a:pPr>
            <a:endParaRPr lang="en-IN" dirty="0">
              <a:latin typeface="Rockwell" panose="02060603020205020403" pitchFamily="18" charset="0"/>
            </a:endParaRPr>
          </a:p>
        </p:txBody>
      </p:sp>
      <p:cxnSp>
        <p:nvCxnSpPr>
          <p:cNvPr id="4" name="Straight Arrow Connector 3">
            <a:extLst>
              <a:ext uri="{FF2B5EF4-FFF2-40B4-BE49-F238E27FC236}">
                <a16:creationId xmlns:a16="http://schemas.microsoft.com/office/drawing/2014/main" id="{59411E2F-76F6-4DAC-B903-E13CF4C7DC48}"/>
              </a:ext>
            </a:extLst>
          </p:cNvPr>
          <p:cNvCxnSpPr/>
          <p:nvPr/>
        </p:nvCxnSpPr>
        <p:spPr>
          <a:xfrm>
            <a:off x="3158836" y="2364968"/>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F32FE2F-BBE1-4928-BC46-F28823BB5F41}"/>
              </a:ext>
            </a:extLst>
          </p:cNvPr>
          <p:cNvSpPr txBox="1"/>
          <p:nvPr/>
        </p:nvSpPr>
        <p:spPr>
          <a:xfrm>
            <a:off x="5216236" y="2226469"/>
            <a:ext cx="940378" cy="415498"/>
          </a:xfrm>
          <a:prstGeom prst="rect">
            <a:avLst/>
          </a:prstGeom>
          <a:noFill/>
        </p:spPr>
        <p:txBody>
          <a:bodyPr wrap="square" rtlCol="0">
            <a:spAutoFit/>
          </a:bodyPr>
          <a:lstStyle/>
          <a:p>
            <a:r>
              <a:rPr lang="en-IN" sz="2100" dirty="0">
                <a:latin typeface="Rockwell" panose="02060603020205020403" pitchFamily="18" charset="0"/>
              </a:rPr>
              <a:t>n+1</a:t>
            </a:r>
          </a:p>
        </p:txBody>
      </p:sp>
      <p:cxnSp>
        <p:nvCxnSpPr>
          <p:cNvPr id="6" name="Straight Arrow Connector 5">
            <a:extLst>
              <a:ext uri="{FF2B5EF4-FFF2-40B4-BE49-F238E27FC236}">
                <a16:creationId xmlns:a16="http://schemas.microsoft.com/office/drawing/2014/main" id="{41039C2C-6E63-4535-A57E-2E0885AD4846}"/>
              </a:ext>
            </a:extLst>
          </p:cNvPr>
          <p:cNvCxnSpPr/>
          <p:nvPr/>
        </p:nvCxnSpPr>
        <p:spPr>
          <a:xfrm>
            <a:off x="3158836" y="3081941"/>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C937A6-CCE4-4F35-8EA1-78652F88257D}"/>
              </a:ext>
            </a:extLst>
          </p:cNvPr>
          <p:cNvSpPr txBox="1"/>
          <p:nvPr/>
        </p:nvSpPr>
        <p:spPr>
          <a:xfrm>
            <a:off x="5216236" y="2943441"/>
            <a:ext cx="270164" cy="369332"/>
          </a:xfrm>
          <a:prstGeom prst="rect">
            <a:avLst/>
          </a:prstGeom>
          <a:noFill/>
        </p:spPr>
        <p:txBody>
          <a:bodyPr wrap="square" rtlCol="0">
            <a:spAutoFit/>
          </a:bodyPr>
          <a:lstStyle/>
          <a:p>
            <a:r>
              <a:rPr lang="en-IN" dirty="0">
                <a:latin typeface="Rockwell" panose="02060603020205020403" pitchFamily="18" charset="0"/>
              </a:rPr>
              <a:t>n</a:t>
            </a:r>
          </a:p>
        </p:txBody>
      </p:sp>
      <p:sp>
        <p:nvSpPr>
          <p:cNvPr id="8" name="TextBox 7">
            <a:extLst>
              <a:ext uri="{FF2B5EF4-FFF2-40B4-BE49-F238E27FC236}">
                <a16:creationId xmlns:a16="http://schemas.microsoft.com/office/drawing/2014/main" id="{0469955F-B01E-40E8-8BED-0EB760878D7A}"/>
              </a:ext>
            </a:extLst>
          </p:cNvPr>
          <p:cNvSpPr txBox="1"/>
          <p:nvPr/>
        </p:nvSpPr>
        <p:spPr>
          <a:xfrm>
            <a:off x="5417127" y="2943441"/>
            <a:ext cx="1064201" cy="369332"/>
          </a:xfrm>
          <a:prstGeom prst="rect">
            <a:avLst/>
          </a:prstGeom>
          <a:noFill/>
        </p:spPr>
        <p:txBody>
          <a:bodyPr wrap="square" rtlCol="0">
            <a:spAutoFit/>
          </a:bodyPr>
          <a:lstStyle/>
          <a:p>
            <a:r>
              <a:rPr lang="en-IN" dirty="0">
                <a:latin typeface="Rockwell" panose="02060603020205020403" pitchFamily="18" charset="0"/>
              </a:rPr>
              <a:t>*(n+1)</a:t>
            </a:r>
          </a:p>
        </p:txBody>
      </p:sp>
      <p:cxnSp>
        <p:nvCxnSpPr>
          <p:cNvPr id="9" name="Straight Arrow Connector 8">
            <a:extLst>
              <a:ext uri="{FF2B5EF4-FFF2-40B4-BE49-F238E27FC236}">
                <a16:creationId xmlns:a16="http://schemas.microsoft.com/office/drawing/2014/main" id="{FB8C4285-C775-4E3E-92EB-CF9472F1232F}"/>
              </a:ext>
            </a:extLst>
          </p:cNvPr>
          <p:cNvCxnSpPr/>
          <p:nvPr/>
        </p:nvCxnSpPr>
        <p:spPr>
          <a:xfrm>
            <a:off x="3595255" y="4131422"/>
            <a:ext cx="195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249A1AC-BE0D-4B96-9370-3A37FBBA3895}"/>
              </a:ext>
            </a:extLst>
          </p:cNvPr>
          <p:cNvSpPr txBox="1"/>
          <p:nvPr/>
        </p:nvSpPr>
        <p:spPr>
          <a:xfrm>
            <a:off x="5652655" y="3992923"/>
            <a:ext cx="270164" cy="369332"/>
          </a:xfrm>
          <a:prstGeom prst="rect">
            <a:avLst/>
          </a:prstGeom>
          <a:noFill/>
        </p:spPr>
        <p:txBody>
          <a:bodyPr wrap="square" rtlCol="0">
            <a:spAutoFit/>
          </a:bodyPr>
          <a:lstStyle/>
          <a:p>
            <a:r>
              <a:rPr lang="en-IN" dirty="0">
                <a:latin typeface="Rockwell" panose="02060603020205020403" pitchFamily="18" charset="0"/>
              </a:rPr>
              <a:t>n</a:t>
            </a:r>
          </a:p>
        </p:txBody>
      </p:sp>
      <p:sp>
        <p:nvSpPr>
          <p:cNvPr id="11" name="TextBox 10">
            <a:extLst>
              <a:ext uri="{FF2B5EF4-FFF2-40B4-BE49-F238E27FC236}">
                <a16:creationId xmlns:a16="http://schemas.microsoft.com/office/drawing/2014/main" id="{C0FF1A89-C7D0-4ED5-BA6B-CA73BA1D8374}"/>
              </a:ext>
            </a:extLst>
          </p:cNvPr>
          <p:cNvSpPr txBox="1"/>
          <p:nvPr/>
        </p:nvSpPr>
        <p:spPr>
          <a:xfrm>
            <a:off x="5837093" y="3992923"/>
            <a:ext cx="644236" cy="369332"/>
          </a:xfrm>
          <a:prstGeom prst="rect">
            <a:avLst/>
          </a:prstGeom>
          <a:noFill/>
        </p:spPr>
        <p:txBody>
          <a:bodyPr wrap="square" rtlCol="0">
            <a:spAutoFit/>
          </a:bodyPr>
          <a:lstStyle/>
          <a:p>
            <a:r>
              <a:rPr lang="en-IN" dirty="0">
                <a:latin typeface="Rockwell" panose="02060603020205020403" pitchFamily="18" charset="0"/>
              </a:rPr>
              <a:t>*n</a:t>
            </a:r>
          </a:p>
        </p:txBody>
      </p:sp>
      <p:cxnSp>
        <p:nvCxnSpPr>
          <p:cNvPr id="13" name="Straight Connector 12">
            <a:extLst>
              <a:ext uri="{FF2B5EF4-FFF2-40B4-BE49-F238E27FC236}">
                <a16:creationId xmlns:a16="http://schemas.microsoft.com/office/drawing/2014/main" id="{67FB1EDA-77F7-4C8F-B906-0E8AC494CD3C}"/>
              </a:ext>
            </a:extLst>
          </p:cNvPr>
          <p:cNvCxnSpPr/>
          <p:nvPr/>
        </p:nvCxnSpPr>
        <p:spPr>
          <a:xfrm>
            <a:off x="5417127" y="4452505"/>
            <a:ext cx="92825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7C88A6A-25E5-410C-A604-902B8FCC1EC7}"/>
              </a:ext>
            </a:extLst>
          </p:cNvPr>
          <p:cNvSpPr txBox="1"/>
          <p:nvPr/>
        </p:nvSpPr>
        <p:spPr>
          <a:xfrm>
            <a:off x="5559135" y="4555740"/>
            <a:ext cx="3473163" cy="369332"/>
          </a:xfrm>
          <a:prstGeom prst="rect">
            <a:avLst/>
          </a:prstGeom>
          <a:noFill/>
        </p:spPr>
        <p:txBody>
          <a:bodyPr wrap="square" rtlCol="0">
            <a:spAutoFit/>
          </a:bodyPr>
          <a:lstStyle/>
          <a:p>
            <a:r>
              <a:rPr lang="en-IN" dirty="0">
                <a:latin typeface="Rockwell" panose="02060603020205020403" pitchFamily="18" charset="0"/>
              </a:rPr>
              <a:t>n+1+</a:t>
            </a:r>
            <a:r>
              <a:rPr lang="en-US" dirty="0">
                <a:latin typeface="Rockwell" panose="02060603020205020403" pitchFamily="18" charset="0"/>
              </a:rPr>
              <a:t> n</a:t>
            </a:r>
            <a:r>
              <a:rPr lang="en-US" baseline="30000" dirty="0">
                <a:latin typeface="Rockwell" panose="02060603020205020403" pitchFamily="18" charset="0"/>
              </a:rPr>
              <a:t>2</a:t>
            </a:r>
            <a:r>
              <a:rPr lang="en-US" dirty="0">
                <a:latin typeface="Rockwell" panose="02060603020205020403" pitchFamily="18" charset="0"/>
              </a:rPr>
              <a:t> +n+ n</a:t>
            </a:r>
            <a:r>
              <a:rPr lang="en-US" baseline="30000" dirty="0">
                <a:latin typeface="Rockwell" panose="02060603020205020403" pitchFamily="18" charset="0"/>
              </a:rPr>
              <a:t>2 = </a:t>
            </a:r>
            <a:r>
              <a:rPr lang="en-US" dirty="0">
                <a:latin typeface="Rockwell" panose="02060603020205020403" pitchFamily="18" charset="0"/>
              </a:rPr>
              <a:t> 2 n</a:t>
            </a:r>
            <a:r>
              <a:rPr lang="en-US" baseline="30000" dirty="0">
                <a:latin typeface="Rockwell" panose="02060603020205020403" pitchFamily="18" charset="0"/>
              </a:rPr>
              <a:t>2</a:t>
            </a:r>
            <a:r>
              <a:rPr lang="en-US" dirty="0">
                <a:latin typeface="Rockwell" panose="02060603020205020403" pitchFamily="18" charset="0"/>
              </a:rPr>
              <a:t> + 2n + 1 </a:t>
            </a:r>
            <a:endParaRPr lang="en-IN" dirty="0">
              <a:latin typeface="Rockwell" panose="02060603020205020403" pitchFamily="18" charset="0"/>
            </a:endParaRPr>
          </a:p>
        </p:txBody>
      </p:sp>
      <p:sp>
        <p:nvSpPr>
          <p:cNvPr id="15" name="TextBox 14">
            <a:extLst>
              <a:ext uri="{FF2B5EF4-FFF2-40B4-BE49-F238E27FC236}">
                <a16:creationId xmlns:a16="http://schemas.microsoft.com/office/drawing/2014/main" id="{5EEBA54B-1F6E-4535-B879-BA460FFE1913}"/>
              </a:ext>
            </a:extLst>
          </p:cNvPr>
          <p:cNvSpPr txBox="1"/>
          <p:nvPr/>
        </p:nvSpPr>
        <p:spPr>
          <a:xfrm>
            <a:off x="5559135" y="4903905"/>
            <a:ext cx="786247" cy="369332"/>
          </a:xfrm>
          <a:prstGeom prst="rect">
            <a:avLst/>
          </a:prstGeom>
          <a:solidFill>
            <a:schemeClr val="accent4">
              <a:lumMod val="60000"/>
              <a:lumOff val="40000"/>
            </a:schemeClr>
          </a:solidFill>
        </p:spPr>
        <p:txBody>
          <a:bodyPr wrap="square" rtlCol="0">
            <a:spAutoFit/>
          </a:bodyPr>
          <a:lstStyle/>
          <a:p>
            <a:r>
              <a:rPr lang="en-IN" dirty="0">
                <a:latin typeface="Rockwell" panose="02060603020205020403" pitchFamily="18" charset="0"/>
              </a:rPr>
              <a:t>O(</a:t>
            </a:r>
            <a:r>
              <a:rPr lang="en-US" dirty="0">
                <a:latin typeface="Rockwell" panose="02060603020205020403" pitchFamily="18" charset="0"/>
              </a:rPr>
              <a:t>n</a:t>
            </a:r>
            <a:r>
              <a:rPr lang="en-US" baseline="30000" dirty="0">
                <a:latin typeface="Rockwell" panose="02060603020205020403" pitchFamily="18" charset="0"/>
              </a:rPr>
              <a:t>2</a:t>
            </a:r>
            <a:r>
              <a:rPr lang="en-US" dirty="0">
                <a:latin typeface="Rockwell" panose="02060603020205020403" pitchFamily="18" charset="0"/>
              </a:rPr>
              <a:t>)</a:t>
            </a:r>
            <a:endParaRPr lang="en-IN" dirty="0">
              <a:latin typeface="Rockwell" panose="02060603020205020403" pitchFamily="18" charset="0"/>
            </a:endParaRPr>
          </a:p>
        </p:txBody>
      </p:sp>
    </p:spTree>
    <p:extLst>
      <p:ext uri="{BB962C8B-B14F-4D97-AF65-F5344CB8AC3E}">
        <p14:creationId xmlns:p14="http://schemas.microsoft.com/office/powerpoint/2010/main" val="48883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1" grpId="0"/>
      <p:bldP spid="14" grpId="0"/>
      <p:bldP spid="1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2158A-E926-4CCB-8540-8DF603EB1230}"/>
              </a:ext>
            </a:extLst>
          </p:cNvPr>
          <p:cNvSpPr/>
          <p:nvPr/>
        </p:nvSpPr>
        <p:spPr>
          <a:xfrm>
            <a:off x="178525" y="1198464"/>
            <a:ext cx="9112879" cy="553998"/>
          </a:xfrm>
          <a:prstGeom prst="rect">
            <a:avLst/>
          </a:prstGeom>
        </p:spPr>
        <p:txBody>
          <a:bodyPr wrap="none">
            <a:spAutoFit/>
          </a:bodyPr>
          <a:lstStyle/>
          <a:p>
            <a:r>
              <a:rPr lang="en-US" sz="3000" dirty="0">
                <a:solidFill>
                  <a:schemeClr val="accent1"/>
                </a:solidFill>
                <a:latin typeface="Rockwell" panose="02060603020205020403" pitchFamily="18" charset="0"/>
                <a:cs typeface="Times New Roman" panose="02020603050405020304" pitchFamily="18" charset="0"/>
              </a:rPr>
              <a:t>Space Complexity O(</a:t>
            </a:r>
            <a:r>
              <a:rPr lang="en-US" sz="3000" dirty="0">
                <a:solidFill>
                  <a:schemeClr val="accent1"/>
                </a:solidFill>
                <a:latin typeface="Rockwell" panose="02060603020205020403" pitchFamily="18" charset="0"/>
              </a:rPr>
              <a:t>n</a:t>
            </a:r>
            <a:r>
              <a:rPr lang="en-US" sz="3000" baseline="30000" dirty="0">
                <a:solidFill>
                  <a:schemeClr val="accent1"/>
                </a:solidFill>
                <a:latin typeface="Rockwell" panose="02060603020205020403" pitchFamily="18" charset="0"/>
              </a:rPr>
              <a:t>2</a:t>
            </a:r>
            <a:r>
              <a:rPr lang="en-US" sz="3000" dirty="0">
                <a:solidFill>
                  <a:schemeClr val="accent1"/>
                </a:solidFill>
                <a:latin typeface="Rockwell" panose="02060603020205020403" pitchFamily="18" charset="0"/>
                <a:cs typeface="Times New Roman" panose="02020603050405020304" pitchFamily="18" charset="0"/>
              </a:rPr>
              <a:t>)-Frequency Count Method</a:t>
            </a:r>
            <a:endParaRPr lang="en-IN" sz="3000" dirty="0">
              <a:solidFill>
                <a:schemeClr val="accent1"/>
              </a:solidFill>
            </a:endParaRPr>
          </a:p>
        </p:txBody>
      </p:sp>
      <p:sp>
        <p:nvSpPr>
          <p:cNvPr id="5" name="TextBox 4">
            <a:extLst>
              <a:ext uri="{FF2B5EF4-FFF2-40B4-BE49-F238E27FC236}">
                <a16:creationId xmlns:a16="http://schemas.microsoft.com/office/drawing/2014/main" id="{7A99924B-04B9-47A8-A5F9-D5076F8E0399}"/>
              </a:ext>
            </a:extLst>
          </p:cNvPr>
          <p:cNvSpPr txBox="1"/>
          <p:nvPr/>
        </p:nvSpPr>
        <p:spPr>
          <a:xfrm>
            <a:off x="5202383" y="1958687"/>
            <a:ext cx="3151909" cy="3416320"/>
          </a:xfrm>
          <a:prstGeom prst="rect">
            <a:avLst/>
          </a:prstGeom>
          <a:noFill/>
        </p:spPr>
        <p:txBody>
          <a:bodyPr wrap="square" rtlCol="0">
            <a:spAutoFit/>
          </a:bodyPr>
          <a:lstStyle/>
          <a:p>
            <a:r>
              <a:rPr lang="en-IN" sz="2400" dirty="0">
                <a:latin typeface="Rockwell" panose="02060603020205020403" pitchFamily="18" charset="0"/>
              </a:rPr>
              <a:t>A -&gt; n</a:t>
            </a:r>
            <a:r>
              <a:rPr lang="en-IN" sz="2400" baseline="30000" dirty="0">
                <a:latin typeface="Rockwell" panose="02060603020205020403" pitchFamily="18" charset="0"/>
              </a:rPr>
              <a:t>2 </a:t>
            </a:r>
            <a:r>
              <a:rPr lang="en-IN" sz="2400" dirty="0">
                <a:latin typeface="Rockwell" panose="02060603020205020403" pitchFamily="18" charset="0"/>
              </a:rPr>
              <a:t> </a:t>
            </a:r>
          </a:p>
          <a:p>
            <a:r>
              <a:rPr lang="en-IN" sz="2400" dirty="0">
                <a:latin typeface="Rockwell" panose="02060603020205020403" pitchFamily="18" charset="0"/>
              </a:rPr>
              <a:t>B -&gt; n</a:t>
            </a:r>
            <a:r>
              <a:rPr lang="en-IN" sz="2400" baseline="30000" dirty="0">
                <a:latin typeface="Rockwell" panose="02060603020205020403" pitchFamily="18" charset="0"/>
              </a:rPr>
              <a:t>2</a:t>
            </a:r>
          </a:p>
          <a:p>
            <a:r>
              <a:rPr lang="en-IN" sz="2400" dirty="0">
                <a:latin typeface="Rockwell" panose="02060603020205020403" pitchFamily="18" charset="0"/>
              </a:rPr>
              <a:t>C -&gt; n</a:t>
            </a:r>
            <a:r>
              <a:rPr lang="en-IN" sz="2400" baseline="30000" dirty="0">
                <a:latin typeface="Rockwell" panose="02060603020205020403" pitchFamily="18" charset="0"/>
              </a:rPr>
              <a:t>2</a:t>
            </a:r>
          </a:p>
          <a:p>
            <a:r>
              <a:rPr lang="en-IN" sz="2400" dirty="0">
                <a:latin typeface="Rockwell" panose="02060603020205020403" pitchFamily="18" charset="0"/>
              </a:rPr>
              <a:t>n -&gt; 1</a:t>
            </a:r>
          </a:p>
          <a:p>
            <a:r>
              <a:rPr lang="en-IN" sz="2400" dirty="0" err="1">
                <a:latin typeface="Rockwell" panose="02060603020205020403" pitchFamily="18" charset="0"/>
              </a:rPr>
              <a:t>i</a:t>
            </a:r>
            <a:r>
              <a:rPr lang="en-IN" sz="2400" dirty="0">
                <a:latin typeface="Rockwell" panose="02060603020205020403" pitchFamily="18" charset="0"/>
              </a:rPr>
              <a:t> -&gt; 1</a:t>
            </a:r>
          </a:p>
          <a:p>
            <a:r>
              <a:rPr lang="en-IN" sz="2400" dirty="0">
                <a:latin typeface="Rockwell" panose="02060603020205020403" pitchFamily="18" charset="0"/>
              </a:rPr>
              <a:t>j -&gt; 1 </a:t>
            </a:r>
          </a:p>
          <a:p>
            <a:endParaRPr lang="en-IN" sz="2400" dirty="0">
              <a:latin typeface="Rockwell" panose="02060603020205020403" pitchFamily="18" charset="0"/>
            </a:endParaRPr>
          </a:p>
          <a:p>
            <a:endParaRPr lang="en-IN" sz="2400" dirty="0">
              <a:latin typeface="Rockwell" panose="02060603020205020403" pitchFamily="18" charset="0"/>
            </a:endParaRPr>
          </a:p>
          <a:p>
            <a:r>
              <a:rPr lang="en-IN" sz="2400" dirty="0">
                <a:latin typeface="Rockwell" panose="02060603020205020403" pitchFamily="18" charset="0"/>
              </a:rPr>
              <a:t>3 n</a:t>
            </a:r>
            <a:r>
              <a:rPr lang="en-IN" sz="2400" baseline="30000" dirty="0">
                <a:latin typeface="Rockwell" panose="02060603020205020403" pitchFamily="18" charset="0"/>
              </a:rPr>
              <a:t>2 </a:t>
            </a:r>
            <a:r>
              <a:rPr lang="en-IN" sz="2400" dirty="0">
                <a:latin typeface="Rockwell" panose="02060603020205020403" pitchFamily="18" charset="0"/>
              </a:rPr>
              <a:t> + 3 = O(n</a:t>
            </a:r>
            <a:r>
              <a:rPr lang="en-IN" sz="2400" baseline="30000" dirty="0">
                <a:latin typeface="Rockwell" panose="02060603020205020403" pitchFamily="18" charset="0"/>
              </a:rPr>
              <a:t>2 </a:t>
            </a:r>
            <a:r>
              <a:rPr lang="en-IN" sz="2400" dirty="0">
                <a:latin typeface="Rockwell" panose="02060603020205020403" pitchFamily="18" charset="0"/>
              </a:rPr>
              <a:t>)  </a:t>
            </a:r>
          </a:p>
        </p:txBody>
      </p:sp>
      <p:sp>
        <p:nvSpPr>
          <p:cNvPr id="6" name="Rectangle 5">
            <a:extLst>
              <a:ext uri="{FF2B5EF4-FFF2-40B4-BE49-F238E27FC236}">
                <a16:creationId xmlns:a16="http://schemas.microsoft.com/office/drawing/2014/main" id="{EDB1259A-E985-48AD-9CED-9842DDF5D207}"/>
              </a:ext>
            </a:extLst>
          </p:cNvPr>
          <p:cNvSpPr/>
          <p:nvPr/>
        </p:nvSpPr>
        <p:spPr>
          <a:xfrm>
            <a:off x="789708" y="2272468"/>
            <a:ext cx="2680855" cy="2308324"/>
          </a:xfrm>
          <a:prstGeom prst="rect">
            <a:avLst/>
          </a:prstGeom>
        </p:spPr>
        <p:txBody>
          <a:bodyPr wrap="square">
            <a:spAutoFit/>
          </a:bodyPr>
          <a:lstStyle/>
          <a:p>
            <a:r>
              <a:rPr lang="en-US" dirty="0">
                <a:latin typeface="Rockwell" panose="02060603020205020403" pitchFamily="18" charset="0"/>
              </a:rPr>
              <a:t>for(</a:t>
            </a:r>
            <a:r>
              <a:rPr lang="en-US" dirty="0" err="1">
                <a:latin typeface="Rockwell" panose="02060603020205020403" pitchFamily="18" charset="0"/>
              </a:rPr>
              <a:t>i</a:t>
            </a:r>
            <a:r>
              <a:rPr lang="en-US" dirty="0">
                <a:latin typeface="Rockwell" panose="02060603020205020403" pitchFamily="18" charset="0"/>
              </a:rPr>
              <a:t>=0;i&lt;</a:t>
            </a:r>
            <a:r>
              <a:rPr lang="en-US" dirty="0" err="1">
                <a:latin typeface="Rockwell" panose="02060603020205020403" pitchFamily="18" charset="0"/>
              </a:rPr>
              <a:t>n,i</a:t>
            </a:r>
            <a:r>
              <a:rPr lang="en-US" dirty="0">
                <a:latin typeface="Rockwell" panose="02060603020205020403" pitchFamily="18" charset="0"/>
              </a:rPr>
              <a:t>++)</a:t>
            </a:r>
          </a:p>
          <a:p>
            <a:r>
              <a:rPr lang="en-US" dirty="0">
                <a:latin typeface="Rockwell" panose="02060603020205020403" pitchFamily="18" charset="0"/>
              </a:rPr>
              <a:t> {</a:t>
            </a:r>
          </a:p>
          <a:p>
            <a:r>
              <a:rPr lang="en-US" dirty="0">
                <a:latin typeface="Rockwell" panose="02060603020205020403" pitchFamily="18" charset="0"/>
              </a:rPr>
              <a:t>   for(j=0,j&lt;</a:t>
            </a:r>
            <a:r>
              <a:rPr lang="en-US" dirty="0" err="1">
                <a:latin typeface="Rockwell" panose="02060603020205020403" pitchFamily="18" charset="0"/>
              </a:rPr>
              <a:t>n,j</a:t>
            </a:r>
            <a:r>
              <a:rPr lang="en-US" dirty="0">
                <a:latin typeface="Rockwell" panose="02060603020205020403" pitchFamily="18" charset="0"/>
              </a:rPr>
              <a:t>++)</a:t>
            </a:r>
          </a:p>
          <a:p>
            <a:r>
              <a:rPr lang="en-US" dirty="0">
                <a:latin typeface="Rockwell" panose="02060603020205020403" pitchFamily="18" charset="0"/>
              </a:rPr>
              <a:t>   {</a:t>
            </a:r>
          </a:p>
          <a:p>
            <a:r>
              <a:rPr lang="en-US" dirty="0">
                <a:latin typeface="Rockwell" panose="02060603020205020403" pitchFamily="18" charset="0"/>
              </a:rPr>
              <a:t>   c[</a:t>
            </a:r>
            <a:r>
              <a:rPr lang="en-US" dirty="0" err="1">
                <a:latin typeface="Rockwell" panose="02060603020205020403" pitchFamily="18" charset="0"/>
              </a:rPr>
              <a:t>i</a:t>
            </a:r>
            <a:r>
              <a:rPr lang="en-US" dirty="0">
                <a:latin typeface="Rockwell" panose="02060603020205020403" pitchFamily="18" charset="0"/>
              </a:rPr>
              <a:t>][j]=a[</a:t>
            </a:r>
            <a:r>
              <a:rPr lang="en-US" dirty="0" err="1">
                <a:latin typeface="Rockwell" panose="02060603020205020403" pitchFamily="18" charset="0"/>
              </a:rPr>
              <a:t>i</a:t>
            </a:r>
            <a:r>
              <a:rPr lang="en-US" dirty="0">
                <a:latin typeface="Rockwell" panose="02060603020205020403" pitchFamily="18" charset="0"/>
              </a:rPr>
              <a:t>][j]+b[</a:t>
            </a:r>
            <a:r>
              <a:rPr lang="en-US" dirty="0" err="1">
                <a:latin typeface="Rockwell" panose="02060603020205020403" pitchFamily="18" charset="0"/>
              </a:rPr>
              <a:t>i</a:t>
            </a:r>
            <a:r>
              <a:rPr lang="en-US" dirty="0">
                <a:latin typeface="Rockwell" panose="02060603020205020403" pitchFamily="18" charset="0"/>
              </a:rPr>
              <a:t>][j]</a:t>
            </a:r>
          </a:p>
          <a:p>
            <a:r>
              <a:rPr lang="en-US" dirty="0">
                <a:latin typeface="Rockwell" panose="02060603020205020403" pitchFamily="18" charset="0"/>
              </a:rPr>
              <a:t>      }</a:t>
            </a:r>
          </a:p>
          <a:p>
            <a:r>
              <a:rPr lang="en-US" dirty="0">
                <a:latin typeface="Rockwell" panose="02060603020205020403" pitchFamily="18" charset="0"/>
              </a:rPr>
              <a:t>}</a:t>
            </a:r>
          </a:p>
          <a:p>
            <a:endParaRPr lang="en-IN" dirty="0">
              <a:latin typeface="Rockwell" panose="02060603020205020403" pitchFamily="18" charset="0"/>
            </a:endParaRPr>
          </a:p>
        </p:txBody>
      </p:sp>
      <p:graphicFrame>
        <p:nvGraphicFramePr>
          <p:cNvPr id="2" name="Table 2">
            <a:extLst>
              <a:ext uri="{FF2B5EF4-FFF2-40B4-BE49-F238E27FC236}">
                <a16:creationId xmlns:a16="http://schemas.microsoft.com/office/drawing/2014/main" id="{E3AC4C5F-8E1C-42DD-83E0-90287E92FB1D}"/>
              </a:ext>
            </a:extLst>
          </p:cNvPr>
          <p:cNvGraphicFramePr>
            <a:graphicFrameLocks noGrp="1"/>
          </p:cNvGraphicFramePr>
          <p:nvPr/>
        </p:nvGraphicFramePr>
        <p:xfrm>
          <a:off x="1745673" y="4361873"/>
          <a:ext cx="1364674" cy="563880"/>
        </p:xfrm>
        <a:graphic>
          <a:graphicData uri="http://schemas.openxmlformats.org/drawingml/2006/table">
            <a:tbl>
              <a:tblPr firstRow="1" bandRow="1">
                <a:tableStyleId>{2D5ABB26-0587-4C30-8999-92F81FD0307C}</a:tableStyleId>
              </a:tblPr>
              <a:tblGrid>
                <a:gridCol w="682337">
                  <a:extLst>
                    <a:ext uri="{9D8B030D-6E8A-4147-A177-3AD203B41FA5}">
                      <a16:colId xmlns:a16="http://schemas.microsoft.com/office/drawing/2014/main" val="1878646056"/>
                    </a:ext>
                  </a:extLst>
                </a:gridCol>
                <a:gridCol w="682337">
                  <a:extLst>
                    <a:ext uri="{9D8B030D-6E8A-4147-A177-3AD203B41FA5}">
                      <a16:colId xmlns:a16="http://schemas.microsoft.com/office/drawing/2014/main" val="4234075846"/>
                    </a:ext>
                  </a:extLst>
                </a:gridCol>
              </a:tblGrid>
              <a:tr h="278130">
                <a:tc>
                  <a:txBody>
                    <a:bodyPr/>
                    <a:lstStyle/>
                    <a:p>
                      <a:r>
                        <a:rPr lang="en-IN" sz="1400" dirty="0"/>
                        <a:t>     15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     22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8183475"/>
                  </a:ext>
                </a:extLst>
              </a:tr>
              <a:tr h="278130">
                <a:tc>
                  <a:txBody>
                    <a:bodyPr/>
                    <a:lstStyle/>
                    <a:p>
                      <a:r>
                        <a:rPr lang="en-IN" sz="1400" dirty="0"/>
                        <a:t>      17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      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8406167"/>
                  </a:ext>
                </a:extLst>
              </a:tr>
            </a:tbl>
          </a:graphicData>
        </a:graphic>
      </p:graphicFrame>
    </p:spTree>
    <p:extLst>
      <p:ext uri="{BB962C8B-B14F-4D97-AF65-F5344CB8AC3E}">
        <p14:creationId xmlns:p14="http://schemas.microsoft.com/office/powerpoint/2010/main" val="18965768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0FB28711-09F8-4FA6-90A0-0DA09A26C80F}"/>
              </a:ext>
            </a:extLst>
          </p:cNvPr>
          <p:cNvSpPr/>
          <p:nvPr/>
        </p:nvSpPr>
        <p:spPr>
          <a:xfrm>
            <a:off x="0" y="0"/>
            <a:ext cx="9144000" cy="12192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Time and Space Complexity of Algorithm</a:t>
            </a:r>
          </a:p>
        </p:txBody>
      </p:sp>
      <p:sp>
        <p:nvSpPr>
          <p:cNvPr id="18435" name="Rectangle 3">
            <a:extLst>
              <a:ext uri="{FF2B5EF4-FFF2-40B4-BE49-F238E27FC236}">
                <a16:creationId xmlns:a16="http://schemas.microsoft.com/office/drawing/2014/main" id="{CA67B552-7D9F-48AA-B085-4C2589F62E6F}"/>
              </a:ext>
            </a:extLst>
          </p:cNvPr>
          <p:cNvSpPr txBox="1">
            <a:spLocks noChangeArrowheads="1"/>
          </p:cNvSpPr>
          <p:nvPr/>
        </p:nvSpPr>
        <p:spPr bwMode="auto">
          <a:xfrm>
            <a:off x="152400" y="1244600"/>
            <a:ext cx="8839200"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lnSpc>
                <a:spcPct val="150000"/>
              </a:lnSpc>
              <a:spcBef>
                <a:spcPct val="20000"/>
              </a:spcBef>
              <a:buFont typeface="Arial" pitchFamily="34" charset="0"/>
              <a:buChar char="•"/>
              <a:defRPr/>
            </a:pPr>
            <a:r>
              <a:rPr lang="en-US" altLang="en-US" sz="2400" dirty="0">
                <a:latin typeface="Calibri" pitchFamily="34" charset="0"/>
              </a:rPr>
              <a:t>To analyze an algorithm means determining the amount of resources (such as time and storage) needed to execute it. </a:t>
            </a:r>
          </a:p>
          <a:p>
            <a:pPr eaLnBrk="1" hangingPunct="1">
              <a:lnSpc>
                <a:spcPct val="150000"/>
              </a:lnSpc>
              <a:spcBef>
                <a:spcPct val="20000"/>
              </a:spcBef>
              <a:buFont typeface="Arial" pitchFamily="34" charset="0"/>
              <a:buChar char="•"/>
              <a:defRPr/>
            </a:pPr>
            <a:r>
              <a:rPr lang="en-US" altLang="en-US" sz="2400" dirty="0">
                <a:latin typeface="Calibri" pitchFamily="34" charset="0"/>
              </a:rPr>
              <a:t>Efficiency or complexity of an algorithm is stated in terms of time complexity and space complexity.</a:t>
            </a:r>
          </a:p>
          <a:p>
            <a:pPr eaLnBrk="1" hangingPunct="1">
              <a:lnSpc>
                <a:spcPct val="150000"/>
              </a:lnSpc>
              <a:spcBef>
                <a:spcPct val="20000"/>
              </a:spcBef>
              <a:buFont typeface="Arial" pitchFamily="34" charset="0"/>
              <a:buChar char="•"/>
              <a:defRPr/>
            </a:pPr>
            <a:r>
              <a:rPr lang="en-US" altLang="en-US" sz="2400" i="1" dirty="0">
                <a:latin typeface="Calibri" pitchFamily="34" charset="0"/>
              </a:rPr>
              <a:t>Time complexity</a:t>
            </a:r>
            <a:r>
              <a:rPr lang="en-US" altLang="en-US" sz="2400" dirty="0">
                <a:latin typeface="Calibri" pitchFamily="34" charset="0"/>
              </a:rPr>
              <a:t> of an algorithm is basically the running time of the program as a function of the input size. </a:t>
            </a:r>
          </a:p>
          <a:p>
            <a:pPr eaLnBrk="1" hangingPunct="1">
              <a:lnSpc>
                <a:spcPct val="150000"/>
              </a:lnSpc>
              <a:spcBef>
                <a:spcPct val="20000"/>
              </a:spcBef>
              <a:buFont typeface="Arial" pitchFamily="34" charset="0"/>
              <a:buChar char="•"/>
              <a:defRPr/>
            </a:pPr>
            <a:r>
              <a:rPr lang="en-US" altLang="en-US" sz="2400" dirty="0">
                <a:latin typeface="Calibri" pitchFamily="34" charset="0"/>
              </a:rPr>
              <a:t>Similarly, </a:t>
            </a:r>
            <a:r>
              <a:rPr lang="en-US" altLang="en-US" sz="2400" i="1" dirty="0">
                <a:latin typeface="Calibri" pitchFamily="34" charset="0"/>
              </a:rPr>
              <a:t>space complexity</a:t>
            </a:r>
            <a:r>
              <a:rPr lang="en-US" altLang="en-US" sz="2400" dirty="0">
                <a:latin typeface="Calibri" pitchFamily="34" charset="0"/>
              </a:rPr>
              <a:t> of an algorithm is the amount of computer memory required during the program execution, as a function of the input size.</a:t>
            </a:r>
          </a:p>
          <a:p>
            <a:pPr marL="0" indent="0" eaLnBrk="1" hangingPunct="1">
              <a:lnSpc>
                <a:spcPct val="150000"/>
              </a:lnSpc>
              <a:spcBef>
                <a:spcPct val="20000"/>
              </a:spcBef>
              <a:defRPr/>
            </a:pPr>
            <a:endParaRPr lang="en-US" altLang="en-US" sz="2400" dirty="0">
              <a:latin typeface="Calibri"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AEA1C70-CAFD-4331-82C3-A706021E264F}"/>
              </a:ext>
            </a:extLst>
          </p:cNvPr>
          <p:cNvSpPr/>
          <p:nvPr/>
        </p:nvSpPr>
        <p:spPr>
          <a:xfrm>
            <a:off x="0" y="0"/>
            <a:ext cx="9144000" cy="12192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Time and Space Complexity of Algorithm</a:t>
            </a:r>
          </a:p>
        </p:txBody>
      </p:sp>
      <p:sp>
        <p:nvSpPr>
          <p:cNvPr id="21507" name="Rectangle 3">
            <a:extLst>
              <a:ext uri="{FF2B5EF4-FFF2-40B4-BE49-F238E27FC236}">
                <a16:creationId xmlns:a16="http://schemas.microsoft.com/office/drawing/2014/main" id="{3CEC0F7B-9445-4E60-914C-C0C7DD6FBDCE}"/>
              </a:ext>
            </a:extLst>
          </p:cNvPr>
          <p:cNvSpPr txBox="1">
            <a:spLocks noChangeArrowheads="1"/>
          </p:cNvSpPr>
          <p:nvPr/>
        </p:nvSpPr>
        <p:spPr bwMode="auto">
          <a:xfrm>
            <a:off x="152400" y="1295400"/>
            <a:ext cx="8839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Time complexity of an algorithm depends on the number of instructions executed. This number is primarily dependent on the size of the program's input and the algorithm used.</a:t>
            </a:r>
          </a:p>
          <a:p>
            <a:pPr eaLnBrk="1" hangingPunct="1">
              <a:lnSpc>
                <a:spcPct val="150000"/>
              </a:lnSpc>
            </a:pPr>
            <a:r>
              <a:rPr lang="en-US" altLang="en-US" sz="2400"/>
              <a:t>The space needed by a program depends on:</a:t>
            </a:r>
          </a:p>
          <a:p>
            <a:pPr eaLnBrk="1" hangingPunct="1">
              <a:lnSpc>
                <a:spcPct val="150000"/>
              </a:lnSpc>
              <a:buFont typeface="Wingdings" panose="05000000000000000000" pitchFamily="2" charset="2"/>
              <a:buChar char="ü"/>
            </a:pPr>
            <a:r>
              <a:rPr lang="en-US" altLang="en-US" sz="2400"/>
              <a:t>Fixed part includes space needed for storing instructions, constants, variables, and structured variables. </a:t>
            </a:r>
          </a:p>
          <a:p>
            <a:pPr eaLnBrk="1" hangingPunct="1">
              <a:lnSpc>
                <a:spcPct val="150000"/>
              </a:lnSpc>
              <a:buFont typeface="Wingdings" panose="05000000000000000000" pitchFamily="2" charset="2"/>
              <a:buChar char="ü"/>
            </a:pPr>
            <a:r>
              <a:rPr lang="en-US" altLang="en-US" sz="2400"/>
              <a:t>Variable part includes space needed for recursion stack, and for structured variables that are allocated space dynamically during the run-time of the program.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CDAE2983-AD9D-44EF-A33E-3B4FED9C9663}"/>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Calculating Algorithm Efficiency</a:t>
            </a:r>
          </a:p>
        </p:txBody>
      </p:sp>
      <p:sp>
        <p:nvSpPr>
          <p:cNvPr id="5" name="Rectangle 3">
            <a:extLst>
              <a:ext uri="{FF2B5EF4-FFF2-40B4-BE49-F238E27FC236}">
                <a16:creationId xmlns:a16="http://schemas.microsoft.com/office/drawing/2014/main" id="{AF441760-092B-4593-9FAA-C37E6AD7763A}"/>
              </a:ext>
            </a:extLst>
          </p:cNvPr>
          <p:cNvSpPr txBox="1">
            <a:spLocks noChangeArrowheads="1"/>
          </p:cNvSpPr>
          <p:nvPr/>
        </p:nvSpPr>
        <p:spPr bwMode="auto">
          <a:xfrm>
            <a:off x="22225"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150000"/>
              </a:lnSpc>
              <a:buFont typeface="Arial" pitchFamily="34" charset="0"/>
              <a:buChar char="•"/>
              <a:defRPr/>
            </a:pPr>
            <a:r>
              <a:rPr lang="en-US" altLang="en-US" sz="2400" dirty="0">
                <a:solidFill>
                  <a:schemeClr val="tx1"/>
                </a:solidFill>
              </a:rPr>
              <a:t>The efficiency of an algorithm is expressed in terms of the number of elements that has to be processed. So, if n is the number of elements, then the efficiency can be stated as </a:t>
            </a:r>
            <a:r>
              <a:rPr lang="en-US" altLang="en-US" sz="2400" b="1" i="1" dirty="0">
                <a:solidFill>
                  <a:schemeClr val="tx1"/>
                </a:solidFill>
              </a:rPr>
              <a:t>Efficiency = f(n)</a:t>
            </a:r>
            <a:r>
              <a:rPr lang="en-US" altLang="en-US" sz="2400" dirty="0">
                <a:solidFill>
                  <a:schemeClr val="tx1"/>
                </a:solidFill>
              </a:rPr>
              <a:t>.</a:t>
            </a:r>
          </a:p>
          <a:p>
            <a:pPr marL="342900" indent="-342900" algn="l" eaLnBrk="1" hangingPunct="1">
              <a:lnSpc>
                <a:spcPct val="150000"/>
              </a:lnSpc>
              <a:buFont typeface="Arial" pitchFamily="34" charset="0"/>
              <a:buChar char="•"/>
              <a:defRPr/>
            </a:pPr>
            <a:r>
              <a:rPr lang="en-US" altLang="en-US" sz="2400" dirty="0">
                <a:solidFill>
                  <a:schemeClr val="tx1"/>
                </a:solidFill>
              </a:rPr>
              <a:t>If a function is linear (without any loops or recursions), the efficiency of that algorithm or the running time of that algorithm can be given as the number of instructions it contains.</a:t>
            </a:r>
          </a:p>
          <a:p>
            <a:pPr marL="342900" indent="-342900" algn="l" eaLnBrk="1" hangingPunct="1">
              <a:lnSpc>
                <a:spcPct val="150000"/>
              </a:lnSpc>
              <a:buFont typeface="Arial" pitchFamily="34" charset="0"/>
              <a:buChar char="•"/>
              <a:defRPr/>
            </a:pPr>
            <a:r>
              <a:rPr lang="en-US" altLang="en-US" sz="2400" dirty="0">
                <a:solidFill>
                  <a:schemeClr val="tx1"/>
                </a:solidFill>
              </a:rPr>
              <a:t>If an algorithm contains certain loops or recursive functions then its efficiency may vary depending on the number of loops and the running time of each loop in the algorithm. </a:t>
            </a:r>
          </a:p>
          <a:p>
            <a:pPr algn="l" eaLnBrk="1" hangingPunct="1">
              <a:lnSpc>
                <a:spcPct val="150000"/>
              </a:lnSpc>
              <a:buFontTx/>
              <a:buNone/>
              <a:defRPr/>
            </a:pPr>
            <a:endParaRPr lang="en-US" altLang="en-US" sz="2400" b="1" i="1" dirty="0">
              <a:solidFill>
                <a:schemeClr val="tx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77C2AE08-7930-4C19-ADD7-805526D21E97}"/>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Calculating Algorithm Efficiency</a:t>
            </a:r>
          </a:p>
        </p:txBody>
      </p:sp>
      <p:sp>
        <p:nvSpPr>
          <p:cNvPr id="23555" name="Rectangle 3">
            <a:extLst>
              <a:ext uri="{FF2B5EF4-FFF2-40B4-BE49-F238E27FC236}">
                <a16:creationId xmlns:a16="http://schemas.microsoft.com/office/drawing/2014/main" id="{A2D13AAF-83A8-48F8-9339-75469B5D4F0F}"/>
              </a:ext>
            </a:extLst>
          </p:cNvPr>
          <p:cNvSpPr txBox="1">
            <a:spLocks noChangeArrowheads="1"/>
          </p:cNvSpPr>
          <p:nvPr/>
        </p:nvSpPr>
        <p:spPr bwMode="auto">
          <a:xfrm>
            <a:off x="152400" y="1143000"/>
            <a:ext cx="8839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buFontTx/>
              <a:buNone/>
            </a:pPr>
            <a:r>
              <a:rPr lang="en-US" altLang="en-US" sz="2400" b="1"/>
              <a:t>Linear loops</a:t>
            </a:r>
          </a:p>
          <a:p>
            <a:pPr eaLnBrk="1" hangingPunct="1">
              <a:lnSpc>
                <a:spcPct val="80000"/>
              </a:lnSpc>
              <a:buFontTx/>
              <a:buNone/>
            </a:pPr>
            <a:r>
              <a:rPr lang="en-US" altLang="en-US" sz="2400" b="1"/>
              <a:t>	</a:t>
            </a:r>
            <a:r>
              <a:rPr lang="en-US" altLang="en-US" sz="2400"/>
              <a:t>for(i=0;i&lt;100;i++)</a:t>
            </a:r>
          </a:p>
          <a:p>
            <a:pPr eaLnBrk="1" hangingPunct="1">
              <a:lnSpc>
                <a:spcPct val="80000"/>
              </a:lnSpc>
              <a:buFontTx/>
              <a:buNone/>
            </a:pPr>
            <a:r>
              <a:rPr lang="en-US" altLang="en-US" sz="2400"/>
              <a:t>		statement block </a:t>
            </a:r>
          </a:p>
          <a:p>
            <a:pPr eaLnBrk="1" hangingPunct="1">
              <a:lnSpc>
                <a:spcPct val="80000"/>
              </a:lnSpc>
              <a:buFontTx/>
              <a:buNone/>
            </a:pPr>
            <a:r>
              <a:rPr lang="en-US" altLang="en-US" sz="2400"/>
              <a:t>	f(n) = (n)</a:t>
            </a:r>
          </a:p>
          <a:p>
            <a:pPr eaLnBrk="1" hangingPunct="1">
              <a:lnSpc>
                <a:spcPct val="80000"/>
              </a:lnSpc>
              <a:buFontTx/>
              <a:buNone/>
            </a:pPr>
            <a:r>
              <a:rPr lang="en-US" altLang="en-US" sz="2400" b="1"/>
              <a:t>Logarithmic Loops</a:t>
            </a:r>
          </a:p>
          <a:p>
            <a:pPr eaLnBrk="1" hangingPunct="1">
              <a:lnSpc>
                <a:spcPct val="80000"/>
              </a:lnSpc>
              <a:buFontTx/>
              <a:buNone/>
            </a:pPr>
            <a:r>
              <a:rPr lang="en-US" altLang="en-US" sz="2400" b="1"/>
              <a:t>	</a:t>
            </a:r>
            <a:r>
              <a:rPr lang="en-US" altLang="en-US" sz="2400"/>
              <a:t>for(i=1;i&lt;1000;i*=2)                       for(i=1000;i&gt;=1;i/=2)                                                               </a:t>
            </a:r>
          </a:p>
          <a:p>
            <a:pPr eaLnBrk="1" hangingPunct="1">
              <a:lnSpc>
                <a:spcPct val="80000"/>
              </a:lnSpc>
              <a:buFontTx/>
              <a:buNone/>
            </a:pPr>
            <a:r>
              <a:rPr lang="en-US" altLang="en-US" sz="2400"/>
              <a:t>		statement block;		statement block;</a:t>
            </a:r>
          </a:p>
          <a:p>
            <a:pPr eaLnBrk="1" hangingPunct="1">
              <a:lnSpc>
                <a:spcPct val="80000"/>
              </a:lnSpc>
              <a:buFontTx/>
              <a:buNone/>
            </a:pPr>
            <a:r>
              <a:rPr lang="en-US" altLang="en-US" sz="2400"/>
              <a:t>	f(n) =  log n</a:t>
            </a:r>
          </a:p>
          <a:p>
            <a:pPr eaLnBrk="1" hangingPunct="1">
              <a:lnSpc>
                <a:spcPct val="80000"/>
              </a:lnSpc>
              <a:buFont typeface="Arial" panose="020B0604020202020204" pitchFamily="34" charset="0"/>
              <a:buNone/>
            </a:pPr>
            <a:r>
              <a:rPr lang="en-US" altLang="en-US" sz="2400" b="1"/>
              <a:t>Nested Loops</a:t>
            </a:r>
            <a:r>
              <a:rPr lang="en-US" altLang="en-US" sz="2400" b="1" i="1"/>
              <a:t>	</a:t>
            </a:r>
          </a:p>
          <a:p>
            <a:pPr eaLnBrk="1" hangingPunct="1">
              <a:lnSpc>
                <a:spcPct val="80000"/>
              </a:lnSpc>
              <a:buFont typeface="Arial" panose="020B0604020202020204" pitchFamily="34" charset="0"/>
              <a:buNone/>
            </a:pPr>
            <a:r>
              <a:rPr lang="en-US" altLang="en-US" sz="2400" b="1" i="1"/>
              <a:t>Linear logarithmic</a:t>
            </a:r>
          </a:p>
          <a:p>
            <a:pPr eaLnBrk="1" hangingPunct="1">
              <a:lnSpc>
                <a:spcPct val="80000"/>
              </a:lnSpc>
              <a:buFont typeface="Arial" panose="020B0604020202020204" pitchFamily="34" charset="0"/>
              <a:buNone/>
            </a:pPr>
            <a:r>
              <a:rPr lang="en-US" altLang="en-US" sz="2400"/>
              <a:t>	for(i=0;i&lt;10;i++)</a:t>
            </a:r>
          </a:p>
          <a:p>
            <a:pPr eaLnBrk="1" hangingPunct="1">
              <a:lnSpc>
                <a:spcPct val="80000"/>
              </a:lnSpc>
              <a:buFont typeface="Arial" panose="020B0604020202020204" pitchFamily="34" charset="0"/>
              <a:buNone/>
            </a:pPr>
            <a:r>
              <a:rPr lang="en-US" altLang="en-US" sz="2400"/>
              <a:t>		for(j=1; j&lt;10;j*=2)</a:t>
            </a:r>
          </a:p>
          <a:p>
            <a:pPr eaLnBrk="1" hangingPunct="1">
              <a:lnSpc>
                <a:spcPct val="80000"/>
              </a:lnSpc>
              <a:buFont typeface="Arial" panose="020B0604020202020204" pitchFamily="34" charset="0"/>
              <a:buNone/>
            </a:pPr>
            <a:r>
              <a:rPr lang="en-US" altLang="en-US" sz="2400"/>
              <a:t>			statement block;</a:t>
            </a:r>
          </a:p>
          <a:p>
            <a:pPr eaLnBrk="1" hangingPunct="1">
              <a:lnSpc>
                <a:spcPct val="80000"/>
              </a:lnSpc>
              <a:buFont typeface="Arial" panose="020B0604020202020204" pitchFamily="34" charset="0"/>
              <a:buNone/>
            </a:pPr>
            <a:r>
              <a:rPr lang="en-US" altLang="en-US" sz="2400"/>
              <a:t>	f(n)= n log n</a:t>
            </a:r>
          </a:p>
          <a:p>
            <a:pPr eaLnBrk="1" hangingPunct="1">
              <a:lnSpc>
                <a:spcPct val="80000"/>
              </a:lnSpc>
              <a:buFontTx/>
              <a:buNone/>
            </a:pPr>
            <a:r>
              <a:rPr lang="en-US" altLang="en-US" sz="24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9894FF68-2989-4542-82E1-5B0A7F10BD56}"/>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Classification of Data Structures</a:t>
            </a:r>
            <a:endParaRPr lang="en-US" dirty="0">
              <a:solidFill>
                <a:schemeClr val="bg1"/>
              </a:solidFill>
              <a:latin typeface="+mj-lt"/>
            </a:endParaRPr>
          </a:p>
        </p:txBody>
      </p:sp>
      <p:sp>
        <p:nvSpPr>
          <p:cNvPr id="8195" name="Rectangle 3">
            <a:extLst>
              <a:ext uri="{FF2B5EF4-FFF2-40B4-BE49-F238E27FC236}">
                <a16:creationId xmlns:a16="http://schemas.microsoft.com/office/drawing/2014/main" id="{DE82F533-AA2B-4F47-B11B-D91ABF94FBAE}"/>
              </a:ext>
            </a:extLst>
          </p:cNvPr>
          <p:cNvSpPr txBox="1">
            <a:spLocks noChangeArrowheads="1"/>
          </p:cNvSpPr>
          <p:nvPr/>
        </p:nvSpPr>
        <p:spPr bwMode="auto">
          <a:xfrm>
            <a:off x="152400" y="1143000"/>
            <a:ext cx="8839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Primitive data structures are the fundamental data types which are supported by a programming language. Some basic data types are integer, real, and boolean. The terms ‘data type’, ‘basic data type’, and ‘primitive data type’  are often used interchangeably. </a:t>
            </a:r>
          </a:p>
          <a:p>
            <a:pPr eaLnBrk="1" hangingPunct="1">
              <a:lnSpc>
                <a:spcPct val="150000"/>
              </a:lnSpc>
            </a:pPr>
            <a:r>
              <a:rPr lang="en-US" altLang="en-US" sz="2400"/>
              <a:t>Non-primitive data structures are those data structures which are created using primitive data structures. Examples of such data structures include linked lists, stacks, trees, and graphs.  </a:t>
            </a:r>
          </a:p>
          <a:p>
            <a:pPr eaLnBrk="1" hangingPunct="1">
              <a:lnSpc>
                <a:spcPct val="150000"/>
              </a:lnSpc>
            </a:pPr>
            <a:r>
              <a:rPr lang="en-US" altLang="en-US" sz="2400"/>
              <a:t>Non-primitive data structures can further be classified into two categories: </a:t>
            </a:r>
            <a:r>
              <a:rPr lang="en-US" altLang="en-US" sz="2400" i="1"/>
              <a:t>linear </a:t>
            </a:r>
            <a:r>
              <a:rPr lang="en-US" altLang="en-US" sz="2400"/>
              <a:t>and </a:t>
            </a:r>
            <a:r>
              <a:rPr lang="en-US" altLang="en-US" sz="2400" i="1"/>
              <a:t>non-linear </a:t>
            </a:r>
            <a:r>
              <a:rPr lang="en-US" altLang="en-US" sz="2400"/>
              <a:t>data structures.</a:t>
            </a:r>
            <a:r>
              <a:rPr lang="en-US" altLang="en-US" sz="2400" i="1"/>
              <a:t> </a:t>
            </a:r>
            <a:endParaRPr lang="en-US" altLang="en-US"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DD463310-97CB-40D5-81E0-89BC5F670FC6}"/>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Big O Notation</a:t>
            </a:r>
          </a:p>
        </p:txBody>
      </p:sp>
      <p:sp>
        <p:nvSpPr>
          <p:cNvPr id="24579" name="Rectangle 3">
            <a:extLst>
              <a:ext uri="{FF2B5EF4-FFF2-40B4-BE49-F238E27FC236}">
                <a16:creationId xmlns:a16="http://schemas.microsoft.com/office/drawing/2014/main" id="{60E1B96B-0C8B-4D01-9DD3-6B21A80251D1}"/>
              </a:ext>
            </a:extLst>
          </p:cNvPr>
          <p:cNvSpPr txBox="1">
            <a:spLocks noChangeArrowheads="1"/>
          </p:cNvSpPr>
          <p:nvPr/>
        </p:nvSpPr>
        <p:spPr bwMode="auto">
          <a:xfrm>
            <a:off x="76200" y="1219200"/>
            <a:ext cx="8991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Big-O notation, where the "O" stands for "order of", is concerned with what happens for very large values of n. </a:t>
            </a:r>
          </a:p>
          <a:p>
            <a:pPr eaLnBrk="1" hangingPunct="1">
              <a:lnSpc>
                <a:spcPct val="150000"/>
              </a:lnSpc>
            </a:pPr>
            <a:r>
              <a:rPr lang="en-US" altLang="en-US" sz="2400"/>
              <a:t>For example, if a sorting algorithm performs n</a:t>
            </a:r>
            <a:r>
              <a:rPr lang="en-US" altLang="en-US" sz="2400" baseline="30000"/>
              <a:t>2</a:t>
            </a:r>
            <a:r>
              <a:rPr lang="en-US" altLang="en-US" sz="2400"/>
              <a:t> operations to sort just n elements, then that algorithm would be described as an O(n</a:t>
            </a:r>
            <a:r>
              <a:rPr lang="en-US" altLang="en-US" sz="2400" baseline="30000"/>
              <a:t>2</a:t>
            </a:r>
            <a:r>
              <a:rPr lang="en-US" altLang="en-US" sz="2400"/>
              <a:t>) algorithm. </a:t>
            </a:r>
          </a:p>
          <a:p>
            <a:pPr eaLnBrk="1" hangingPunct="1">
              <a:lnSpc>
                <a:spcPct val="150000"/>
              </a:lnSpc>
            </a:pPr>
            <a:r>
              <a:rPr lang="en-US" altLang="en-US" sz="2400"/>
              <a:t>When expressing complexity using Big O notation, constant multipliers are ignored. So a O(4n) algorithm is equivalent to O(n), which is how it should be written.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1B387FD-2661-4F53-8C5E-A80B56065B31}"/>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Big O Notation</a:t>
            </a:r>
          </a:p>
        </p:txBody>
      </p:sp>
      <p:sp>
        <p:nvSpPr>
          <p:cNvPr id="5" name="Rectangle 3">
            <a:extLst>
              <a:ext uri="{FF2B5EF4-FFF2-40B4-BE49-F238E27FC236}">
                <a16:creationId xmlns:a16="http://schemas.microsoft.com/office/drawing/2014/main" id="{F4505FBB-ED45-43B1-9809-2A213B077B1F}"/>
              </a:ext>
            </a:extLst>
          </p:cNvPr>
          <p:cNvSpPr txBox="1">
            <a:spLocks noChangeArrowheads="1"/>
          </p:cNvSpPr>
          <p:nvPr/>
        </p:nvSpPr>
        <p:spPr bwMode="auto">
          <a:xfrm>
            <a:off x="76200" y="1120775"/>
            <a:ext cx="9067800"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150000"/>
              </a:lnSpc>
              <a:buFont typeface="Arial" pitchFamily="34" charset="0"/>
              <a:buChar char="•"/>
              <a:defRPr/>
            </a:pPr>
            <a:r>
              <a:rPr lang="en-US" altLang="en-US" sz="2400" dirty="0">
                <a:solidFill>
                  <a:schemeClr val="tx1"/>
                </a:solidFill>
              </a:rPr>
              <a:t>If f(n) and g(n) are functions defined on positive integer number n, then</a:t>
            </a:r>
          </a:p>
          <a:p>
            <a:pPr algn="l" eaLnBrk="1" hangingPunct="1">
              <a:lnSpc>
                <a:spcPct val="150000"/>
              </a:lnSpc>
              <a:buFontTx/>
              <a:buNone/>
              <a:defRPr/>
            </a:pPr>
            <a:r>
              <a:rPr lang="en-US" altLang="en-US" sz="2400" dirty="0">
                <a:solidFill>
                  <a:schemeClr val="tx1"/>
                </a:solidFill>
              </a:rPr>
              <a:t>		f(n) = O(g(n))</a:t>
            </a:r>
          </a:p>
          <a:p>
            <a:pPr marL="342900" indent="-342900" algn="l" eaLnBrk="1" hangingPunct="1">
              <a:lnSpc>
                <a:spcPct val="150000"/>
              </a:lnSpc>
              <a:buFont typeface="Arial" pitchFamily="34" charset="0"/>
              <a:buChar char="•"/>
              <a:defRPr/>
            </a:pPr>
            <a:r>
              <a:rPr lang="en-US" altLang="en-US" sz="2400" dirty="0">
                <a:solidFill>
                  <a:schemeClr val="tx1"/>
                </a:solidFill>
              </a:rPr>
              <a:t>That is, f of n is big O of g of n if and only if there exists positive constants c and n, such that </a:t>
            </a:r>
          </a:p>
          <a:p>
            <a:pPr algn="l" eaLnBrk="1" hangingPunct="1">
              <a:lnSpc>
                <a:spcPct val="150000"/>
              </a:lnSpc>
              <a:buFontTx/>
              <a:buNone/>
              <a:defRPr/>
            </a:pPr>
            <a:r>
              <a:rPr lang="en-US" altLang="en-US" sz="2400" i="1" dirty="0">
                <a:solidFill>
                  <a:schemeClr val="tx1"/>
                </a:solidFill>
              </a:rPr>
              <a:t>		</a:t>
            </a:r>
            <a:r>
              <a:rPr lang="en-US" altLang="en-US" sz="2400" dirty="0">
                <a:solidFill>
                  <a:schemeClr val="tx1"/>
                </a:solidFill>
              </a:rPr>
              <a:t>f (n) ≤ cg(n) </a:t>
            </a:r>
          </a:p>
          <a:p>
            <a:pPr marL="342900" indent="-342900" algn="l" eaLnBrk="1" hangingPunct="1">
              <a:lnSpc>
                <a:spcPct val="150000"/>
              </a:lnSpc>
              <a:buFont typeface="Arial" pitchFamily="34" charset="0"/>
              <a:buChar char="•"/>
              <a:defRPr/>
            </a:pPr>
            <a:r>
              <a:rPr lang="en-US" altLang="en-US" sz="2400" dirty="0">
                <a:solidFill>
                  <a:schemeClr val="tx1"/>
                </a:solidFill>
              </a:rPr>
              <a:t>This means that for large amounts of data, f(n) will grow no more than a constant factor than g(n). Hence, g provides an upper bound.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3DC5EE6-23A6-410A-AC48-547BD24B67EE}"/>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Categories of Algorithms</a:t>
            </a:r>
          </a:p>
        </p:txBody>
      </p:sp>
      <p:sp>
        <p:nvSpPr>
          <p:cNvPr id="4" name="Rectangle 3">
            <a:extLst>
              <a:ext uri="{FF2B5EF4-FFF2-40B4-BE49-F238E27FC236}">
                <a16:creationId xmlns:a16="http://schemas.microsoft.com/office/drawing/2014/main" id="{3A15DA30-6CA5-4E18-A3BC-1DDC6B53CA45}"/>
              </a:ext>
            </a:extLst>
          </p:cNvPr>
          <p:cNvSpPr txBox="1">
            <a:spLocks noChangeArrowheads="1"/>
          </p:cNvSpPr>
          <p:nvPr/>
        </p:nvSpPr>
        <p:spPr bwMode="auto">
          <a:xfrm>
            <a:off x="152400" y="1143000"/>
            <a:ext cx="8839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90000"/>
              </a:lnSpc>
              <a:buFont typeface="Arial" pitchFamily="34" charset="0"/>
              <a:buChar char="•"/>
              <a:defRPr/>
            </a:pPr>
            <a:r>
              <a:rPr lang="en-US" altLang="en-US" sz="2400" dirty="0">
                <a:solidFill>
                  <a:schemeClr val="tx1"/>
                </a:solidFill>
              </a:rPr>
              <a:t>Constant time algorithms have running time complexity given as O(1)</a:t>
            </a:r>
          </a:p>
          <a:p>
            <a:pPr marL="342900" indent="-342900" algn="l" eaLnBrk="1" hangingPunct="1">
              <a:lnSpc>
                <a:spcPct val="90000"/>
              </a:lnSpc>
              <a:buFont typeface="Arial" pitchFamily="34" charset="0"/>
              <a:buChar char="•"/>
              <a:defRPr/>
            </a:pPr>
            <a:r>
              <a:rPr lang="en-US" altLang="en-US" sz="2400" dirty="0">
                <a:solidFill>
                  <a:schemeClr val="tx1"/>
                </a:solidFill>
              </a:rPr>
              <a:t>Linear time algorithms have running time complexity given as O(n)</a:t>
            </a:r>
          </a:p>
          <a:p>
            <a:pPr marL="342900" indent="-342900" algn="l" eaLnBrk="1" hangingPunct="1">
              <a:lnSpc>
                <a:spcPct val="90000"/>
              </a:lnSpc>
              <a:buFont typeface="Arial" pitchFamily="34" charset="0"/>
              <a:buChar char="•"/>
              <a:defRPr/>
            </a:pPr>
            <a:r>
              <a:rPr lang="en-US" altLang="en-US" sz="2400" dirty="0">
                <a:solidFill>
                  <a:schemeClr val="tx1"/>
                </a:solidFill>
              </a:rPr>
              <a:t>Logarithmic time algorithms have running time complexity given as O(log n)</a:t>
            </a:r>
          </a:p>
          <a:p>
            <a:pPr marL="342900" indent="-342900" algn="l" eaLnBrk="1" hangingPunct="1">
              <a:lnSpc>
                <a:spcPct val="90000"/>
              </a:lnSpc>
              <a:buFont typeface="Arial" pitchFamily="34" charset="0"/>
              <a:buChar char="•"/>
              <a:defRPr/>
            </a:pPr>
            <a:r>
              <a:rPr lang="en-US" altLang="en-US" sz="2400" dirty="0">
                <a:solidFill>
                  <a:schemeClr val="tx1"/>
                </a:solidFill>
              </a:rPr>
              <a:t>Polynomial time algorithms have running time complexity given as O(</a:t>
            </a:r>
            <a:r>
              <a:rPr lang="en-US" altLang="en-US" sz="2400" dirty="0" err="1">
                <a:solidFill>
                  <a:schemeClr val="tx1"/>
                </a:solidFill>
              </a:rPr>
              <a:t>nk</a:t>
            </a:r>
            <a:r>
              <a:rPr lang="en-US" altLang="en-US" sz="2400" dirty="0">
                <a:solidFill>
                  <a:schemeClr val="tx1"/>
                </a:solidFill>
              </a:rPr>
              <a:t>) where k&gt;1</a:t>
            </a:r>
          </a:p>
          <a:p>
            <a:pPr marL="342900" indent="-342900" algn="l" eaLnBrk="1" hangingPunct="1">
              <a:lnSpc>
                <a:spcPct val="90000"/>
              </a:lnSpc>
              <a:buFont typeface="Arial" pitchFamily="34" charset="0"/>
              <a:buChar char="•"/>
              <a:defRPr/>
            </a:pPr>
            <a:r>
              <a:rPr lang="en-US" altLang="en-US" sz="2400" dirty="0">
                <a:solidFill>
                  <a:schemeClr val="tx1"/>
                </a:solidFill>
              </a:rPr>
              <a:t>Exponential time algorithms have running time complexity given as O(2</a:t>
            </a:r>
            <a:r>
              <a:rPr lang="en-US" altLang="en-US" sz="2400" baseline="30000" dirty="0">
                <a:solidFill>
                  <a:schemeClr val="tx1"/>
                </a:solidFill>
              </a:rPr>
              <a:t>n</a:t>
            </a:r>
            <a:r>
              <a:rPr lang="en-US" altLang="en-US" sz="2400" dirty="0">
                <a:solidFill>
                  <a:schemeClr val="tx1"/>
                </a:solidFill>
              </a:rPr>
              <a:t>) </a:t>
            </a:r>
          </a:p>
          <a:p>
            <a:pPr algn="l" eaLnBrk="1" hangingPunct="1">
              <a:lnSpc>
                <a:spcPct val="90000"/>
              </a:lnSpc>
              <a:defRPr/>
            </a:pPr>
            <a:endParaRPr lang="en-US" altLang="en-US" sz="2400" dirty="0">
              <a:solidFill>
                <a:schemeClr val="tx1"/>
              </a:solidFill>
            </a:endParaRPr>
          </a:p>
        </p:txBody>
      </p:sp>
      <p:graphicFrame>
        <p:nvGraphicFramePr>
          <p:cNvPr id="6" name="Group 5">
            <a:extLst>
              <a:ext uri="{FF2B5EF4-FFF2-40B4-BE49-F238E27FC236}">
                <a16:creationId xmlns:a16="http://schemas.microsoft.com/office/drawing/2014/main" id="{0902649F-FBD0-46D8-94BD-5A347B816856}"/>
              </a:ext>
            </a:extLst>
          </p:cNvPr>
          <p:cNvGraphicFramePr>
            <a:graphicFrameLocks noGrp="1"/>
          </p:cNvGraphicFramePr>
          <p:nvPr/>
        </p:nvGraphicFramePr>
        <p:xfrm>
          <a:off x="1752600" y="4724400"/>
          <a:ext cx="5638800" cy="1646238"/>
        </p:xfrm>
        <a:graphic>
          <a:graphicData uri="http://schemas.openxmlformats.org/drawingml/2006/table">
            <a:tbl>
              <a:tblPr/>
              <a:tblGrid>
                <a:gridCol w="479425">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693737">
                  <a:extLst>
                    <a:ext uri="{9D8B030D-6E8A-4147-A177-3AD203B41FA5}">
                      <a16:colId xmlns:a16="http://schemas.microsoft.com/office/drawing/2014/main" val="20003"/>
                    </a:ext>
                  </a:extLst>
                </a:gridCol>
                <a:gridCol w="1179513">
                  <a:extLst>
                    <a:ext uri="{9D8B030D-6E8A-4147-A177-3AD203B41FA5}">
                      <a16:colId xmlns:a16="http://schemas.microsoft.com/office/drawing/2014/main" val="20004"/>
                    </a:ext>
                  </a:extLst>
                </a:gridCol>
                <a:gridCol w="814387">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27437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n</a:t>
                      </a:r>
                      <a:endParaRPr kumimoji="0" lang="en-US" altLang="en-US" sz="1200" b="1" i="0" u="none" strike="noStrike" cap="none" normalizeH="0" baseline="0" dirty="0">
                        <a:ln>
                          <a:noFill/>
                        </a:ln>
                        <a:solidFill>
                          <a:srgbClr val="C00000"/>
                        </a:solidFill>
                        <a:effectLst/>
                        <a:latin typeface="Arial" charset="0"/>
                      </a:endParaRPr>
                    </a:p>
                  </a:txBody>
                  <a:tcPr marT="45729" marB="45729"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O(1)</a:t>
                      </a:r>
                      <a:endParaRPr kumimoji="0" lang="en-US" altLang="en-US" sz="1200" b="1" i="0" u="none" strike="noStrike" cap="none" normalizeH="0" baseline="0" dirty="0">
                        <a:ln>
                          <a:noFill/>
                        </a:ln>
                        <a:solidFill>
                          <a:srgbClr val="C00000"/>
                        </a:solidFill>
                        <a:effectLst/>
                        <a:latin typeface="Arial" charset="0"/>
                      </a:endParaRPr>
                    </a:p>
                  </a:txBody>
                  <a:tcPr marT="45729" marB="45729"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O(log n)</a:t>
                      </a:r>
                      <a:endParaRPr kumimoji="0" lang="en-US" altLang="en-US" sz="1200" b="1" i="0" u="none" strike="noStrike" cap="none" normalizeH="0" baseline="0" dirty="0">
                        <a:ln>
                          <a:noFill/>
                        </a:ln>
                        <a:solidFill>
                          <a:srgbClr val="C00000"/>
                        </a:solidFill>
                        <a:effectLst/>
                        <a:latin typeface="Arial" charset="0"/>
                      </a:endParaRPr>
                    </a:p>
                  </a:txBody>
                  <a:tcPr marT="45729" marB="45729"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O(n)</a:t>
                      </a:r>
                      <a:endParaRPr kumimoji="0" lang="en-US" altLang="en-US" sz="1200" b="1" i="0" u="none" strike="noStrike" cap="none" normalizeH="0" baseline="0">
                        <a:ln>
                          <a:noFill/>
                        </a:ln>
                        <a:solidFill>
                          <a:srgbClr val="C00000"/>
                        </a:solidFill>
                        <a:effectLst/>
                        <a:latin typeface="Arial" charset="0"/>
                      </a:endParaRPr>
                    </a:p>
                  </a:txBody>
                  <a:tcPr marT="45729" marB="45729"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O(n log n)</a:t>
                      </a:r>
                      <a:endParaRPr kumimoji="0" lang="en-US" altLang="en-US" sz="1200" b="1" i="0" u="none" strike="noStrike" cap="none" normalizeH="0" baseline="0">
                        <a:ln>
                          <a:noFill/>
                        </a:ln>
                        <a:solidFill>
                          <a:srgbClr val="C00000"/>
                        </a:solidFill>
                        <a:effectLst/>
                        <a:latin typeface="Arial" charset="0"/>
                      </a:endParaRPr>
                    </a:p>
                  </a:txBody>
                  <a:tcPr marT="45729" marB="45729"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O(n</a:t>
                      </a:r>
                      <a:r>
                        <a:rPr kumimoji="0" lang="en-US" altLang="en-US" sz="1200" b="1" i="0" u="none" strike="noStrike" cap="none" normalizeH="0" baseline="30000">
                          <a:ln>
                            <a:noFill/>
                          </a:ln>
                          <a:solidFill>
                            <a:srgbClr val="C00000"/>
                          </a:solidFill>
                          <a:effectLst/>
                          <a:latin typeface="Verdana" pitchFamily="34" charset="0"/>
                          <a:cs typeface="Times New Roman" pitchFamily="18" charset="0"/>
                        </a:rPr>
                        <a:t>2</a:t>
                      </a:r>
                      <a:r>
                        <a:rPr kumimoji="0" lang="en-US" altLang="en-US" sz="1200" b="1" i="0" u="none" strike="noStrike" cap="none" normalizeH="0" baseline="0">
                          <a:ln>
                            <a:noFill/>
                          </a:ln>
                          <a:solidFill>
                            <a:srgbClr val="C00000"/>
                          </a:solidFill>
                          <a:effectLst/>
                          <a:latin typeface="Verdana" pitchFamily="34" charset="0"/>
                          <a:cs typeface="Times New Roman" pitchFamily="18" charset="0"/>
                        </a:rPr>
                        <a:t>) </a:t>
                      </a:r>
                      <a:endParaRPr kumimoji="0" lang="en-US" altLang="en-US" sz="1200" b="1" i="0" u="none" strike="noStrike" cap="none" normalizeH="0" baseline="0">
                        <a:ln>
                          <a:noFill/>
                        </a:ln>
                        <a:solidFill>
                          <a:srgbClr val="C00000"/>
                        </a:solidFill>
                        <a:effectLst/>
                        <a:latin typeface="Arial" charset="0"/>
                      </a:endParaRPr>
                    </a:p>
                  </a:txBody>
                  <a:tcPr marT="45729" marB="45729"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O(n</a:t>
                      </a:r>
                      <a:r>
                        <a:rPr kumimoji="0" lang="en-US" altLang="en-US" sz="1200" b="1" i="0" u="none" strike="noStrike" cap="none" normalizeH="0" baseline="30000">
                          <a:ln>
                            <a:noFill/>
                          </a:ln>
                          <a:solidFill>
                            <a:srgbClr val="C00000"/>
                          </a:solidFill>
                          <a:effectLst/>
                          <a:latin typeface="Verdana" pitchFamily="34" charset="0"/>
                          <a:cs typeface="Times New Roman" pitchFamily="18" charset="0"/>
                        </a:rPr>
                        <a:t>3</a:t>
                      </a:r>
                      <a:r>
                        <a:rPr kumimoji="0" lang="en-US" altLang="en-US" sz="1200" b="1" i="0" u="none" strike="noStrike" cap="none" normalizeH="0" baseline="0">
                          <a:ln>
                            <a:noFill/>
                          </a:ln>
                          <a:solidFill>
                            <a:srgbClr val="C00000"/>
                          </a:solidFill>
                          <a:effectLst/>
                          <a:latin typeface="Verdana" pitchFamily="34" charset="0"/>
                          <a:cs typeface="Times New Roman" pitchFamily="18" charset="0"/>
                        </a:rPr>
                        <a:t>)</a:t>
                      </a:r>
                      <a:endParaRPr kumimoji="0" lang="en-US" altLang="en-US" sz="1200" b="1" i="0" u="none" strike="noStrike" cap="none" normalizeH="0" baseline="0">
                        <a:ln>
                          <a:noFill/>
                        </a:ln>
                        <a:solidFill>
                          <a:srgbClr val="C00000"/>
                        </a:solidFill>
                        <a:effectLst/>
                        <a:latin typeface="Arial" charset="0"/>
                      </a:endParaRPr>
                    </a:p>
                  </a:txBody>
                  <a:tcPr marT="45729" marB="45729"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0"/>
                  </a:ext>
                </a:extLst>
              </a:tr>
              <a:tr h="27437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1"/>
                  </a:ext>
                </a:extLst>
              </a:tr>
              <a:tr h="27437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2</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2</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2</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4</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8</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2"/>
                  </a:ext>
                </a:extLst>
              </a:tr>
              <a:tr h="27437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4</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2</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4</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8</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16</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64</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3"/>
                  </a:ext>
                </a:extLst>
              </a:tr>
              <a:tr h="27437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8</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3</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8</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24</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64</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512</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4"/>
                  </a:ext>
                </a:extLst>
              </a:tr>
              <a:tr h="27437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16</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1</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4</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Verdana" pitchFamily="34" charset="0"/>
                          <a:cs typeface="Times New Roman" pitchFamily="18" charset="0"/>
                        </a:rPr>
                        <a:t>16</a:t>
                      </a:r>
                      <a:endParaRPr kumimoji="0" lang="en-US" altLang="en-US" sz="1200" b="1" i="0" u="none" strike="noStrike" cap="none" normalizeH="0" baseline="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64</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256</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Verdana" pitchFamily="34" charset="0"/>
                          <a:cs typeface="Times New Roman" pitchFamily="18" charset="0"/>
                        </a:rPr>
                        <a:t>4,096</a:t>
                      </a:r>
                      <a:endParaRPr kumimoji="0" lang="en-US" altLang="en-US" sz="1200" b="1" i="0" u="none" strike="noStrike" cap="none" normalizeH="0" baseline="0" dirty="0">
                        <a:ln>
                          <a:noFill/>
                        </a:ln>
                        <a:solidFill>
                          <a:srgbClr val="C00000"/>
                        </a:solidFill>
                        <a:effectLst/>
                        <a:latin typeface="Arial"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FAACDC5-2450-4ECA-A986-B2CFEC98BD5B}"/>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Omega Notation</a:t>
            </a:r>
          </a:p>
        </p:txBody>
      </p:sp>
      <p:sp>
        <p:nvSpPr>
          <p:cNvPr id="27651" name="Rectangle 3">
            <a:extLst>
              <a:ext uri="{FF2B5EF4-FFF2-40B4-BE49-F238E27FC236}">
                <a16:creationId xmlns:a16="http://schemas.microsoft.com/office/drawing/2014/main" id="{8A9E8F15-5BFC-4822-BA35-23206BF6840F}"/>
              </a:ext>
            </a:extLst>
          </p:cNvPr>
          <p:cNvSpPr txBox="1">
            <a:spLocks noChangeArrowheads="1"/>
          </p:cNvSpPr>
          <p:nvPr/>
        </p:nvSpPr>
        <p:spPr bwMode="auto">
          <a:xfrm>
            <a:off x="76200" y="1120775"/>
            <a:ext cx="9067800"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Omega notation provides a tight lower bound for f(n). This means that the function can never do better than the specified value but it may do worse. </a:t>
            </a:r>
          </a:p>
          <a:p>
            <a:pPr eaLnBrk="1" hangingPunct="1">
              <a:lnSpc>
                <a:spcPct val="150000"/>
              </a:lnSpc>
            </a:pPr>
            <a:r>
              <a:rPr lang="en-US" altLang="en-US" sz="2400"/>
              <a:t>Ω notation is simply written as, f(n) ∈ Ω(g(n)), where n is the problem size and </a:t>
            </a:r>
            <a:r>
              <a:rPr lang="pt-BR" altLang="en-US" sz="2400"/>
              <a:t>Ω(g(n)) = {h(n): ∃ positive constants c &gt; 0, n</a:t>
            </a:r>
            <a:r>
              <a:rPr lang="pt-BR" altLang="en-US" sz="2400" baseline="-25000"/>
              <a:t>0</a:t>
            </a:r>
            <a:r>
              <a:rPr lang="pt-BR" altLang="en-US" sz="2400"/>
              <a:t> such that 0 ≤ cg(n) ≤ h(n), ∀ n ≥ n</a:t>
            </a:r>
            <a:r>
              <a:rPr lang="pt-BR" altLang="en-US" sz="2400" baseline="-25000"/>
              <a:t>0</a:t>
            </a:r>
            <a:r>
              <a:rPr lang="pt-BR" altLang="en-US" sz="2400"/>
              <a:t>}. </a:t>
            </a:r>
          </a:p>
          <a:p>
            <a:pPr eaLnBrk="1" hangingPunct="1">
              <a:lnSpc>
                <a:spcPct val="150000"/>
              </a:lnSpc>
            </a:pPr>
            <a:r>
              <a:rPr lang="pt-BR" altLang="en-US" sz="2400"/>
              <a:t>Examples of functions in Ω(n</a:t>
            </a:r>
            <a:r>
              <a:rPr lang="pt-BR" altLang="en-US" sz="2400" baseline="30000"/>
              <a:t>2</a:t>
            </a:r>
            <a:r>
              <a:rPr lang="pt-BR" altLang="en-US" sz="2400"/>
              <a:t>) include: n</a:t>
            </a:r>
            <a:r>
              <a:rPr lang="pt-BR" altLang="en-US" sz="2400" baseline="30000"/>
              <a:t>2</a:t>
            </a:r>
            <a:r>
              <a:rPr lang="pt-BR" altLang="en-US" sz="2400"/>
              <a:t>, n</a:t>
            </a:r>
            <a:r>
              <a:rPr lang="pt-BR" altLang="en-US" sz="2400" baseline="30000"/>
              <a:t>2.9</a:t>
            </a:r>
            <a:r>
              <a:rPr lang="pt-BR" altLang="en-US" sz="2400"/>
              <a:t>, n</a:t>
            </a:r>
            <a:r>
              <a:rPr lang="pt-BR" altLang="en-US" sz="2400" baseline="30000"/>
              <a:t>3</a:t>
            </a:r>
            <a:r>
              <a:rPr lang="pt-BR" altLang="en-US" sz="2400"/>
              <a:t> + n, 540n</a:t>
            </a:r>
            <a:r>
              <a:rPr lang="pt-BR" altLang="en-US" sz="2400" baseline="30000"/>
              <a:t>2</a:t>
            </a:r>
            <a:r>
              <a:rPr lang="pt-BR" altLang="en-US" sz="2400"/>
              <a:t> + 10 </a:t>
            </a:r>
          </a:p>
          <a:p>
            <a:pPr eaLnBrk="1" hangingPunct="1">
              <a:lnSpc>
                <a:spcPct val="150000"/>
              </a:lnSpc>
            </a:pPr>
            <a:r>
              <a:rPr lang="pt-BR" altLang="en-US" sz="2400"/>
              <a:t>Examples of functions not in Ω(n</a:t>
            </a:r>
            <a:r>
              <a:rPr lang="pt-BR" altLang="en-US" sz="2400" baseline="30000"/>
              <a:t>3</a:t>
            </a:r>
            <a:r>
              <a:rPr lang="pt-BR" altLang="en-US" sz="2400"/>
              <a:t>) include: n, n</a:t>
            </a:r>
            <a:r>
              <a:rPr lang="pt-BR" altLang="en-US" sz="2400" baseline="30000"/>
              <a:t>2.9</a:t>
            </a:r>
            <a:r>
              <a:rPr lang="pt-BR" altLang="en-US" sz="2400"/>
              <a:t>, n</a:t>
            </a:r>
            <a:r>
              <a:rPr lang="pt-BR" altLang="en-US" sz="2400" baseline="30000"/>
              <a:t>2</a:t>
            </a:r>
            <a:r>
              <a:rPr lang="pt-BR" altLang="en-US" sz="2400"/>
              <a:t> </a:t>
            </a:r>
            <a:endParaRPr lang="en-US" altLang="en-US" sz="2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EFD6D300-6112-42CA-AE57-074A53E79BD5}"/>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Theta Notation</a:t>
            </a:r>
          </a:p>
        </p:txBody>
      </p:sp>
      <p:sp>
        <p:nvSpPr>
          <p:cNvPr id="28675" name="Rectangle 3">
            <a:extLst>
              <a:ext uri="{FF2B5EF4-FFF2-40B4-BE49-F238E27FC236}">
                <a16:creationId xmlns:a16="http://schemas.microsoft.com/office/drawing/2014/main" id="{A1ED0267-3A82-4D9E-86CA-946B9DB94A7F}"/>
              </a:ext>
            </a:extLst>
          </p:cNvPr>
          <p:cNvSpPr txBox="1">
            <a:spLocks noChangeArrowheads="1"/>
          </p:cNvSpPr>
          <p:nvPr/>
        </p:nvSpPr>
        <p:spPr bwMode="auto">
          <a:xfrm>
            <a:off x="76200" y="1120775"/>
            <a:ext cx="9067800"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2400"/>
              <a:t>Theta notation provides an asymptotically tight bound for f(n). </a:t>
            </a:r>
          </a:p>
          <a:p>
            <a:pPr eaLnBrk="1" hangingPunct="1"/>
            <a:r>
              <a:rPr lang="en-US" altLang="en-US" sz="2400"/>
              <a:t>Θ notation is simply written as, f(n) ∈ Θ(g(n)), where n is the problem size and </a:t>
            </a:r>
            <a:r>
              <a:rPr lang="pt-BR" altLang="en-US" sz="2400"/>
              <a:t>Θ(g(n)) = {h(n): ∃ positive constants c</a:t>
            </a:r>
            <a:r>
              <a:rPr lang="pt-BR" altLang="en-US" sz="2400" baseline="-25000"/>
              <a:t>1</a:t>
            </a:r>
            <a:r>
              <a:rPr lang="pt-BR" altLang="en-US" sz="2400"/>
              <a:t>, c</a:t>
            </a:r>
            <a:r>
              <a:rPr lang="pt-BR" altLang="en-US" sz="2400" baseline="-25000"/>
              <a:t>2</a:t>
            </a:r>
            <a:r>
              <a:rPr lang="pt-BR" altLang="en-US" sz="2400"/>
              <a:t> and n</a:t>
            </a:r>
            <a:r>
              <a:rPr lang="pt-BR" altLang="en-US" sz="2400" baseline="-25000"/>
              <a:t>0</a:t>
            </a:r>
            <a:r>
              <a:rPr lang="pt-BR" altLang="en-US" sz="2400"/>
              <a:t> such that 0 ≤ c</a:t>
            </a:r>
            <a:r>
              <a:rPr lang="pt-BR" altLang="en-US" sz="2400" baseline="-25000"/>
              <a:t>1</a:t>
            </a:r>
            <a:r>
              <a:rPr lang="pt-BR" altLang="en-US" sz="2400"/>
              <a:t>g(n) ≤ h(n) ≤ c</a:t>
            </a:r>
            <a:r>
              <a:rPr lang="pt-BR" altLang="en-US" sz="2400" baseline="-25000"/>
              <a:t>2</a:t>
            </a:r>
            <a:r>
              <a:rPr lang="pt-BR" altLang="en-US" sz="2400"/>
              <a:t>g(n), ∀ n ≥ n</a:t>
            </a:r>
            <a:r>
              <a:rPr lang="pt-BR" altLang="en-US" sz="2400" baseline="-25000"/>
              <a:t>0</a:t>
            </a:r>
            <a:r>
              <a:rPr lang="pt-BR" altLang="en-US" sz="2400"/>
              <a:t>}. </a:t>
            </a:r>
          </a:p>
          <a:p>
            <a:pPr eaLnBrk="1" hangingPunct="1"/>
            <a:r>
              <a:rPr lang="en-US" altLang="en-US" sz="2400"/>
              <a:t>Hence, we can say that Θ(g(n)) comprises a set of all the functions h(n) that are between c1g(n) and c2g(n) for all values of n ≥ n</a:t>
            </a:r>
            <a:r>
              <a:rPr lang="en-US" altLang="en-US" sz="2400" baseline="-25000"/>
              <a:t>0</a:t>
            </a:r>
            <a:r>
              <a:rPr lang="en-US" altLang="en-US" sz="2400"/>
              <a:t>. </a:t>
            </a:r>
          </a:p>
          <a:p>
            <a:pPr eaLnBrk="1" hangingPunct="1"/>
            <a:r>
              <a:rPr lang="en-US" altLang="en-US" sz="2400"/>
              <a:t>To summarize, </a:t>
            </a:r>
          </a:p>
          <a:p>
            <a:pPr eaLnBrk="1" hangingPunct="1">
              <a:buFont typeface="Wingdings" panose="05000000000000000000" pitchFamily="2" charset="2"/>
              <a:buChar char="ü"/>
            </a:pPr>
            <a:r>
              <a:rPr lang="en-US" altLang="en-US" sz="2400"/>
              <a:t>The best case in Θ notation is not used. </a:t>
            </a:r>
          </a:p>
          <a:p>
            <a:pPr eaLnBrk="1" hangingPunct="1">
              <a:buFont typeface="Wingdings" panose="05000000000000000000" pitchFamily="2" charset="2"/>
              <a:buChar char="ü"/>
            </a:pPr>
            <a:r>
              <a:rPr lang="en-US" altLang="en-US" sz="2400"/>
              <a:t>Worst case Θ describes asymptotic bounds for worst case combination of input values. </a:t>
            </a:r>
          </a:p>
          <a:p>
            <a:pPr eaLnBrk="1" hangingPunct="1">
              <a:buFont typeface="Wingdings" panose="05000000000000000000" pitchFamily="2" charset="2"/>
              <a:buChar char="ü"/>
            </a:pPr>
            <a:r>
              <a:rPr lang="en-US" altLang="en-US" sz="2400"/>
              <a:t>If we simply write Θ, it means same as worst case Θ.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FE0B775-E98C-4804-B8FB-F93ABF6818EA}"/>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Little o Notation</a:t>
            </a:r>
          </a:p>
        </p:txBody>
      </p:sp>
      <p:sp>
        <p:nvSpPr>
          <p:cNvPr id="29699" name="Rectangle 3">
            <a:extLst>
              <a:ext uri="{FF2B5EF4-FFF2-40B4-BE49-F238E27FC236}">
                <a16:creationId xmlns:a16="http://schemas.microsoft.com/office/drawing/2014/main" id="{31E9D606-0748-4964-80C0-71CC95B6F251}"/>
              </a:ext>
            </a:extLst>
          </p:cNvPr>
          <p:cNvSpPr txBox="1">
            <a:spLocks noChangeArrowheads="1"/>
          </p:cNvSpPr>
          <p:nvPr/>
        </p:nvSpPr>
        <p:spPr bwMode="auto">
          <a:xfrm>
            <a:off x="76200" y="1120775"/>
            <a:ext cx="9067800"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2400"/>
              <a:t>Little o notation provides a non-asymptotically tight upper bound for f(n). </a:t>
            </a:r>
          </a:p>
          <a:p>
            <a:pPr eaLnBrk="1" hangingPunct="1"/>
            <a:r>
              <a:rPr lang="en-US" altLang="en-US" sz="2400"/>
              <a:t>To express a function using this notation, we write  f(n) ∈ o(g(n)) where   </a:t>
            </a:r>
            <a:r>
              <a:rPr lang="pt-BR" altLang="en-US" sz="2400"/>
              <a:t>o(g(n)) = {h(n) : ∃ positive constants c, n</a:t>
            </a:r>
            <a:r>
              <a:rPr lang="pt-BR" altLang="en-US" sz="2400" baseline="-25000"/>
              <a:t>0</a:t>
            </a:r>
            <a:r>
              <a:rPr lang="pt-BR" altLang="en-US" sz="2400"/>
              <a:t> such that for any c &gt; 0, n</a:t>
            </a:r>
            <a:r>
              <a:rPr lang="pt-BR" altLang="en-US" sz="2400" baseline="-25000"/>
              <a:t>0</a:t>
            </a:r>
            <a:r>
              <a:rPr lang="pt-BR" altLang="en-US" sz="2400"/>
              <a:t> &gt;0 and 0 ≤ h(n) ≤ cg(n), ∀ n ≥ n</a:t>
            </a:r>
            <a:r>
              <a:rPr lang="pt-BR" altLang="en-US" sz="2400" baseline="-25000"/>
              <a:t>0</a:t>
            </a:r>
            <a:r>
              <a:rPr lang="pt-BR" altLang="en-US" sz="2400"/>
              <a:t>}. </a:t>
            </a:r>
          </a:p>
          <a:p>
            <a:pPr eaLnBrk="1" hangingPunct="1"/>
            <a:r>
              <a:rPr lang="en-US" altLang="en-US" sz="2400"/>
              <a:t>This is unlike the Big O notation where we say for some c &gt; 0 (not any). </a:t>
            </a:r>
          </a:p>
          <a:p>
            <a:pPr eaLnBrk="1" hangingPunct="1"/>
            <a:r>
              <a:rPr lang="en-US" altLang="en-US" sz="2400"/>
              <a:t>For example, 5n</a:t>
            </a:r>
            <a:r>
              <a:rPr lang="en-US" altLang="en-US" sz="2400" baseline="30000"/>
              <a:t>3</a:t>
            </a:r>
            <a:r>
              <a:rPr lang="en-US" altLang="en-US" sz="2400"/>
              <a:t> = O(n</a:t>
            </a:r>
            <a:r>
              <a:rPr lang="en-US" altLang="en-US" sz="2400" baseline="30000"/>
              <a:t>3</a:t>
            </a:r>
            <a:r>
              <a:rPr lang="en-US" altLang="en-US" sz="2400"/>
              <a:t>) is asymptotically tight upper bound but 5n</a:t>
            </a:r>
            <a:r>
              <a:rPr lang="en-US" altLang="en-US" sz="2400" baseline="30000"/>
              <a:t>2</a:t>
            </a:r>
            <a:r>
              <a:rPr lang="en-US" altLang="en-US" sz="2400"/>
              <a:t> = O(n</a:t>
            </a:r>
            <a:r>
              <a:rPr lang="en-US" altLang="en-US" sz="2400" baseline="30000"/>
              <a:t>3</a:t>
            </a:r>
            <a:r>
              <a:rPr lang="en-US" altLang="en-US" sz="2400"/>
              <a:t>) is non-asymptotically tight bound for f(n). </a:t>
            </a:r>
          </a:p>
          <a:p>
            <a:pPr eaLnBrk="1" hangingPunct="1"/>
            <a:r>
              <a:rPr lang="pt-BR" altLang="en-US" sz="2400"/>
              <a:t>Examples of functions in o(n</a:t>
            </a:r>
            <a:r>
              <a:rPr lang="pt-BR" altLang="en-US" sz="2400" baseline="30000"/>
              <a:t>3</a:t>
            </a:r>
            <a:r>
              <a:rPr lang="pt-BR" altLang="en-US" sz="2400"/>
              <a:t>) include: n</a:t>
            </a:r>
            <a:r>
              <a:rPr lang="pt-BR" altLang="en-US" sz="2400" baseline="30000"/>
              <a:t>2.9</a:t>
            </a:r>
            <a:r>
              <a:rPr lang="pt-BR" altLang="en-US" sz="2400"/>
              <a:t>, n</a:t>
            </a:r>
            <a:r>
              <a:rPr lang="pt-BR" altLang="en-US" sz="2400" baseline="30000"/>
              <a:t>3</a:t>
            </a:r>
            <a:r>
              <a:rPr lang="pt-BR" altLang="en-US" sz="2400"/>
              <a:t> / log n, 2n</a:t>
            </a:r>
            <a:r>
              <a:rPr lang="pt-BR" altLang="en-US" sz="2400" baseline="30000"/>
              <a:t>2</a:t>
            </a:r>
            <a:r>
              <a:rPr lang="pt-BR" altLang="en-US" sz="2400"/>
              <a:t> </a:t>
            </a:r>
          </a:p>
          <a:p>
            <a:pPr eaLnBrk="1" hangingPunct="1"/>
            <a:r>
              <a:rPr lang="en-US" altLang="en-US" sz="2400"/>
              <a:t>Examples of functions not in o(n</a:t>
            </a:r>
            <a:r>
              <a:rPr lang="en-US" altLang="en-US" sz="2400" baseline="30000"/>
              <a:t>3</a:t>
            </a:r>
            <a:r>
              <a:rPr lang="en-US" altLang="en-US" sz="2400"/>
              <a:t>) include: 3n</a:t>
            </a:r>
            <a:r>
              <a:rPr lang="en-US" altLang="en-US" sz="2400" baseline="30000"/>
              <a:t>3</a:t>
            </a:r>
            <a:r>
              <a:rPr lang="en-US" altLang="en-US" sz="2400"/>
              <a:t>, n</a:t>
            </a:r>
            <a:r>
              <a:rPr lang="en-US" altLang="en-US" sz="2400" baseline="30000"/>
              <a:t>3</a:t>
            </a:r>
            <a:r>
              <a:rPr lang="en-US" altLang="en-US" sz="2400"/>
              <a:t>, n</a:t>
            </a:r>
            <a:r>
              <a:rPr lang="en-US" altLang="en-US" sz="2400" baseline="30000"/>
              <a:t>3</a:t>
            </a:r>
            <a:r>
              <a:rPr lang="en-US" altLang="en-US" sz="2400"/>
              <a:t> / 1000 </a:t>
            </a:r>
          </a:p>
          <a:p>
            <a:pPr eaLnBrk="1" hangingPunct="1"/>
            <a:endParaRPr lang="en-US" altLang="en-US" sz="2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9B14049B-7BC3-4486-926D-ADB24347978B}"/>
              </a:ext>
            </a:extLst>
          </p:cNvPr>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Little Omega Notation</a:t>
            </a:r>
          </a:p>
        </p:txBody>
      </p:sp>
      <p:sp>
        <p:nvSpPr>
          <p:cNvPr id="30723" name="Rectangle 3">
            <a:extLst>
              <a:ext uri="{FF2B5EF4-FFF2-40B4-BE49-F238E27FC236}">
                <a16:creationId xmlns:a16="http://schemas.microsoft.com/office/drawing/2014/main" id="{4EFAA130-5378-4A79-A9C8-50BF53C10776}"/>
              </a:ext>
            </a:extLst>
          </p:cNvPr>
          <p:cNvSpPr txBox="1">
            <a:spLocks noChangeArrowheads="1"/>
          </p:cNvSpPr>
          <p:nvPr/>
        </p:nvSpPr>
        <p:spPr bwMode="auto">
          <a:xfrm>
            <a:off x="76200" y="1120775"/>
            <a:ext cx="9067800"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2400"/>
              <a:t>Little Omega notation provides a non-asymptotically tight lower bound for f(n). </a:t>
            </a:r>
          </a:p>
          <a:p>
            <a:pPr eaLnBrk="1" hangingPunct="1"/>
            <a:r>
              <a:rPr lang="en-US" altLang="en-US" sz="2400"/>
              <a:t>It can be simply written as, f(n) ∈ </a:t>
            </a:r>
            <a:r>
              <a:rPr lang="el-GR" altLang="en-US" sz="2400"/>
              <a:t>ω(</a:t>
            </a:r>
            <a:r>
              <a:rPr lang="en-US" altLang="en-US" sz="2400"/>
              <a:t>g(n)), where </a:t>
            </a:r>
            <a:r>
              <a:rPr lang="pt-BR" altLang="en-US" sz="2400"/>
              <a:t>ω(g(n)) = {h(n) : ∃ positive constants c, n</a:t>
            </a:r>
            <a:r>
              <a:rPr lang="pt-BR" altLang="en-US" sz="2400" baseline="-25000"/>
              <a:t>0</a:t>
            </a:r>
            <a:r>
              <a:rPr lang="pt-BR" altLang="en-US" sz="2400"/>
              <a:t> such that for any c &gt; 0, n</a:t>
            </a:r>
            <a:r>
              <a:rPr lang="pt-BR" altLang="en-US" sz="2400" baseline="-25000"/>
              <a:t>0</a:t>
            </a:r>
            <a:r>
              <a:rPr lang="pt-BR" altLang="en-US" sz="2400"/>
              <a:t> &gt;0 and 0 ≤ cg(n) &lt; h(n), ∀ n ≥ n</a:t>
            </a:r>
            <a:r>
              <a:rPr lang="pt-BR" altLang="en-US" sz="2400" baseline="-25000"/>
              <a:t>0</a:t>
            </a:r>
            <a:r>
              <a:rPr lang="pt-BR" altLang="en-US" sz="2400"/>
              <a:t>}. </a:t>
            </a:r>
          </a:p>
          <a:p>
            <a:pPr eaLnBrk="1" hangingPunct="1"/>
            <a:r>
              <a:rPr lang="en-US" altLang="en-US" sz="2400"/>
              <a:t>This is unlike the Ω notation where we say for some c &gt; 0 (not any). </a:t>
            </a:r>
          </a:p>
          <a:p>
            <a:pPr eaLnBrk="1" hangingPunct="1"/>
            <a:r>
              <a:rPr lang="en-US" altLang="en-US" sz="2400"/>
              <a:t>For example, 5n</a:t>
            </a:r>
            <a:r>
              <a:rPr lang="en-US" altLang="en-US" sz="2400" baseline="30000"/>
              <a:t>3</a:t>
            </a:r>
            <a:r>
              <a:rPr lang="en-US" altLang="en-US" sz="2400"/>
              <a:t> = </a:t>
            </a:r>
            <a:r>
              <a:rPr lang="pt-BR" altLang="en-US" sz="2400"/>
              <a:t>Ω </a:t>
            </a:r>
            <a:r>
              <a:rPr lang="en-US" altLang="en-US" sz="2400"/>
              <a:t>(n</a:t>
            </a:r>
            <a:r>
              <a:rPr lang="en-US" altLang="en-US" sz="2400" baseline="30000"/>
              <a:t>3</a:t>
            </a:r>
            <a:r>
              <a:rPr lang="en-US" altLang="en-US" sz="2400"/>
              <a:t>) is asymptotically tight upper bound but 5n</a:t>
            </a:r>
            <a:r>
              <a:rPr lang="en-US" altLang="en-US" sz="2400" baseline="30000"/>
              <a:t>2</a:t>
            </a:r>
            <a:r>
              <a:rPr lang="en-US" altLang="en-US" sz="2400"/>
              <a:t> = </a:t>
            </a:r>
            <a:r>
              <a:rPr lang="el-GR" altLang="en-US" sz="2400"/>
              <a:t>ω</a:t>
            </a:r>
            <a:r>
              <a:rPr lang="en-US" altLang="en-US" sz="2400"/>
              <a:t>(n</a:t>
            </a:r>
            <a:r>
              <a:rPr lang="en-US" altLang="en-US" sz="2400" baseline="30000"/>
              <a:t>3</a:t>
            </a:r>
            <a:r>
              <a:rPr lang="en-US" altLang="en-US" sz="2400"/>
              <a:t>) is non-asymptotically tight bound for f(n). </a:t>
            </a:r>
          </a:p>
          <a:p>
            <a:pPr eaLnBrk="1" hangingPunct="1"/>
            <a:r>
              <a:rPr lang="pt-BR" altLang="en-US" sz="2400"/>
              <a:t>Example of functions in ω(g(n)) include: n</a:t>
            </a:r>
            <a:r>
              <a:rPr lang="pt-BR" altLang="en-US" sz="2400" baseline="30000"/>
              <a:t>3</a:t>
            </a:r>
            <a:r>
              <a:rPr lang="pt-BR" altLang="en-US" sz="2400"/>
              <a:t> = ω(n</a:t>
            </a:r>
            <a:r>
              <a:rPr lang="pt-BR" altLang="en-US" sz="2400" baseline="30000"/>
              <a:t>2</a:t>
            </a:r>
            <a:r>
              <a:rPr lang="pt-BR" altLang="en-US" sz="2400"/>
              <a:t>), n</a:t>
            </a:r>
            <a:r>
              <a:rPr lang="pt-BR" altLang="en-US" sz="2400" baseline="30000"/>
              <a:t>3.001</a:t>
            </a:r>
            <a:r>
              <a:rPr lang="pt-BR" altLang="en-US" sz="2400"/>
              <a:t> = ω(n</a:t>
            </a:r>
            <a:r>
              <a:rPr lang="pt-BR" altLang="en-US" sz="2400" baseline="30000"/>
              <a:t>3</a:t>
            </a:r>
            <a:r>
              <a:rPr lang="pt-BR" altLang="en-US" sz="2400"/>
              <a:t>), n</a:t>
            </a:r>
            <a:r>
              <a:rPr lang="pt-BR" altLang="en-US" sz="2400" baseline="30000"/>
              <a:t>2</a:t>
            </a:r>
            <a:r>
              <a:rPr lang="pt-BR" altLang="en-US" sz="2400"/>
              <a:t>logn = ω(n</a:t>
            </a:r>
            <a:r>
              <a:rPr lang="pt-BR" altLang="en-US" sz="2400" baseline="30000"/>
              <a:t>2</a:t>
            </a:r>
            <a:r>
              <a:rPr lang="pt-BR" altLang="en-US" sz="2400"/>
              <a:t>) </a:t>
            </a:r>
          </a:p>
          <a:p>
            <a:pPr eaLnBrk="1" hangingPunct="1"/>
            <a:r>
              <a:rPr lang="en-US" altLang="en-US" sz="2400"/>
              <a:t>Example of a function not in ω(g(n)) is 5n</a:t>
            </a:r>
            <a:r>
              <a:rPr lang="en-US" altLang="en-US" sz="2400" baseline="30000"/>
              <a:t>2</a:t>
            </a:r>
            <a:r>
              <a:rPr lang="en-US" altLang="en-US" sz="2400"/>
              <a:t> ≠ ω(n</a:t>
            </a:r>
            <a:r>
              <a:rPr lang="en-US" altLang="en-US" sz="2400" baseline="30000"/>
              <a:t>2</a:t>
            </a:r>
            <a:r>
              <a:rPr lang="en-US" altLang="en-US" sz="2400"/>
              <a:t>) (just as 5≠5)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DD23EBDFCE6D42B8F019864E7120EF" ma:contentTypeVersion="9" ma:contentTypeDescription="Create a new document." ma:contentTypeScope="" ma:versionID="4d42c6aa4a8f25a8183ad83561b35ff4">
  <xsd:schema xmlns:xsd="http://www.w3.org/2001/XMLSchema" xmlns:xs="http://www.w3.org/2001/XMLSchema" xmlns:p="http://schemas.microsoft.com/office/2006/metadata/properties" xmlns:ns2="1895ab55-8c32-4bf7-8e68-ee7a11ecdaae" targetNamespace="http://schemas.microsoft.com/office/2006/metadata/properties" ma:root="true" ma:fieldsID="e792e5090401e5c6db92d14e2e5e2ea3" ns2:_="">
    <xsd:import namespace="1895ab55-8c32-4bf7-8e68-ee7a11ecda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95ab55-8c32-4bf7-8e68-ee7a11ecda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09A564-EF2D-4BCD-B853-B1A5A89DA53A}"/>
</file>

<file path=customXml/itemProps2.xml><?xml version="1.0" encoding="utf-8"?>
<ds:datastoreItem xmlns:ds="http://schemas.openxmlformats.org/officeDocument/2006/customXml" ds:itemID="{6084213F-C063-4F9B-A757-F6B26CFC6FAD}"/>
</file>

<file path=customXml/itemProps3.xml><?xml version="1.0" encoding="utf-8"?>
<ds:datastoreItem xmlns:ds="http://schemas.openxmlformats.org/officeDocument/2006/customXml" ds:itemID="{C6AAF02D-3F7E-4F25-9709-FEF6DF8C5104}"/>
</file>

<file path=docProps/app.xml><?xml version="1.0" encoding="utf-8"?>
<Properties xmlns="http://schemas.openxmlformats.org/officeDocument/2006/extended-properties" xmlns:vt="http://schemas.openxmlformats.org/officeDocument/2006/docPropsVTypes">
  <TotalTime>139</TotalTime>
  <Words>6938</Words>
  <Application>Microsoft Office PowerPoint</Application>
  <PresentationFormat>On-screen Show (4:3)</PresentationFormat>
  <Paragraphs>739</Paragraphs>
  <Slides>96</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Calibri</vt:lpstr>
      <vt:lpstr>Comic Sans MS</vt:lpstr>
      <vt:lpstr>Constantia</vt:lpstr>
      <vt:lpstr>Open Sans</vt:lpstr>
      <vt:lpstr>Rockwell</vt:lpstr>
      <vt:lpstr>Rockwell</vt:lpstr>
      <vt:lpstr>Times New Roman</vt:lpstr>
      <vt:lpstr>Verdana</vt:lpstr>
      <vt:lpstr>Wingdings</vt:lpstr>
      <vt:lpstr>Office Theme</vt:lpstr>
      <vt:lpstr>DSA – Data Structure and Algorithms </vt:lpstr>
      <vt:lpstr>PowerPoint Presentation</vt:lpstr>
      <vt:lpstr>Introduction to data structures</vt:lpstr>
      <vt:lpstr>PowerPoint Presentation</vt:lpstr>
      <vt:lpstr>PowerPoint Presentation</vt:lpstr>
      <vt:lpstr>Elementary Data Structure Organization</vt:lpstr>
      <vt:lpstr>PowerPoint Presentation</vt:lpstr>
      <vt:lpstr>CLASSIFICATION OF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ADT</vt:lpstr>
      <vt:lpstr>Data Structure Operations</vt:lpstr>
      <vt:lpstr>Data Structure Operations</vt:lpstr>
      <vt:lpstr>Data Structure Operations</vt:lpstr>
      <vt:lpstr>Data Structure Operations</vt:lpstr>
      <vt:lpstr>Data Structure Operations</vt:lpstr>
      <vt:lpstr>PowerPoint Presentation</vt:lpstr>
      <vt:lpstr>PowerPoint Presentation</vt:lpstr>
      <vt:lpstr>PowerPoint Presentation</vt:lpstr>
      <vt:lpstr>PowerPoint Presentation</vt:lpstr>
      <vt:lpstr>ALGORITHM</vt:lpstr>
      <vt:lpstr>CHARACTERSTICS OF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ANALYZE AN ALGORITHM         </vt:lpstr>
      <vt:lpstr>HOW TO ANALYZE AN ALGORITHM</vt:lpstr>
      <vt:lpstr> Frequency Count Method -Time Complexity</vt:lpstr>
      <vt:lpstr>PowerPoint Presentation</vt:lpstr>
      <vt:lpstr> Time Complexity O(n2)-Frequency Count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 Data Structure and Algorithms</dc:title>
  <dc:creator>Windows User</dc:creator>
  <cp:lastModifiedBy>sajini sathianesan</cp:lastModifiedBy>
  <cp:revision>4</cp:revision>
  <dcterms:created xsi:type="dcterms:W3CDTF">2021-09-12T16:25:15Z</dcterms:created>
  <dcterms:modified xsi:type="dcterms:W3CDTF">2021-09-15T14:45:51Z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0x01010046DD23EBDFCE6D42B8F019864E7120EF</vt:lpwstr>
  </property>
</Properties>
</file>