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Lst>
  <p:sldSz cy="6858000" cx="9144000"/>
  <p:notesSz cx="6858000" cy="9144000"/>
  <p:embeddedFontLst>
    <p:embeddedFont>
      <p:font typeface="Garamond"/>
      <p:regular r:id="rId174"/>
      <p:bold r:id="rId175"/>
      <p:italic r:id="rId176"/>
      <p:boldItalic r:id="rId177"/>
    </p:embeddedFont>
    <p:embeddedFont>
      <p:font typeface="Tahoma"/>
      <p:regular r:id="rId178"/>
      <p:bold r:id="rId179"/>
    </p:embeddedFont>
    <p:embeddedFont>
      <p:font typeface="Bodoni"/>
      <p:regular r:id="rId180"/>
      <p:bold r:id="rId181"/>
      <p:italic r:id="rId182"/>
      <p:boldItalic r:id="rId183"/>
    </p:embeddedFont>
    <p:embeddedFont>
      <p:font typeface="Oi"/>
      <p:regular r:id="rId1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AA2C99-A1F5-44E4-9A06-C8226922F2A5}">
  <a:tblStyle styleId="{4CAA2C99-A1F5-44E4-9A06-C8226922F2A5}" styleName="Table_0">
    <a:wholeTbl>
      <a:tcTxStyle b="off" i="off">
        <a:font>
          <a:latin typeface="Times New Roman"/>
          <a:ea typeface="Times New Roman"/>
          <a:cs typeface="Times New Roman"/>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Times New Roman"/>
          <a:ea typeface="Times New Roman"/>
          <a:cs typeface="Times New Roman"/>
        </a:font>
        <a:schemeClr val="lt1"/>
      </a:tcTxStyle>
      <a:tcStyle>
        <a:fill>
          <a:solidFill>
            <a:schemeClr val="accent1"/>
          </a:solidFill>
        </a:fill>
      </a:tcStyle>
    </a:lastCol>
    <a:firstCol>
      <a:tcTxStyle b="on" i="off">
        <a:font>
          <a:latin typeface="Times New Roman"/>
          <a:ea typeface="Times New Roman"/>
          <a:cs typeface="Times New Roman"/>
        </a:font>
        <a:schemeClr val="lt1"/>
      </a:tcTxStyle>
      <a:tcStyle>
        <a:fill>
          <a:solidFill>
            <a:schemeClr val="accent1"/>
          </a:solidFill>
        </a:fill>
      </a:tcStyle>
    </a:firstCol>
    <a:lastRow>
      <a:tcTxStyle b="on" i="off">
        <a:font>
          <a:latin typeface="Times New Roman"/>
          <a:ea typeface="Times New Roman"/>
          <a:cs typeface="Times New Roman"/>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Times New Roman"/>
          <a:ea typeface="Times New Roman"/>
          <a:cs typeface="Times New Roman"/>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84" Type="http://schemas.openxmlformats.org/officeDocument/2006/relationships/font" Target="fonts/Oi-regular.fntdata"/><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font" Target="fonts/Bodoni-boldItalic.fntdata"/><Relationship Id="rId32" Type="http://schemas.openxmlformats.org/officeDocument/2006/relationships/slide" Target="slides/slide26.xml"/><Relationship Id="rId182" Type="http://schemas.openxmlformats.org/officeDocument/2006/relationships/font" Target="fonts/Bodoni-italic.fntdata"/><Relationship Id="rId35" Type="http://schemas.openxmlformats.org/officeDocument/2006/relationships/slide" Target="slides/slide29.xml"/><Relationship Id="rId181" Type="http://schemas.openxmlformats.org/officeDocument/2006/relationships/font" Target="fonts/Bodoni-bold.fntdata"/><Relationship Id="rId34" Type="http://schemas.openxmlformats.org/officeDocument/2006/relationships/slide" Target="slides/slide28.xml"/><Relationship Id="rId180" Type="http://schemas.openxmlformats.org/officeDocument/2006/relationships/font" Target="fonts/Bodoni-regular.fntdata"/><Relationship Id="rId37" Type="http://schemas.openxmlformats.org/officeDocument/2006/relationships/slide" Target="slides/slide31.xml"/><Relationship Id="rId176" Type="http://schemas.openxmlformats.org/officeDocument/2006/relationships/font" Target="fonts/Garamond-italic.fntdata"/><Relationship Id="rId36" Type="http://schemas.openxmlformats.org/officeDocument/2006/relationships/slide" Target="slides/slide30.xml"/><Relationship Id="rId175" Type="http://schemas.openxmlformats.org/officeDocument/2006/relationships/font" Target="fonts/Garamond-bold.fntdata"/><Relationship Id="rId39" Type="http://schemas.openxmlformats.org/officeDocument/2006/relationships/slide" Target="slides/slide33.xml"/><Relationship Id="rId174" Type="http://schemas.openxmlformats.org/officeDocument/2006/relationships/font" Target="fonts/Garamond-regular.fntdata"/><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font" Target="fonts/Tahoma-bold.fntdata"/><Relationship Id="rId178" Type="http://schemas.openxmlformats.org/officeDocument/2006/relationships/font" Target="fonts/Tahoma-regular.fntdata"/><Relationship Id="rId177" Type="http://schemas.openxmlformats.org/officeDocument/2006/relationships/font" Target="fonts/Garamond-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3" name="Google Shape;1043;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9" name="Google Shape;1049;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5" name="Google Shape;1055;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3" name="Google Shape;1063;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p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0" name="Google Shape;1070;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6" name="Google Shape;1076;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3" name="Google Shape;1083;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9" name="Google Shape;1089;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6" name="Google Shape;1096;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2" name="Google Shape;1102;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p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2" name="Google Shape;1122;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8" name="Google Shape;1128;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6" name="Google Shape;1136;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3" name="Google Shape;1143;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9" name="Google Shape;1149;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7" name="Google Shape;1157;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6" name="Google Shape;1166;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4" name="Google Shape;1174;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p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0" name="Google Shape;1180;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6" name="Google Shape;1186;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4" name="Google Shape;1194;p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5" name="Google Shape;1195;p1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1" name="Google Shape;1201;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9" name="Google Shape;1209;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5" name="Google Shape;1215;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p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2" name="Google Shape;1222;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8" name="Google Shape;1228;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4" name="Google Shape;1234;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p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0" name="Google Shape;1240;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p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6" name="Google Shape;1246;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p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2" name="Google Shape;1252;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p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8" name="Google Shape;1258;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4" name="Google Shape;1264;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p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0" name="Google Shape;1270;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6" name="Google Shape;1276;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1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2" name="Google Shape;1282;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p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0" name="Google Shape;1290;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p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6" name="Google Shape;1296;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p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5" name="Google Shape;1305;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p138: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2" name="Google Shape;1312;p13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139: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0" name="Google Shape;1320;p13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p140: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9" name="Google Shape;1329;p14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p141: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8" name="Google Shape;1338;p14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p1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6" name="Google Shape;1346;p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p143: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2" name="Google Shape;1352;p14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p144: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0" name="Google Shape;1360;p14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p1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0" name="Google Shape;1370;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p1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6" name="Google Shape;1376;p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p147: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2" name="Google Shape;1382;p14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p148: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0" name="Google Shape;1390;p14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p149: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0" name="Google Shape;1400;p14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p150: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0" name="Google Shape;1410;p15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p151: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0" name="Google Shape;1420;p15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p15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30" name="Google Shape;1430;p152: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p15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37" name="Google Shape;1437;p153: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p15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43" name="Google Shape;1443;p154: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p15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50" name="Google Shape;1450;p155: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4" name="Shape 1454"/>
        <p:cNvGrpSpPr/>
        <p:nvPr/>
      </p:nvGrpSpPr>
      <p:grpSpPr>
        <a:xfrm>
          <a:off x="0" y="0"/>
          <a:ext cx="0" cy="0"/>
          <a:chOff x="0" y="0"/>
          <a:chExt cx="0" cy="0"/>
        </a:xfrm>
      </p:grpSpPr>
      <p:sp>
        <p:nvSpPr>
          <p:cNvPr id="1455" name="Google Shape;1455;p15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56" name="Google Shape;1456;p156: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p15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62" name="Google Shape;1462;p157: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p15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70" name="Google Shape;1470;p158: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p15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77" name="Google Shape;1477;p159: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p16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83" name="Google Shape;1483;p160: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p16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89" name="Google Shape;1489;p161: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p16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96" name="Google Shape;1496;p162: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p1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3" name="Google Shape;1503;p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p16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09" name="Google Shape;1509;p164: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4" name="Shape 1514"/>
        <p:cNvGrpSpPr/>
        <p:nvPr/>
      </p:nvGrpSpPr>
      <p:grpSpPr>
        <a:xfrm>
          <a:off x="0" y="0"/>
          <a:ext cx="0" cy="0"/>
          <a:chOff x="0" y="0"/>
          <a:chExt cx="0" cy="0"/>
        </a:xfrm>
      </p:grpSpPr>
      <p:sp>
        <p:nvSpPr>
          <p:cNvPr id="1515" name="Google Shape;1515;p1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6" name="Google Shape;1516;p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0" name="Shape 1520"/>
        <p:cNvGrpSpPr/>
        <p:nvPr/>
      </p:nvGrpSpPr>
      <p:grpSpPr>
        <a:xfrm>
          <a:off x="0" y="0"/>
          <a:ext cx="0" cy="0"/>
          <a:chOff x="0" y="0"/>
          <a:chExt cx="0" cy="0"/>
        </a:xfrm>
      </p:grpSpPr>
      <p:sp>
        <p:nvSpPr>
          <p:cNvPr id="1521" name="Google Shape;1521;p1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2" name="Google Shape;1522;p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p1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8" name="Google Shape;1528;p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4" name="Google Shape;47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0" name="Google Shape;48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6" name="Google Shape;48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2" name="Google Shape;49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8" name="Google Shape;49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4" name="Google Shape;50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0" name="Google Shape;51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8" name="Google Shape;51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4" name="Google Shape;52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0" name="Google Shape;53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6" name="Google Shape;53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554" name="Google Shape;55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5" name="Google Shape;555;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574" name="Google Shape;57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5" name="Google Shape;575;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596" name="Google Shape;59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7" name="Google Shape;597;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603" name="Google Shape;60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4" name="Google Shape;604;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610" name="Google Shape;61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1" name="Google Shape;611;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628" name="Google Shape;628;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9" name="Google Shape;629;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649" name="Google Shape;64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0" name="Google Shape;650;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672" name="Google Shape;67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3" name="Google Shape;673;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682" name="Google Shape;68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3" name="Google Shape;683;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704" name="Google Shape;704;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5" name="Google Shape;705;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712" name="Google Shape;712;p62:notes"/>
          <p:cNvSpPr/>
          <p:nvPr>
            <p:ph idx="2" type="sldImg"/>
          </p:nvPr>
        </p:nvSpPr>
        <p:spPr>
          <a:xfrm>
            <a:off x="1257300" y="720725"/>
            <a:ext cx="4802188" cy="36020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3" name="Google Shape;713;p62:notes"/>
          <p:cNvSpPr txBox="1"/>
          <p:nvPr>
            <p:ph idx="1" type="body"/>
          </p:nvPr>
        </p:nvSpPr>
        <p:spPr>
          <a:xfrm>
            <a:off x="731838" y="4562475"/>
            <a:ext cx="5851525" cy="431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Note the signature of main() – it’s an array parameter.  And, like other examples we’ve given, it takes the number of elements as a parameter.  Why?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743" name="Google Shape;74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4" name="Google Shape;744;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751" name="Google Shape;751;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2" name="Google Shape;752;p64:notes"/>
          <p:cNvSpPr txBox="1"/>
          <p:nvPr>
            <p:ph idx="1" type="body"/>
          </p:nvPr>
        </p:nvSpPr>
        <p:spPr>
          <a:xfrm>
            <a:off x="731838" y="4560888"/>
            <a:ext cx="5851525" cy="43195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References fix some of those pointer problems.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If we wanted something called “ref” to point to a variable x, we’d declare a pointer </a:t>
            </a:r>
            <a:r>
              <a:rPr i="1" lang="en-US"/>
              <a:t>variable</a:t>
            </a:r>
            <a:r>
              <a:rPr lang="en-US"/>
              <a:t> and assign the address of x into it.  With references, we’d attach an additional name – ref – to the </a:t>
            </a:r>
            <a:r>
              <a:rPr i="1" lang="en-US"/>
              <a:t>same</a:t>
            </a:r>
            <a:r>
              <a:rPr lang="en-US"/>
              <a:t> memory location as x.</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Note how the pointer necessitates an extra variable, whereas the reference didn’t</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773" name="Google Shape;77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4" name="Google Shape;774;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780" name="Google Shape;78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1" name="Google Shape;781;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787" name="Google Shape;78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8" name="Google Shape;788;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b="0" lang="en-US" sz="1000">
                <a:solidFill>
                  <a:schemeClr val="dk1"/>
                </a:solidFill>
                <a:latin typeface="Times New Roman"/>
                <a:ea typeface="Times New Roman"/>
                <a:cs typeface="Times New Roman"/>
                <a:sym typeface="Times New Roman"/>
              </a:rPr>
              <a:t>‹#›</a:t>
            </a:fld>
            <a:endParaRPr b="0" sz="1000">
              <a:solidFill>
                <a:schemeClr val="dk1"/>
              </a:solidFill>
              <a:latin typeface="Times New Roman"/>
              <a:ea typeface="Times New Roman"/>
              <a:cs typeface="Times New Roman"/>
              <a:sym typeface="Times New Roman"/>
            </a:endParaRPr>
          </a:p>
        </p:txBody>
      </p:sp>
      <p:sp>
        <p:nvSpPr>
          <p:cNvPr id="794" name="Google Shape;79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5" name="Google Shape;795;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1" name="Google Shape;80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7" name="Google Shape;80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3" name="Google Shape;813;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9" name="Google Shape;819;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7" name="Google Shape;82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3" name="Google Shape;833;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9" name="Google Shape;83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6" name="Google Shape;846;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0" name="Google Shape;860;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7" name="Google Shape;867;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5" name="Google Shape;875;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5" name="Google Shape;885;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2" name="Google Shape;892;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5" name="Google Shape;905;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2" name="Google Shape;912;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1" name="Google Shape;921;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2" name="Google Shape;932;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8" name="Google Shape;938;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6" name="Google Shape;946;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2" name="Google Shape;952;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1" name="Google Shape;961;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9" name="Google Shape;969;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5" name="Google Shape;975;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1" name="Google Shape;981;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7" name="Google Shape;987;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8" name="Google Shape;988;p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4" name="Google Shape;994;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2" name="Google Shape;1002;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8" name="Google Shape;1008;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4" name="Google Shape;1014;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8" name="Google Shape;1028;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6" name="Google Shape;1036;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92" name="Google Shape;92;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98" name="Google Shape;98;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8" name="Google Shape;28;p3"/>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29" name="Google Shape;29;p3"/>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35" name="Shape 35"/>
        <p:cNvGrpSpPr/>
        <p:nvPr/>
      </p:nvGrpSpPr>
      <p:grpSpPr>
        <a:xfrm>
          <a:off x="0" y="0"/>
          <a:ext cx="0" cy="0"/>
          <a:chOff x="0" y="0"/>
          <a:chExt cx="0" cy="0"/>
        </a:xfrm>
      </p:grpSpPr>
      <p:sp>
        <p:nvSpPr>
          <p:cNvPr id="36" name="Google Shape;36;p5"/>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7" name="Google Shape;37;p5"/>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8" name="Google Shape;38;p5"/>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p:txBody>
      </p:sp>
      <p:sp>
        <p:nvSpPr>
          <p:cNvPr id="39" name="Google Shape;39;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2" name="Google Shape;42;p5"/>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3" name="Google Shape;43;p5"/>
          <p:cNvSpPr/>
          <p:nvPr/>
        </p:nvSpPr>
        <p:spPr>
          <a:xfrm>
            <a:off x="62931" y="1396720"/>
            <a:ext cx="9021537" cy="12058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4" name="Google Shape;44;p5"/>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5" name="Google Shape;45;p5"/>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lnSpc>
                <a:spcPct val="100000"/>
              </a:lnSpc>
              <a:spcBef>
                <a:spcPts val="0"/>
              </a:spcBef>
              <a:spcAft>
                <a:spcPts val="0"/>
              </a:spcAft>
              <a:buClr>
                <a:srgbClr val="FFFFFF"/>
              </a:buClr>
              <a:buSzPts val="4000"/>
              <a:buFont typeface="Arial"/>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46" name="Shape 46"/>
        <p:cNvGrpSpPr/>
        <p:nvPr/>
      </p:nvGrpSpPr>
      <p:grpSpPr>
        <a:xfrm>
          <a:off x="0" y="0"/>
          <a:ext cx="0" cy="0"/>
          <a:chOff x="0" y="0"/>
          <a:chExt cx="0" cy="0"/>
        </a:xfrm>
      </p:grpSpPr>
      <p:sp>
        <p:nvSpPr>
          <p:cNvPr id="47" name="Google Shape;47;p6"/>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8" name="Google Shape;48;p6"/>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9" name="Google Shape;49;p6"/>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Aria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2040"/>
              <a:buNone/>
              <a:defRPr sz="2400">
                <a:solidFill>
                  <a:srgbClr val="888888"/>
                </a:solidFill>
              </a:defRPr>
            </a:lvl1pPr>
            <a:lvl2pPr indent="-228600" lvl="1" marL="914400" algn="l">
              <a:lnSpc>
                <a:spcPct val="100000"/>
              </a:lnSpc>
              <a:spcBef>
                <a:spcPts val="370"/>
              </a:spcBef>
              <a:spcAft>
                <a:spcPts val="0"/>
              </a:spcAft>
              <a:buSzPts val="1530"/>
              <a:buNone/>
              <a:defRPr sz="1800">
                <a:solidFill>
                  <a:srgbClr val="888888"/>
                </a:solidFill>
              </a:defRPr>
            </a:lvl2pPr>
            <a:lvl3pPr indent="-228600" lvl="2" marL="1371600" algn="l">
              <a:lnSpc>
                <a:spcPct val="100000"/>
              </a:lnSpc>
              <a:spcBef>
                <a:spcPts val="370"/>
              </a:spcBef>
              <a:spcAft>
                <a:spcPts val="0"/>
              </a:spcAft>
              <a:buSzPts val="1360"/>
              <a:buNone/>
              <a:defRPr sz="1600">
                <a:solidFill>
                  <a:srgbClr val="888888"/>
                </a:solidFill>
              </a:defRPr>
            </a:lvl3pPr>
            <a:lvl4pPr indent="-228600" lvl="3" marL="1828800" algn="l">
              <a:lnSpc>
                <a:spcPct val="100000"/>
              </a:lnSpc>
              <a:spcBef>
                <a:spcPts val="370"/>
              </a:spcBef>
              <a:spcAft>
                <a:spcPts val="0"/>
              </a:spcAft>
              <a:buSzPts val="1120"/>
              <a:buNone/>
              <a:defRPr sz="1400">
                <a:solidFill>
                  <a:srgbClr val="888888"/>
                </a:solidFill>
              </a:defRPr>
            </a:lvl4pPr>
            <a:lvl5pPr indent="-228600" lvl="4" marL="2286000" algn="l">
              <a:lnSpc>
                <a:spcPct val="100000"/>
              </a:lnSpc>
              <a:spcBef>
                <a:spcPts val="370"/>
              </a:spcBef>
              <a:spcAft>
                <a:spcPts val="0"/>
              </a:spcAft>
              <a:buSzPts val="1400"/>
              <a:buFont typeface="Times New Roman"/>
              <a:buNone/>
              <a:defRPr sz="1400">
                <a:solidFill>
                  <a:srgbClr val="888888"/>
                </a:solidFill>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1" name="Google Shape;51;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4" name="Google Shape;54;p6"/>
          <p:cNvSpPr/>
          <p:nvPr/>
        </p:nvSpPr>
        <p:spPr>
          <a:xfrm>
            <a:off x="69146" y="2341475"/>
            <a:ext cx="9013781" cy="45719"/>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5" name="Google Shape;55;p6"/>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6" name="Google Shape;56;p6"/>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7"/>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Arial"/>
                <a:ea typeface="Arial"/>
                <a:cs typeface="Arial"/>
                <a:sym typeface="Arial"/>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Times New Roman"/>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0" name="Google Shape;60;p7"/>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Arial"/>
                <a:ea typeface="Arial"/>
                <a:cs typeface="Arial"/>
                <a:sym typeface="Arial"/>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Times New Roman"/>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1" name="Google Shape;61;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4" name="Google Shape;64;p7"/>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5" name="Google Shape;65;p7"/>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72" name="Google Shape;72;p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73" name="Google Shape;73;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Arial"/>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530"/>
              <a:buNone/>
              <a:defRPr sz="1800"/>
            </a:lvl1pPr>
            <a:lvl2pPr indent="-228600" lvl="1" marL="914400" algn="l">
              <a:lnSpc>
                <a:spcPct val="100000"/>
              </a:lnSpc>
              <a:spcBef>
                <a:spcPts val="370"/>
              </a:spcBef>
              <a:spcAft>
                <a:spcPts val="0"/>
              </a:spcAft>
              <a:buSzPts val="1020"/>
              <a:buNone/>
              <a:defRPr sz="1200"/>
            </a:lvl2pPr>
            <a:lvl3pPr indent="-228600" lvl="2" marL="1371600" algn="l">
              <a:lnSpc>
                <a:spcPct val="100000"/>
              </a:lnSpc>
              <a:spcBef>
                <a:spcPts val="370"/>
              </a:spcBef>
              <a:spcAft>
                <a:spcPts val="0"/>
              </a:spcAft>
              <a:buSzPts val="850"/>
              <a:buNone/>
              <a:defRPr sz="1000"/>
            </a:lvl3pPr>
            <a:lvl4pPr indent="-228600" lvl="3" marL="1828800" algn="l">
              <a:lnSpc>
                <a:spcPct val="100000"/>
              </a:lnSpc>
              <a:spcBef>
                <a:spcPts val="370"/>
              </a:spcBef>
              <a:spcAft>
                <a:spcPts val="0"/>
              </a:spcAft>
              <a:buSzPts val="720"/>
              <a:buNone/>
              <a:defRPr sz="900"/>
            </a:lvl4pPr>
            <a:lvl5pPr indent="-228600" lvl="4" marL="2286000" algn="l">
              <a:lnSpc>
                <a:spcPct val="100000"/>
              </a:lnSpc>
              <a:spcBef>
                <a:spcPts val="370"/>
              </a:spcBef>
              <a:spcAft>
                <a:spcPts val="0"/>
              </a:spcAft>
              <a:buSzPts val="900"/>
              <a:buFont typeface="Times New Roman"/>
              <a:buNone/>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75" name="Google Shape;75;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lnSpc>
                <a:spcPct val="100000"/>
              </a:lnSpc>
              <a:spcBef>
                <a:spcPts val="0"/>
              </a:spcBef>
              <a:spcAft>
                <a:spcPts val="0"/>
              </a:spcAft>
              <a:buClr>
                <a:schemeClr val="dk2"/>
              </a:buClr>
              <a:buSzPts val="2800"/>
              <a:buFont typeface="Aria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360"/>
              <a:buFont typeface="Times New Roman"/>
              <a:buNone/>
              <a:defRPr sz="1600"/>
            </a:lvl1pPr>
            <a:lvl2pPr indent="-293369" lvl="1" marL="914400" algn="l">
              <a:lnSpc>
                <a:spcPct val="100000"/>
              </a:lnSpc>
              <a:spcBef>
                <a:spcPts val="370"/>
              </a:spcBef>
              <a:spcAft>
                <a:spcPts val="0"/>
              </a:spcAft>
              <a:buSzPts val="1020"/>
              <a:buChar char="⚫"/>
              <a:defRPr sz="1200"/>
            </a:lvl2pPr>
            <a:lvl3pPr indent="-282575" lvl="2" marL="1371600" algn="l">
              <a:lnSpc>
                <a:spcPct val="100000"/>
              </a:lnSpc>
              <a:spcBef>
                <a:spcPts val="370"/>
              </a:spcBef>
              <a:spcAft>
                <a:spcPts val="0"/>
              </a:spcAft>
              <a:buSzPts val="850"/>
              <a:buChar char="⚫"/>
              <a:defRPr sz="1000"/>
            </a:lvl3pPr>
            <a:lvl4pPr indent="-274319" lvl="3" marL="1828800" algn="l">
              <a:lnSpc>
                <a:spcPct val="100000"/>
              </a:lnSpc>
              <a:spcBef>
                <a:spcPts val="370"/>
              </a:spcBef>
              <a:spcAft>
                <a:spcPts val="0"/>
              </a:spcAft>
              <a:buSzPts val="720"/>
              <a:buChar char="⚫"/>
              <a:defRPr sz="900"/>
            </a:lvl4pPr>
            <a:lvl5pPr indent="-285750" lvl="4" marL="2286000" algn="l">
              <a:lnSpc>
                <a:spcPct val="100000"/>
              </a:lnSpc>
              <a:spcBef>
                <a:spcPts val="370"/>
              </a:spcBef>
              <a:spcAft>
                <a:spcPts val="0"/>
              </a:spcAft>
              <a:buSzPts val="900"/>
              <a:buFont typeface="Times New Roman"/>
              <a:buChar char="o"/>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82" name="Google Shape;82;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0"/>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10"/>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86" name="Google Shape;86;p10"/>
          <p:cNvSpPr/>
          <p:nvPr/>
        </p:nvSpPr>
        <p:spPr>
          <a:xfrm>
            <a:off x="68508" y="4650474"/>
            <a:ext cx="9006639" cy="45719"/>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87" name="Google Shape;87;p10"/>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88" name="Google Shape;88;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1" name="Google Shape;11;p1"/>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2" name="Google Shape;12;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lnSpc>
                <a:spcPct val="100000"/>
              </a:lnSpc>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lnSpc>
                <a:spcPct val="100000"/>
              </a:lnSpc>
              <a:spcBef>
                <a:spcPts val="580"/>
              </a:spcBef>
              <a:spcAft>
                <a:spcPts val="0"/>
              </a:spcAft>
              <a:buClr>
                <a:schemeClr val="accent1"/>
              </a:buClr>
              <a:buSzPts val="221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358140" lvl="1" marL="914400" marR="0" rtl="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336550" lvl="2" marL="1371600" marR="0" rtl="0" algn="l">
              <a:lnSpc>
                <a:spcPct val="100000"/>
              </a:lnSpc>
              <a:spcBef>
                <a:spcPts val="370"/>
              </a:spcBef>
              <a:spcAft>
                <a:spcPts val="0"/>
              </a:spcAft>
              <a:buClr>
                <a:srgbClr val="B1C0DA"/>
              </a:buClr>
              <a:buSzPts val="17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330200" lvl="3" marL="1828800" marR="0" rtl="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370"/>
              </a:spcBef>
              <a:spcAft>
                <a:spcPts val="0"/>
              </a:spcAft>
              <a:buClr>
                <a:schemeClr val="accent3"/>
              </a:buClr>
              <a:buSzPts val="2000"/>
              <a:buFont typeface="Times New Roman"/>
              <a:buChar char="o"/>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100000"/>
              </a:lnSpc>
              <a:spcBef>
                <a:spcPts val="370"/>
              </a:spcBef>
              <a:spcAft>
                <a:spcPts val="0"/>
              </a:spcAft>
              <a:buClr>
                <a:schemeClr val="accent3"/>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100000"/>
              </a:lnSpc>
              <a:spcBef>
                <a:spcPts val="370"/>
              </a:spcBef>
              <a:spcAft>
                <a:spcPts val="0"/>
              </a:spcAft>
              <a:buClr>
                <a:schemeClr val="accent2"/>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100000"/>
              </a:lnSpc>
              <a:spcBef>
                <a:spcPts val="370"/>
              </a:spcBef>
              <a:spcAft>
                <a:spcPts val="0"/>
              </a:spcAft>
              <a:buClr>
                <a:srgbClr val="B1C0DA"/>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100000"/>
              </a:lnSpc>
              <a:spcBef>
                <a:spcPts val="370"/>
              </a:spcBef>
              <a:spcAft>
                <a:spcPts val="0"/>
              </a:spcAft>
              <a:buClr>
                <a:srgbClr val="DCB1B0"/>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15" name="Google Shape;15;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16" name="Google Shape;16;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2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19.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2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6.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www.geeksforgeeks.org/wide-char-and-library-functions-in-c/"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1.png"/><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4.png"/><Relationship Id="rId4" Type="http://schemas.openxmlformats.org/officeDocument/2006/relationships/image" Target="../media/image18.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hyperlink" Target="http://www.exforsys.com/?s=include"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2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UNIT I : Introduction to OOP</a:t>
            </a:r>
            <a:br>
              <a:rPr lang="en-US"/>
            </a:br>
            <a:endParaRPr/>
          </a:p>
        </p:txBody>
      </p:sp>
      <p:sp>
        <p:nvSpPr>
          <p:cNvPr id="106" name="Google Shape;106;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100000"/>
              </a:lnSpc>
              <a:spcBef>
                <a:spcPts val="0"/>
              </a:spcBef>
              <a:spcAft>
                <a:spcPts val="0"/>
              </a:spcAft>
              <a:buSzPct val="85000"/>
              <a:buChar char="⚫"/>
            </a:pPr>
            <a:r>
              <a:rPr lang="en-US"/>
              <a:t>Comparison of procedural programming and Object-Oriented Programming</a:t>
            </a:r>
            <a:endParaRPr/>
          </a:p>
          <a:p>
            <a:pPr indent="-274320" lvl="0" marL="274320" rtl="0" algn="l">
              <a:lnSpc>
                <a:spcPct val="100000"/>
              </a:lnSpc>
              <a:spcBef>
                <a:spcPts val="580"/>
              </a:spcBef>
              <a:spcAft>
                <a:spcPts val="0"/>
              </a:spcAft>
              <a:buSzPct val="85000"/>
              <a:buChar char="⚫"/>
            </a:pPr>
            <a:r>
              <a:rPr lang="en-US"/>
              <a:t>OOPs and its features</a:t>
            </a:r>
            <a:endParaRPr/>
          </a:p>
          <a:p>
            <a:pPr indent="-274320" lvl="0" marL="274320" rtl="0" algn="l">
              <a:lnSpc>
                <a:spcPct val="100000"/>
              </a:lnSpc>
              <a:spcBef>
                <a:spcPts val="580"/>
              </a:spcBef>
              <a:spcAft>
                <a:spcPts val="0"/>
              </a:spcAft>
              <a:buSzPct val="85000"/>
              <a:buChar char="⚫"/>
            </a:pPr>
            <a:r>
              <a:rPr lang="en-US"/>
              <a:t>Data Types, Variables, static, constant, type conversions</a:t>
            </a:r>
            <a:endParaRPr/>
          </a:p>
          <a:p>
            <a:pPr indent="-274320" lvl="0" marL="274320" rtl="0" algn="l">
              <a:lnSpc>
                <a:spcPct val="100000"/>
              </a:lnSpc>
              <a:spcBef>
                <a:spcPts val="580"/>
              </a:spcBef>
              <a:spcAft>
                <a:spcPts val="0"/>
              </a:spcAft>
              <a:buSzPct val="85000"/>
              <a:buChar char="⚫"/>
            </a:pPr>
            <a:r>
              <a:rPr lang="en-US"/>
              <a:t>Classes and objects</a:t>
            </a:r>
            <a:endParaRPr/>
          </a:p>
          <a:p>
            <a:pPr indent="-274320" lvl="0" marL="274320" rtl="0" algn="l">
              <a:lnSpc>
                <a:spcPct val="100000"/>
              </a:lnSpc>
              <a:spcBef>
                <a:spcPts val="580"/>
              </a:spcBef>
              <a:spcAft>
                <a:spcPts val="0"/>
              </a:spcAft>
              <a:buSzPct val="85000"/>
              <a:buChar char="⚫"/>
            </a:pPr>
            <a:r>
              <a:rPr lang="en-US"/>
              <a:t>Inline functions, friend functions</a:t>
            </a:r>
            <a:endParaRPr/>
          </a:p>
          <a:p>
            <a:pPr indent="-274320" lvl="0" marL="274320" rtl="0" algn="l">
              <a:lnSpc>
                <a:spcPct val="100000"/>
              </a:lnSpc>
              <a:spcBef>
                <a:spcPts val="580"/>
              </a:spcBef>
              <a:spcAft>
                <a:spcPts val="0"/>
              </a:spcAft>
              <a:buSzPct val="85000"/>
              <a:buChar char="⚫"/>
            </a:pPr>
            <a:r>
              <a:rPr lang="en-US"/>
              <a:t>Constructors and destructors</a:t>
            </a:r>
            <a:endParaRPr/>
          </a:p>
          <a:p>
            <a:pPr indent="-274320" lvl="0" marL="274320" rtl="0" algn="l">
              <a:lnSpc>
                <a:spcPct val="100000"/>
              </a:lnSpc>
              <a:spcBef>
                <a:spcPts val="580"/>
              </a:spcBef>
              <a:spcAft>
                <a:spcPts val="0"/>
              </a:spcAft>
              <a:buSzPct val="85000"/>
              <a:buChar char="⚫"/>
            </a:pPr>
            <a:r>
              <a:rPr lang="en-US"/>
              <a:t>UML Diagrams- Introduction, Class diagram and its components</a:t>
            </a:r>
            <a:endParaRPr/>
          </a:p>
          <a:p>
            <a:pPr indent="-274320" lvl="0" marL="274320" rtl="0" algn="l">
              <a:lnSpc>
                <a:spcPct val="100000"/>
              </a:lnSpc>
              <a:spcBef>
                <a:spcPts val="580"/>
              </a:spcBef>
              <a:spcAft>
                <a:spcPts val="0"/>
              </a:spcAft>
              <a:buSzPct val="85000"/>
              <a:buChar char="⚫"/>
            </a:pPr>
            <a:r>
              <a:rPr lang="en-US"/>
              <a:t>Class diagram relations and its multiplicity</a:t>
            </a:r>
            <a:endParaRPr/>
          </a:p>
          <a:p>
            <a:pPr indent="-274320" lvl="0" marL="274320" rtl="0" algn="l">
              <a:lnSpc>
                <a:spcPct val="100000"/>
              </a:lnSpc>
              <a:spcBef>
                <a:spcPts val="580"/>
              </a:spcBef>
              <a:spcAft>
                <a:spcPts val="0"/>
              </a:spcAft>
              <a:buSzPct val="85000"/>
              <a:buChar char="⚫"/>
            </a:pPr>
            <a:r>
              <a:rPr lang="en-US"/>
              <a:t>UML use case diagram, use case , scenario</a:t>
            </a:r>
            <a:endParaRPr/>
          </a:p>
          <a:p>
            <a:pPr indent="-274320" lvl="0" marL="274320" rtl="0" algn="l">
              <a:lnSpc>
                <a:spcPct val="100000"/>
              </a:lnSpc>
              <a:spcBef>
                <a:spcPts val="580"/>
              </a:spcBef>
              <a:spcAft>
                <a:spcPts val="0"/>
              </a:spcAft>
              <a:buSzPct val="85000"/>
              <a:buChar char="⚫"/>
            </a:pPr>
            <a:r>
              <a:rPr lang="en-US"/>
              <a:t>use case diagram objects and relations</a:t>
            </a:r>
            <a:endParaRPr/>
          </a:p>
          <a:p>
            <a:pPr indent="0" lvl="0" marL="0" rtl="0" algn="l">
              <a:lnSpc>
                <a:spcPct val="100000"/>
              </a:lnSpc>
              <a:spcBef>
                <a:spcPts val="580"/>
              </a:spcBef>
              <a:spcAft>
                <a:spcPts val="0"/>
              </a:spcAft>
              <a:buSzPct val="85000"/>
              <a:buNone/>
            </a:pPr>
            <a:r>
              <a:t/>
            </a:r>
            <a:endParaRPr/>
          </a:p>
          <a:p>
            <a:pPr indent="-144510" lvl="0" marL="274320" rtl="0" algn="l">
              <a:lnSpc>
                <a:spcPct val="100000"/>
              </a:lnSpc>
              <a:spcBef>
                <a:spcPts val="580"/>
              </a:spcBef>
              <a:spcAft>
                <a:spcPts val="0"/>
              </a:spcAft>
              <a:buSzPct val="85000"/>
              <a:buNone/>
            </a:pPr>
            <a:r>
              <a:t/>
            </a:r>
            <a:endParaRPr/>
          </a:p>
          <a:p>
            <a:pPr indent="-144510" lvl="0" marL="274320" rtl="0" algn="l">
              <a:lnSpc>
                <a:spcPct val="100000"/>
              </a:lnSpc>
              <a:spcBef>
                <a:spcPts val="580"/>
              </a:spcBef>
              <a:spcAft>
                <a:spcPts val="0"/>
              </a:spcAft>
              <a:buSzPct val="85000"/>
              <a:buNone/>
            </a:pPr>
            <a:r>
              <a:t/>
            </a:r>
            <a:endParaRPr/>
          </a:p>
          <a:p>
            <a:pPr indent="-144510" lvl="0" marL="274320" rtl="0" algn="l">
              <a:lnSpc>
                <a:spcPct val="100000"/>
              </a:lnSpc>
              <a:spcBef>
                <a:spcPts val="580"/>
              </a:spcBef>
              <a:spcAft>
                <a:spcPts val="0"/>
              </a:spcAft>
              <a:buSzPct val="85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Characteristics of Object-Oriented Languages</a:t>
            </a:r>
            <a:endParaRPr/>
          </a:p>
        </p:txBody>
      </p:sp>
      <p:sp>
        <p:nvSpPr>
          <p:cNvPr id="206" name="Google Shape;206;p2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None/>
            </a:pPr>
            <a:r>
              <a:rPr lang="en-US"/>
              <a:t>• Object</a:t>
            </a:r>
            <a:endParaRPr/>
          </a:p>
          <a:p>
            <a:pPr indent="-274320" lvl="0" marL="274320" rtl="0" algn="l">
              <a:lnSpc>
                <a:spcPct val="100000"/>
              </a:lnSpc>
              <a:spcBef>
                <a:spcPts val="580"/>
              </a:spcBef>
              <a:spcAft>
                <a:spcPts val="0"/>
              </a:spcAft>
              <a:buSzPts val="2210"/>
              <a:buNone/>
            </a:pPr>
            <a:r>
              <a:rPr lang="en-US"/>
              <a:t>• Class</a:t>
            </a:r>
            <a:endParaRPr/>
          </a:p>
          <a:p>
            <a:pPr indent="-274320" lvl="0" marL="274320" rtl="0" algn="l">
              <a:lnSpc>
                <a:spcPct val="100000"/>
              </a:lnSpc>
              <a:spcBef>
                <a:spcPts val="580"/>
              </a:spcBef>
              <a:spcAft>
                <a:spcPts val="0"/>
              </a:spcAft>
              <a:buSzPts val="2210"/>
              <a:buNone/>
            </a:pPr>
            <a:r>
              <a:rPr lang="en-US"/>
              <a:t>• Data Hiding and Encapsulation</a:t>
            </a:r>
            <a:endParaRPr/>
          </a:p>
          <a:p>
            <a:pPr indent="-274320" lvl="0" marL="274320" rtl="0" algn="l">
              <a:lnSpc>
                <a:spcPct val="100000"/>
              </a:lnSpc>
              <a:spcBef>
                <a:spcPts val="580"/>
              </a:spcBef>
              <a:spcAft>
                <a:spcPts val="0"/>
              </a:spcAft>
              <a:buSzPts val="2210"/>
              <a:buNone/>
            </a:pPr>
            <a:r>
              <a:rPr lang="en-US"/>
              <a:t>• Dynamic Binding</a:t>
            </a:r>
            <a:endParaRPr/>
          </a:p>
          <a:p>
            <a:pPr indent="-274320" lvl="0" marL="274320" rtl="0" algn="l">
              <a:lnSpc>
                <a:spcPct val="100000"/>
              </a:lnSpc>
              <a:spcBef>
                <a:spcPts val="580"/>
              </a:spcBef>
              <a:spcAft>
                <a:spcPts val="0"/>
              </a:spcAft>
              <a:buSzPts val="2210"/>
              <a:buNone/>
            </a:pPr>
            <a:r>
              <a:rPr lang="en-US"/>
              <a:t>• Message Passing</a:t>
            </a:r>
            <a:endParaRPr/>
          </a:p>
          <a:p>
            <a:pPr indent="-274320" lvl="0" marL="274320" rtl="0" algn="l">
              <a:lnSpc>
                <a:spcPct val="100000"/>
              </a:lnSpc>
              <a:spcBef>
                <a:spcPts val="580"/>
              </a:spcBef>
              <a:spcAft>
                <a:spcPts val="0"/>
              </a:spcAft>
              <a:buSzPts val="2210"/>
              <a:buNone/>
            </a:pPr>
            <a:r>
              <a:rPr lang="en-US"/>
              <a:t>• Inheritance</a:t>
            </a:r>
            <a:endParaRPr/>
          </a:p>
          <a:p>
            <a:pPr indent="-274320" lvl="0" marL="274320" rtl="0" algn="l">
              <a:lnSpc>
                <a:spcPct val="100000"/>
              </a:lnSpc>
              <a:spcBef>
                <a:spcPts val="580"/>
              </a:spcBef>
              <a:spcAft>
                <a:spcPts val="0"/>
              </a:spcAft>
              <a:buSzPts val="2210"/>
              <a:buNone/>
            </a:pPr>
            <a:r>
              <a:rPr lang="en-US"/>
              <a:t>• Polymorphism</a:t>
            </a:r>
            <a:endParaRPr/>
          </a:p>
          <a:p>
            <a:pPr indent="-274320" lvl="0" marL="274320" rtl="0" algn="l">
              <a:lnSpc>
                <a:spcPct val="100000"/>
              </a:lnSpc>
              <a:spcBef>
                <a:spcPts val="580"/>
              </a:spcBef>
              <a:spcAft>
                <a:spcPts val="0"/>
              </a:spcAft>
              <a:buSzPts val="2210"/>
              <a:buChar char="⚫"/>
            </a:pPr>
            <a:r>
              <a:rPr lang="en-US"/>
              <a:t>Generic classes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11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Definition of function outside a class.</a:t>
            </a:r>
            <a:endParaRPr/>
          </a:p>
        </p:txBody>
      </p:sp>
      <p:sp>
        <p:nvSpPr>
          <p:cNvPr id="1046" name="Google Shape;1046;p11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syntax for defining function outside a class is as follows:</a:t>
            </a:r>
            <a:endParaRPr/>
          </a:p>
          <a:p>
            <a:pPr indent="-274320" lvl="0" marL="274320" rtl="0" algn="l">
              <a:lnSpc>
                <a:spcPct val="100000"/>
              </a:lnSpc>
              <a:spcBef>
                <a:spcPts val="580"/>
              </a:spcBef>
              <a:spcAft>
                <a:spcPts val="0"/>
              </a:spcAft>
              <a:buSzPts val="2040"/>
              <a:buNone/>
            </a:pPr>
            <a:r>
              <a:rPr lang="en-US" sz="2400"/>
              <a:t>&lt;data type&gt; &lt;class name&gt; :: &lt;function name&gt; ()</a:t>
            </a:r>
            <a:endParaRPr/>
          </a:p>
          <a:p>
            <a:pPr indent="-274320" lvl="0" marL="274320" rtl="0" algn="l">
              <a:lnSpc>
                <a:spcPct val="100000"/>
              </a:lnSpc>
              <a:spcBef>
                <a:spcPts val="580"/>
              </a:spcBef>
              <a:spcAft>
                <a:spcPts val="0"/>
              </a:spcAft>
              <a:buSzPts val="2040"/>
              <a:buNone/>
            </a:pPr>
            <a:r>
              <a:rPr lang="en-US" sz="2400"/>
              <a:t>{</a:t>
            </a:r>
            <a:endParaRPr/>
          </a:p>
          <a:p>
            <a:pPr indent="-274320" lvl="0" marL="274320" rtl="0" algn="l">
              <a:lnSpc>
                <a:spcPct val="100000"/>
              </a:lnSpc>
              <a:spcBef>
                <a:spcPts val="580"/>
              </a:spcBef>
              <a:spcAft>
                <a:spcPts val="0"/>
              </a:spcAft>
              <a:buSzPts val="2040"/>
              <a:buNone/>
            </a:pPr>
            <a:r>
              <a:rPr lang="en-US" sz="2400"/>
              <a:t>// member function definition</a:t>
            </a:r>
            <a:endParaRPr/>
          </a:p>
          <a:p>
            <a:pPr indent="-274320" lvl="0" marL="274320" rtl="0" algn="l">
              <a:lnSpc>
                <a:spcPct val="100000"/>
              </a:lnSpc>
              <a:spcBef>
                <a:spcPts val="580"/>
              </a:spcBef>
              <a:spcAft>
                <a:spcPts val="0"/>
              </a:spcAft>
              <a:buSzPts val="2040"/>
              <a:buNone/>
            </a:pPr>
            <a:r>
              <a:rPr lang="en-US" sz="2400"/>
              <a:t>}</a:t>
            </a:r>
            <a:endParaRPr/>
          </a:p>
          <a:p>
            <a:pPr indent="-274320" lvl="0" marL="274320" rtl="0" algn="l">
              <a:lnSpc>
                <a:spcPct val="100000"/>
              </a:lnSpc>
              <a:spcBef>
                <a:spcPts val="580"/>
              </a:spcBef>
              <a:spcAft>
                <a:spcPts val="0"/>
              </a:spcAft>
              <a:buSzPts val="2210"/>
              <a:buNone/>
            </a:pPr>
            <a:r>
              <a:rPr lang="en-US"/>
              <a:t>Data type   🡪   return type</a:t>
            </a:r>
            <a:endParaRPr/>
          </a:p>
          <a:p>
            <a:pPr indent="-274320" lvl="0" marL="274320" rtl="0" algn="l">
              <a:lnSpc>
                <a:spcPct val="100000"/>
              </a:lnSpc>
              <a:spcBef>
                <a:spcPts val="580"/>
              </a:spcBef>
              <a:spcAft>
                <a:spcPts val="0"/>
              </a:spcAft>
              <a:buSzPts val="2210"/>
              <a:buNone/>
            </a:pPr>
            <a:r>
              <a:rPr lang="en-US"/>
              <a:t>Class name  🡪   the class to which the member function belongs.</a:t>
            </a:r>
            <a:endParaRPr/>
          </a:p>
          <a:p>
            <a:pPr indent="-274320" lvl="0" marL="274320" rtl="0" algn="l">
              <a:lnSpc>
                <a:spcPct val="100000"/>
              </a:lnSpc>
              <a:spcBef>
                <a:spcPts val="580"/>
              </a:spcBef>
              <a:spcAft>
                <a:spcPts val="0"/>
              </a:spcAft>
              <a:buSzPts val="2210"/>
              <a:buNone/>
            </a:pPr>
            <a:r>
              <a:rPr lang="en-US"/>
              <a:t>Function name  🡪    name of member function.</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1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Access Specifier  - accessing private data outside class</a:t>
            </a:r>
            <a:endParaRPr/>
          </a:p>
        </p:txBody>
      </p:sp>
      <p:pic>
        <p:nvPicPr>
          <p:cNvPr id="1052" name="Google Shape;1052;p113"/>
          <p:cNvPicPr preferRelativeResize="0"/>
          <p:nvPr>
            <p:ph idx="1" type="body"/>
          </p:nvPr>
        </p:nvPicPr>
        <p:blipFill rotWithShape="1">
          <a:blip r:embed="rId3">
            <a:alphaModFix/>
          </a:blip>
          <a:srcRect b="0" l="0" r="0" t="0"/>
          <a:stretch/>
        </p:blipFill>
        <p:spPr>
          <a:xfrm>
            <a:off x="1117336" y="1447800"/>
            <a:ext cx="7366528" cy="45720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1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Example:Member outside the class</a:t>
            </a:r>
            <a:endParaRPr/>
          </a:p>
        </p:txBody>
      </p:sp>
      <p:sp>
        <p:nvSpPr>
          <p:cNvPr id="1058" name="Google Shape;1058;p114"/>
          <p:cNvSpPr txBox="1"/>
          <p:nvPr>
            <p:ph idx="1" type="body"/>
          </p:nvPr>
        </p:nvSpPr>
        <p:spPr>
          <a:xfrm>
            <a:off x="381000" y="1447800"/>
            <a:ext cx="3200400" cy="4648200"/>
          </a:xfrm>
          <a:prstGeom prst="rect">
            <a:avLst/>
          </a:prstGeom>
          <a:noFill/>
          <a:ln>
            <a:noFill/>
          </a:ln>
        </p:spPr>
        <p:txBody>
          <a:bodyPr anchorCtr="0" anchor="t" bIns="45700" lIns="91425" spcFirstLastPara="1" rIns="91425" wrap="square" tIns="45700">
            <a:normAutofit fontScale="62500" lnSpcReduction="20000"/>
          </a:bodyPr>
          <a:lstStyle/>
          <a:p>
            <a:pPr indent="-274320" lvl="0" marL="274320" rtl="0" algn="l">
              <a:lnSpc>
                <a:spcPct val="100000"/>
              </a:lnSpc>
              <a:spcBef>
                <a:spcPts val="0"/>
              </a:spcBef>
              <a:spcAft>
                <a:spcPts val="0"/>
              </a:spcAft>
              <a:buSzPct val="85000"/>
              <a:buNone/>
            </a:pPr>
            <a:r>
              <a:rPr lang="en-US" sz="4800"/>
              <a:t>Class test</a:t>
            </a:r>
            <a:endParaRPr/>
          </a:p>
          <a:p>
            <a:pPr indent="-274320" lvl="0" marL="274320" rtl="0" algn="l">
              <a:lnSpc>
                <a:spcPct val="100000"/>
              </a:lnSpc>
              <a:spcBef>
                <a:spcPts val="580"/>
              </a:spcBef>
              <a:spcAft>
                <a:spcPts val="0"/>
              </a:spcAft>
              <a:buSzPct val="85000"/>
              <a:buNone/>
            </a:pPr>
            <a:r>
              <a:rPr lang="en-US" sz="4800"/>
              <a:t>{</a:t>
            </a:r>
            <a:endParaRPr/>
          </a:p>
          <a:p>
            <a:pPr indent="-274320" lvl="0" marL="274320" rtl="0" algn="l">
              <a:lnSpc>
                <a:spcPct val="100000"/>
              </a:lnSpc>
              <a:spcBef>
                <a:spcPts val="580"/>
              </a:spcBef>
              <a:spcAft>
                <a:spcPts val="0"/>
              </a:spcAft>
              <a:buSzPct val="85000"/>
              <a:buNone/>
            </a:pPr>
            <a:r>
              <a:rPr lang="en-US" sz="4800"/>
              <a:t>private :</a:t>
            </a:r>
            <a:endParaRPr/>
          </a:p>
          <a:p>
            <a:pPr indent="-274320" lvl="0" marL="274320" rtl="0" algn="l">
              <a:lnSpc>
                <a:spcPct val="100000"/>
              </a:lnSpc>
              <a:spcBef>
                <a:spcPts val="580"/>
              </a:spcBef>
              <a:spcAft>
                <a:spcPts val="0"/>
              </a:spcAft>
              <a:buSzPct val="85000"/>
              <a:buNone/>
            </a:pPr>
            <a:r>
              <a:rPr lang="en-US" sz="4800"/>
              <a:t>	int a;</a:t>
            </a:r>
            <a:endParaRPr/>
          </a:p>
          <a:p>
            <a:pPr indent="-274320" lvl="0" marL="274320" rtl="0" algn="l">
              <a:lnSpc>
                <a:spcPct val="100000"/>
              </a:lnSpc>
              <a:spcBef>
                <a:spcPts val="580"/>
              </a:spcBef>
              <a:spcAft>
                <a:spcPts val="0"/>
              </a:spcAft>
              <a:buSzPct val="85000"/>
              <a:buNone/>
            </a:pPr>
            <a:r>
              <a:rPr lang="en-US" sz="4800"/>
              <a:t>	int b;</a:t>
            </a:r>
            <a:endParaRPr/>
          </a:p>
          <a:p>
            <a:pPr indent="-274320" lvl="0" marL="274320" rtl="0" algn="l">
              <a:lnSpc>
                <a:spcPct val="100000"/>
              </a:lnSpc>
              <a:spcBef>
                <a:spcPts val="580"/>
              </a:spcBef>
              <a:spcAft>
                <a:spcPts val="0"/>
              </a:spcAft>
              <a:buSzPct val="85000"/>
              <a:buNone/>
            </a:pPr>
            <a:r>
              <a:rPr lang="en-US" sz="4800"/>
              <a:t>public:</a:t>
            </a:r>
            <a:endParaRPr/>
          </a:p>
          <a:p>
            <a:pPr indent="-274320" lvl="0" marL="274320" rtl="0" algn="l">
              <a:lnSpc>
                <a:spcPct val="100000"/>
              </a:lnSpc>
              <a:spcBef>
                <a:spcPts val="580"/>
              </a:spcBef>
              <a:spcAft>
                <a:spcPts val="0"/>
              </a:spcAft>
              <a:buSzPct val="85000"/>
              <a:buNone/>
            </a:pPr>
            <a:r>
              <a:rPr lang="en-US" sz="4800"/>
              <a:t>	void set_data(int,int );</a:t>
            </a:r>
            <a:endParaRPr/>
          </a:p>
          <a:p>
            <a:pPr indent="-274320" lvl="0" marL="274320" rtl="0" algn="l">
              <a:lnSpc>
                <a:spcPct val="100000"/>
              </a:lnSpc>
              <a:spcBef>
                <a:spcPts val="580"/>
              </a:spcBef>
              <a:spcAft>
                <a:spcPts val="0"/>
              </a:spcAft>
              <a:buSzPct val="85000"/>
              <a:buNone/>
            </a:pPr>
            <a:r>
              <a:rPr lang="en-US" sz="4800"/>
              <a:t>	int  big();</a:t>
            </a:r>
            <a:endParaRPr/>
          </a:p>
          <a:p>
            <a:pPr indent="-274320" lvl="0" marL="274320" rtl="0" algn="l">
              <a:lnSpc>
                <a:spcPct val="100000"/>
              </a:lnSpc>
              <a:spcBef>
                <a:spcPts val="580"/>
              </a:spcBef>
              <a:spcAft>
                <a:spcPts val="0"/>
              </a:spcAft>
              <a:buSzPct val="85000"/>
              <a:buNone/>
            </a:pPr>
            <a:r>
              <a:rPr lang="en-US" sz="4800"/>
              <a:t>	};</a:t>
            </a:r>
            <a:endParaRPr/>
          </a:p>
          <a:p>
            <a:pPr indent="-274320" lvl="0" marL="274320" rtl="0" algn="l">
              <a:lnSpc>
                <a:spcPct val="100000"/>
              </a:lnSpc>
              <a:spcBef>
                <a:spcPts val="580"/>
              </a:spcBef>
              <a:spcAft>
                <a:spcPts val="0"/>
              </a:spcAft>
              <a:buSzPct val="85000"/>
              <a:buNone/>
            </a:pPr>
            <a:r>
              <a:t/>
            </a:r>
            <a:endParaRPr/>
          </a:p>
        </p:txBody>
      </p:sp>
      <p:sp>
        <p:nvSpPr>
          <p:cNvPr id="1059" name="Google Shape;1059;p114"/>
          <p:cNvSpPr txBox="1"/>
          <p:nvPr/>
        </p:nvSpPr>
        <p:spPr>
          <a:xfrm>
            <a:off x="3581400" y="1295400"/>
            <a:ext cx="2895600" cy="51706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void  test :: set_data(int x, int 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int  test :: big()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if (a &gt;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return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return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060" name="Google Shape;1060;p114"/>
          <p:cNvSpPr txBox="1"/>
          <p:nvPr/>
        </p:nvSpPr>
        <p:spPr>
          <a:xfrm>
            <a:off x="7162800" y="2286000"/>
            <a:ext cx="12192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Main() as given in the previous program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15"/>
          <p:cNvSpPr txBox="1"/>
          <p:nvPr>
            <p:ph idx="1" type="body"/>
          </p:nvPr>
        </p:nvSpPr>
        <p:spPr>
          <a:xfrm>
            <a:off x="381000" y="381000"/>
            <a:ext cx="3962400" cy="63246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00000"/>
              </a:lnSpc>
              <a:spcBef>
                <a:spcPts val="0"/>
              </a:spcBef>
              <a:spcAft>
                <a:spcPts val="0"/>
              </a:spcAft>
              <a:buSzPct val="85000"/>
              <a:buNone/>
            </a:pPr>
            <a:r>
              <a:rPr lang="en-US"/>
              <a:t>#include &lt;iostream&gt;</a:t>
            </a:r>
            <a:endParaRPr/>
          </a:p>
          <a:p>
            <a:pPr indent="0" lvl="0" marL="0" rtl="0" algn="l">
              <a:lnSpc>
                <a:spcPct val="100000"/>
              </a:lnSpc>
              <a:spcBef>
                <a:spcPts val="580"/>
              </a:spcBef>
              <a:spcAft>
                <a:spcPts val="0"/>
              </a:spcAft>
              <a:buSzPct val="85000"/>
              <a:buNone/>
            </a:pPr>
            <a:r>
              <a:rPr lang="en-US"/>
              <a:t>#include &lt;string&gt;</a:t>
            </a:r>
            <a:endParaRPr/>
          </a:p>
          <a:p>
            <a:pPr indent="0" lvl="0" marL="0" rtl="0" algn="l">
              <a:lnSpc>
                <a:spcPct val="100000"/>
              </a:lnSpc>
              <a:spcBef>
                <a:spcPts val="580"/>
              </a:spcBef>
              <a:spcAft>
                <a:spcPts val="0"/>
              </a:spcAft>
              <a:buSzPct val="85000"/>
              <a:buNone/>
            </a:pPr>
            <a:r>
              <a:rPr lang="en-US"/>
              <a:t>using namespace std;</a:t>
            </a:r>
            <a:endParaRPr/>
          </a:p>
          <a:p>
            <a:pPr indent="0" lvl="0" marL="0" rtl="0" algn="l">
              <a:lnSpc>
                <a:spcPct val="100000"/>
              </a:lnSpc>
              <a:spcBef>
                <a:spcPts val="580"/>
              </a:spcBef>
              <a:spcAft>
                <a:spcPts val="0"/>
              </a:spcAft>
              <a:buSzPct val="85000"/>
              <a:buNone/>
            </a:pPr>
            <a:r>
              <a:rPr lang="en-US"/>
              <a:t>class Student</a:t>
            </a:r>
            <a:endParaRPr/>
          </a:p>
          <a:p>
            <a:pPr indent="0" lvl="0" marL="0" rtl="0" algn="l">
              <a:lnSpc>
                <a:spcPct val="100000"/>
              </a:lnSpc>
              <a:spcBef>
                <a:spcPts val="580"/>
              </a:spcBef>
              <a:spcAft>
                <a:spcPts val="0"/>
              </a:spcAft>
              <a:buSzPct val="85000"/>
              <a:buNone/>
            </a:pPr>
            <a:r>
              <a:rPr lang="en-US"/>
              <a:t>{</a:t>
            </a:r>
            <a:endParaRPr/>
          </a:p>
          <a:p>
            <a:pPr indent="0" lvl="0" marL="0" rtl="0" algn="l">
              <a:lnSpc>
                <a:spcPct val="100000"/>
              </a:lnSpc>
              <a:spcBef>
                <a:spcPts val="580"/>
              </a:spcBef>
              <a:spcAft>
                <a:spcPts val="0"/>
              </a:spcAft>
              <a:buSzPct val="85000"/>
              <a:buNone/>
            </a:pPr>
            <a:r>
              <a:rPr lang="en-US"/>
              <a:t>	string name;</a:t>
            </a:r>
            <a:endParaRPr/>
          </a:p>
          <a:p>
            <a:pPr indent="0" lvl="0" marL="0" rtl="0" algn="l">
              <a:lnSpc>
                <a:spcPct val="100000"/>
              </a:lnSpc>
              <a:spcBef>
                <a:spcPts val="580"/>
              </a:spcBef>
              <a:spcAft>
                <a:spcPts val="0"/>
              </a:spcAft>
              <a:buSzPct val="85000"/>
              <a:buNone/>
            </a:pPr>
            <a:r>
              <a:rPr lang="en-US"/>
              <a:t>	int marks;</a:t>
            </a:r>
            <a:endParaRPr/>
          </a:p>
          <a:p>
            <a:pPr indent="0" lvl="0" marL="0" rtl="0" algn="l">
              <a:lnSpc>
                <a:spcPct val="100000"/>
              </a:lnSpc>
              <a:spcBef>
                <a:spcPts val="580"/>
              </a:spcBef>
              <a:spcAft>
                <a:spcPts val="0"/>
              </a:spcAft>
              <a:buSzPct val="85000"/>
              <a:buNone/>
            </a:pPr>
            <a:r>
              <a:rPr lang="en-US"/>
              <a:t>	public:</a:t>
            </a:r>
            <a:endParaRPr/>
          </a:p>
          <a:p>
            <a:pPr indent="0" lvl="0" marL="0" rtl="0" algn="l">
              <a:lnSpc>
                <a:spcPct val="100000"/>
              </a:lnSpc>
              <a:spcBef>
                <a:spcPts val="580"/>
              </a:spcBef>
              <a:spcAft>
                <a:spcPts val="0"/>
              </a:spcAft>
              <a:buSzPct val="85000"/>
              <a:buNone/>
            </a:pPr>
            <a:r>
              <a:rPr lang="en-US"/>
              <a:t>		void getName()</a:t>
            </a:r>
            <a:endParaRPr/>
          </a:p>
          <a:p>
            <a:pPr indent="0" lvl="0" marL="0" rtl="0" algn="l">
              <a:lnSpc>
                <a:spcPct val="100000"/>
              </a:lnSpc>
              <a:spcBef>
                <a:spcPts val="580"/>
              </a:spcBef>
              <a:spcAft>
                <a:spcPts val="0"/>
              </a:spcAft>
              <a:buSzPct val="85000"/>
              <a:buNone/>
            </a:pPr>
            <a:r>
              <a:rPr lang="en-US"/>
              <a:t>		{</a:t>
            </a:r>
            <a:endParaRPr/>
          </a:p>
          <a:p>
            <a:pPr indent="0" lvl="0" marL="0" rtl="0" algn="l">
              <a:lnSpc>
                <a:spcPct val="100000"/>
              </a:lnSpc>
              <a:spcBef>
                <a:spcPts val="580"/>
              </a:spcBef>
              <a:spcAft>
                <a:spcPts val="0"/>
              </a:spcAft>
              <a:buSzPct val="85000"/>
              <a:buNone/>
            </a:pPr>
            <a:r>
              <a:rPr lang="en-US"/>
              <a:t>			getline( cin, name );</a:t>
            </a:r>
            <a:endParaRPr/>
          </a:p>
          <a:p>
            <a:pPr indent="0" lvl="0" marL="0" rtl="0" algn="l">
              <a:lnSpc>
                <a:spcPct val="100000"/>
              </a:lnSpc>
              <a:spcBef>
                <a:spcPts val="580"/>
              </a:spcBef>
              <a:spcAft>
                <a:spcPts val="0"/>
              </a:spcAft>
              <a:buSzPct val="85000"/>
              <a:buNone/>
            </a:pPr>
            <a:r>
              <a:rPr lang="en-US"/>
              <a:t>		}</a:t>
            </a:r>
            <a:endParaRPr/>
          </a:p>
          <a:p>
            <a:pPr indent="0" lvl="0" marL="0" rtl="0" algn="l">
              <a:lnSpc>
                <a:spcPct val="100000"/>
              </a:lnSpc>
              <a:spcBef>
                <a:spcPts val="580"/>
              </a:spcBef>
              <a:spcAft>
                <a:spcPts val="0"/>
              </a:spcAft>
              <a:buSzPct val="85000"/>
              <a:buNone/>
            </a:pPr>
            <a:r>
              <a:rPr lang="en-US"/>
              <a:t>		void getMarks()</a:t>
            </a:r>
            <a:endParaRPr/>
          </a:p>
          <a:p>
            <a:pPr indent="0" lvl="0" marL="0" rtl="0" algn="l">
              <a:lnSpc>
                <a:spcPct val="100000"/>
              </a:lnSpc>
              <a:spcBef>
                <a:spcPts val="580"/>
              </a:spcBef>
              <a:spcAft>
                <a:spcPts val="0"/>
              </a:spcAft>
              <a:buSzPct val="85000"/>
              <a:buNone/>
            </a:pPr>
            <a:r>
              <a:rPr lang="en-US"/>
              <a:t>		{</a:t>
            </a:r>
            <a:endParaRPr/>
          </a:p>
          <a:p>
            <a:pPr indent="0" lvl="0" marL="0" rtl="0" algn="l">
              <a:lnSpc>
                <a:spcPct val="100000"/>
              </a:lnSpc>
              <a:spcBef>
                <a:spcPts val="580"/>
              </a:spcBef>
              <a:spcAft>
                <a:spcPts val="0"/>
              </a:spcAft>
              <a:buSzPct val="85000"/>
              <a:buNone/>
            </a:pPr>
            <a:r>
              <a:rPr lang="en-US"/>
              <a:t>			cin &gt;&gt; marks;</a:t>
            </a:r>
            <a:endParaRPr/>
          </a:p>
          <a:p>
            <a:pPr indent="0" lvl="0" marL="0" rtl="0" algn="l">
              <a:lnSpc>
                <a:spcPct val="100000"/>
              </a:lnSpc>
              <a:spcBef>
                <a:spcPts val="580"/>
              </a:spcBef>
              <a:spcAft>
                <a:spcPts val="0"/>
              </a:spcAft>
              <a:buSzPct val="85000"/>
              <a:buNone/>
            </a:pPr>
            <a:r>
              <a:rPr lang="en-US"/>
              <a:t>		}</a:t>
            </a:r>
            <a:endParaRPr/>
          </a:p>
          <a:p>
            <a:pPr indent="0" lvl="0" marL="0" rtl="0" algn="l">
              <a:lnSpc>
                <a:spcPct val="100000"/>
              </a:lnSpc>
              <a:spcBef>
                <a:spcPts val="580"/>
              </a:spcBef>
              <a:spcAft>
                <a:spcPts val="0"/>
              </a:spcAft>
              <a:buSzPct val="85000"/>
              <a:buNone/>
            </a:pPr>
            <a:r>
              <a:rPr lang="en-US"/>
              <a:t>		void displayInfo()</a:t>
            </a:r>
            <a:endParaRPr/>
          </a:p>
          <a:p>
            <a:pPr indent="0" lvl="0" marL="0" rtl="0" algn="l">
              <a:lnSpc>
                <a:spcPct val="100000"/>
              </a:lnSpc>
              <a:spcBef>
                <a:spcPts val="580"/>
              </a:spcBef>
              <a:spcAft>
                <a:spcPts val="0"/>
              </a:spcAft>
              <a:buSzPct val="85000"/>
              <a:buNone/>
            </a:pPr>
            <a:r>
              <a:rPr lang="en-US"/>
              <a:t>		{</a:t>
            </a:r>
            <a:endParaRPr/>
          </a:p>
          <a:p>
            <a:pPr indent="0" lvl="0" marL="0" rtl="0" algn="l">
              <a:lnSpc>
                <a:spcPct val="100000"/>
              </a:lnSpc>
              <a:spcBef>
                <a:spcPts val="580"/>
              </a:spcBef>
              <a:spcAft>
                <a:spcPts val="0"/>
              </a:spcAft>
              <a:buSzPct val="85000"/>
              <a:buNone/>
            </a:pPr>
            <a:r>
              <a:rPr lang="en-US"/>
              <a:t>			cout &lt;&lt; "Name : " &lt;&lt; name &lt;&lt; endl;</a:t>
            </a:r>
            <a:endParaRPr/>
          </a:p>
          <a:p>
            <a:pPr indent="0" lvl="0" marL="0" rtl="0" algn="l">
              <a:lnSpc>
                <a:spcPct val="100000"/>
              </a:lnSpc>
              <a:spcBef>
                <a:spcPts val="580"/>
              </a:spcBef>
              <a:spcAft>
                <a:spcPts val="0"/>
              </a:spcAft>
              <a:buSzPct val="85000"/>
              <a:buNone/>
            </a:pPr>
            <a:r>
              <a:rPr lang="en-US"/>
              <a:t>			cout &lt;&lt; "Marks : " &lt;&lt; marks &lt;&lt; endl;</a:t>
            </a:r>
            <a:endParaRPr/>
          </a:p>
          <a:p>
            <a:pPr indent="0" lvl="0" marL="0" rtl="0" algn="l">
              <a:lnSpc>
                <a:spcPct val="100000"/>
              </a:lnSpc>
              <a:spcBef>
                <a:spcPts val="580"/>
              </a:spcBef>
              <a:spcAft>
                <a:spcPts val="0"/>
              </a:spcAft>
              <a:buSzPct val="85000"/>
              <a:buNone/>
            </a:pPr>
            <a:r>
              <a:rPr lang="en-US"/>
              <a:t>		}</a:t>
            </a:r>
            <a:endParaRPr/>
          </a:p>
          <a:p>
            <a:pPr indent="0" lvl="0" marL="0" rtl="0" algn="l">
              <a:lnSpc>
                <a:spcPct val="100000"/>
              </a:lnSpc>
              <a:spcBef>
                <a:spcPts val="580"/>
              </a:spcBef>
              <a:spcAft>
                <a:spcPts val="0"/>
              </a:spcAft>
              <a:buSzPct val="85000"/>
              <a:buNone/>
            </a:pPr>
            <a:r>
              <a:rPr lang="en-US"/>
              <a:t>};</a:t>
            </a:r>
            <a:endParaRPr/>
          </a:p>
        </p:txBody>
      </p:sp>
      <p:sp>
        <p:nvSpPr>
          <p:cNvPr id="1066" name="Google Shape;1066;p115"/>
          <p:cNvSpPr txBox="1"/>
          <p:nvPr/>
        </p:nvSpPr>
        <p:spPr>
          <a:xfrm>
            <a:off x="4419600" y="0"/>
            <a:ext cx="4343400" cy="72943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int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Student st[5];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for( int i=0; i&lt;5;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cout &lt;&lt; "Student " &lt;&lt; i + 1 &lt;&lt; endl;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cout &lt;&lt; "Enter name" &lt;&lt; endl;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st[i].getName();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cout &lt;&lt; "Enter marks" &lt;&lt; endl;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st[i].getMarks();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for( int i=0; i&lt;5;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cout &lt;&lt; "Student " &lt;&lt; i + 1 &lt;&lt; endl;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st[i].displayInfo();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return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1067" name="Google Shape;1067;p115"/>
          <p:cNvCxnSpPr/>
          <p:nvPr/>
        </p:nvCxnSpPr>
        <p:spPr>
          <a:xfrm>
            <a:off x="4343400" y="304800"/>
            <a:ext cx="0" cy="647700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The Arrow operator(pointer to member)</a:t>
            </a:r>
            <a:endParaRPr/>
          </a:p>
        </p:txBody>
      </p:sp>
      <p:sp>
        <p:nvSpPr>
          <p:cNvPr id="1073" name="Google Shape;1073;p11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It is also called as pointer to member access operator.</a:t>
            </a:r>
            <a:endParaRPr/>
          </a:p>
          <a:p>
            <a:pPr indent="-274320" lvl="0" marL="274320" rtl="0" algn="l">
              <a:lnSpc>
                <a:spcPct val="100000"/>
              </a:lnSpc>
              <a:spcBef>
                <a:spcPts val="580"/>
              </a:spcBef>
              <a:spcAft>
                <a:spcPts val="0"/>
              </a:spcAft>
              <a:buSzPts val="2210"/>
              <a:buChar char="⚫"/>
            </a:pPr>
            <a:r>
              <a:rPr lang="en-US"/>
              <a:t>It is used when member functions or member data has to access through a pointer which is pointing to an object of a class.</a:t>
            </a:r>
            <a:endParaRPr/>
          </a:p>
          <a:p>
            <a:pPr indent="-274320" lvl="0" marL="274320" rtl="0" algn="l">
              <a:lnSpc>
                <a:spcPct val="100000"/>
              </a:lnSpc>
              <a:spcBef>
                <a:spcPts val="580"/>
              </a:spcBef>
              <a:spcAft>
                <a:spcPts val="0"/>
              </a:spcAft>
              <a:buSzPts val="2210"/>
              <a:buChar char="⚫"/>
            </a:pPr>
            <a:r>
              <a:rPr lang="en-US"/>
              <a:t>Syntax for using arrow operator is :</a:t>
            </a:r>
            <a:endParaRPr/>
          </a:p>
          <a:p>
            <a:pPr indent="-274320" lvl="0" marL="274320" rtl="0" algn="l">
              <a:lnSpc>
                <a:spcPct val="100000"/>
              </a:lnSpc>
              <a:spcBef>
                <a:spcPts val="580"/>
              </a:spcBef>
              <a:spcAft>
                <a:spcPts val="0"/>
              </a:spcAft>
              <a:buSzPts val="2210"/>
              <a:buNone/>
            </a:pPr>
            <a:r>
              <a:rPr lang="en-US"/>
              <a:t>Pointer_to_object -&gt; class_member;</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1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Example of arrow operator</a:t>
            </a:r>
            <a:endParaRPr/>
          </a:p>
        </p:txBody>
      </p:sp>
      <p:sp>
        <p:nvSpPr>
          <p:cNvPr id="1079" name="Google Shape;1079;p117"/>
          <p:cNvSpPr txBox="1"/>
          <p:nvPr>
            <p:ph idx="1" type="body"/>
          </p:nvPr>
        </p:nvSpPr>
        <p:spPr>
          <a:xfrm>
            <a:off x="612648" y="1600200"/>
            <a:ext cx="2101964" cy="4495800"/>
          </a:xfrm>
          <a:prstGeom prst="rect">
            <a:avLst/>
          </a:prstGeom>
          <a:noFill/>
          <a:ln>
            <a:noFill/>
          </a:ln>
        </p:spPr>
        <p:txBody>
          <a:bodyPr anchorCtr="0" anchor="t" bIns="45700" lIns="91425" spcFirstLastPara="1" rIns="91425" wrap="square" tIns="45700">
            <a:noAutofit/>
          </a:bodyPr>
          <a:lstStyle/>
          <a:p>
            <a:pPr indent="-274320" lvl="0" marL="274320" rtl="0" algn="l">
              <a:lnSpc>
                <a:spcPct val="100000"/>
              </a:lnSpc>
              <a:spcBef>
                <a:spcPts val="0"/>
              </a:spcBef>
              <a:spcAft>
                <a:spcPts val="0"/>
              </a:spcAft>
              <a:buSzPts val="1190"/>
              <a:buNone/>
            </a:pPr>
            <a:r>
              <a:rPr lang="en-US" sz="1400"/>
              <a:t>Class test1</a:t>
            </a:r>
            <a:endParaRPr/>
          </a:p>
          <a:p>
            <a:pPr indent="-274320" lvl="0" marL="274320" rtl="0" algn="l">
              <a:lnSpc>
                <a:spcPct val="100000"/>
              </a:lnSpc>
              <a:spcBef>
                <a:spcPts val="580"/>
              </a:spcBef>
              <a:spcAft>
                <a:spcPts val="0"/>
              </a:spcAft>
              <a:buSzPts val="1190"/>
              <a:buNone/>
            </a:pPr>
            <a:r>
              <a:rPr lang="en-US" sz="1400"/>
              <a:t>{</a:t>
            </a:r>
            <a:endParaRPr/>
          </a:p>
          <a:p>
            <a:pPr indent="-274320" lvl="0" marL="274320" rtl="0" algn="l">
              <a:lnSpc>
                <a:spcPct val="100000"/>
              </a:lnSpc>
              <a:spcBef>
                <a:spcPts val="580"/>
              </a:spcBef>
              <a:spcAft>
                <a:spcPts val="0"/>
              </a:spcAft>
              <a:buSzPts val="1190"/>
              <a:buNone/>
            </a:pPr>
            <a:r>
              <a:rPr lang="en-US" sz="1400"/>
              <a:t>private :</a:t>
            </a:r>
            <a:endParaRPr/>
          </a:p>
          <a:p>
            <a:pPr indent="-274320" lvl="0" marL="274320" rtl="0" algn="l">
              <a:lnSpc>
                <a:spcPct val="100000"/>
              </a:lnSpc>
              <a:spcBef>
                <a:spcPts val="580"/>
              </a:spcBef>
              <a:spcAft>
                <a:spcPts val="0"/>
              </a:spcAft>
              <a:buSzPts val="1190"/>
              <a:buNone/>
            </a:pPr>
            <a:r>
              <a:rPr lang="en-US" sz="1400"/>
              <a:t>	int a;</a:t>
            </a:r>
            <a:endParaRPr/>
          </a:p>
          <a:p>
            <a:pPr indent="-274320" lvl="0" marL="274320" rtl="0" algn="l">
              <a:lnSpc>
                <a:spcPct val="100000"/>
              </a:lnSpc>
              <a:spcBef>
                <a:spcPts val="580"/>
              </a:spcBef>
              <a:spcAft>
                <a:spcPts val="0"/>
              </a:spcAft>
              <a:buSzPts val="1190"/>
              <a:buNone/>
            </a:pPr>
            <a:r>
              <a:rPr lang="en-US" sz="1400"/>
              <a:t>	int b;</a:t>
            </a:r>
            <a:endParaRPr/>
          </a:p>
          <a:p>
            <a:pPr indent="-274320" lvl="0" marL="274320" rtl="0" algn="l">
              <a:lnSpc>
                <a:spcPct val="100000"/>
              </a:lnSpc>
              <a:spcBef>
                <a:spcPts val="580"/>
              </a:spcBef>
              <a:spcAft>
                <a:spcPts val="0"/>
              </a:spcAft>
              <a:buSzPts val="1190"/>
              <a:buNone/>
            </a:pPr>
            <a:r>
              <a:rPr lang="en-US" sz="1400"/>
              <a:t>public:</a:t>
            </a:r>
            <a:endParaRPr/>
          </a:p>
          <a:p>
            <a:pPr indent="-274320" lvl="0" marL="274320" rtl="0" algn="l">
              <a:lnSpc>
                <a:spcPct val="100000"/>
              </a:lnSpc>
              <a:spcBef>
                <a:spcPts val="580"/>
              </a:spcBef>
              <a:spcAft>
                <a:spcPts val="0"/>
              </a:spcAft>
              <a:buSzPts val="1190"/>
              <a:buNone/>
            </a:pPr>
            <a:r>
              <a:rPr lang="en-US" sz="1400"/>
              <a:t>	void add(int , int );</a:t>
            </a:r>
            <a:endParaRPr/>
          </a:p>
          <a:p>
            <a:pPr indent="-274320" lvl="0" marL="274320" rtl="0" algn="l">
              <a:lnSpc>
                <a:spcPct val="100000"/>
              </a:lnSpc>
              <a:spcBef>
                <a:spcPts val="580"/>
              </a:spcBef>
              <a:spcAft>
                <a:spcPts val="0"/>
              </a:spcAft>
              <a:buSzPts val="1190"/>
              <a:buNone/>
            </a:pPr>
            <a:r>
              <a:rPr lang="en-US" sz="1400"/>
              <a:t>	</a:t>
            </a:r>
            <a:endParaRPr/>
          </a:p>
          <a:p>
            <a:pPr indent="-274320" lvl="0" marL="274320" rtl="0" algn="l">
              <a:lnSpc>
                <a:spcPct val="100000"/>
              </a:lnSpc>
              <a:spcBef>
                <a:spcPts val="580"/>
              </a:spcBef>
              <a:spcAft>
                <a:spcPts val="0"/>
              </a:spcAft>
              <a:buSzPts val="1190"/>
              <a:buNone/>
            </a:pPr>
            <a:r>
              <a:rPr lang="en-US" sz="1400"/>
              <a:t>};</a:t>
            </a:r>
            <a:endParaRPr/>
          </a:p>
          <a:p>
            <a:pPr indent="-274320" lvl="0" marL="274320" rtl="0" algn="l">
              <a:lnSpc>
                <a:spcPct val="100000"/>
              </a:lnSpc>
              <a:spcBef>
                <a:spcPts val="580"/>
              </a:spcBef>
              <a:spcAft>
                <a:spcPts val="0"/>
              </a:spcAft>
              <a:buSzPts val="1190"/>
              <a:buNone/>
            </a:pPr>
            <a:r>
              <a:rPr lang="en-US" sz="1400"/>
              <a:t>void  test1 :: add(int x, int y)</a:t>
            </a:r>
            <a:endParaRPr/>
          </a:p>
          <a:p>
            <a:pPr indent="-274320" lvl="0" marL="274320" rtl="0" algn="l">
              <a:lnSpc>
                <a:spcPct val="100000"/>
              </a:lnSpc>
              <a:spcBef>
                <a:spcPts val="580"/>
              </a:spcBef>
              <a:spcAft>
                <a:spcPts val="0"/>
              </a:spcAft>
              <a:buSzPts val="1190"/>
              <a:buNone/>
            </a:pPr>
            <a:r>
              <a:rPr lang="en-US" sz="1400"/>
              <a:t>	{</a:t>
            </a:r>
            <a:endParaRPr/>
          </a:p>
          <a:p>
            <a:pPr indent="-274320" lvl="0" marL="274320" rtl="0" algn="l">
              <a:lnSpc>
                <a:spcPct val="100000"/>
              </a:lnSpc>
              <a:spcBef>
                <a:spcPts val="580"/>
              </a:spcBef>
              <a:spcAft>
                <a:spcPts val="0"/>
              </a:spcAft>
              <a:buSzPts val="1190"/>
              <a:buNone/>
            </a:pPr>
            <a:r>
              <a:rPr lang="en-US" sz="1400"/>
              <a:t>		a=x;</a:t>
            </a:r>
            <a:endParaRPr/>
          </a:p>
          <a:p>
            <a:pPr indent="-274320" lvl="0" marL="274320" rtl="0" algn="l">
              <a:lnSpc>
                <a:spcPct val="100000"/>
              </a:lnSpc>
              <a:spcBef>
                <a:spcPts val="580"/>
              </a:spcBef>
              <a:spcAft>
                <a:spcPts val="0"/>
              </a:spcAft>
              <a:buSzPts val="1190"/>
              <a:buNone/>
            </a:pPr>
            <a:r>
              <a:rPr lang="en-US" sz="1400"/>
              <a:t>		b=y;</a:t>
            </a:r>
            <a:endParaRPr/>
          </a:p>
          <a:p>
            <a:pPr indent="-274320" lvl="0" marL="274320" rtl="0" algn="l">
              <a:lnSpc>
                <a:spcPct val="100000"/>
              </a:lnSpc>
              <a:spcBef>
                <a:spcPts val="580"/>
              </a:spcBef>
              <a:spcAft>
                <a:spcPts val="0"/>
              </a:spcAft>
              <a:buSzPts val="1190"/>
              <a:buNone/>
            </a:pPr>
            <a:r>
              <a:rPr lang="en-US" sz="1400"/>
              <a:t>		return (a+b);</a:t>
            </a:r>
            <a:endParaRPr/>
          </a:p>
          <a:p>
            <a:pPr indent="-274320" lvl="0" marL="274320" rtl="0" algn="l">
              <a:lnSpc>
                <a:spcPct val="100000"/>
              </a:lnSpc>
              <a:spcBef>
                <a:spcPts val="580"/>
              </a:spcBef>
              <a:spcAft>
                <a:spcPts val="0"/>
              </a:spcAft>
              <a:buSzPts val="1190"/>
              <a:buNone/>
            </a:pPr>
            <a:r>
              <a:rPr lang="en-US" sz="1400"/>
              <a:t>	}</a:t>
            </a:r>
            <a:endParaRPr sz="1400"/>
          </a:p>
        </p:txBody>
      </p:sp>
      <p:sp>
        <p:nvSpPr>
          <p:cNvPr id="1080" name="Google Shape;1080;p117"/>
          <p:cNvSpPr txBox="1"/>
          <p:nvPr/>
        </p:nvSpPr>
        <p:spPr>
          <a:xfrm>
            <a:off x="4572000" y="2000240"/>
            <a:ext cx="3429024"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void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int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test1 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sum = t.add(4,9)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cout&lt;&lt; sum &lt;&lt; endl;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Times New Roman"/>
                <a:ea typeface="Times New Roman"/>
                <a:cs typeface="Times New Roman"/>
                <a:sym typeface="Times New Roman"/>
              </a:rPr>
              <a:t>test1 *t1 = &amp;t;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Times New Roman"/>
                <a:ea typeface="Times New Roman"/>
                <a:cs typeface="Times New Roman"/>
                <a:sym typeface="Times New Roman"/>
              </a:rPr>
              <a:t>sum = t1 -&gt; add(2,7);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cout&lt;&lt; sum&lt;&lt;endl;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9 // add called by pointer to member</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This operator</a:t>
            </a:r>
            <a:endParaRPr/>
          </a:p>
        </p:txBody>
      </p:sp>
      <p:sp>
        <p:nvSpPr>
          <p:cNvPr id="1086" name="Google Shape;1086;p11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It is a keyword used to store the address of the object that invokes a member function.</a:t>
            </a:r>
            <a:endParaRPr/>
          </a:p>
          <a:p>
            <a:pPr indent="-274320" lvl="0" marL="274320" rtl="0" algn="l">
              <a:lnSpc>
                <a:spcPct val="100000"/>
              </a:lnSpc>
              <a:spcBef>
                <a:spcPts val="580"/>
              </a:spcBef>
              <a:spcAft>
                <a:spcPts val="0"/>
              </a:spcAft>
              <a:buSzPts val="2210"/>
              <a:buChar char="⚫"/>
            </a:pPr>
            <a:r>
              <a:rPr lang="en-US"/>
              <a:t>When each member function is invoked this pointer implicitly holds the address of the object itself.</a:t>
            </a:r>
            <a:endParaRPr/>
          </a:p>
          <a:p>
            <a:pPr indent="-274320" lvl="0" marL="274320" rtl="0" algn="l">
              <a:lnSpc>
                <a:spcPct val="100000"/>
              </a:lnSpc>
              <a:spcBef>
                <a:spcPts val="580"/>
              </a:spcBef>
              <a:spcAft>
                <a:spcPts val="0"/>
              </a:spcAft>
              <a:buSzPts val="2210"/>
              <a:buChar char="⚫"/>
            </a:pPr>
            <a:r>
              <a:rPr lang="en-US"/>
              <a:t>It is defined internally.</a:t>
            </a:r>
            <a:endParaRPr/>
          </a:p>
          <a:p>
            <a:pPr indent="-274320" lvl="0" marL="274320" rtl="0" algn="l">
              <a:lnSpc>
                <a:spcPct val="100000"/>
              </a:lnSpc>
              <a:spcBef>
                <a:spcPts val="580"/>
              </a:spcBef>
              <a:spcAft>
                <a:spcPts val="0"/>
              </a:spcAft>
              <a:buSzPts val="2210"/>
              <a:buChar char="⚫"/>
            </a:pPr>
            <a:r>
              <a:rPr lang="en-US"/>
              <a:t>When an object is used to invoked a class member function then the address of that object is automatically assigned to the </a:t>
            </a:r>
            <a:r>
              <a:rPr i="1" lang="en-US"/>
              <a:t>this</a:t>
            </a:r>
            <a:r>
              <a:rPr lang="en-US"/>
              <a:t>  pointer.</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Example showing the explicit use of </a:t>
            </a:r>
            <a:r>
              <a:rPr i="1" lang="en-US"/>
              <a:t>this </a:t>
            </a:r>
            <a:r>
              <a:rPr lang="en-US"/>
              <a:t>pointer :</a:t>
            </a:r>
            <a:endParaRPr/>
          </a:p>
        </p:txBody>
      </p:sp>
      <p:sp>
        <p:nvSpPr>
          <p:cNvPr id="1092" name="Google Shape;1092;p119"/>
          <p:cNvSpPr txBox="1"/>
          <p:nvPr>
            <p:ph idx="1" type="body"/>
          </p:nvPr>
        </p:nvSpPr>
        <p:spPr>
          <a:xfrm>
            <a:off x="612648" y="1600200"/>
            <a:ext cx="4816608" cy="4495800"/>
          </a:xfrm>
          <a:prstGeom prst="rect">
            <a:avLst/>
          </a:prstGeom>
          <a:noFill/>
          <a:ln>
            <a:noFill/>
          </a:ln>
        </p:spPr>
        <p:txBody>
          <a:bodyPr anchorCtr="0" anchor="t" bIns="45700" lIns="91425" spcFirstLastPara="1" rIns="91425" wrap="square" tIns="45700">
            <a:noAutofit/>
          </a:bodyPr>
          <a:lstStyle/>
          <a:p>
            <a:pPr indent="-274320" lvl="0" marL="274320" rtl="0" algn="l">
              <a:lnSpc>
                <a:spcPct val="100000"/>
              </a:lnSpc>
              <a:spcBef>
                <a:spcPts val="0"/>
              </a:spcBef>
              <a:spcAft>
                <a:spcPts val="0"/>
              </a:spcAft>
              <a:buSzPts val="1190"/>
              <a:buNone/>
            </a:pPr>
            <a:r>
              <a:rPr lang="en-US" sz="1400"/>
              <a:t>#include&lt;iostream&gt;</a:t>
            </a:r>
            <a:endParaRPr/>
          </a:p>
          <a:p>
            <a:pPr indent="-274320" lvl="0" marL="274320" rtl="0" algn="l">
              <a:lnSpc>
                <a:spcPct val="100000"/>
              </a:lnSpc>
              <a:spcBef>
                <a:spcPts val="580"/>
              </a:spcBef>
              <a:spcAft>
                <a:spcPts val="0"/>
              </a:spcAft>
              <a:buSzPts val="1190"/>
              <a:buNone/>
            </a:pPr>
            <a:r>
              <a:rPr lang="en-US" sz="1400"/>
              <a:t>class simple</a:t>
            </a:r>
            <a:endParaRPr/>
          </a:p>
          <a:p>
            <a:pPr indent="-274320" lvl="0" marL="274320" rtl="0" algn="l">
              <a:lnSpc>
                <a:spcPct val="100000"/>
              </a:lnSpc>
              <a:spcBef>
                <a:spcPts val="580"/>
              </a:spcBef>
              <a:spcAft>
                <a:spcPts val="0"/>
              </a:spcAft>
              <a:buSzPts val="1190"/>
              <a:buNone/>
            </a:pPr>
            <a:r>
              <a:rPr lang="en-US" sz="1400"/>
              <a:t>{</a:t>
            </a:r>
            <a:endParaRPr/>
          </a:p>
          <a:p>
            <a:pPr indent="-274320" lvl="0" marL="274320" rtl="0" algn="l">
              <a:lnSpc>
                <a:spcPct val="100000"/>
              </a:lnSpc>
              <a:spcBef>
                <a:spcPts val="580"/>
              </a:spcBef>
              <a:spcAft>
                <a:spcPts val="0"/>
              </a:spcAft>
              <a:buSzPts val="1190"/>
              <a:buNone/>
            </a:pPr>
            <a:r>
              <a:rPr lang="en-US" sz="1400"/>
              <a:t>		int a;</a:t>
            </a:r>
            <a:endParaRPr/>
          </a:p>
          <a:p>
            <a:pPr indent="-274320" lvl="0" marL="274320" rtl="0" algn="l">
              <a:lnSpc>
                <a:spcPct val="100000"/>
              </a:lnSpc>
              <a:spcBef>
                <a:spcPts val="580"/>
              </a:spcBef>
              <a:spcAft>
                <a:spcPts val="0"/>
              </a:spcAft>
              <a:buSzPts val="1190"/>
              <a:buNone/>
            </a:pPr>
            <a:r>
              <a:rPr lang="en-US" sz="1400"/>
              <a:t>	public:</a:t>
            </a:r>
            <a:endParaRPr/>
          </a:p>
          <a:p>
            <a:pPr indent="-274320" lvl="0" marL="274320" rtl="0" algn="l">
              <a:lnSpc>
                <a:spcPct val="100000"/>
              </a:lnSpc>
              <a:spcBef>
                <a:spcPts val="580"/>
              </a:spcBef>
              <a:spcAft>
                <a:spcPts val="0"/>
              </a:spcAft>
              <a:buSzPts val="1190"/>
              <a:buNone/>
            </a:pPr>
            <a:r>
              <a:rPr lang="en-US" sz="1400"/>
              <a:t>		void set_data( int x)</a:t>
            </a:r>
            <a:endParaRPr/>
          </a:p>
          <a:p>
            <a:pPr indent="-274320" lvl="0" marL="274320" rtl="0" algn="l">
              <a:lnSpc>
                <a:spcPct val="100000"/>
              </a:lnSpc>
              <a:spcBef>
                <a:spcPts val="580"/>
              </a:spcBef>
              <a:spcAft>
                <a:spcPts val="0"/>
              </a:spcAft>
              <a:buSzPts val="1190"/>
              <a:buNone/>
            </a:pPr>
            <a:r>
              <a:rPr lang="en-US" sz="1400"/>
              <a:t>		{</a:t>
            </a:r>
            <a:endParaRPr/>
          </a:p>
          <a:p>
            <a:pPr indent="-274320" lvl="0" marL="274320" rtl="0" algn="l">
              <a:lnSpc>
                <a:spcPct val="100000"/>
              </a:lnSpc>
              <a:spcBef>
                <a:spcPts val="580"/>
              </a:spcBef>
              <a:spcAft>
                <a:spcPts val="0"/>
              </a:spcAft>
              <a:buSzPts val="1190"/>
              <a:buNone/>
            </a:pPr>
            <a:r>
              <a:rPr lang="en-US" sz="1400"/>
              <a:t>			this -&gt; a = x;</a:t>
            </a:r>
            <a:endParaRPr/>
          </a:p>
          <a:p>
            <a:pPr indent="-274320" lvl="0" marL="274320" rtl="0" algn="l">
              <a:lnSpc>
                <a:spcPct val="100000"/>
              </a:lnSpc>
              <a:spcBef>
                <a:spcPts val="580"/>
              </a:spcBef>
              <a:spcAft>
                <a:spcPts val="0"/>
              </a:spcAft>
              <a:buSzPts val="1190"/>
              <a:buNone/>
            </a:pPr>
            <a:r>
              <a:rPr lang="en-US" sz="1400"/>
              <a:t>		}</a:t>
            </a:r>
            <a:endParaRPr/>
          </a:p>
          <a:p>
            <a:pPr indent="-274320" lvl="0" marL="274320" rtl="0" algn="l">
              <a:lnSpc>
                <a:spcPct val="100000"/>
              </a:lnSpc>
              <a:spcBef>
                <a:spcPts val="580"/>
              </a:spcBef>
              <a:spcAft>
                <a:spcPts val="0"/>
              </a:spcAft>
              <a:buSzPts val="1190"/>
              <a:buNone/>
            </a:pPr>
            <a:r>
              <a:rPr lang="en-US" sz="1400"/>
              <a:t>		void display()</a:t>
            </a:r>
            <a:endParaRPr/>
          </a:p>
          <a:p>
            <a:pPr indent="-274320" lvl="0" marL="274320" rtl="0" algn="l">
              <a:lnSpc>
                <a:spcPct val="100000"/>
              </a:lnSpc>
              <a:spcBef>
                <a:spcPts val="580"/>
              </a:spcBef>
              <a:spcAft>
                <a:spcPts val="0"/>
              </a:spcAft>
              <a:buSzPts val="1190"/>
              <a:buNone/>
            </a:pPr>
            <a:r>
              <a:rPr lang="en-US" sz="1400"/>
              <a:t>		{</a:t>
            </a:r>
            <a:endParaRPr/>
          </a:p>
          <a:p>
            <a:pPr indent="-274320" lvl="0" marL="274320" rtl="0" algn="l">
              <a:lnSpc>
                <a:spcPct val="100000"/>
              </a:lnSpc>
              <a:spcBef>
                <a:spcPts val="580"/>
              </a:spcBef>
              <a:spcAft>
                <a:spcPts val="0"/>
              </a:spcAft>
              <a:buSzPts val="1190"/>
              <a:buNone/>
            </a:pPr>
            <a:r>
              <a:rPr lang="en-US" sz="1400"/>
              <a:t>		cout&lt;&lt;this -&gt; a&lt;&lt;endl;</a:t>
            </a:r>
            <a:endParaRPr/>
          </a:p>
          <a:p>
            <a:pPr indent="-274320" lvl="0" marL="274320" rtl="0" algn="l">
              <a:lnSpc>
                <a:spcPct val="100000"/>
              </a:lnSpc>
              <a:spcBef>
                <a:spcPts val="580"/>
              </a:spcBef>
              <a:spcAft>
                <a:spcPts val="0"/>
              </a:spcAft>
              <a:buSzPts val="1190"/>
              <a:buNone/>
            </a:pPr>
            <a:r>
              <a:rPr lang="en-US" sz="1400"/>
              <a:t>		cout&lt;&lt;“address of the object is =”&lt;&lt; this&lt;&lt;endl;</a:t>
            </a:r>
            <a:endParaRPr/>
          </a:p>
          <a:p>
            <a:pPr indent="-274320" lvl="0" marL="274320" rtl="0" algn="l">
              <a:lnSpc>
                <a:spcPct val="100000"/>
              </a:lnSpc>
              <a:spcBef>
                <a:spcPts val="580"/>
              </a:spcBef>
              <a:spcAft>
                <a:spcPts val="0"/>
              </a:spcAft>
              <a:buSzPts val="1190"/>
              <a:buNone/>
            </a:pPr>
            <a:r>
              <a:rPr lang="en-US" sz="1400"/>
              <a:t>		}</a:t>
            </a:r>
            <a:endParaRPr/>
          </a:p>
          <a:p>
            <a:pPr indent="-274320" lvl="0" marL="274320" rtl="0" algn="l">
              <a:lnSpc>
                <a:spcPct val="100000"/>
              </a:lnSpc>
              <a:spcBef>
                <a:spcPts val="580"/>
              </a:spcBef>
              <a:spcAft>
                <a:spcPts val="0"/>
              </a:spcAft>
              <a:buSzPts val="1190"/>
              <a:buNone/>
            </a:pPr>
            <a:r>
              <a:rPr lang="en-US" sz="1400"/>
              <a:t>};</a:t>
            </a:r>
            <a:endParaRPr sz="1400"/>
          </a:p>
        </p:txBody>
      </p:sp>
      <p:sp>
        <p:nvSpPr>
          <p:cNvPr id="1093" name="Google Shape;1093;p119"/>
          <p:cNvSpPr txBox="1"/>
          <p:nvPr/>
        </p:nvSpPr>
        <p:spPr>
          <a:xfrm>
            <a:off x="5715008" y="2071678"/>
            <a:ext cx="2000264"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void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simple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s.set_data(7);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s.display();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address of the object is = 0X8feeff4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1" lang="en-US"/>
              <a:t>Passing Objects as Arguments</a:t>
            </a:r>
            <a:endParaRPr/>
          </a:p>
        </p:txBody>
      </p:sp>
      <p:sp>
        <p:nvSpPr>
          <p:cNvPr id="1099" name="Google Shape;1099;p12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Objects are passed to functions through the use of the standard </a:t>
            </a:r>
            <a:r>
              <a:rPr b="1" lang="en-US"/>
              <a:t>call-by-value</a:t>
            </a:r>
            <a:r>
              <a:rPr lang="en-US"/>
              <a:t> mechanism.</a:t>
            </a:r>
            <a:endParaRPr/>
          </a:p>
          <a:p>
            <a:pPr indent="-274320" lvl="0" marL="274320" rtl="0" algn="l">
              <a:lnSpc>
                <a:spcPct val="100000"/>
              </a:lnSpc>
              <a:spcBef>
                <a:spcPts val="580"/>
              </a:spcBef>
              <a:spcAft>
                <a:spcPts val="0"/>
              </a:spcAft>
              <a:buSzPts val="2210"/>
              <a:buNone/>
            </a:pPr>
            <a:r>
              <a:rPr lang="en-US"/>
              <a:t> </a:t>
            </a:r>
            <a:endParaRPr/>
          </a:p>
          <a:p>
            <a:pPr indent="-274320" lvl="0" marL="274320" rtl="0" algn="l">
              <a:lnSpc>
                <a:spcPct val="100000"/>
              </a:lnSpc>
              <a:spcBef>
                <a:spcPts val="580"/>
              </a:spcBef>
              <a:spcAft>
                <a:spcPts val="0"/>
              </a:spcAft>
              <a:buSzPts val="2210"/>
              <a:buChar char="⚫"/>
            </a:pPr>
            <a:r>
              <a:rPr lang="en-US"/>
              <a:t>Means that a </a:t>
            </a:r>
            <a:r>
              <a:rPr b="1" lang="en-US"/>
              <a:t>copy of an object</a:t>
            </a:r>
            <a:r>
              <a:rPr lang="en-US"/>
              <a:t> is </a:t>
            </a:r>
            <a:r>
              <a:rPr b="1" lang="en-US"/>
              <a:t>made</a:t>
            </a:r>
            <a:r>
              <a:rPr lang="en-US"/>
              <a:t> when it is passed to a function.</a:t>
            </a:r>
            <a:endParaRPr/>
          </a:p>
          <a:p>
            <a:pPr indent="-274320" lvl="0" marL="274320" rtl="0" algn="l">
              <a:lnSpc>
                <a:spcPct val="100000"/>
              </a:lnSpc>
              <a:spcBef>
                <a:spcPts val="580"/>
              </a:spcBef>
              <a:spcAft>
                <a:spcPts val="0"/>
              </a:spcAft>
              <a:buSzPts val="2210"/>
              <a:buNone/>
            </a:pPr>
            <a:r>
              <a:t/>
            </a:r>
            <a:endParaRPr/>
          </a:p>
          <a:p>
            <a:pPr indent="-274320" lvl="0" marL="274320" rtl="0" algn="l">
              <a:lnSpc>
                <a:spcPct val="100000"/>
              </a:lnSpc>
              <a:spcBef>
                <a:spcPts val="580"/>
              </a:spcBef>
              <a:spcAft>
                <a:spcPts val="0"/>
              </a:spcAft>
              <a:buSzPts val="2210"/>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1" lang="en-US"/>
              <a:t>Object Assignment</a:t>
            </a:r>
            <a:endParaRPr/>
          </a:p>
        </p:txBody>
      </p:sp>
      <p:sp>
        <p:nvSpPr>
          <p:cNvPr id="1105" name="Google Shape;1105;p121"/>
          <p:cNvSpPr/>
          <p:nvPr/>
        </p:nvSpPr>
        <p:spPr>
          <a:xfrm>
            <a:off x="1432057" y="2438400"/>
            <a:ext cx="2377943" cy="3371365"/>
          </a:xfrm>
          <a:prstGeom prst="rect">
            <a:avLst/>
          </a:prstGeom>
          <a:noFill/>
          <a:ln cap="flat" cmpd="sng" w="127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106" name="Google Shape;1106;p121"/>
          <p:cNvSpPr/>
          <p:nvPr/>
        </p:nvSpPr>
        <p:spPr>
          <a:xfrm>
            <a:off x="173122" y="2819400"/>
            <a:ext cx="2678936" cy="612975"/>
          </a:xfrm>
          <a:prstGeom prst="ellipse">
            <a:avLst/>
          </a:prstGeom>
          <a:solidFill>
            <a:srgbClr val="C5D8F1"/>
          </a:solidFill>
          <a:ln cap="flat" cmpd="sng" w="127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20, Shilpa</a:t>
            </a:r>
            <a:endParaRPr b="1" i="0" sz="1800" u="none" cap="none" strike="noStrike">
              <a:solidFill>
                <a:schemeClr val="dk1"/>
              </a:solidFill>
              <a:latin typeface="Times New Roman"/>
              <a:ea typeface="Times New Roman"/>
              <a:cs typeface="Times New Roman"/>
              <a:sym typeface="Times New Roman"/>
            </a:endParaRPr>
          </a:p>
        </p:txBody>
      </p:sp>
      <p:sp>
        <p:nvSpPr>
          <p:cNvPr id="1107" name="Google Shape;1107;p121"/>
          <p:cNvSpPr/>
          <p:nvPr/>
        </p:nvSpPr>
        <p:spPr>
          <a:xfrm>
            <a:off x="0" y="3733800"/>
            <a:ext cx="2860099" cy="612975"/>
          </a:xfrm>
          <a:prstGeom prst="rect">
            <a:avLst/>
          </a:prstGeom>
          <a:solidFill>
            <a:srgbClr val="C5D8F1"/>
          </a:solidFill>
          <a:ln cap="flat" cmpd="sng" w="127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void read_data( )</a:t>
            </a:r>
            <a:endParaRPr b="0" i="0" sz="1400" u="none" cap="none" strike="noStrike">
              <a:solidFill>
                <a:srgbClr val="000000"/>
              </a:solidFill>
              <a:latin typeface="Arial"/>
              <a:ea typeface="Arial"/>
              <a:cs typeface="Arial"/>
              <a:sym typeface="Arial"/>
            </a:endParaRPr>
          </a:p>
        </p:txBody>
      </p:sp>
      <p:sp>
        <p:nvSpPr>
          <p:cNvPr id="1108" name="Google Shape;1108;p121"/>
          <p:cNvSpPr/>
          <p:nvPr/>
        </p:nvSpPr>
        <p:spPr>
          <a:xfrm>
            <a:off x="0" y="4800600"/>
            <a:ext cx="2860099" cy="612975"/>
          </a:xfrm>
          <a:prstGeom prst="rect">
            <a:avLst/>
          </a:prstGeom>
          <a:solidFill>
            <a:srgbClr val="C5D8F1"/>
          </a:solidFill>
          <a:ln cap="flat" cmpd="sng" w="127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void print_data( )</a:t>
            </a:r>
            <a:endParaRPr b="0" i="0" sz="1400" u="none" cap="none" strike="noStrike">
              <a:solidFill>
                <a:srgbClr val="000000"/>
              </a:solidFill>
              <a:latin typeface="Arial"/>
              <a:ea typeface="Arial"/>
              <a:cs typeface="Arial"/>
              <a:sym typeface="Arial"/>
            </a:endParaRPr>
          </a:p>
        </p:txBody>
      </p:sp>
      <p:sp>
        <p:nvSpPr>
          <p:cNvPr id="1109" name="Google Shape;1109;p121"/>
          <p:cNvSpPr txBox="1"/>
          <p:nvPr/>
        </p:nvSpPr>
        <p:spPr>
          <a:xfrm>
            <a:off x="914400" y="5816025"/>
            <a:ext cx="157369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emp1</a:t>
            </a:r>
            <a:endParaRPr b="0" i="0" sz="1400" u="none" cap="none" strike="noStrike">
              <a:solidFill>
                <a:srgbClr val="000000"/>
              </a:solidFill>
              <a:latin typeface="Arial"/>
              <a:ea typeface="Arial"/>
              <a:cs typeface="Arial"/>
              <a:sym typeface="Arial"/>
            </a:endParaRPr>
          </a:p>
        </p:txBody>
      </p:sp>
      <p:grpSp>
        <p:nvGrpSpPr>
          <p:cNvPr id="1110" name="Google Shape;1110;p121"/>
          <p:cNvGrpSpPr/>
          <p:nvPr/>
        </p:nvGrpSpPr>
        <p:grpSpPr>
          <a:xfrm>
            <a:off x="5486400" y="2514600"/>
            <a:ext cx="3505200" cy="4419600"/>
            <a:chOff x="533400" y="1676400"/>
            <a:chExt cx="3505200" cy="2642175"/>
          </a:xfrm>
        </p:grpSpPr>
        <p:grpSp>
          <p:nvGrpSpPr>
            <p:cNvPr id="1111" name="Google Shape;1111;p121"/>
            <p:cNvGrpSpPr/>
            <p:nvPr/>
          </p:nvGrpSpPr>
          <p:grpSpPr>
            <a:xfrm>
              <a:off x="533400" y="1676400"/>
              <a:ext cx="3505200" cy="1981200"/>
              <a:chOff x="1523144" y="1752600"/>
              <a:chExt cx="1624123" cy="1676400"/>
            </a:xfrm>
          </p:grpSpPr>
          <p:sp>
            <p:nvSpPr>
              <p:cNvPr id="1112" name="Google Shape;1112;p121"/>
              <p:cNvSpPr/>
              <p:nvPr/>
            </p:nvSpPr>
            <p:spPr>
              <a:xfrm>
                <a:off x="2133600" y="1752600"/>
                <a:ext cx="1013667" cy="1676400"/>
              </a:xfrm>
              <a:prstGeom prst="rect">
                <a:avLst/>
              </a:prstGeom>
              <a:noFill/>
              <a:ln cap="flat" cmpd="sng" w="127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113" name="Google Shape;1113;p121"/>
              <p:cNvSpPr/>
              <p:nvPr/>
            </p:nvSpPr>
            <p:spPr>
              <a:xfrm>
                <a:off x="1558451" y="1946031"/>
                <a:ext cx="1141974" cy="304800"/>
              </a:xfrm>
              <a:prstGeom prst="ellipse">
                <a:avLst/>
              </a:prstGeom>
              <a:solidFill>
                <a:srgbClr val="C4BD97"/>
              </a:solidFill>
              <a:ln cap="flat" cmpd="sng" w="127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20, Shilpa</a:t>
                </a:r>
                <a:endParaRPr b="1" i="0" sz="1800" u="none" cap="none" strike="noStrike">
                  <a:solidFill>
                    <a:schemeClr val="dk1"/>
                  </a:solidFill>
                  <a:latin typeface="Times New Roman"/>
                  <a:ea typeface="Times New Roman"/>
                  <a:cs typeface="Times New Roman"/>
                  <a:sym typeface="Times New Roman"/>
                </a:endParaRPr>
              </a:p>
            </p:txBody>
          </p:sp>
          <p:sp>
            <p:nvSpPr>
              <p:cNvPr id="1114" name="Google Shape;1114;p121"/>
              <p:cNvSpPr/>
              <p:nvPr/>
            </p:nvSpPr>
            <p:spPr>
              <a:xfrm>
                <a:off x="1523144" y="2438400"/>
                <a:ext cx="1219200" cy="304800"/>
              </a:xfrm>
              <a:prstGeom prst="rect">
                <a:avLst/>
              </a:prstGeom>
              <a:solidFill>
                <a:srgbClr val="C4BD97"/>
              </a:solidFill>
              <a:ln cap="flat" cmpd="sng" w="127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void read_data( )</a:t>
                </a:r>
                <a:endParaRPr b="0" i="0" sz="1400" u="none" cap="none" strike="noStrike">
                  <a:solidFill>
                    <a:srgbClr val="000000"/>
                  </a:solidFill>
                  <a:latin typeface="Arial"/>
                  <a:ea typeface="Arial"/>
                  <a:cs typeface="Arial"/>
                  <a:sym typeface="Arial"/>
                </a:endParaRPr>
              </a:p>
            </p:txBody>
          </p:sp>
          <p:sp>
            <p:nvSpPr>
              <p:cNvPr id="1115" name="Google Shape;1115;p121"/>
              <p:cNvSpPr/>
              <p:nvPr/>
            </p:nvSpPr>
            <p:spPr>
              <a:xfrm>
                <a:off x="1523144" y="2895600"/>
                <a:ext cx="1219200" cy="304800"/>
              </a:xfrm>
              <a:prstGeom prst="rect">
                <a:avLst/>
              </a:prstGeom>
              <a:solidFill>
                <a:srgbClr val="C4BD97"/>
              </a:solidFill>
              <a:ln cap="flat" cmpd="sng" w="127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void print_data( )</a:t>
                </a:r>
                <a:endParaRPr b="0" i="0" sz="1400" u="none" cap="none" strike="noStrike">
                  <a:solidFill>
                    <a:srgbClr val="000000"/>
                  </a:solidFill>
                  <a:latin typeface="Arial"/>
                  <a:ea typeface="Arial"/>
                  <a:cs typeface="Arial"/>
                  <a:sym typeface="Arial"/>
                </a:endParaRPr>
              </a:p>
            </p:txBody>
          </p:sp>
        </p:grpSp>
        <p:sp>
          <p:nvSpPr>
            <p:cNvPr id="1116" name="Google Shape;1116;p121"/>
            <p:cNvSpPr txBox="1"/>
            <p:nvPr/>
          </p:nvSpPr>
          <p:spPr>
            <a:xfrm>
              <a:off x="1905000" y="3733800"/>
              <a:ext cx="144780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emp2</a:t>
              </a:r>
              <a:endParaRPr b="0" i="0" sz="1400" u="none" cap="none" strike="noStrike">
                <a:solidFill>
                  <a:srgbClr val="000000"/>
                </a:solidFill>
                <a:latin typeface="Arial"/>
                <a:ea typeface="Arial"/>
                <a:cs typeface="Arial"/>
                <a:sym typeface="Arial"/>
              </a:endParaRPr>
            </a:p>
          </p:txBody>
        </p:sp>
      </p:grpSp>
      <p:sp>
        <p:nvSpPr>
          <p:cNvPr id="1117" name="Google Shape;1117;p121"/>
          <p:cNvSpPr txBox="1"/>
          <p:nvPr/>
        </p:nvSpPr>
        <p:spPr>
          <a:xfrm>
            <a:off x="4114800" y="3276600"/>
            <a:ext cx="914400" cy="18620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500"/>
              <a:buFont typeface="Arial"/>
              <a:buNone/>
            </a:pPr>
            <a:r>
              <a:rPr b="1" i="0" lang="en-US" sz="115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1118" name="Google Shape;1118;p121"/>
          <p:cNvSpPr/>
          <p:nvPr/>
        </p:nvSpPr>
        <p:spPr>
          <a:xfrm rot="10800000">
            <a:off x="1066800" y="1371600"/>
            <a:ext cx="5934288" cy="1676400"/>
          </a:xfrm>
          <a:prstGeom prst="curvedUpArrow">
            <a:avLst>
              <a:gd fmla="val 25000" name="adj1"/>
              <a:gd fmla="val 50000" name="adj2"/>
              <a:gd fmla="val 25000" name="adj3"/>
            </a:avLst>
          </a:prstGeom>
          <a:solidFill>
            <a:srgbClr val="D99593"/>
          </a:solidFill>
          <a:ln cap="flat" cmpd="sng" w="127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119" name="Google Shape;1119;p121"/>
          <p:cNvSpPr/>
          <p:nvPr/>
        </p:nvSpPr>
        <p:spPr>
          <a:xfrm>
            <a:off x="2142912" y="2819400"/>
            <a:ext cx="4140991" cy="2304565"/>
          </a:xfrm>
          <a:prstGeom prst="star16">
            <a:avLst>
              <a:gd fmla="val 32437" name="adj"/>
            </a:avLst>
          </a:prstGeom>
          <a:gradFill>
            <a:gsLst>
              <a:gs pos="0">
                <a:srgbClr val="866866"/>
              </a:gs>
              <a:gs pos="50000">
                <a:srgbClr val="C19696"/>
              </a:gs>
              <a:gs pos="100000">
                <a:srgbClr val="E8B4B3"/>
              </a:gs>
            </a:gsLst>
            <a:path path="circle">
              <a:fillToRect b="50%" l="50%" r="50%" t="50%"/>
            </a:path>
            <a:tileRect/>
          </a:gradFill>
          <a:ln cap="flat" cmpd="sng" w="127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Times New Roman"/>
                <a:ea typeface="Times New Roman"/>
                <a:cs typeface="Times New Roman"/>
                <a:sym typeface="Times New Roman"/>
              </a:rPr>
              <a:t>Only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Times New Roman"/>
                <a:ea typeface="Times New Roman"/>
                <a:cs typeface="Times New Roman"/>
                <a:sym typeface="Times New Roman"/>
              </a:rPr>
              <a:t>If Instances of same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Times New Roman"/>
                <a:ea typeface="Times New Roman"/>
                <a:cs typeface="Times New Roman"/>
                <a:sym typeface="Times New Roman"/>
              </a:rPr>
              <a:t>Class!!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8"/>
                                        </p:tgtEl>
                                        <p:attrNameLst>
                                          <p:attrName>style.visibility</p:attrName>
                                        </p:attrNameLst>
                                      </p:cBhvr>
                                      <p:to>
                                        <p:strVal val="visible"/>
                                      </p:to>
                                    </p:set>
                                    <p:animEffect filter="fade" transition="in">
                                      <p:cBhvr>
                                        <p:cTn dur="500"/>
                                        <p:tgtEl>
                                          <p:spTgt spid="1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6">
                                            <p:txEl>
                                              <p:pRg end="0" st="0"/>
                                            </p:txEl>
                                          </p:spTgt>
                                        </p:tgtEl>
                                        <p:attrNameLst>
                                          <p:attrName>style.visibility</p:attrName>
                                        </p:attrNameLst>
                                      </p:cBhvr>
                                      <p:to>
                                        <p:strVal val="visible"/>
                                      </p:to>
                                    </p:set>
                                    <p:animEffect filter="fade" transition="in">
                                      <p:cBhvr>
                                        <p:cTn dur="500"/>
                                        <p:tgtEl>
                                          <p:spTgt spid="1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9"/>
                                        </p:tgtEl>
                                        <p:attrNameLst>
                                          <p:attrName>style.visibility</p:attrName>
                                        </p:attrNameLst>
                                      </p:cBhvr>
                                      <p:to>
                                        <p:strVal val="visible"/>
                                      </p:to>
                                    </p:set>
                                    <p:animEffect filter="fade" transition="in">
                                      <p:cBhvr>
                                        <p:cTn dur="1000"/>
                                        <p:tgtEl>
                                          <p:spTgt spid="1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Characteristics of OOP</a:t>
            </a:r>
            <a:endParaRPr/>
          </a:p>
        </p:txBody>
      </p:sp>
      <p:sp>
        <p:nvSpPr>
          <p:cNvPr id="212" name="Google Shape;212;p23"/>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rmAutofit fontScale="25000" lnSpcReduction="20000"/>
          </a:bodyPr>
          <a:lstStyle/>
          <a:p>
            <a:pPr indent="-274320" lvl="0" marL="274320" rtl="0" algn="l">
              <a:lnSpc>
                <a:spcPct val="100000"/>
              </a:lnSpc>
              <a:spcBef>
                <a:spcPts val="0"/>
              </a:spcBef>
              <a:spcAft>
                <a:spcPts val="0"/>
              </a:spcAft>
              <a:buSzPct val="85000"/>
              <a:buNone/>
            </a:pPr>
            <a:r>
              <a:rPr lang="en-US" sz="9600"/>
              <a:t>   </a:t>
            </a:r>
            <a:r>
              <a:rPr lang="en-US" sz="9600">
                <a:solidFill>
                  <a:srgbClr val="FF0000"/>
                </a:solidFill>
              </a:rPr>
              <a:t>Class</a:t>
            </a:r>
            <a:r>
              <a:rPr lang="en-US" sz="9600"/>
              <a:t>– Basic building blocks OOP and a single entity which has data and operations on data together</a:t>
            </a:r>
            <a:br>
              <a:rPr lang="en-US" sz="9600"/>
            </a:br>
            <a:br>
              <a:rPr lang="en-US" sz="9600"/>
            </a:br>
            <a:r>
              <a:rPr lang="en-US" sz="9600">
                <a:solidFill>
                  <a:srgbClr val="FF0000"/>
                </a:solidFill>
              </a:rPr>
              <a:t>Objects</a:t>
            </a:r>
            <a:r>
              <a:rPr lang="en-US" sz="9600"/>
              <a:t> – The instances of a class which are used in real functionality – its variables and operations</a:t>
            </a:r>
            <a:br>
              <a:rPr lang="en-US" sz="9600"/>
            </a:br>
            <a:br>
              <a:rPr lang="en-US" sz="9600"/>
            </a:br>
            <a:r>
              <a:rPr lang="en-US" sz="9600">
                <a:solidFill>
                  <a:srgbClr val="FF0000"/>
                </a:solidFill>
              </a:rPr>
              <a:t>Abstraction</a:t>
            </a:r>
            <a:r>
              <a:rPr lang="en-US" sz="9600"/>
              <a:t> – Specifying what to do but not how to do ; a flexible feature for having a overall view of an object’s functionality.</a:t>
            </a:r>
            <a:br>
              <a:rPr lang="en-US" sz="9600"/>
            </a:br>
            <a:br>
              <a:rPr lang="en-US" sz="9600"/>
            </a:br>
            <a:r>
              <a:rPr lang="en-US" sz="9600">
                <a:solidFill>
                  <a:srgbClr val="FF0000"/>
                </a:solidFill>
              </a:rPr>
              <a:t>Encapsulation</a:t>
            </a:r>
            <a:r>
              <a:rPr lang="en-US" sz="9600"/>
              <a:t> – Binding data and operations of data together in a single unit – A class adhere this feature</a:t>
            </a:r>
            <a:br>
              <a:rPr lang="en-US" sz="9600"/>
            </a:br>
            <a:br>
              <a:rPr lang="en-US" sz="9600">
                <a:solidFill>
                  <a:srgbClr val="FF0000"/>
                </a:solidFill>
              </a:rPr>
            </a:br>
            <a:r>
              <a:rPr lang="en-US" sz="9600">
                <a:solidFill>
                  <a:srgbClr val="FF0000"/>
                </a:solidFill>
              </a:rPr>
              <a:t>Inheritance and class hierarchy </a:t>
            </a:r>
            <a:r>
              <a:rPr lang="en-US" sz="9600"/>
              <a:t>– Reusability and extension of existing classes</a:t>
            </a:r>
            <a:br>
              <a:rPr lang="en-US"/>
            </a:br>
            <a:br>
              <a:rPr lang="en-US"/>
            </a:b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Passing Objects as arguments</a:t>
            </a:r>
            <a:endParaRPr/>
          </a:p>
        </p:txBody>
      </p:sp>
      <p:pic>
        <p:nvPicPr>
          <p:cNvPr id="1125" name="Google Shape;1125;p122"/>
          <p:cNvPicPr preferRelativeResize="0"/>
          <p:nvPr>
            <p:ph idx="1" type="body"/>
          </p:nvPr>
        </p:nvPicPr>
        <p:blipFill rotWithShape="1">
          <a:blip r:embed="rId3">
            <a:alphaModFix/>
          </a:blip>
          <a:srcRect b="0" l="0" r="0" t="0"/>
          <a:stretch/>
        </p:blipFill>
        <p:spPr>
          <a:xfrm>
            <a:off x="914400" y="1600200"/>
            <a:ext cx="7010400" cy="441960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1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1" lang="en-US"/>
              <a:t>Passing Objects as Arguments</a:t>
            </a:r>
            <a:endParaRPr/>
          </a:p>
        </p:txBody>
      </p:sp>
      <p:sp>
        <p:nvSpPr>
          <p:cNvPr id="1131" name="Google Shape;1131;p123"/>
          <p:cNvSpPr txBox="1"/>
          <p:nvPr>
            <p:ph idx="1" type="body"/>
          </p:nvPr>
        </p:nvSpPr>
        <p:spPr>
          <a:xfrm>
            <a:off x="457200" y="2209800"/>
            <a:ext cx="4800600" cy="4525963"/>
          </a:xfrm>
          <a:prstGeom prst="rect">
            <a:avLst/>
          </a:prstGeom>
          <a:solidFill>
            <a:srgbClr val="D8D8D8"/>
          </a:solid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None/>
            </a:pPr>
            <a:r>
              <a:rPr lang="en-US"/>
              <a:t> class complex</a:t>
            </a:r>
            <a:endParaRPr/>
          </a:p>
          <a:p>
            <a:pPr indent="-274320" lvl="0" marL="274320" rtl="0" algn="l">
              <a:lnSpc>
                <a:spcPct val="100000"/>
              </a:lnSpc>
              <a:spcBef>
                <a:spcPts val="580"/>
              </a:spcBef>
              <a:spcAft>
                <a:spcPts val="0"/>
              </a:spcAft>
              <a:buSzPts val="2210"/>
              <a:buNone/>
            </a:pPr>
            <a:r>
              <a:rPr lang="en-US"/>
              <a:t>{</a:t>
            </a:r>
            <a:endParaRPr/>
          </a:p>
          <a:p>
            <a:pPr indent="-274320" lvl="0" marL="274320" rtl="0" algn="l">
              <a:lnSpc>
                <a:spcPct val="100000"/>
              </a:lnSpc>
              <a:spcBef>
                <a:spcPts val="580"/>
              </a:spcBef>
              <a:spcAft>
                <a:spcPts val="0"/>
              </a:spcAft>
              <a:buSzPts val="2210"/>
              <a:buNone/>
            </a:pPr>
            <a:r>
              <a:rPr lang="en-US"/>
              <a:t>    ……</a:t>
            </a:r>
            <a:endParaRPr/>
          </a:p>
          <a:p>
            <a:pPr indent="-274320" lvl="0" marL="274320" rtl="0" algn="l">
              <a:lnSpc>
                <a:spcPct val="100000"/>
              </a:lnSpc>
              <a:spcBef>
                <a:spcPts val="580"/>
              </a:spcBef>
              <a:spcAft>
                <a:spcPts val="0"/>
              </a:spcAft>
              <a:buSzPts val="2210"/>
              <a:buNone/>
            </a:pPr>
            <a:r>
              <a:rPr lang="en-US"/>
              <a:t>    .…..</a:t>
            </a:r>
            <a:endParaRPr/>
          </a:p>
          <a:p>
            <a:pPr indent="-274320" lvl="0" marL="274320" rtl="0" algn="l">
              <a:lnSpc>
                <a:spcPct val="100000"/>
              </a:lnSpc>
              <a:spcBef>
                <a:spcPts val="580"/>
              </a:spcBef>
              <a:spcAft>
                <a:spcPts val="0"/>
              </a:spcAft>
              <a:buSzPts val="2210"/>
              <a:buNone/>
            </a:pPr>
            <a:r>
              <a:rPr lang="en-US"/>
              <a:t>  void Add(int x, complex c);</a:t>
            </a:r>
            <a:endParaRPr/>
          </a:p>
          <a:p>
            <a:pPr indent="-274320" lvl="0" marL="274320" rtl="0" algn="l">
              <a:lnSpc>
                <a:spcPct val="100000"/>
              </a:lnSpc>
              <a:spcBef>
                <a:spcPts val="580"/>
              </a:spcBef>
              <a:spcAft>
                <a:spcPts val="0"/>
              </a:spcAft>
              <a:buSzPts val="2210"/>
              <a:buNone/>
            </a:pPr>
            <a:r>
              <a:rPr lang="en-US"/>
              <a:t>    ……</a:t>
            </a:r>
            <a:endParaRPr/>
          </a:p>
          <a:p>
            <a:pPr indent="-274320" lvl="0" marL="274320" rtl="0" algn="l">
              <a:lnSpc>
                <a:spcPct val="100000"/>
              </a:lnSpc>
              <a:spcBef>
                <a:spcPts val="580"/>
              </a:spcBef>
              <a:spcAft>
                <a:spcPts val="0"/>
              </a:spcAft>
              <a:buSzPts val="2210"/>
              <a:buNone/>
            </a:pPr>
            <a:r>
              <a:rPr lang="en-US"/>
              <a:t>    ……</a:t>
            </a:r>
            <a:endParaRPr/>
          </a:p>
          <a:p>
            <a:pPr indent="-274320" lvl="0" marL="274320" rtl="0" algn="l">
              <a:lnSpc>
                <a:spcPct val="100000"/>
              </a:lnSpc>
              <a:spcBef>
                <a:spcPts val="580"/>
              </a:spcBef>
              <a:spcAft>
                <a:spcPts val="0"/>
              </a:spcAft>
              <a:buSzPts val="2210"/>
              <a:buNone/>
            </a:pPr>
            <a:r>
              <a:rPr lang="en-US"/>
              <a:t>};</a:t>
            </a:r>
            <a:endParaRPr/>
          </a:p>
        </p:txBody>
      </p:sp>
      <p:sp>
        <p:nvSpPr>
          <p:cNvPr id="1132" name="Google Shape;1132;p123"/>
          <p:cNvSpPr txBox="1"/>
          <p:nvPr/>
        </p:nvSpPr>
        <p:spPr>
          <a:xfrm>
            <a:off x="5638800" y="2362200"/>
            <a:ext cx="2743200" cy="4154984"/>
          </a:xfrm>
          <a:prstGeom prst="rect">
            <a:avLst/>
          </a:prstGeom>
          <a:solidFill>
            <a:srgbClr val="C5D8F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void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complex  obj,  s1;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obj.Add(6,   s1)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1133" name="Google Shape;1133;p123"/>
          <p:cNvSpPr/>
          <p:nvPr/>
        </p:nvSpPr>
        <p:spPr>
          <a:xfrm rot="7047342">
            <a:off x="5292177" y="4466195"/>
            <a:ext cx="464646" cy="874912"/>
          </a:xfrm>
          <a:prstGeom prst="downArrow">
            <a:avLst>
              <a:gd fmla="val 50000" name="adj1"/>
              <a:gd fmla="val 50000" name="adj2"/>
            </a:avLst>
          </a:prstGeom>
          <a:solidFill>
            <a:schemeClr val="accent1"/>
          </a:solidFill>
          <a:ln cap="flat" cmpd="sng" w="127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1"/>
                                        </p:tgtEl>
                                        <p:attrNameLst>
                                          <p:attrName>style.visibility</p:attrName>
                                        </p:attrNameLst>
                                      </p:cBhvr>
                                      <p:to>
                                        <p:strVal val="visible"/>
                                      </p:to>
                                    </p:set>
                                    <p:animEffect filter="fade" transition="in">
                                      <p:cBhvr>
                                        <p:cTn dur="1000"/>
                                        <p:tgtEl>
                                          <p:spTgt spid="1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2"/>
                                        </p:tgtEl>
                                        <p:attrNameLst>
                                          <p:attrName>style.visibility</p:attrName>
                                        </p:attrNameLst>
                                      </p:cBhvr>
                                      <p:to>
                                        <p:strVal val="visible"/>
                                      </p:to>
                                    </p:set>
                                    <p:animEffect filter="fade" transition="in">
                                      <p:cBhvr>
                                        <p:cTn dur="1000"/>
                                        <p:tgtEl>
                                          <p:spTgt spid="1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gtEl>
                                        <p:attrNameLst>
                                          <p:attrName>style.visibility</p:attrName>
                                        </p:attrNameLst>
                                      </p:cBhvr>
                                      <p:to>
                                        <p:strVal val="visible"/>
                                      </p:to>
                                    </p:set>
                                    <p:animEffect filter="fade" transition="in">
                                      <p:cBhvr>
                                        <p:cTn dur="1000"/>
                                        <p:tgtEl>
                                          <p:spTgt spid="1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124"/>
          <p:cNvSpPr txBox="1"/>
          <p:nvPr>
            <p:ph type="title"/>
          </p:nvPr>
        </p:nvSpPr>
        <p:spPr>
          <a:xfrm>
            <a:off x="914400" y="274638"/>
            <a:ext cx="7772400" cy="487362"/>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Example</a:t>
            </a:r>
            <a:endParaRPr/>
          </a:p>
        </p:txBody>
      </p:sp>
      <p:sp>
        <p:nvSpPr>
          <p:cNvPr id="1139" name="Google Shape;1139;p124"/>
          <p:cNvSpPr txBox="1"/>
          <p:nvPr>
            <p:ph idx="1" type="body"/>
          </p:nvPr>
        </p:nvSpPr>
        <p:spPr>
          <a:xfrm>
            <a:off x="6248400" y="609600"/>
            <a:ext cx="2895600" cy="6248400"/>
          </a:xfrm>
          <a:prstGeom prst="rect">
            <a:avLst/>
          </a:prstGeom>
          <a:noFill/>
          <a:ln>
            <a:noFill/>
          </a:ln>
        </p:spPr>
        <p:txBody>
          <a:bodyPr anchorCtr="0" anchor="t" bIns="45700" lIns="91425" spcFirstLastPara="1" rIns="91425" wrap="square" tIns="45700">
            <a:noAutofit/>
          </a:bodyPr>
          <a:lstStyle/>
          <a:p>
            <a:pPr indent="-274320" lvl="0" marL="274320" rtl="0" algn="l">
              <a:lnSpc>
                <a:spcPct val="100000"/>
              </a:lnSpc>
              <a:spcBef>
                <a:spcPts val="0"/>
              </a:spcBef>
              <a:spcAft>
                <a:spcPts val="0"/>
              </a:spcAft>
              <a:buSzPts val="1530"/>
              <a:buNone/>
            </a:pPr>
            <a:r>
              <a:rPr b="1" lang="en-US" sz="1800"/>
              <a:t>int main()</a:t>
            </a:r>
            <a:endParaRPr/>
          </a:p>
          <a:p>
            <a:pPr indent="-274320" lvl="0" marL="274320" rtl="0" algn="l">
              <a:lnSpc>
                <a:spcPct val="100000"/>
              </a:lnSpc>
              <a:spcBef>
                <a:spcPts val="0"/>
              </a:spcBef>
              <a:spcAft>
                <a:spcPts val="0"/>
              </a:spcAft>
              <a:buSzPts val="1530"/>
              <a:buNone/>
            </a:pPr>
            <a:r>
              <a:rPr b="1" lang="en-US" sz="1800"/>
              <a:t>{</a:t>
            </a:r>
            <a:endParaRPr/>
          </a:p>
          <a:p>
            <a:pPr indent="-274320" lvl="0" marL="274320" rtl="0" algn="l">
              <a:lnSpc>
                <a:spcPct val="100000"/>
              </a:lnSpc>
              <a:spcBef>
                <a:spcPts val="0"/>
              </a:spcBef>
              <a:spcAft>
                <a:spcPts val="0"/>
              </a:spcAft>
              <a:buSzPts val="1530"/>
              <a:buNone/>
            </a:pPr>
            <a:r>
              <a:rPr b="1" lang="en-US" sz="1800"/>
              <a:t>Complex c1,c2,c3;</a:t>
            </a:r>
            <a:endParaRPr/>
          </a:p>
          <a:p>
            <a:pPr indent="-274320" lvl="0" marL="274320" rtl="0" algn="l">
              <a:lnSpc>
                <a:spcPct val="100000"/>
              </a:lnSpc>
              <a:spcBef>
                <a:spcPts val="0"/>
              </a:spcBef>
              <a:spcAft>
                <a:spcPts val="0"/>
              </a:spcAft>
              <a:buSzPts val="1530"/>
              <a:buNone/>
            </a:pPr>
            <a:r>
              <a:rPr b="1" lang="en-US" sz="1800"/>
              <a:t>c1.Read();</a:t>
            </a:r>
            <a:endParaRPr/>
          </a:p>
          <a:p>
            <a:pPr indent="-274320" lvl="0" marL="274320" rtl="0" algn="l">
              <a:lnSpc>
                <a:spcPct val="100000"/>
              </a:lnSpc>
              <a:spcBef>
                <a:spcPts val="0"/>
              </a:spcBef>
              <a:spcAft>
                <a:spcPts val="0"/>
              </a:spcAft>
              <a:buSzPts val="1530"/>
              <a:buNone/>
            </a:pPr>
            <a:r>
              <a:rPr b="1" lang="en-US" sz="1800"/>
              <a:t>c2.Read();</a:t>
            </a:r>
            <a:endParaRPr/>
          </a:p>
          <a:p>
            <a:pPr indent="-274320" lvl="0" marL="274320" rtl="0" algn="l">
              <a:lnSpc>
                <a:spcPct val="100000"/>
              </a:lnSpc>
              <a:spcBef>
                <a:spcPts val="0"/>
              </a:spcBef>
              <a:spcAft>
                <a:spcPts val="0"/>
              </a:spcAft>
              <a:buSzPts val="1530"/>
              <a:buNone/>
            </a:pPr>
            <a:r>
              <a:rPr b="1" lang="en-US" sz="1800"/>
              <a:t>c3.Add(c1,c2);</a:t>
            </a:r>
            <a:endParaRPr/>
          </a:p>
          <a:p>
            <a:pPr indent="-274320" lvl="0" marL="274320" rtl="0" algn="l">
              <a:lnSpc>
                <a:spcPct val="100000"/>
              </a:lnSpc>
              <a:spcBef>
                <a:spcPts val="0"/>
              </a:spcBef>
              <a:spcAft>
                <a:spcPts val="0"/>
              </a:spcAft>
              <a:buSzPts val="1530"/>
              <a:buNone/>
            </a:pPr>
            <a:r>
              <a:rPr b="1" lang="en-US" sz="1800"/>
              <a:t>c3.Display();</a:t>
            </a:r>
            <a:endParaRPr/>
          </a:p>
          <a:p>
            <a:pPr indent="-274320" lvl="0" marL="274320" rtl="0" algn="l">
              <a:lnSpc>
                <a:spcPct val="100000"/>
              </a:lnSpc>
              <a:spcBef>
                <a:spcPts val="0"/>
              </a:spcBef>
              <a:spcAft>
                <a:spcPts val="0"/>
              </a:spcAft>
              <a:buSzPts val="1530"/>
              <a:buNone/>
            </a:pPr>
            <a:r>
              <a:rPr b="1" lang="en-US" sz="1800"/>
              <a:t>return 0;</a:t>
            </a:r>
            <a:endParaRPr/>
          </a:p>
          <a:p>
            <a:pPr indent="-274320" lvl="0" marL="274320" rtl="0" algn="l">
              <a:lnSpc>
                <a:spcPct val="100000"/>
              </a:lnSpc>
              <a:spcBef>
                <a:spcPts val="0"/>
              </a:spcBef>
              <a:spcAft>
                <a:spcPts val="0"/>
              </a:spcAft>
              <a:buSzPts val="1530"/>
              <a:buNone/>
            </a:pPr>
            <a:r>
              <a:rPr b="1" lang="en-US" sz="1800"/>
              <a:t>}</a:t>
            </a:r>
            <a:endParaRPr/>
          </a:p>
          <a:p>
            <a:pPr indent="-274320" lvl="0" marL="274320" rtl="0" algn="l">
              <a:lnSpc>
                <a:spcPct val="100000"/>
              </a:lnSpc>
              <a:spcBef>
                <a:spcPts val="0"/>
              </a:spcBef>
              <a:spcAft>
                <a:spcPts val="0"/>
              </a:spcAft>
              <a:buSzPts val="1530"/>
              <a:buNone/>
            </a:pPr>
            <a:r>
              <a:rPr b="1" lang="en-US" sz="1800"/>
              <a:t>Enter real and imaginary</a:t>
            </a:r>
            <a:endParaRPr/>
          </a:p>
          <a:p>
            <a:pPr indent="-274320" lvl="0" marL="274320" rtl="0" algn="l">
              <a:lnSpc>
                <a:spcPct val="100000"/>
              </a:lnSpc>
              <a:spcBef>
                <a:spcPts val="0"/>
              </a:spcBef>
              <a:spcAft>
                <a:spcPts val="0"/>
              </a:spcAft>
              <a:buSzPts val="1530"/>
              <a:buNone/>
            </a:pPr>
            <a:r>
              <a:rPr b="1" lang="en-US" sz="1800"/>
              <a:t>Number :</a:t>
            </a:r>
            <a:endParaRPr/>
          </a:p>
          <a:p>
            <a:pPr indent="-274320" lvl="0" marL="274320" rtl="0" algn="l">
              <a:lnSpc>
                <a:spcPct val="100000"/>
              </a:lnSpc>
              <a:spcBef>
                <a:spcPts val="0"/>
              </a:spcBef>
              <a:spcAft>
                <a:spcPts val="0"/>
              </a:spcAft>
              <a:buSzPts val="1530"/>
              <a:buNone/>
            </a:pPr>
            <a:r>
              <a:rPr b="1" lang="en-US" sz="1800"/>
              <a:t>12</a:t>
            </a:r>
            <a:endParaRPr/>
          </a:p>
          <a:p>
            <a:pPr indent="-274320" lvl="0" marL="274320" rtl="0" algn="l">
              <a:lnSpc>
                <a:spcPct val="100000"/>
              </a:lnSpc>
              <a:spcBef>
                <a:spcPts val="0"/>
              </a:spcBef>
              <a:spcAft>
                <a:spcPts val="0"/>
              </a:spcAft>
              <a:buSzPts val="1530"/>
              <a:buNone/>
            </a:pPr>
            <a:r>
              <a:rPr b="1" lang="en-US" sz="1800"/>
              <a:t>3</a:t>
            </a:r>
            <a:endParaRPr/>
          </a:p>
          <a:p>
            <a:pPr indent="-274320" lvl="0" marL="274320" rtl="0" algn="l">
              <a:lnSpc>
                <a:spcPct val="100000"/>
              </a:lnSpc>
              <a:spcBef>
                <a:spcPts val="0"/>
              </a:spcBef>
              <a:spcAft>
                <a:spcPts val="0"/>
              </a:spcAft>
              <a:buSzPts val="1530"/>
              <a:buNone/>
            </a:pPr>
            <a:r>
              <a:rPr b="1" lang="en-US" sz="1800"/>
              <a:t>Enter real and imaginary</a:t>
            </a:r>
            <a:endParaRPr/>
          </a:p>
          <a:p>
            <a:pPr indent="-274320" lvl="0" marL="274320" rtl="0" algn="l">
              <a:lnSpc>
                <a:spcPct val="100000"/>
              </a:lnSpc>
              <a:spcBef>
                <a:spcPts val="0"/>
              </a:spcBef>
              <a:spcAft>
                <a:spcPts val="0"/>
              </a:spcAft>
              <a:buSzPts val="1530"/>
              <a:buNone/>
            </a:pPr>
            <a:r>
              <a:rPr b="1" lang="en-US" sz="1800"/>
              <a:t>Number :</a:t>
            </a:r>
            <a:endParaRPr/>
          </a:p>
          <a:p>
            <a:pPr indent="-274320" lvl="0" marL="274320" rtl="0" algn="l">
              <a:lnSpc>
                <a:spcPct val="100000"/>
              </a:lnSpc>
              <a:spcBef>
                <a:spcPts val="0"/>
              </a:spcBef>
              <a:spcAft>
                <a:spcPts val="0"/>
              </a:spcAft>
              <a:buSzPts val="1530"/>
              <a:buNone/>
            </a:pPr>
            <a:r>
              <a:rPr b="1" lang="en-US" sz="1800"/>
              <a:t>2</a:t>
            </a:r>
            <a:endParaRPr/>
          </a:p>
          <a:p>
            <a:pPr indent="-274320" lvl="0" marL="274320" rtl="0" algn="l">
              <a:lnSpc>
                <a:spcPct val="100000"/>
              </a:lnSpc>
              <a:spcBef>
                <a:spcPts val="0"/>
              </a:spcBef>
              <a:spcAft>
                <a:spcPts val="0"/>
              </a:spcAft>
              <a:buSzPts val="1530"/>
              <a:buNone/>
            </a:pPr>
            <a:r>
              <a:rPr b="1" lang="en-US" sz="1800"/>
              <a:t>6</a:t>
            </a:r>
            <a:endParaRPr/>
          </a:p>
          <a:p>
            <a:pPr indent="-274320" lvl="0" marL="274320" rtl="0" algn="l">
              <a:lnSpc>
                <a:spcPct val="100000"/>
              </a:lnSpc>
              <a:spcBef>
                <a:spcPts val="0"/>
              </a:spcBef>
              <a:spcAft>
                <a:spcPts val="0"/>
              </a:spcAft>
              <a:buSzPts val="1530"/>
              <a:buNone/>
            </a:pPr>
            <a:r>
              <a:rPr b="1" lang="en-US" sz="1800"/>
              <a:t>Sum=14+9i</a:t>
            </a:r>
            <a:endParaRPr sz="1800"/>
          </a:p>
          <a:p>
            <a:pPr indent="-274320" lvl="0" marL="274320" rtl="0" algn="l">
              <a:lnSpc>
                <a:spcPct val="100000"/>
              </a:lnSpc>
              <a:spcBef>
                <a:spcPts val="0"/>
              </a:spcBef>
              <a:spcAft>
                <a:spcPts val="0"/>
              </a:spcAft>
              <a:buSzPts val="1530"/>
              <a:buNone/>
            </a:pPr>
            <a:r>
              <a:t/>
            </a:r>
            <a:endParaRPr sz="1800"/>
          </a:p>
        </p:txBody>
      </p:sp>
      <p:sp>
        <p:nvSpPr>
          <p:cNvPr id="1140" name="Google Shape;1140;p124"/>
          <p:cNvSpPr/>
          <p:nvPr/>
        </p:nvSpPr>
        <p:spPr>
          <a:xfrm>
            <a:off x="533400" y="609600"/>
            <a:ext cx="5257800" cy="59400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class Complex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private: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int real;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int imag;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public: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void Read()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cout&lt;&lt;"Enter real and imaginary number”;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cin&gt;&gt;real&gt;&gt;imag;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void Add(Complex comp1,Complex comp2)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real=comp1.real+comp2.real;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imag=comp1.imag+comp2.imag;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void Display()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cout&lt;&lt;"Sum="&lt;&lt;real&lt;&lt;"+"&lt;&lt;imag&lt;&lt;"i“;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2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Returning Objects from functions</a:t>
            </a:r>
            <a:endParaRPr/>
          </a:p>
        </p:txBody>
      </p:sp>
      <p:pic>
        <p:nvPicPr>
          <p:cNvPr id="1146" name="Google Shape;1146;p125"/>
          <p:cNvPicPr preferRelativeResize="0"/>
          <p:nvPr>
            <p:ph idx="1" type="body"/>
          </p:nvPr>
        </p:nvPicPr>
        <p:blipFill rotWithShape="1">
          <a:blip r:embed="rId3">
            <a:alphaModFix/>
          </a:blip>
          <a:srcRect b="0" l="0" r="0" t="0"/>
          <a:stretch/>
        </p:blipFill>
        <p:spPr>
          <a:xfrm>
            <a:off x="914401" y="1371601"/>
            <a:ext cx="7162800" cy="49164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12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Example</a:t>
            </a:r>
            <a:endParaRPr/>
          </a:p>
        </p:txBody>
      </p:sp>
      <p:sp>
        <p:nvSpPr>
          <p:cNvPr id="1152" name="Google Shape;1152;p126"/>
          <p:cNvSpPr txBox="1"/>
          <p:nvPr>
            <p:ph idx="1" type="body"/>
          </p:nvPr>
        </p:nvSpPr>
        <p:spPr>
          <a:xfrm>
            <a:off x="914400" y="1447800"/>
            <a:ext cx="3657600" cy="4572000"/>
          </a:xfrm>
          <a:prstGeom prst="rect">
            <a:avLst/>
          </a:prstGeom>
          <a:noFill/>
          <a:ln>
            <a:noFill/>
          </a:ln>
        </p:spPr>
        <p:txBody>
          <a:bodyPr anchorCtr="0" anchor="t" bIns="45700" lIns="91425" spcFirstLastPara="1" rIns="91425" wrap="square" tIns="45700">
            <a:noAutofit/>
          </a:bodyPr>
          <a:lstStyle/>
          <a:p>
            <a:pPr indent="-274320" lvl="0" marL="274320" rtl="0" algn="l">
              <a:lnSpc>
                <a:spcPct val="120000"/>
              </a:lnSpc>
              <a:spcBef>
                <a:spcPts val="0"/>
              </a:spcBef>
              <a:spcAft>
                <a:spcPts val="0"/>
              </a:spcAft>
              <a:buSzPts val="1700"/>
              <a:buNone/>
            </a:pPr>
            <a:r>
              <a:rPr b="1" lang="en-US" sz="2000"/>
              <a:t>#include &lt;iostream&gt;</a:t>
            </a:r>
            <a:endParaRPr/>
          </a:p>
          <a:p>
            <a:pPr indent="-274320" lvl="0" marL="274320" rtl="0" algn="l">
              <a:lnSpc>
                <a:spcPct val="120000"/>
              </a:lnSpc>
              <a:spcBef>
                <a:spcPts val="0"/>
              </a:spcBef>
              <a:spcAft>
                <a:spcPts val="0"/>
              </a:spcAft>
              <a:buSzPts val="1700"/>
              <a:buNone/>
            </a:pPr>
            <a:r>
              <a:rPr b="1" lang="en-US" sz="2000"/>
              <a:t>using namespace std;</a:t>
            </a:r>
            <a:endParaRPr/>
          </a:p>
          <a:p>
            <a:pPr indent="-274320" lvl="0" marL="274320" rtl="0" algn="l">
              <a:lnSpc>
                <a:spcPct val="120000"/>
              </a:lnSpc>
              <a:spcBef>
                <a:spcPts val="0"/>
              </a:spcBef>
              <a:spcAft>
                <a:spcPts val="0"/>
              </a:spcAft>
              <a:buSzPts val="1700"/>
              <a:buNone/>
            </a:pPr>
            <a:r>
              <a:rPr b="1" lang="en-US" sz="2000"/>
              <a:t>class Complex</a:t>
            </a:r>
            <a:endParaRPr/>
          </a:p>
          <a:p>
            <a:pPr indent="-274320" lvl="0" marL="274320" rtl="0" algn="l">
              <a:lnSpc>
                <a:spcPct val="120000"/>
              </a:lnSpc>
              <a:spcBef>
                <a:spcPts val="0"/>
              </a:spcBef>
              <a:spcAft>
                <a:spcPts val="0"/>
              </a:spcAft>
              <a:buSzPts val="1700"/>
              <a:buNone/>
            </a:pPr>
            <a:r>
              <a:rPr b="1" lang="en-US" sz="2000"/>
              <a:t>{   private:</a:t>
            </a:r>
            <a:endParaRPr/>
          </a:p>
          <a:p>
            <a:pPr indent="-274320" lvl="0" marL="274320" rtl="0" algn="l">
              <a:lnSpc>
                <a:spcPct val="120000"/>
              </a:lnSpc>
              <a:spcBef>
                <a:spcPts val="0"/>
              </a:spcBef>
              <a:spcAft>
                <a:spcPts val="0"/>
              </a:spcAft>
              <a:buSzPts val="1700"/>
              <a:buNone/>
            </a:pPr>
            <a:r>
              <a:rPr b="1" lang="en-US" sz="2000"/>
              <a:t>int real; int imag;</a:t>
            </a:r>
            <a:endParaRPr/>
          </a:p>
          <a:p>
            <a:pPr indent="-274320" lvl="0" marL="274320" rtl="0" algn="l">
              <a:lnSpc>
                <a:spcPct val="120000"/>
              </a:lnSpc>
              <a:spcBef>
                <a:spcPts val="0"/>
              </a:spcBef>
              <a:spcAft>
                <a:spcPts val="0"/>
              </a:spcAft>
              <a:buSzPts val="1700"/>
              <a:buNone/>
            </a:pPr>
            <a:r>
              <a:rPr b="1" lang="en-US" sz="2000"/>
              <a:t>public:</a:t>
            </a:r>
            <a:endParaRPr/>
          </a:p>
          <a:p>
            <a:pPr indent="-274320" lvl="0" marL="274320" rtl="0" algn="l">
              <a:lnSpc>
                <a:spcPct val="120000"/>
              </a:lnSpc>
              <a:spcBef>
                <a:spcPts val="0"/>
              </a:spcBef>
              <a:spcAft>
                <a:spcPts val="0"/>
              </a:spcAft>
              <a:buSzPts val="1700"/>
              <a:buNone/>
            </a:pPr>
            <a:r>
              <a:t/>
            </a:r>
            <a:endParaRPr b="1" sz="2000"/>
          </a:p>
          <a:p>
            <a:pPr indent="-274320" lvl="0" marL="274320" rtl="0" algn="l">
              <a:lnSpc>
                <a:spcPct val="120000"/>
              </a:lnSpc>
              <a:spcBef>
                <a:spcPts val="0"/>
              </a:spcBef>
              <a:spcAft>
                <a:spcPts val="0"/>
              </a:spcAft>
              <a:buSzPts val="1700"/>
              <a:buNone/>
            </a:pPr>
            <a:r>
              <a:rPr b="1" lang="en-US" sz="2000"/>
              <a:t>void Read()</a:t>
            </a:r>
            <a:endParaRPr/>
          </a:p>
          <a:p>
            <a:pPr indent="-274320" lvl="0" marL="274320" rtl="0" algn="l">
              <a:lnSpc>
                <a:spcPct val="120000"/>
              </a:lnSpc>
              <a:spcBef>
                <a:spcPts val="0"/>
              </a:spcBef>
              <a:spcAft>
                <a:spcPts val="0"/>
              </a:spcAft>
              <a:buSzPts val="1700"/>
              <a:buNone/>
            </a:pPr>
            <a:r>
              <a:rPr b="1" lang="en-US" sz="2000"/>
              <a:t>{   cin&gt;&gt;real&gt;&gt;imag; }</a:t>
            </a:r>
            <a:endParaRPr/>
          </a:p>
          <a:p>
            <a:pPr indent="-274320" lvl="0" marL="274320" rtl="0" algn="l">
              <a:lnSpc>
                <a:spcPct val="120000"/>
              </a:lnSpc>
              <a:spcBef>
                <a:spcPts val="0"/>
              </a:spcBef>
              <a:spcAft>
                <a:spcPts val="0"/>
              </a:spcAft>
              <a:buSzPts val="1700"/>
              <a:buNone/>
            </a:pPr>
            <a:r>
              <a:rPr b="1" lang="en-US" sz="2000">
                <a:solidFill>
                  <a:schemeClr val="accent1"/>
                </a:solidFill>
              </a:rPr>
              <a:t>Complex</a:t>
            </a:r>
            <a:r>
              <a:rPr b="1" lang="en-US" sz="2000"/>
              <a:t> </a:t>
            </a:r>
            <a:r>
              <a:rPr b="1" lang="en-US" sz="2000">
                <a:solidFill>
                  <a:schemeClr val="accent1"/>
                </a:solidFill>
              </a:rPr>
              <a:t>Add(Complex comp2)</a:t>
            </a:r>
            <a:endParaRPr/>
          </a:p>
          <a:p>
            <a:pPr indent="-274320" lvl="0" marL="274320" rtl="0" algn="l">
              <a:lnSpc>
                <a:spcPct val="120000"/>
              </a:lnSpc>
              <a:spcBef>
                <a:spcPts val="0"/>
              </a:spcBef>
              <a:spcAft>
                <a:spcPts val="0"/>
              </a:spcAft>
              <a:buSzPts val="1700"/>
              <a:buNone/>
            </a:pPr>
            <a:r>
              <a:rPr b="1" lang="en-US" sz="2000"/>
              <a:t>{ </a:t>
            </a:r>
            <a:r>
              <a:rPr b="1" lang="en-US" sz="2000">
                <a:solidFill>
                  <a:schemeClr val="accent1"/>
                </a:solidFill>
              </a:rPr>
              <a:t>Complex temp;</a:t>
            </a:r>
            <a:endParaRPr/>
          </a:p>
          <a:p>
            <a:pPr indent="-274320" lvl="0" marL="274320" rtl="0" algn="l">
              <a:lnSpc>
                <a:spcPct val="120000"/>
              </a:lnSpc>
              <a:spcBef>
                <a:spcPts val="0"/>
              </a:spcBef>
              <a:spcAft>
                <a:spcPts val="0"/>
              </a:spcAft>
              <a:buSzPts val="1700"/>
              <a:buNone/>
            </a:pPr>
            <a:r>
              <a:rPr b="1" lang="en-US" sz="2000"/>
              <a:t>temp.real=real+comp2.real;</a:t>
            </a:r>
            <a:endParaRPr/>
          </a:p>
          <a:p>
            <a:pPr indent="-274320" lvl="0" marL="274320" rtl="0" algn="l">
              <a:lnSpc>
                <a:spcPct val="120000"/>
              </a:lnSpc>
              <a:spcBef>
                <a:spcPts val="0"/>
              </a:spcBef>
              <a:spcAft>
                <a:spcPts val="0"/>
              </a:spcAft>
              <a:buSzPts val="1700"/>
              <a:buNone/>
            </a:pPr>
            <a:r>
              <a:rPr b="1" lang="en-US" sz="2000"/>
              <a:t>temp.imag=imag+comp2.imag;</a:t>
            </a:r>
            <a:endParaRPr/>
          </a:p>
          <a:p>
            <a:pPr indent="-274320" lvl="0" marL="274320" rtl="0" algn="l">
              <a:lnSpc>
                <a:spcPct val="120000"/>
              </a:lnSpc>
              <a:spcBef>
                <a:spcPts val="0"/>
              </a:spcBef>
              <a:spcAft>
                <a:spcPts val="0"/>
              </a:spcAft>
              <a:buSzPts val="1700"/>
              <a:buNone/>
            </a:pPr>
            <a:r>
              <a:rPr b="1" lang="en-US" sz="2000">
                <a:solidFill>
                  <a:schemeClr val="accent1"/>
                </a:solidFill>
              </a:rPr>
              <a:t>return temp;   </a:t>
            </a:r>
            <a:r>
              <a:rPr b="1" lang="en-US" sz="2000"/>
              <a:t>}</a:t>
            </a:r>
            <a:endParaRPr/>
          </a:p>
        </p:txBody>
      </p:sp>
      <p:sp>
        <p:nvSpPr>
          <p:cNvPr id="1153" name="Google Shape;1153;p126"/>
          <p:cNvSpPr txBox="1"/>
          <p:nvPr/>
        </p:nvSpPr>
        <p:spPr>
          <a:xfrm>
            <a:off x="4572000" y="1600200"/>
            <a:ext cx="4572000" cy="42165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void Display()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cout&lt;&lt;"Sum="&lt;&lt;real&lt;&lt;"+"&lt;&lt;imag&lt;&lt;"i";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int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Complex c1,c2,c3;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c1.Read();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c2.Read();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000"/>
              <a:buFont typeface="Times New Roman"/>
              <a:buNone/>
            </a:pPr>
            <a:r>
              <a:rPr b="1" i="0" lang="en-US" sz="2000" u="none" cap="none" strike="noStrike">
                <a:solidFill>
                  <a:schemeClr val="accent1"/>
                </a:solidFill>
                <a:latin typeface="Times New Roman"/>
                <a:ea typeface="Times New Roman"/>
                <a:cs typeface="Times New Roman"/>
                <a:sym typeface="Times New Roman"/>
              </a:rPr>
              <a:t>c3=c1.Add(c2);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c3.Display();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return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1154" name="Google Shape;1154;p126"/>
          <p:cNvCxnSpPr/>
          <p:nvPr/>
        </p:nvCxnSpPr>
        <p:spPr>
          <a:xfrm flipH="1" rot="-5400000">
            <a:off x="1943100" y="3924300"/>
            <a:ext cx="5029200" cy="7620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127"/>
          <p:cNvSpPr txBox="1"/>
          <p:nvPr>
            <p:ph type="title"/>
          </p:nvPr>
        </p:nvSpPr>
        <p:spPr>
          <a:xfrm>
            <a:off x="1485900" y="1063228"/>
            <a:ext cx="6172200" cy="594122"/>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rgbClr val="244061"/>
              </a:buClr>
              <a:buSzPct val="100000"/>
              <a:buFont typeface="Times New Roman"/>
              <a:buNone/>
            </a:pPr>
            <a:r>
              <a:rPr b="1" lang="en-US">
                <a:solidFill>
                  <a:srgbClr val="244061"/>
                </a:solidFill>
                <a:latin typeface="Times New Roman"/>
                <a:ea typeface="Times New Roman"/>
                <a:cs typeface="Times New Roman"/>
                <a:sym typeface="Times New Roman"/>
              </a:rPr>
              <a:t>Inline functions</a:t>
            </a:r>
            <a:endParaRPr/>
          </a:p>
        </p:txBody>
      </p:sp>
      <p:sp>
        <p:nvSpPr>
          <p:cNvPr id="1160" name="Google Shape;1160;p127"/>
          <p:cNvSpPr txBox="1"/>
          <p:nvPr>
            <p:ph idx="1" type="body"/>
          </p:nvPr>
        </p:nvSpPr>
        <p:spPr>
          <a:xfrm>
            <a:off x="1257300" y="1828800"/>
            <a:ext cx="3771900" cy="131445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lnSpc>
                <a:spcPct val="100000"/>
              </a:lnSpc>
              <a:spcBef>
                <a:spcPts val="0"/>
              </a:spcBef>
              <a:spcAft>
                <a:spcPts val="0"/>
              </a:spcAft>
              <a:buSzPct val="85000"/>
              <a:buChar char="⚫"/>
            </a:pPr>
            <a:r>
              <a:rPr lang="en-US">
                <a:latin typeface="Times New Roman"/>
                <a:ea typeface="Times New Roman"/>
                <a:cs typeface="Times New Roman"/>
                <a:sym typeface="Times New Roman"/>
              </a:rPr>
              <a:t>Objective of using functions:</a:t>
            </a:r>
            <a:endParaRPr/>
          </a:p>
          <a:p>
            <a:pPr indent="-228599" lvl="1" marL="548640" rtl="0" algn="l">
              <a:lnSpc>
                <a:spcPct val="100000"/>
              </a:lnSpc>
              <a:spcBef>
                <a:spcPts val="370"/>
              </a:spcBef>
              <a:spcAft>
                <a:spcPts val="0"/>
              </a:spcAft>
              <a:buSzPct val="85000"/>
              <a:buChar char="⚫"/>
            </a:pPr>
            <a:r>
              <a:rPr lang="en-US">
                <a:latin typeface="Times New Roman"/>
                <a:ea typeface="Times New Roman"/>
                <a:cs typeface="Times New Roman"/>
                <a:sym typeface="Times New Roman"/>
              </a:rPr>
              <a:t>To save memory space, when a function is likely to be called many times.</a:t>
            </a:r>
            <a:endParaRPr/>
          </a:p>
        </p:txBody>
      </p:sp>
      <p:graphicFrame>
        <p:nvGraphicFramePr>
          <p:cNvPr id="1161" name="Google Shape;1161;p127"/>
          <p:cNvGraphicFramePr/>
          <p:nvPr/>
        </p:nvGraphicFramePr>
        <p:xfrm>
          <a:off x="4964907" y="2343150"/>
          <a:ext cx="3000000" cy="3000000"/>
        </p:xfrm>
        <a:graphic>
          <a:graphicData uri="http://schemas.openxmlformats.org/drawingml/2006/table">
            <a:tbl>
              <a:tblPr bandRow="1" firstCol="1" firstRow="1">
                <a:noFill/>
                <a:tableStyleId>{4CAA2C99-A1F5-44E4-9A06-C8226922F2A5}</a:tableStyleId>
              </a:tblPr>
              <a:tblGrid>
                <a:gridCol w="2921800"/>
              </a:tblGrid>
              <a:tr h="441025">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Jumping to a function</a:t>
                      </a:r>
                      <a:endParaRPr sz="1800" u="none" cap="none" strike="noStrike">
                        <a:latin typeface="Times New Roman"/>
                        <a:ea typeface="Times New Roman"/>
                        <a:cs typeface="Times New Roman"/>
                        <a:sym typeface="Times New Roman"/>
                      </a:endParaRPr>
                    </a:p>
                  </a:txBody>
                  <a:tcPr marT="0" marB="0" marR="51425" marL="51425"/>
                </a:tc>
              </a:tr>
              <a:tr h="416225">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Saving the registers</a:t>
                      </a:r>
                      <a:endParaRPr sz="1800" u="none" cap="none" strike="noStrike">
                        <a:latin typeface="Times New Roman"/>
                        <a:ea typeface="Times New Roman"/>
                        <a:cs typeface="Times New Roman"/>
                        <a:sym typeface="Times New Roman"/>
                      </a:endParaRPr>
                    </a:p>
                  </a:txBody>
                  <a:tcPr marT="0" marB="0" marR="51425" marL="51425"/>
                </a:tc>
              </a:tr>
              <a:tr h="605650">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Pushing arguments in to the stack</a:t>
                      </a:r>
                      <a:endParaRPr sz="1800" u="none" cap="none" strike="noStrike">
                        <a:latin typeface="Times New Roman"/>
                        <a:ea typeface="Times New Roman"/>
                        <a:cs typeface="Times New Roman"/>
                        <a:sym typeface="Times New Roman"/>
                      </a:endParaRPr>
                    </a:p>
                  </a:txBody>
                  <a:tcPr marT="0" marB="0" marR="51425" marL="51425"/>
                </a:tc>
              </a:tr>
              <a:tr h="605650">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Returning to the calling function</a:t>
                      </a:r>
                      <a:endParaRPr sz="1800" u="none" cap="none" strike="noStrike">
                        <a:latin typeface="Times New Roman"/>
                        <a:ea typeface="Times New Roman"/>
                        <a:cs typeface="Times New Roman"/>
                        <a:sym typeface="Times New Roman"/>
                      </a:endParaRPr>
                    </a:p>
                  </a:txBody>
                  <a:tcPr marT="0" marB="0" marR="51425" marL="51425"/>
                </a:tc>
              </a:tr>
            </a:tbl>
          </a:graphicData>
        </a:graphic>
      </p:graphicFrame>
      <p:sp>
        <p:nvSpPr>
          <p:cNvPr id="1162" name="Google Shape;1162;p127"/>
          <p:cNvSpPr txBox="1"/>
          <p:nvPr/>
        </p:nvSpPr>
        <p:spPr>
          <a:xfrm>
            <a:off x="1371600" y="3429000"/>
            <a:ext cx="3543300" cy="120032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When a function is small enough (only one line of code) these things would be a wastage of time and resources.</a:t>
            </a:r>
            <a:endParaRPr b="0" i="0" sz="1400" u="none" cap="none" strike="noStrike">
              <a:solidFill>
                <a:srgbClr val="000000"/>
              </a:solidFill>
              <a:latin typeface="Arial"/>
              <a:ea typeface="Arial"/>
              <a:cs typeface="Arial"/>
              <a:sym typeface="Arial"/>
            </a:endParaRPr>
          </a:p>
        </p:txBody>
      </p:sp>
      <p:sp>
        <p:nvSpPr>
          <p:cNvPr id="1163" name="Google Shape;1163;p127"/>
          <p:cNvSpPr txBox="1"/>
          <p:nvPr/>
        </p:nvSpPr>
        <p:spPr>
          <a:xfrm>
            <a:off x="4972050" y="1600201"/>
            <a:ext cx="2914650" cy="738664"/>
          </a:xfrm>
          <a:prstGeom prst="rect">
            <a:avLst/>
          </a:prstGeom>
          <a:solidFill>
            <a:schemeClr val="accent2"/>
          </a:solidFill>
          <a:ln cap="flat" cmpd="sng" w="12700">
            <a:solidFill>
              <a:srgbClr val="8C3A3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chemeClr val="lt1"/>
                </a:solidFill>
                <a:latin typeface="Times New Roman"/>
                <a:ea typeface="Times New Roman"/>
                <a:cs typeface="Times New Roman"/>
                <a:sym typeface="Times New Roman"/>
              </a:rPr>
              <a:t>When a Function is called:</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2"/>
                                        </p:tgtEl>
                                        <p:attrNameLst>
                                          <p:attrName>style.visibility</p:attrName>
                                        </p:attrNameLst>
                                      </p:cBhvr>
                                      <p:to>
                                        <p:strVal val="visible"/>
                                      </p:to>
                                    </p:set>
                                    <p:animEffect filter="fade" transition="in">
                                      <p:cBhvr>
                                        <p:cTn dur="500"/>
                                        <p:tgtEl>
                                          <p:spTgt spid="1162"/>
                                        </p:tgtEl>
                                      </p:cBhvr>
                                    </p:animEffect>
                                  </p:childTnLst>
                                </p:cTn>
                              </p:par>
                              <p:par>
                                <p:cTn fill="hold" nodeType="withEffect" presetClass="entr" presetID="10" presetSubtype="0">
                                  <p:stCondLst>
                                    <p:cond delay="0"/>
                                  </p:stCondLst>
                                  <p:childTnLst>
                                    <p:set>
                                      <p:cBhvr>
                                        <p:cTn dur="1" fill="hold">
                                          <p:stCondLst>
                                            <p:cond delay="0"/>
                                          </p:stCondLst>
                                        </p:cTn>
                                        <p:tgtEl>
                                          <p:spTgt spid="1160">
                                            <p:txEl>
                                              <p:pRg end="0" st="0"/>
                                            </p:txEl>
                                          </p:spTgt>
                                        </p:tgtEl>
                                        <p:attrNameLst>
                                          <p:attrName>style.visibility</p:attrName>
                                        </p:attrNameLst>
                                      </p:cBhvr>
                                      <p:to>
                                        <p:strVal val="visible"/>
                                      </p:to>
                                    </p:set>
                                    <p:animEffect filter="fade" transition="in">
                                      <p:cBhvr>
                                        <p:cTn dur="500"/>
                                        <p:tgtEl>
                                          <p:spTgt spid="116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60">
                                            <p:txEl>
                                              <p:pRg end="1" st="1"/>
                                            </p:txEl>
                                          </p:spTgt>
                                        </p:tgtEl>
                                        <p:attrNameLst>
                                          <p:attrName>style.visibility</p:attrName>
                                        </p:attrNameLst>
                                      </p:cBhvr>
                                      <p:to>
                                        <p:strVal val="visible"/>
                                      </p:to>
                                    </p:set>
                                    <p:animEffect filter="fade" transition="in">
                                      <p:cBhvr>
                                        <p:cTn dur="500"/>
                                        <p:tgtEl>
                                          <p:spTgt spid="1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1"/>
                                        </p:tgtEl>
                                        <p:attrNameLst>
                                          <p:attrName>style.visibility</p:attrName>
                                        </p:attrNameLst>
                                      </p:cBhvr>
                                      <p:to>
                                        <p:strVal val="visible"/>
                                      </p:to>
                                    </p:set>
                                    <p:animEffect filter="fade" transition="in">
                                      <p:cBhvr>
                                        <p:cTn dur="1000"/>
                                        <p:tgtEl>
                                          <p:spTgt spid="1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12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rgbClr val="244061"/>
              </a:buClr>
              <a:buSzPts val="4000"/>
              <a:buFont typeface="Times New Roman"/>
              <a:buNone/>
            </a:pPr>
            <a:r>
              <a:rPr b="1" lang="en-US">
                <a:solidFill>
                  <a:srgbClr val="244061"/>
                </a:solidFill>
                <a:latin typeface="Times New Roman"/>
                <a:ea typeface="Times New Roman"/>
                <a:cs typeface="Times New Roman"/>
                <a:sym typeface="Times New Roman"/>
              </a:rPr>
              <a:t>Inline Functions</a:t>
            </a:r>
            <a:endParaRPr/>
          </a:p>
        </p:txBody>
      </p:sp>
      <p:sp>
        <p:nvSpPr>
          <p:cNvPr id="1169" name="Google Shape;1169;p128"/>
          <p:cNvSpPr txBox="1"/>
          <p:nvPr>
            <p:ph idx="1" type="body"/>
          </p:nvPr>
        </p:nvSpPr>
        <p:spPr>
          <a:xfrm>
            <a:off x="1257300" y="1885950"/>
            <a:ext cx="4057650" cy="37719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00000"/>
              </a:lnSpc>
              <a:spcBef>
                <a:spcPts val="0"/>
              </a:spcBef>
              <a:spcAft>
                <a:spcPts val="0"/>
              </a:spcAft>
              <a:buSzPct val="85000"/>
              <a:buChar char="⚫"/>
            </a:pPr>
            <a:r>
              <a:rPr lang="en-US" sz="1800">
                <a:latin typeface="Times New Roman"/>
                <a:ea typeface="Times New Roman"/>
                <a:cs typeface="Times New Roman"/>
                <a:sym typeface="Times New Roman"/>
              </a:rPr>
              <a:t>If a function is inline than:</a:t>
            </a:r>
            <a:endParaRPr/>
          </a:p>
          <a:p>
            <a:pPr indent="-228600" lvl="1" marL="548640" rtl="0" algn="l">
              <a:lnSpc>
                <a:spcPct val="100000"/>
              </a:lnSpc>
              <a:spcBef>
                <a:spcPts val="370"/>
              </a:spcBef>
              <a:spcAft>
                <a:spcPts val="0"/>
              </a:spcAft>
              <a:buSzPct val="85000"/>
              <a:buChar char="⚫"/>
            </a:pPr>
            <a:r>
              <a:rPr lang="en-US">
                <a:latin typeface="Times New Roman"/>
                <a:ea typeface="Times New Roman"/>
                <a:cs typeface="Times New Roman"/>
                <a:sym typeface="Times New Roman"/>
              </a:rPr>
              <a:t>Compiler puts its code at the place where it is called at compile time</a:t>
            </a:r>
            <a:endParaRPr/>
          </a:p>
          <a:p>
            <a:pPr indent="-228600" lvl="1" marL="548640" rtl="0" algn="l">
              <a:lnSpc>
                <a:spcPct val="100000"/>
              </a:lnSpc>
              <a:spcBef>
                <a:spcPts val="370"/>
              </a:spcBef>
              <a:spcAft>
                <a:spcPts val="0"/>
              </a:spcAft>
              <a:buSzPct val="85000"/>
              <a:buChar char="⚫"/>
            </a:pPr>
            <a:r>
              <a:rPr lang="en-US">
                <a:latin typeface="Times New Roman"/>
                <a:ea typeface="Times New Roman"/>
                <a:cs typeface="Times New Roman"/>
                <a:sym typeface="Times New Roman"/>
              </a:rPr>
              <a:t>To define a function as inline function </a:t>
            </a:r>
            <a:endParaRPr/>
          </a:p>
          <a:p>
            <a:pPr indent="-228600" lvl="2" marL="822960" rtl="0" algn="l">
              <a:lnSpc>
                <a:spcPct val="100000"/>
              </a:lnSpc>
              <a:spcBef>
                <a:spcPts val="370"/>
              </a:spcBef>
              <a:spcAft>
                <a:spcPts val="0"/>
              </a:spcAft>
              <a:buSzPct val="85000"/>
              <a:buChar char="⚫"/>
            </a:pPr>
            <a:r>
              <a:rPr lang="en-US">
                <a:latin typeface="Times New Roman"/>
                <a:ea typeface="Times New Roman"/>
                <a:cs typeface="Times New Roman"/>
                <a:sym typeface="Times New Roman"/>
              </a:rPr>
              <a:t>use the keyword “</a:t>
            </a:r>
            <a:r>
              <a:rPr b="1" lang="en-US">
                <a:latin typeface="Times New Roman"/>
                <a:ea typeface="Times New Roman"/>
                <a:cs typeface="Times New Roman"/>
                <a:sym typeface="Times New Roman"/>
              </a:rPr>
              <a:t>inline”</a:t>
            </a:r>
            <a:r>
              <a:rPr lang="en-US">
                <a:latin typeface="Times New Roman"/>
                <a:ea typeface="Times New Roman"/>
                <a:cs typeface="Times New Roman"/>
                <a:sym typeface="Times New Roman"/>
              </a:rPr>
              <a:t> just before the return type.</a:t>
            </a:r>
            <a:endParaRPr/>
          </a:p>
          <a:p>
            <a:pPr indent="-228600" lvl="1" marL="548640" rtl="0" algn="l">
              <a:lnSpc>
                <a:spcPct val="100000"/>
              </a:lnSpc>
              <a:spcBef>
                <a:spcPts val="370"/>
              </a:spcBef>
              <a:spcAft>
                <a:spcPts val="0"/>
              </a:spcAft>
              <a:buSzPct val="85000"/>
              <a:buChar char="⚫"/>
            </a:pPr>
            <a:r>
              <a:rPr lang="en-US">
                <a:latin typeface="Times New Roman"/>
                <a:ea typeface="Times New Roman"/>
                <a:cs typeface="Times New Roman"/>
                <a:sym typeface="Times New Roman"/>
              </a:rPr>
              <a:t>The compiler ignore the </a:t>
            </a:r>
            <a:r>
              <a:rPr b="1" lang="en-US">
                <a:latin typeface="Times New Roman"/>
                <a:ea typeface="Times New Roman"/>
                <a:cs typeface="Times New Roman"/>
                <a:sym typeface="Times New Roman"/>
              </a:rPr>
              <a:t>inline </a:t>
            </a:r>
            <a:r>
              <a:rPr lang="en-US">
                <a:latin typeface="Times New Roman"/>
                <a:ea typeface="Times New Roman"/>
                <a:cs typeface="Times New Roman"/>
                <a:sym typeface="Times New Roman"/>
              </a:rPr>
              <a:t>qualifier in case defined function is more than a line.</a:t>
            </a:r>
            <a:endParaRPr/>
          </a:p>
        </p:txBody>
      </p:sp>
      <p:sp>
        <p:nvSpPr>
          <p:cNvPr id="1170" name="Google Shape;1170;p128"/>
          <p:cNvSpPr txBox="1"/>
          <p:nvPr/>
        </p:nvSpPr>
        <p:spPr>
          <a:xfrm>
            <a:off x="5086351" y="2743201"/>
            <a:ext cx="3113666" cy="1546577"/>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Times New Roman"/>
                <a:ea typeface="Times New Roman"/>
                <a:cs typeface="Times New Roman"/>
                <a:sym typeface="Times New Roman"/>
              </a:rPr>
              <a:t>inline return_type  function_name(args)</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Times New Roman"/>
                <a:ea typeface="Times New Roman"/>
                <a:cs typeface="Times New Roman"/>
                <a:sym typeface="Times New Roman"/>
              </a:rPr>
              <a:t>		//one line code</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350"/>
              <a:buFont typeface="Arial"/>
              <a:buNone/>
            </a:pPr>
            <a:r>
              <a:rPr b="1" i="0" lang="en-US" sz="135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chemeClr val="dk1"/>
              </a:solidFill>
              <a:latin typeface="Times New Roman"/>
              <a:ea typeface="Times New Roman"/>
              <a:cs typeface="Times New Roman"/>
              <a:sym typeface="Times New Roman"/>
            </a:endParaRPr>
          </a:p>
        </p:txBody>
      </p:sp>
      <p:sp>
        <p:nvSpPr>
          <p:cNvPr id="1171" name="Google Shape;1171;p128"/>
          <p:cNvSpPr/>
          <p:nvPr/>
        </p:nvSpPr>
        <p:spPr>
          <a:xfrm>
            <a:off x="5086350" y="2571750"/>
            <a:ext cx="2914650" cy="18288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9">
                                            <p:txEl>
                                              <p:pRg end="0" st="0"/>
                                            </p:txEl>
                                          </p:spTgt>
                                        </p:tgtEl>
                                        <p:attrNameLst>
                                          <p:attrName>style.visibility</p:attrName>
                                        </p:attrNameLst>
                                      </p:cBhvr>
                                      <p:to>
                                        <p:strVal val="visible"/>
                                      </p:to>
                                    </p:set>
                                    <p:animEffect filter="fade" transition="in">
                                      <p:cBhvr>
                                        <p:cTn dur="500"/>
                                        <p:tgtEl>
                                          <p:spTgt spid="1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9">
                                            <p:txEl>
                                              <p:pRg end="1" st="1"/>
                                            </p:txEl>
                                          </p:spTgt>
                                        </p:tgtEl>
                                        <p:attrNameLst>
                                          <p:attrName>style.visibility</p:attrName>
                                        </p:attrNameLst>
                                      </p:cBhvr>
                                      <p:to>
                                        <p:strVal val="visible"/>
                                      </p:to>
                                    </p:set>
                                    <p:animEffect filter="fade" transition="in">
                                      <p:cBhvr>
                                        <p:cTn dur="500"/>
                                        <p:tgtEl>
                                          <p:spTgt spid="1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9">
                                            <p:txEl>
                                              <p:pRg end="2" st="2"/>
                                            </p:txEl>
                                          </p:spTgt>
                                        </p:tgtEl>
                                        <p:attrNameLst>
                                          <p:attrName>style.visibility</p:attrName>
                                        </p:attrNameLst>
                                      </p:cBhvr>
                                      <p:to>
                                        <p:strVal val="visible"/>
                                      </p:to>
                                    </p:set>
                                    <p:animEffect filter="fade" transition="in">
                                      <p:cBhvr>
                                        <p:cTn dur="500"/>
                                        <p:tgtEl>
                                          <p:spTgt spid="1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9">
                                            <p:txEl>
                                              <p:pRg end="3" st="3"/>
                                            </p:txEl>
                                          </p:spTgt>
                                        </p:tgtEl>
                                        <p:attrNameLst>
                                          <p:attrName>style.visibility</p:attrName>
                                        </p:attrNameLst>
                                      </p:cBhvr>
                                      <p:to>
                                        <p:strVal val="visible"/>
                                      </p:to>
                                    </p:set>
                                    <p:animEffect filter="fade" transition="in">
                                      <p:cBhvr>
                                        <p:cTn dur="500"/>
                                        <p:tgtEl>
                                          <p:spTgt spid="11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9">
                                            <p:txEl>
                                              <p:pRg end="4" st="4"/>
                                            </p:txEl>
                                          </p:spTgt>
                                        </p:tgtEl>
                                        <p:attrNameLst>
                                          <p:attrName>style.visibility</p:attrName>
                                        </p:attrNameLst>
                                      </p:cBhvr>
                                      <p:to>
                                        <p:strVal val="visible"/>
                                      </p:to>
                                    </p:set>
                                    <p:animEffect filter="fade" transition="in">
                                      <p:cBhvr>
                                        <p:cTn dur="500"/>
                                        <p:tgtEl>
                                          <p:spTgt spid="11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1"/>
                                        </p:tgtEl>
                                        <p:attrNameLst>
                                          <p:attrName>style.visibility</p:attrName>
                                        </p:attrNameLst>
                                      </p:cBhvr>
                                      <p:to>
                                        <p:strVal val="visible"/>
                                      </p:to>
                                    </p:set>
                                    <p:animEffect filter="fade" transition="in">
                                      <p:cBhvr>
                                        <p:cTn dur="500"/>
                                        <p:tgtEl>
                                          <p:spTgt spid="1171"/>
                                        </p:tgtEl>
                                      </p:cBhvr>
                                    </p:animEffect>
                                  </p:childTnLst>
                                </p:cTn>
                              </p:par>
                              <p:par>
                                <p:cTn fill="hold" nodeType="withEffect" presetClass="entr" presetID="10" presetSubtype="0">
                                  <p:stCondLst>
                                    <p:cond delay="0"/>
                                  </p:stCondLst>
                                  <p:childTnLst>
                                    <p:set>
                                      <p:cBhvr>
                                        <p:cTn dur="1" fill="hold">
                                          <p:stCondLst>
                                            <p:cond delay="0"/>
                                          </p:stCondLst>
                                        </p:cTn>
                                        <p:tgtEl>
                                          <p:spTgt spid="1170"/>
                                        </p:tgtEl>
                                        <p:attrNameLst>
                                          <p:attrName>style.visibility</p:attrName>
                                        </p:attrNameLst>
                                      </p:cBhvr>
                                      <p:to>
                                        <p:strVal val="visible"/>
                                      </p:to>
                                    </p:set>
                                    <p:animEffect filter="fade" transition="in">
                                      <p:cBhvr>
                                        <p:cTn dur="500"/>
                                        <p:tgtEl>
                                          <p:spTgt spid="1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Bodoni"/>
              <a:buNone/>
            </a:pPr>
            <a:r>
              <a:rPr lang="en-US">
                <a:latin typeface="Bodoni"/>
                <a:ea typeface="Bodoni"/>
                <a:cs typeface="Bodoni"/>
                <a:sym typeface="Bodoni"/>
              </a:rPr>
              <a:t>Workings of Inline</a:t>
            </a:r>
            <a:endParaRPr/>
          </a:p>
        </p:txBody>
      </p:sp>
      <p:sp>
        <p:nvSpPr>
          <p:cNvPr id="1177" name="Google Shape;1177;p129"/>
          <p:cNvSpPr txBox="1"/>
          <p:nvPr>
            <p:ph idx="1" type="body"/>
          </p:nvPr>
        </p:nvSpPr>
        <p:spPr>
          <a:xfrm>
            <a:off x="1428750" y="2343150"/>
            <a:ext cx="6343650" cy="3028950"/>
          </a:xfrm>
          <a:prstGeom prst="rect">
            <a:avLst/>
          </a:prstGeom>
          <a:noFill/>
          <a:ln>
            <a:noFill/>
          </a:ln>
        </p:spPr>
        <p:txBody>
          <a:bodyPr anchorCtr="0" anchor="t" bIns="45700" lIns="91425" spcFirstLastPara="1" rIns="91425" wrap="square" tIns="45700">
            <a:normAutofit/>
          </a:bodyPr>
          <a:lstStyle/>
          <a:p>
            <a:pPr indent="-274320" lvl="0" marL="274320" rtl="0" algn="just">
              <a:lnSpc>
                <a:spcPct val="100000"/>
              </a:lnSpc>
              <a:spcBef>
                <a:spcPts val="0"/>
              </a:spcBef>
              <a:spcAft>
                <a:spcPts val="0"/>
              </a:spcAft>
              <a:buSzPts val="1530"/>
              <a:buChar char="⚫"/>
            </a:pPr>
            <a:r>
              <a:rPr lang="en-US" sz="1800">
                <a:latin typeface="Bodoni"/>
                <a:ea typeface="Bodoni"/>
                <a:cs typeface="Bodoni"/>
                <a:sym typeface="Bodoni"/>
              </a:rPr>
              <a:t>The inline function is just a code replacement instead of the function call.</a:t>
            </a:r>
            <a:endParaRPr/>
          </a:p>
          <a:p>
            <a:pPr indent="-274320" lvl="0" marL="274320" rtl="0" algn="just">
              <a:lnSpc>
                <a:spcPct val="100000"/>
              </a:lnSpc>
              <a:spcBef>
                <a:spcPts val="580"/>
              </a:spcBef>
              <a:spcAft>
                <a:spcPts val="0"/>
              </a:spcAft>
              <a:buSzPts val="1530"/>
              <a:buChar char="⚫"/>
            </a:pPr>
            <a:r>
              <a:rPr lang="en-US" sz="1800">
                <a:latin typeface="Bodoni"/>
                <a:ea typeface="Bodoni"/>
                <a:cs typeface="Bodoni"/>
                <a:sym typeface="Bodoni"/>
              </a:rPr>
              <a:t>There is a need of stack storage and other special mechanism for function call and return.</a:t>
            </a:r>
            <a:endParaRPr/>
          </a:p>
          <a:p>
            <a:pPr indent="-274320" lvl="0" marL="274320" rtl="0" algn="just">
              <a:lnSpc>
                <a:spcPct val="100000"/>
              </a:lnSpc>
              <a:spcBef>
                <a:spcPts val="580"/>
              </a:spcBef>
              <a:spcAft>
                <a:spcPts val="0"/>
              </a:spcAft>
              <a:buSzPts val="1530"/>
              <a:buChar char="⚫"/>
            </a:pPr>
            <a:r>
              <a:rPr lang="en-US" sz="1800">
                <a:latin typeface="Bodoni"/>
                <a:ea typeface="Bodoni"/>
                <a:cs typeface="Bodoni"/>
                <a:sym typeface="Bodoni"/>
              </a:rPr>
              <a:t>The stack storage is used to store the return value and return address for function call and return process.</a:t>
            </a:r>
            <a:endParaRPr/>
          </a:p>
          <a:p>
            <a:pPr indent="-274320" lvl="0" marL="274320" rtl="0" algn="just">
              <a:lnSpc>
                <a:spcPct val="100000"/>
              </a:lnSpc>
              <a:spcBef>
                <a:spcPts val="580"/>
              </a:spcBef>
              <a:spcAft>
                <a:spcPts val="0"/>
              </a:spcAft>
              <a:buSzPts val="1530"/>
              <a:buChar char="⚫"/>
            </a:pPr>
            <a:r>
              <a:rPr lang="en-US" sz="1800">
                <a:latin typeface="Bodoni"/>
                <a:ea typeface="Bodoni"/>
                <a:cs typeface="Bodoni"/>
                <a:sym typeface="Bodoni"/>
              </a:rPr>
              <a:t>And while passing the parameter the stack storage needed to store the parameter values, and from the stack area the values moved to data area.</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130"/>
          <p:cNvSpPr txBox="1"/>
          <p:nvPr>
            <p:ph idx="1" type="body"/>
          </p:nvPr>
        </p:nvSpPr>
        <p:spPr>
          <a:xfrm>
            <a:off x="1543050" y="1795786"/>
            <a:ext cx="6172200" cy="3404864"/>
          </a:xfrm>
          <a:prstGeom prst="rect">
            <a:avLst/>
          </a:prstGeom>
          <a:noFill/>
          <a:ln>
            <a:noFill/>
          </a:ln>
        </p:spPr>
        <p:txBody>
          <a:bodyPr anchorCtr="0" anchor="t" bIns="45700" lIns="91425" spcFirstLastPara="1" rIns="91425" wrap="square" tIns="45700">
            <a:noAutofit/>
          </a:bodyPr>
          <a:lstStyle/>
          <a:p>
            <a:pPr indent="-274320" lvl="0" marL="274320" rtl="0" algn="just">
              <a:lnSpc>
                <a:spcPct val="120000"/>
              </a:lnSpc>
              <a:spcBef>
                <a:spcPts val="0"/>
              </a:spcBef>
              <a:spcAft>
                <a:spcPts val="0"/>
              </a:spcAft>
              <a:buSzPts val="1530"/>
              <a:buChar char="⚫"/>
            </a:pPr>
            <a:r>
              <a:rPr lang="en-US" sz="1800">
                <a:latin typeface="Bodoni"/>
                <a:ea typeface="Bodoni"/>
                <a:cs typeface="Bodoni"/>
                <a:sym typeface="Bodoni"/>
              </a:rPr>
              <a:t>While using the inline function, there is no need of these operations, because of code replacement.</a:t>
            </a:r>
            <a:endParaRPr/>
          </a:p>
          <a:p>
            <a:pPr indent="-274320" lvl="0" marL="274320" rtl="0" algn="just">
              <a:lnSpc>
                <a:spcPct val="120000"/>
              </a:lnSpc>
              <a:spcBef>
                <a:spcPts val="580"/>
              </a:spcBef>
              <a:spcAft>
                <a:spcPts val="0"/>
              </a:spcAft>
              <a:buSzPts val="1530"/>
              <a:buChar char="⚫"/>
            </a:pPr>
            <a:r>
              <a:rPr lang="en-US" sz="1800">
                <a:latin typeface="Bodoni"/>
                <a:ea typeface="Bodoni"/>
                <a:cs typeface="Bodoni"/>
                <a:sym typeface="Bodoni"/>
              </a:rPr>
              <a:t>The compiler can do inline on either a high-level intermediate representation or a low-level intermediate representation. </a:t>
            </a:r>
            <a:endParaRPr/>
          </a:p>
          <a:p>
            <a:pPr indent="-274320" lvl="0" marL="274320" rtl="0" algn="just">
              <a:lnSpc>
                <a:spcPct val="120000"/>
              </a:lnSpc>
              <a:spcBef>
                <a:spcPts val="580"/>
              </a:spcBef>
              <a:spcAft>
                <a:spcPts val="0"/>
              </a:spcAft>
              <a:buSzPts val="1530"/>
              <a:buChar char="⚫"/>
            </a:pPr>
            <a:r>
              <a:rPr lang="en-US" sz="1800">
                <a:latin typeface="Bodoni"/>
                <a:ea typeface="Bodoni"/>
                <a:cs typeface="Bodoni"/>
                <a:sym typeface="Bodoni"/>
              </a:rPr>
              <a:t>In either case, the compiler simply computes the arguments, stores them in variables corresponding to the function's arguments, and then inserts the body of the function at the call site.</a:t>
            </a:r>
            <a:endParaRPr/>
          </a:p>
        </p:txBody>
      </p:sp>
      <p:sp>
        <p:nvSpPr>
          <p:cNvPr id="1183" name="Google Shape;1183;p130"/>
          <p:cNvSpPr txBox="1"/>
          <p:nvPr>
            <p:ph type="title"/>
          </p:nvPr>
        </p:nvSpPr>
        <p:spPr>
          <a:xfrm>
            <a:off x="1485900" y="1063229"/>
            <a:ext cx="6172200" cy="85725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Bodoni"/>
              <a:buNone/>
            </a:pPr>
            <a:r>
              <a:rPr lang="en-US">
                <a:latin typeface="Bodoni"/>
                <a:ea typeface="Bodoni"/>
                <a:cs typeface="Bodoni"/>
                <a:sym typeface="Bodoni"/>
              </a:rPr>
              <a:t>Workings of Inline</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31"/>
          <p:cNvSpPr txBox="1"/>
          <p:nvPr>
            <p:ph type="title"/>
          </p:nvPr>
        </p:nvSpPr>
        <p:spPr>
          <a:xfrm>
            <a:off x="1485900" y="857250"/>
            <a:ext cx="6172200" cy="85725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rgbClr val="244061"/>
              </a:buClr>
              <a:buSzPts val="4000"/>
              <a:buFont typeface="Times New Roman"/>
              <a:buNone/>
            </a:pPr>
            <a:r>
              <a:rPr b="1" lang="en-US">
                <a:solidFill>
                  <a:srgbClr val="244061"/>
                </a:solidFill>
                <a:latin typeface="Times New Roman"/>
                <a:ea typeface="Times New Roman"/>
                <a:cs typeface="Times New Roman"/>
                <a:sym typeface="Times New Roman"/>
              </a:rPr>
              <a:t>Inline Function (example)</a:t>
            </a:r>
            <a:endParaRPr/>
          </a:p>
        </p:txBody>
      </p:sp>
      <p:sp>
        <p:nvSpPr>
          <p:cNvPr id="1189" name="Google Shape;1189;p131"/>
          <p:cNvSpPr txBox="1"/>
          <p:nvPr>
            <p:ph idx="1" type="body"/>
          </p:nvPr>
        </p:nvSpPr>
        <p:spPr>
          <a:xfrm>
            <a:off x="1371600" y="1657350"/>
            <a:ext cx="4514850" cy="40005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SzPct val="85000"/>
              <a:buNone/>
            </a:pPr>
            <a:r>
              <a:rPr b="1" lang="en-US" sz="1500">
                <a:latin typeface="Times New Roman"/>
                <a:ea typeface="Times New Roman"/>
                <a:cs typeface="Times New Roman"/>
                <a:sym typeface="Times New Roman"/>
              </a:rPr>
              <a:t>#include &lt;iostream&gt;</a:t>
            </a:r>
            <a:endParaRPr/>
          </a:p>
          <a:p>
            <a:pPr indent="0" lvl="0" marL="0" rtl="0" algn="l">
              <a:lnSpc>
                <a:spcPct val="100000"/>
              </a:lnSpc>
              <a:spcBef>
                <a:spcPts val="580"/>
              </a:spcBef>
              <a:spcAft>
                <a:spcPts val="0"/>
              </a:spcAft>
              <a:buSzPct val="85000"/>
              <a:buNone/>
            </a:pPr>
            <a:r>
              <a:rPr b="1" lang="en-US" sz="1500">
                <a:latin typeface="Times New Roman"/>
                <a:ea typeface="Times New Roman"/>
                <a:cs typeface="Times New Roman"/>
                <a:sym typeface="Times New Roman"/>
              </a:rPr>
              <a:t>using namespace std;</a:t>
            </a:r>
            <a:endParaRPr/>
          </a:p>
          <a:p>
            <a:pPr indent="0" lvl="0" marL="0" rtl="0" algn="l">
              <a:lnSpc>
                <a:spcPct val="100000"/>
              </a:lnSpc>
              <a:spcBef>
                <a:spcPts val="580"/>
              </a:spcBef>
              <a:spcAft>
                <a:spcPts val="0"/>
              </a:spcAft>
              <a:buSzPct val="85000"/>
              <a:buNone/>
            </a:pPr>
            <a:r>
              <a:rPr b="1" lang="en-US" sz="1500">
                <a:latin typeface="Times New Roman"/>
                <a:ea typeface="Times New Roman"/>
                <a:cs typeface="Times New Roman"/>
                <a:sym typeface="Times New Roman"/>
              </a:rPr>
              <a:t>inline int Max(int x, int y)</a:t>
            </a:r>
            <a:endParaRPr/>
          </a:p>
          <a:p>
            <a:pPr indent="0" lvl="0" marL="0" rtl="0" algn="l">
              <a:lnSpc>
                <a:spcPct val="100000"/>
              </a:lnSpc>
              <a:spcBef>
                <a:spcPts val="580"/>
              </a:spcBef>
              <a:spcAft>
                <a:spcPts val="0"/>
              </a:spcAft>
              <a:buSzPct val="85000"/>
              <a:buNone/>
            </a:pPr>
            <a:r>
              <a:rPr b="1" lang="en-US" sz="1500">
                <a:latin typeface="Times New Roman"/>
                <a:ea typeface="Times New Roman"/>
                <a:cs typeface="Times New Roman"/>
                <a:sym typeface="Times New Roman"/>
              </a:rPr>
              <a:t>{</a:t>
            </a:r>
            <a:endParaRPr/>
          </a:p>
          <a:p>
            <a:pPr indent="0" lvl="0" marL="0" rtl="0" algn="l">
              <a:lnSpc>
                <a:spcPct val="100000"/>
              </a:lnSpc>
              <a:spcBef>
                <a:spcPts val="580"/>
              </a:spcBef>
              <a:spcAft>
                <a:spcPts val="0"/>
              </a:spcAft>
              <a:buSzPct val="85000"/>
              <a:buNone/>
            </a:pPr>
            <a:r>
              <a:rPr b="1" lang="en-US" sz="1500">
                <a:latin typeface="Times New Roman"/>
                <a:ea typeface="Times New Roman"/>
                <a:cs typeface="Times New Roman"/>
                <a:sym typeface="Times New Roman"/>
              </a:rPr>
              <a:t>return (x &gt; y)? x : y;</a:t>
            </a:r>
            <a:endParaRPr/>
          </a:p>
          <a:p>
            <a:pPr indent="0" lvl="0" marL="0" rtl="0" algn="l">
              <a:lnSpc>
                <a:spcPct val="100000"/>
              </a:lnSpc>
              <a:spcBef>
                <a:spcPts val="580"/>
              </a:spcBef>
              <a:spcAft>
                <a:spcPts val="0"/>
              </a:spcAft>
              <a:buSzPct val="85000"/>
              <a:buNone/>
            </a:pPr>
            <a:r>
              <a:rPr b="1" lang="en-US" sz="1500">
                <a:latin typeface="Times New Roman"/>
                <a:ea typeface="Times New Roman"/>
                <a:cs typeface="Times New Roman"/>
                <a:sym typeface="Times New Roman"/>
              </a:rPr>
              <a:t>}</a:t>
            </a:r>
            <a:endParaRPr/>
          </a:p>
          <a:p>
            <a:pPr indent="0" lvl="0" marL="0" rtl="0" algn="l">
              <a:lnSpc>
                <a:spcPct val="100000"/>
              </a:lnSpc>
              <a:spcBef>
                <a:spcPts val="580"/>
              </a:spcBef>
              <a:spcAft>
                <a:spcPts val="0"/>
              </a:spcAft>
              <a:buSzPct val="85000"/>
              <a:buNone/>
            </a:pPr>
            <a:r>
              <a:rPr b="1" lang="en-US" sz="1500">
                <a:latin typeface="Times New Roman"/>
                <a:ea typeface="Times New Roman"/>
                <a:cs typeface="Times New Roman"/>
                <a:sym typeface="Times New Roman"/>
              </a:rPr>
              <a:t>// Main function for the program</a:t>
            </a:r>
            <a:endParaRPr/>
          </a:p>
          <a:p>
            <a:pPr indent="0" lvl="0" marL="0" rtl="0" algn="l">
              <a:lnSpc>
                <a:spcPct val="100000"/>
              </a:lnSpc>
              <a:spcBef>
                <a:spcPts val="580"/>
              </a:spcBef>
              <a:spcAft>
                <a:spcPts val="0"/>
              </a:spcAft>
              <a:buSzPct val="85000"/>
              <a:buNone/>
            </a:pPr>
            <a:r>
              <a:rPr b="1" lang="en-US" sz="1500">
                <a:latin typeface="Times New Roman"/>
                <a:ea typeface="Times New Roman"/>
                <a:cs typeface="Times New Roman"/>
                <a:sym typeface="Times New Roman"/>
              </a:rPr>
              <a:t>int main( )</a:t>
            </a:r>
            <a:endParaRPr/>
          </a:p>
          <a:p>
            <a:pPr indent="0" lvl="0" marL="0" rtl="0" algn="l">
              <a:lnSpc>
                <a:spcPct val="100000"/>
              </a:lnSpc>
              <a:spcBef>
                <a:spcPts val="580"/>
              </a:spcBef>
              <a:spcAft>
                <a:spcPts val="0"/>
              </a:spcAft>
              <a:buSzPct val="85000"/>
              <a:buNone/>
            </a:pPr>
            <a:r>
              <a:rPr b="1" lang="en-US" sz="1500">
                <a:latin typeface="Times New Roman"/>
                <a:ea typeface="Times New Roman"/>
                <a:cs typeface="Times New Roman"/>
                <a:sym typeface="Times New Roman"/>
              </a:rPr>
              <a:t>{</a:t>
            </a:r>
            <a:endParaRPr/>
          </a:p>
          <a:p>
            <a:pPr indent="0" lvl="0" marL="0" rtl="0" algn="l">
              <a:lnSpc>
                <a:spcPct val="100000"/>
              </a:lnSpc>
              <a:spcBef>
                <a:spcPts val="580"/>
              </a:spcBef>
              <a:spcAft>
                <a:spcPts val="0"/>
              </a:spcAft>
              <a:buSzPct val="85000"/>
              <a:buNone/>
            </a:pPr>
            <a:r>
              <a:rPr b="1" lang="en-US" sz="1500">
                <a:latin typeface="Times New Roman"/>
                <a:ea typeface="Times New Roman"/>
                <a:cs typeface="Times New Roman"/>
                <a:sym typeface="Times New Roman"/>
              </a:rPr>
              <a:t>cout &lt;&lt; "Max (20,10): " &lt;&lt; Max(20,10) &lt;&lt; endl;</a:t>
            </a:r>
            <a:endParaRPr/>
          </a:p>
          <a:p>
            <a:pPr indent="0" lvl="0" marL="0" rtl="0" algn="l">
              <a:lnSpc>
                <a:spcPct val="100000"/>
              </a:lnSpc>
              <a:spcBef>
                <a:spcPts val="580"/>
              </a:spcBef>
              <a:spcAft>
                <a:spcPts val="0"/>
              </a:spcAft>
              <a:buSzPct val="85000"/>
              <a:buNone/>
            </a:pPr>
            <a:r>
              <a:rPr b="1" lang="en-US" sz="1500">
                <a:latin typeface="Times New Roman"/>
                <a:ea typeface="Times New Roman"/>
                <a:cs typeface="Times New Roman"/>
                <a:sym typeface="Times New Roman"/>
              </a:rPr>
              <a:t>cout &lt;&lt; "Max (0,200): " &lt;&lt; Max(0,200) &lt;&lt; endl;</a:t>
            </a:r>
            <a:endParaRPr/>
          </a:p>
          <a:p>
            <a:pPr indent="0" lvl="0" marL="0" rtl="0" algn="l">
              <a:lnSpc>
                <a:spcPct val="100000"/>
              </a:lnSpc>
              <a:spcBef>
                <a:spcPts val="580"/>
              </a:spcBef>
              <a:spcAft>
                <a:spcPts val="0"/>
              </a:spcAft>
              <a:buSzPct val="85000"/>
              <a:buNone/>
            </a:pPr>
            <a:r>
              <a:rPr b="1" lang="en-US" sz="1500">
                <a:latin typeface="Times New Roman"/>
                <a:ea typeface="Times New Roman"/>
                <a:cs typeface="Times New Roman"/>
                <a:sym typeface="Times New Roman"/>
              </a:rPr>
              <a:t>cout &lt;&lt; "Max (100,1010): " &lt;&lt; Max(100,1010) &lt;&lt; endl;</a:t>
            </a:r>
            <a:endParaRPr/>
          </a:p>
          <a:p>
            <a:pPr indent="0" lvl="0" marL="0" rtl="0" algn="l">
              <a:lnSpc>
                <a:spcPct val="100000"/>
              </a:lnSpc>
              <a:spcBef>
                <a:spcPts val="580"/>
              </a:spcBef>
              <a:spcAft>
                <a:spcPts val="0"/>
              </a:spcAft>
              <a:buSzPct val="85000"/>
              <a:buNone/>
            </a:pPr>
            <a:r>
              <a:rPr b="1" lang="en-US" sz="1500">
                <a:latin typeface="Times New Roman"/>
                <a:ea typeface="Times New Roman"/>
                <a:cs typeface="Times New Roman"/>
                <a:sym typeface="Times New Roman"/>
              </a:rPr>
              <a:t>return 0;</a:t>
            </a:r>
            <a:endParaRPr/>
          </a:p>
          <a:p>
            <a:pPr indent="0" lvl="0" marL="0" rtl="0" algn="l">
              <a:lnSpc>
                <a:spcPct val="100000"/>
              </a:lnSpc>
              <a:spcBef>
                <a:spcPts val="580"/>
              </a:spcBef>
              <a:spcAft>
                <a:spcPts val="0"/>
              </a:spcAft>
              <a:buSzPct val="85000"/>
              <a:buNone/>
            </a:pPr>
            <a:r>
              <a:rPr b="1" lang="en-US" sz="1500">
                <a:latin typeface="Times New Roman"/>
                <a:ea typeface="Times New Roman"/>
                <a:cs typeface="Times New Roman"/>
                <a:sym typeface="Times New Roman"/>
              </a:rPr>
              <a:t>}</a:t>
            </a:r>
            <a:endParaRPr/>
          </a:p>
        </p:txBody>
      </p:sp>
      <p:sp>
        <p:nvSpPr>
          <p:cNvPr id="1190" name="Google Shape;1190;p131"/>
          <p:cNvSpPr txBox="1"/>
          <p:nvPr/>
        </p:nvSpPr>
        <p:spPr>
          <a:xfrm>
            <a:off x="5543550" y="2114551"/>
            <a:ext cx="1797309"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Times New Roman"/>
                <a:ea typeface="Times New Roman"/>
                <a:cs typeface="Times New Roman"/>
                <a:sym typeface="Times New Roman"/>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Times New Roman"/>
                <a:ea typeface="Times New Roman"/>
                <a:cs typeface="Times New Roman"/>
                <a:sym typeface="Times New Roman"/>
              </a:rPr>
              <a:t>Max (20,10): 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Times New Roman"/>
                <a:ea typeface="Times New Roman"/>
                <a:cs typeface="Times New Roman"/>
                <a:sym typeface="Times New Roman"/>
              </a:rPr>
              <a:t>Max (0,200): 200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Times New Roman"/>
                <a:ea typeface="Times New Roman"/>
                <a:cs typeface="Times New Roman"/>
                <a:sym typeface="Times New Roman"/>
              </a:rPr>
              <a:t>Max (100,1010): 1010</a:t>
            </a:r>
            <a:endParaRPr b="0" i="0" sz="1350" u="none" cap="none" strike="noStrike">
              <a:solidFill>
                <a:schemeClr val="dk1"/>
              </a:solidFill>
              <a:latin typeface="Times New Roman"/>
              <a:ea typeface="Times New Roman"/>
              <a:cs typeface="Times New Roman"/>
              <a:sym typeface="Times New Roman"/>
            </a:endParaRPr>
          </a:p>
        </p:txBody>
      </p:sp>
      <p:sp>
        <p:nvSpPr>
          <p:cNvPr id="1191" name="Google Shape;1191;p131"/>
          <p:cNvSpPr/>
          <p:nvPr/>
        </p:nvSpPr>
        <p:spPr>
          <a:xfrm>
            <a:off x="5029200" y="1714500"/>
            <a:ext cx="2800350" cy="2000250"/>
          </a:xfrm>
          <a:prstGeom prst="rect">
            <a:avLst/>
          </a:prstGeom>
          <a:noFill/>
          <a:ln cap="flat" cmpd="sng" w="127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9">
                                            <p:txEl>
                                              <p:pRg end="0" st="0"/>
                                            </p:txEl>
                                          </p:spTgt>
                                        </p:tgtEl>
                                        <p:attrNameLst>
                                          <p:attrName>style.visibility</p:attrName>
                                        </p:attrNameLst>
                                      </p:cBhvr>
                                      <p:to>
                                        <p:strVal val="visible"/>
                                      </p:to>
                                    </p:set>
                                    <p:anim calcmode="lin" valueType="num">
                                      <p:cBhvr additive="base">
                                        <p:cTn dur="500"/>
                                        <p:tgtEl>
                                          <p:spTgt spid="11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9">
                                            <p:txEl>
                                              <p:pRg end="1" st="1"/>
                                            </p:txEl>
                                          </p:spTgt>
                                        </p:tgtEl>
                                        <p:attrNameLst>
                                          <p:attrName>style.visibility</p:attrName>
                                        </p:attrNameLst>
                                      </p:cBhvr>
                                      <p:to>
                                        <p:strVal val="visible"/>
                                      </p:to>
                                    </p:set>
                                    <p:anim calcmode="lin" valueType="num">
                                      <p:cBhvr additive="base">
                                        <p:cTn dur="500"/>
                                        <p:tgtEl>
                                          <p:spTgt spid="11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9">
                                            <p:txEl>
                                              <p:pRg end="2" st="2"/>
                                            </p:txEl>
                                          </p:spTgt>
                                        </p:tgtEl>
                                        <p:attrNameLst>
                                          <p:attrName>style.visibility</p:attrName>
                                        </p:attrNameLst>
                                      </p:cBhvr>
                                      <p:to>
                                        <p:strVal val="visible"/>
                                      </p:to>
                                    </p:set>
                                    <p:anim calcmode="lin" valueType="num">
                                      <p:cBhvr additive="base">
                                        <p:cTn dur="500"/>
                                        <p:tgtEl>
                                          <p:spTgt spid="118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9">
                                            <p:txEl>
                                              <p:pRg end="3" st="3"/>
                                            </p:txEl>
                                          </p:spTgt>
                                        </p:tgtEl>
                                        <p:attrNameLst>
                                          <p:attrName>style.visibility</p:attrName>
                                        </p:attrNameLst>
                                      </p:cBhvr>
                                      <p:to>
                                        <p:strVal val="visible"/>
                                      </p:to>
                                    </p:set>
                                    <p:anim calcmode="lin" valueType="num">
                                      <p:cBhvr additive="base">
                                        <p:cTn dur="500"/>
                                        <p:tgtEl>
                                          <p:spTgt spid="118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9">
                                            <p:txEl>
                                              <p:pRg end="4" st="4"/>
                                            </p:txEl>
                                          </p:spTgt>
                                        </p:tgtEl>
                                        <p:attrNameLst>
                                          <p:attrName>style.visibility</p:attrName>
                                        </p:attrNameLst>
                                      </p:cBhvr>
                                      <p:to>
                                        <p:strVal val="visible"/>
                                      </p:to>
                                    </p:set>
                                    <p:anim calcmode="lin" valueType="num">
                                      <p:cBhvr additive="base">
                                        <p:cTn dur="500"/>
                                        <p:tgtEl>
                                          <p:spTgt spid="118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9">
                                            <p:txEl>
                                              <p:pRg end="5" st="5"/>
                                            </p:txEl>
                                          </p:spTgt>
                                        </p:tgtEl>
                                        <p:attrNameLst>
                                          <p:attrName>style.visibility</p:attrName>
                                        </p:attrNameLst>
                                      </p:cBhvr>
                                      <p:to>
                                        <p:strVal val="visible"/>
                                      </p:to>
                                    </p:set>
                                    <p:anim calcmode="lin" valueType="num">
                                      <p:cBhvr additive="base">
                                        <p:cTn dur="500"/>
                                        <p:tgtEl>
                                          <p:spTgt spid="118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9">
                                            <p:txEl>
                                              <p:pRg end="6" st="6"/>
                                            </p:txEl>
                                          </p:spTgt>
                                        </p:tgtEl>
                                        <p:attrNameLst>
                                          <p:attrName>style.visibility</p:attrName>
                                        </p:attrNameLst>
                                      </p:cBhvr>
                                      <p:to>
                                        <p:strVal val="visible"/>
                                      </p:to>
                                    </p:set>
                                    <p:anim calcmode="lin" valueType="num">
                                      <p:cBhvr additive="base">
                                        <p:cTn dur="500"/>
                                        <p:tgtEl>
                                          <p:spTgt spid="118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9">
                                            <p:txEl>
                                              <p:pRg end="7" st="7"/>
                                            </p:txEl>
                                          </p:spTgt>
                                        </p:tgtEl>
                                        <p:attrNameLst>
                                          <p:attrName>style.visibility</p:attrName>
                                        </p:attrNameLst>
                                      </p:cBhvr>
                                      <p:to>
                                        <p:strVal val="visible"/>
                                      </p:to>
                                    </p:set>
                                    <p:anim calcmode="lin" valueType="num">
                                      <p:cBhvr additive="base">
                                        <p:cTn dur="500"/>
                                        <p:tgtEl>
                                          <p:spTgt spid="118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9">
                                            <p:txEl>
                                              <p:pRg end="8" st="8"/>
                                            </p:txEl>
                                          </p:spTgt>
                                        </p:tgtEl>
                                        <p:attrNameLst>
                                          <p:attrName>style.visibility</p:attrName>
                                        </p:attrNameLst>
                                      </p:cBhvr>
                                      <p:to>
                                        <p:strVal val="visible"/>
                                      </p:to>
                                    </p:set>
                                    <p:anim calcmode="lin" valueType="num">
                                      <p:cBhvr additive="base">
                                        <p:cTn dur="500"/>
                                        <p:tgtEl>
                                          <p:spTgt spid="1189">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9">
                                            <p:txEl>
                                              <p:pRg end="9" st="9"/>
                                            </p:txEl>
                                          </p:spTgt>
                                        </p:tgtEl>
                                        <p:attrNameLst>
                                          <p:attrName>style.visibility</p:attrName>
                                        </p:attrNameLst>
                                      </p:cBhvr>
                                      <p:to>
                                        <p:strVal val="visible"/>
                                      </p:to>
                                    </p:set>
                                    <p:anim calcmode="lin" valueType="num">
                                      <p:cBhvr additive="base">
                                        <p:cTn dur="500"/>
                                        <p:tgtEl>
                                          <p:spTgt spid="1189">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9">
                                            <p:txEl>
                                              <p:pRg end="10" st="10"/>
                                            </p:txEl>
                                          </p:spTgt>
                                        </p:tgtEl>
                                        <p:attrNameLst>
                                          <p:attrName>style.visibility</p:attrName>
                                        </p:attrNameLst>
                                      </p:cBhvr>
                                      <p:to>
                                        <p:strVal val="visible"/>
                                      </p:to>
                                    </p:set>
                                    <p:anim calcmode="lin" valueType="num">
                                      <p:cBhvr additive="base">
                                        <p:cTn dur="500"/>
                                        <p:tgtEl>
                                          <p:spTgt spid="1189">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9">
                                            <p:txEl>
                                              <p:pRg end="11" st="11"/>
                                            </p:txEl>
                                          </p:spTgt>
                                        </p:tgtEl>
                                        <p:attrNameLst>
                                          <p:attrName>style.visibility</p:attrName>
                                        </p:attrNameLst>
                                      </p:cBhvr>
                                      <p:to>
                                        <p:strVal val="visible"/>
                                      </p:to>
                                    </p:set>
                                    <p:anim calcmode="lin" valueType="num">
                                      <p:cBhvr additive="base">
                                        <p:cTn dur="500"/>
                                        <p:tgtEl>
                                          <p:spTgt spid="1189">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9">
                                            <p:txEl>
                                              <p:pRg end="12" st="12"/>
                                            </p:txEl>
                                          </p:spTgt>
                                        </p:tgtEl>
                                        <p:attrNameLst>
                                          <p:attrName>style.visibility</p:attrName>
                                        </p:attrNameLst>
                                      </p:cBhvr>
                                      <p:to>
                                        <p:strVal val="visible"/>
                                      </p:to>
                                    </p:set>
                                    <p:anim calcmode="lin" valueType="num">
                                      <p:cBhvr additive="base">
                                        <p:cTn dur="500"/>
                                        <p:tgtEl>
                                          <p:spTgt spid="1189">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9">
                                            <p:txEl>
                                              <p:pRg end="13" st="13"/>
                                            </p:txEl>
                                          </p:spTgt>
                                        </p:tgtEl>
                                        <p:attrNameLst>
                                          <p:attrName>style.visibility</p:attrName>
                                        </p:attrNameLst>
                                      </p:cBhvr>
                                      <p:to>
                                        <p:strVal val="visible"/>
                                      </p:to>
                                    </p:set>
                                    <p:anim calcmode="lin" valueType="num">
                                      <p:cBhvr additive="base">
                                        <p:cTn dur="500"/>
                                        <p:tgtEl>
                                          <p:spTgt spid="1189">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1"/>
                                        </p:tgtEl>
                                        <p:attrNameLst>
                                          <p:attrName>style.visibility</p:attrName>
                                        </p:attrNameLst>
                                      </p:cBhvr>
                                      <p:to>
                                        <p:strVal val="visible"/>
                                      </p:to>
                                    </p:set>
                                    <p:animEffect filter="fade" transition="in">
                                      <p:cBhvr>
                                        <p:cTn dur="500"/>
                                        <p:tgtEl>
                                          <p:spTgt spid="1191"/>
                                        </p:tgtEl>
                                      </p:cBhvr>
                                    </p:animEffect>
                                  </p:childTnLst>
                                </p:cTn>
                              </p:par>
                              <p:par>
                                <p:cTn fill="hold" nodeType="withEffect" presetClass="entr" presetID="10" presetSubtype="0">
                                  <p:stCondLst>
                                    <p:cond delay="0"/>
                                  </p:stCondLst>
                                  <p:childTnLst>
                                    <p:set>
                                      <p:cBhvr>
                                        <p:cTn dur="1" fill="hold">
                                          <p:stCondLst>
                                            <p:cond delay="0"/>
                                          </p:stCondLst>
                                        </p:cTn>
                                        <p:tgtEl>
                                          <p:spTgt spid="1190"/>
                                        </p:tgtEl>
                                        <p:attrNameLst>
                                          <p:attrName>style.visibility</p:attrName>
                                        </p:attrNameLst>
                                      </p:cBhvr>
                                      <p:to>
                                        <p:strVal val="visible"/>
                                      </p:to>
                                    </p:set>
                                    <p:animEffect filter="fade" transition="in">
                                      <p:cBhvr>
                                        <p:cTn dur="500"/>
                                        <p:tgtEl>
                                          <p:spTgt spid="1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Characteristics of OOP</a:t>
            </a:r>
            <a:endParaRPr/>
          </a:p>
        </p:txBody>
      </p:sp>
      <p:sp>
        <p:nvSpPr>
          <p:cNvPr id="218" name="Google Shape;218;p24"/>
          <p:cNvSpPr txBox="1"/>
          <p:nvPr>
            <p:ph idx="1" type="body"/>
          </p:nvPr>
        </p:nvSpPr>
        <p:spPr>
          <a:xfrm>
            <a:off x="457200" y="1295400"/>
            <a:ext cx="8229600" cy="4525963"/>
          </a:xfrm>
          <a:prstGeom prst="rect">
            <a:avLst/>
          </a:prstGeom>
          <a:noFill/>
          <a:ln>
            <a:noFill/>
          </a:ln>
        </p:spPr>
        <p:txBody>
          <a:bodyPr anchorCtr="0" anchor="t" bIns="45700" lIns="91425" spcFirstLastPara="1" rIns="91425" wrap="square" tIns="45700">
            <a:noAutofit/>
          </a:bodyPr>
          <a:lstStyle/>
          <a:p>
            <a:pPr indent="-274320" lvl="0" marL="274320" rtl="0" algn="l">
              <a:lnSpc>
                <a:spcPct val="100000"/>
              </a:lnSpc>
              <a:spcBef>
                <a:spcPts val="0"/>
              </a:spcBef>
              <a:spcAft>
                <a:spcPts val="0"/>
              </a:spcAft>
              <a:buSzPts val="2040"/>
              <a:buNone/>
            </a:pPr>
            <a:r>
              <a:rPr lang="en-US" sz="2400"/>
              <a:t>   </a:t>
            </a:r>
            <a:r>
              <a:rPr lang="en-US" sz="2400">
                <a:solidFill>
                  <a:srgbClr val="FF0000"/>
                </a:solidFill>
              </a:rPr>
              <a:t>Polymorphism</a:t>
            </a:r>
            <a:r>
              <a:rPr lang="en-US" sz="2400"/>
              <a:t> – Multiple definitions for a single name - functions with same name with different functionality; saves time in investing many function names Operator and Function overloading</a:t>
            </a:r>
            <a:br>
              <a:rPr lang="en-US" sz="2400"/>
            </a:br>
            <a:r>
              <a:rPr lang="en-US" sz="2400">
                <a:solidFill>
                  <a:srgbClr val="FF0000"/>
                </a:solidFill>
              </a:rPr>
              <a:t>Generic classes </a:t>
            </a:r>
            <a:r>
              <a:rPr lang="en-US" sz="2400"/>
              <a:t>– Class definitions for unspecified data. They are known as container classes. They are flexible and reusable.</a:t>
            </a:r>
            <a:br>
              <a:rPr lang="en-US" sz="2400"/>
            </a:br>
            <a:r>
              <a:rPr lang="en-US" sz="2400">
                <a:solidFill>
                  <a:srgbClr val="FF0000"/>
                </a:solidFill>
              </a:rPr>
              <a:t>Class libraries </a:t>
            </a:r>
            <a:r>
              <a:rPr lang="en-US" sz="2400"/>
              <a:t>– Built-in language specific classes</a:t>
            </a:r>
            <a:br>
              <a:rPr lang="en-US" sz="2400"/>
            </a:br>
            <a:r>
              <a:rPr lang="en-US" sz="2400">
                <a:solidFill>
                  <a:srgbClr val="FF0000"/>
                </a:solidFill>
              </a:rPr>
              <a:t>Message passing </a:t>
            </a:r>
            <a:r>
              <a:rPr lang="en-US" sz="2400"/>
              <a:t>– Objects communicates through invoking methods and sending data to them. This feature of sending and receiving information among objects through function parameters is known as Message Passing.</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13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Bodoni"/>
              <a:buNone/>
            </a:pPr>
            <a:r>
              <a:rPr lang="en-US">
                <a:latin typeface="Bodoni"/>
                <a:ea typeface="Bodoni"/>
                <a:cs typeface="Bodoni"/>
                <a:sym typeface="Bodoni"/>
              </a:rPr>
              <a:t>Inline Functions Restrictions….</a:t>
            </a:r>
            <a:endParaRPr/>
          </a:p>
        </p:txBody>
      </p:sp>
      <p:sp>
        <p:nvSpPr>
          <p:cNvPr id="1198" name="Google Shape;1198;p13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1530"/>
              <a:buChar char="⚫"/>
            </a:pPr>
            <a:r>
              <a:rPr lang="en-US" sz="1800">
                <a:latin typeface="Bodoni"/>
                <a:ea typeface="Bodoni"/>
                <a:cs typeface="Bodoni"/>
                <a:sym typeface="Bodoni"/>
              </a:rPr>
              <a:t>The inline function must be simple and small.</a:t>
            </a:r>
            <a:endParaRPr/>
          </a:p>
          <a:p>
            <a:pPr indent="-274320" lvl="0" marL="274320" rtl="0" algn="l">
              <a:lnSpc>
                <a:spcPct val="100000"/>
              </a:lnSpc>
              <a:spcBef>
                <a:spcPts val="580"/>
              </a:spcBef>
              <a:spcAft>
                <a:spcPts val="0"/>
              </a:spcAft>
              <a:buSzPts val="1530"/>
              <a:buChar char="⚫"/>
            </a:pPr>
            <a:r>
              <a:rPr lang="en-US" sz="1800">
                <a:latin typeface="Bodoni"/>
                <a:ea typeface="Bodoni"/>
                <a:cs typeface="Bodoni"/>
                <a:sym typeface="Bodoni"/>
              </a:rPr>
              <a:t>If the code size is too large, some compiler will not treat that as inline function.</a:t>
            </a:r>
            <a:endParaRPr/>
          </a:p>
          <a:p>
            <a:pPr indent="-274320" lvl="0" marL="274320" rtl="0" algn="l">
              <a:lnSpc>
                <a:spcPct val="100000"/>
              </a:lnSpc>
              <a:spcBef>
                <a:spcPts val="580"/>
              </a:spcBef>
              <a:spcAft>
                <a:spcPts val="0"/>
              </a:spcAft>
              <a:buSzPts val="1530"/>
              <a:buChar char="⚫"/>
            </a:pPr>
            <a:r>
              <a:rPr lang="en-US" sz="1800">
                <a:latin typeface="Bodoni"/>
                <a:ea typeface="Bodoni"/>
                <a:cs typeface="Bodoni"/>
                <a:sym typeface="Bodoni"/>
              </a:rPr>
              <a:t>The inline expansion can not be recognized by the programmer. If the function is not treated as inline, then it will take care of compiler as normal function.</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3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 </a:t>
            </a:r>
            <a:endParaRPr/>
          </a:p>
        </p:txBody>
      </p:sp>
      <p:sp>
        <p:nvSpPr>
          <p:cNvPr id="1204" name="Google Shape;1204;p13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 </a:t>
            </a:r>
            <a:endParaRPr/>
          </a:p>
        </p:txBody>
      </p:sp>
      <p:sp>
        <p:nvSpPr>
          <p:cNvPr id="1205" name="Google Shape;1205;p133"/>
          <p:cNvSpPr txBox="1"/>
          <p:nvPr/>
        </p:nvSpPr>
        <p:spPr>
          <a:xfrm>
            <a:off x="1485900" y="1063229"/>
            <a:ext cx="6172200" cy="857250"/>
          </a:xfrm>
          <a:prstGeom prst="rect">
            <a:avLst/>
          </a:prstGeom>
          <a:noFill/>
          <a:ln>
            <a:noFill/>
          </a:ln>
        </p:spPr>
        <p:txBody>
          <a:bodyPr anchorCtr="0" anchor="b" bIns="45700" lIns="91425" spcFirstLastPara="1" rIns="68575" wrap="square" tIns="45700">
            <a:normAutofit/>
          </a:bodyPr>
          <a:lstStyle/>
          <a:p>
            <a:pPr indent="0" lvl="0" marL="41148" marR="0" rtl="0" algn="ctr">
              <a:lnSpc>
                <a:spcPct val="100000"/>
              </a:lnSpc>
              <a:spcBef>
                <a:spcPts val="0"/>
              </a:spcBef>
              <a:spcAft>
                <a:spcPts val="0"/>
              </a:spcAft>
              <a:buClr>
                <a:srgbClr val="000000"/>
              </a:buClr>
              <a:buSzPts val="3450"/>
              <a:buFont typeface="Arial"/>
              <a:buNone/>
            </a:pPr>
            <a:r>
              <a:rPr b="0" i="0" lang="en-US" sz="3450" u="none" cap="none" strike="noStrike">
                <a:solidFill>
                  <a:srgbClr val="003DBA"/>
                </a:solidFill>
                <a:latin typeface="Arial"/>
                <a:ea typeface="Arial"/>
                <a:cs typeface="Arial"/>
                <a:sym typeface="Arial"/>
              </a:rPr>
              <a:t>When </a:t>
            </a:r>
            <a:r>
              <a:rPr b="1" i="0" lang="en-US" sz="3450" u="none" cap="none" strike="noStrike">
                <a:solidFill>
                  <a:srgbClr val="003DBA"/>
                </a:solidFill>
                <a:latin typeface="Arial"/>
                <a:ea typeface="Arial"/>
                <a:cs typeface="Arial"/>
                <a:sym typeface="Arial"/>
              </a:rPr>
              <a:t>inline</a:t>
            </a:r>
            <a:r>
              <a:rPr b="0" i="0" lang="en-US" sz="3450" u="none" cap="none" strike="noStrike">
                <a:solidFill>
                  <a:srgbClr val="003DBA"/>
                </a:solidFill>
                <a:latin typeface="Arial"/>
                <a:ea typeface="Arial"/>
                <a:cs typeface="Arial"/>
                <a:sym typeface="Arial"/>
              </a:rPr>
              <a:t> may not work</a:t>
            </a:r>
            <a:endParaRPr b="0" i="0" sz="1400" u="none" cap="none" strike="noStrike">
              <a:solidFill>
                <a:srgbClr val="000000"/>
              </a:solidFill>
              <a:latin typeface="Arial"/>
              <a:ea typeface="Arial"/>
              <a:cs typeface="Arial"/>
              <a:sym typeface="Arial"/>
            </a:endParaRPr>
          </a:p>
        </p:txBody>
      </p:sp>
      <p:sp>
        <p:nvSpPr>
          <p:cNvPr id="1206" name="Google Shape;1206;p133"/>
          <p:cNvSpPr txBox="1"/>
          <p:nvPr/>
        </p:nvSpPr>
        <p:spPr>
          <a:xfrm>
            <a:off x="1485900" y="2057401"/>
            <a:ext cx="6172200" cy="3394472"/>
          </a:xfrm>
          <a:prstGeom prst="rect">
            <a:avLst/>
          </a:prstGeom>
          <a:noFill/>
          <a:ln>
            <a:noFill/>
          </a:ln>
        </p:spPr>
        <p:txBody>
          <a:bodyPr anchorCtr="0" anchor="t" bIns="45700" lIns="91425" spcFirstLastPara="1" rIns="91425" wrap="square" tIns="45700">
            <a:normAutofit/>
          </a:bodyPr>
          <a:lstStyle/>
          <a:p>
            <a:pPr indent="-219075" lvl="0" marL="219075"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In the following situation inline expansion may not work:</a:t>
            </a:r>
            <a:endParaRPr b="0" i="0" sz="1400" u="none" cap="none" strike="noStrike">
              <a:solidFill>
                <a:srgbClr val="000000"/>
              </a:solidFill>
              <a:latin typeface="Arial"/>
              <a:ea typeface="Arial"/>
              <a:cs typeface="Arial"/>
              <a:sym typeface="Arial"/>
            </a:endParaRPr>
          </a:p>
          <a:p>
            <a:pPr indent="-219075" lvl="0" marL="219075"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1.For function returning values, if a loop, a switch or goto exists.</a:t>
            </a:r>
            <a:endParaRPr b="0" i="0" sz="1400" u="none" cap="none" strike="noStrike">
              <a:solidFill>
                <a:srgbClr val="000000"/>
              </a:solidFill>
              <a:latin typeface="Arial"/>
              <a:ea typeface="Arial"/>
              <a:cs typeface="Arial"/>
              <a:sym typeface="Arial"/>
            </a:endParaRPr>
          </a:p>
          <a:p>
            <a:pPr indent="-219075" lvl="0" marL="219075"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2.For function not returning values, if a return statement exists.</a:t>
            </a:r>
            <a:endParaRPr b="0" i="0" sz="1400" u="none" cap="none" strike="noStrike">
              <a:solidFill>
                <a:srgbClr val="000000"/>
              </a:solidFill>
              <a:latin typeface="Arial"/>
              <a:ea typeface="Arial"/>
              <a:cs typeface="Arial"/>
              <a:sym typeface="Arial"/>
            </a:endParaRPr>
          </a:p>
          <a:p>
            <a:pPr indent="-219075" lvl="0" marL="219075"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3.If function contains static variables.</a:t>
            </a:r>
            <a:endParaRPr b="0" i="0" sz="1400" u="none" cap="none" strike="noStrike">
              <a:solidFill>
                <a:srgbClr val="000000"/>
              </a:solidFill>
              <a:latin typeface="Arial"/>
              <a:ea typeface="Arial"/>
              <a:cs typeface="Arial"/>
              <a:sym typeface="Arial"/>
            </a:endParaRPr>
          </a:p>
          <a:p>
            <a:pPr indent="-219075" lvl="0" marL="219075"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4.If inline function are recursive.</a:t>
            </a:r>
            <a:endParaRPr b="0" i="0" sz="1400" u="none" cap="none" strike="noStrike">
              <a:solidFill>
                <a:srgbClr val="000000"/>
              </a:solidFill>
              <a:latin typeface="Arial"/>
              <a:ea typeface="Arial"/>
              <a:cs typeface="Arial"/>
              <a:sym typeface="Arial"/>
            </a:endParaRPr>
          </a:p>
          <a:p>
            <a:pPr indent="-219075" lvl="0" marL="219075"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3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1" lang="en-US"/>
              <a:t>Inline function and classes:</a:t>
            </a:r>
            <a:endParaRPr/>
          </a:p>
        </p:txBody>
      </p:sp>
      <p:sp>
        <p:nvSpPr>
          <p:cNvPr id="1212" name="Google Shape;1212;p13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210"/>
              <a:buNone/>
            </a:pPr>
            <a:br>
              <a:rPr lang="en-US"/>
            </a:br>
            <a:r>
              <a:rPr lang="en-US"/>
              <a:t>It is also possible to define the inline function inside the class. In fact, all the functions defined inside the class are implicitly inline. Thus, all the restrictions of inline functions are also applied here. If you need to explicitly declare inline function in the class then just declare the function inside the class and define it outside the class using inline keyword.</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13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1" lang="en-US"/>
              <a:t>Inline function and classes:</a:t>
            </a:r>
            <a:endParaRPr/>
          </a:p>
        </p:txBody>
      </p:sp>
      <p:sp>
        <p:nvSpPr>
          <p:cNvPr id="1218" name="Google Shape;1218;p135"/>
          <p:cNvSpPr txBox="1"/>
          <p:nvPr>
            <p:ph idx="1" type="body"/>
          </p:nvPr>
        </p:nvSpPr>
        <p:spPr>
          <a:xfrm>
            <a:off x="381000" y="1447800"/>
            <a:ext cx="4038600" cy="457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210"/>
              <a:buNone/>
            </a:pPr>
            <a:r>
              <a:rPr lang="en-US"/>
              <a:t>class S </a:t>
            </a:r>
            <a:endParaRPr/>
          </a:p>
          <a:p>
            <a:pPr indent="0" lvl="0" marL="0" rtl="0" algn="l">
              <a:lnSpc>
                <a:spcPct val="100000"/>
              </a:lnSpc>
              <a:spcBef>
                <a:spcPts val="580"/>
              </a:spcBef>
              <a:spcAft>
                <a:spcPts val="0"/>
              </a:spcAft>
              <a:buSzPts val="2210"/>
              <a:buNone/>
            </a:pPr>
            <a:r>
              <a:rPr lang="en-US"/>
              <a:t>{ </a:t>
            </a:r>
            <a:endParaRPr/>
          </a:p>
          <a:p>
            <a:pPr indent="0" lvl="0" marL="0" rtl="0" algn="l">
              <a:lnSpc>
                <a:spcPct val="100000"/>
              </a:lnSpc>
              <a:spcBef>
                <a:spcPts val="580"/>
              </a:spcBef>
              <a:spcAft>
                <a:spcPts val="0"/>
              </a:spcAft>
              <a:buSzPts val="2210"/>
              <a:buNone/>
            </a:pPr>
            <a:r>
              <a:rPr lang="en-US"/>
              <a:t>public: </a:t>
            </a:r>
            <a:endParaRPr/>
          </a:p>
          <a:p>
            <a:pPr indent="0" lvl="0" marL="0" rtl="0" algn="l">
              <a:lnSpc>
                <a:spcPct val="100000"/>
              </a:lnSpc>
              <a:spcBef>
                <a:spcPts val="580"/>
              </a:spcBef>
              <a:spcAft>
                <a:spcPts val="0"/>
              </a:spcAft>
              <a:buSzPts val="2210"/>
              <a:buNone/>
            </a:pPr>
            <a:r>
              <a:rPr lang="en-US"/>
              <a:t>inline int square(int s)</a:t>
            </a:r>
            <a:endParaRPr/>
          </a:p>
          <a:p>
            <a:pPr indent="0" lvl="0" marL="0" rtl="0" algn="l">
              <a:lnSpc>
                <a:spcPct val="100000"/>
              </a:lnSpc>
              <a:spcBef>
                <a:spcPts val="580"/>
              </a:spcBef>
              <a:spcAft>
                <a:spcPts val="0"/>
              </a:spcAft>
              <a:buSzPts val="2210"/>
              <a:buNone/>
            </a:pPr>
            <a:r>
              <a:rPr lang="en-US"/>
              <a:t>{ </a:t>
            </a:r>
            <a:endParaRPr/>
          </a:p>
          <a:p>
            <a:pPr indent="0" lvl="0" marL="0" rtl="0" algn="l">
              <a:lnSpc>
                <a:spcPct val="100000"/>
              </a:lnSpc>
              <a:spcBef>
                <a:spcPts val="580"/>
              </a:spcBef>
              <a:spcAft>
                <a:spcPts val="0"/>
              </a:spcAft>
              <a:buSzPts val="1530"/>
              <a:buNone/>
            </a:pPr>
            <a:r>
              <a:rPr lang="en-US" sz="1800"/>
              <a:t>// this function is automatically inline </a:t>
            </a:r>
            <a:endParaRPr/>
          </a:p>
          <a:p>
            <a:pPr indent="0" lvl="0" marL="0" rtl="0" algn="l">
              <a:lnSpc>
                <a:spcPct val="100000"/>
              </a:lnSpc>
              <a:spcBef>
                <a:spcPts val="580"/>
              </a:spcBef>
              <a:spcAft>
                <a:spcPts val="0"/>
              </a:spcAft>
              <a:buSzPts val="1530"/>
              <a:buNone/>
            </a:pPr>
            <a:r>
              <a:rPr lang="en-US" sz="1800"/>
              <a:t>// function body </a:t>
            </a:r>
            <a:endParaRPr/>
          </a:p>
          <a:p>
            <a:pPr indent="0" lvl="0" marL="0" rtl="0" algn="l">
              <a:lnSpc>
                <a:spcPct val="100000"/>
              </a:lnSpc>
              <a:spcBef>
                <a:spcPts val="580"/>
              </a:spcBef>
              <a:spcAft>
                <a:spcPts val="0"/>
              </a:spcAft>
              <a:buSzPts val="2210"/>
              <a:buNone/>
            </a:pPr>
            <a:r>
              <a:rPr lang="en-US"/>
              <a:t>	} </a:t>
            </a:r>
            <a:endParaRPr/>
          </a:p>
          <a:p>
            <a:pPr indent="0" lvl="0" marL="0" rtl="0" algn="l">
              <a:lnSpc>
                <a:spcPct val="100000"/>
              </a:lnSpc>
              <a:spcBef>
                <a:spcPts val="580"/>
              </a:spcBef>
              <a:spcAft>
                <a:spcPts val="0"/>
              </a:spcAft>
              <a:buSzPts val="2210"/>
              <a:buNone/>
            </a:pPr>
            <a:r>
              <a:rPr lang="en-US"/>
              <a:t>}; </a:t>
            </a:r>
            <a:endParaRPr/>
          </a:p>
          <a:p>
            <a:pPr indent="0" lvl="0" marL="0" rtl="0" algn="l">
              <a:lnSpc>
                <a:spcPct val="100000"/>
              </a:lnSpc>
              <a:spcBef>
                <a:spcPts val="580"/>
              </a:spcBef>
              <a:spcAft>
                <a:spcPts val="0"/>
              </a:spcAft>
              <a:buSzPts val="2210"/>
              <a:buNone/>
            </a:pPr>
            <a:r>
              <a:t/>
            </a:r>
            <a:endParaRPr/>
          </a:p>
        </p:txBody>
      </p:sp>
      <p:sp>
        <p:nvSpPr>
          <p:cNvPr id="1219" name="Google Shape;1219;p135"/>
          <p:cNvSpPr txBox="1"/>
          <p:nvPr/>
        </p:nvSpPr>
        <p:spPr>
          <a:xfrm>
            <a:off x="4191000" y="1676400"/>
            <a:ext cx="3886200"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class 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public: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int square(int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 declare the function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Times New Roman"/>
                <a:ea typeface="Times New Roman"/>
                <a:cs typeface="Times New Roman"/>
                <a:sym typeface="Times New Roman"/>
              </a:rPr>
              <a:t>inline</a:t>
            </a:r>
            <a:r>
              <a:rPr b="0" i="0" lang="en-US" sz="1800" u="none" cap="none" strike="noStrike">
                <a:solidFill>
                  <a:schemeClr val="dk1"/>
                </a:solidFill>
                <a:latin typeface="Times New Roman"/>
                <a:ea typeface="Times New Roman"/>
                <a:cs typeface="Times New Roman"/>
                <a:sym typeface="Times New Roman"/>
              </a:rPr>
              <a:t> int S::square(int 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use inline prefix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13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Arial"/>
              <a:buNone/>
            </a:pPr>
            <a:r>
              <a:rPr lang="en-US"/>
              <a:t>friend functions and friend classes</a:t>
            </a:r>
            <a:endParaRPr/>
          </a:p>
        </p:txBody>
      </p:sp>
      <p:sp>
        <p:nvSpPr>
          <p:cNvPr id="1225" name="Google Shape;1225;p136"/>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By default : functions and data of a class are private to that class</a:t>
            </a:r>
            <a:endParaRPr/>
          </a:p>
          <a:p>
            <a:pPr indent="-274320" lvl="0" marL="274320" rtl="0" algn="l">
              <a:lnSpc>
                <a:spcPct val="100000"/>
              </a:lnSpc>
              <a:spcBef>
                <a:spcPts val="580"/>
              </a:spcBef>
              <a:spcAft>
                <a:spcPts val="0"/>
              </a:spcAft>
              <a:buSzPts val="2210"/>
              <a:buChar char="⚫"/>
            </a:pPr>
            <a:r>
              <a:rPr lang="en-US"/>
              <a:t>Only the public members are accessible outside the class</a:t>
            </a:r>
            <a:endParaRPr/>
          </a:p>
          <a:p>
            <a:pPr indent="-274320" lvl="0" marL="274320" rtl="0" algn="l">
              <a:lnSpc>
                <a:spcPct val="100000"/>
              </a:lnSpc>
              <a:spcBef>
                <a:spcPts val="580"/>
              </a:spcBef>
              <a:spcAft>
                <a:spcPts val="0"/>
              </a:spcAft>
              <a:buSzPts val="2210"/>
              <a:buChar char="⚫"/>
            </a:pPr>
            <a:r>
              <a:rPr lang="en-US"/>
              <a:t> Protected members can be inherited along with public members</a:t>
            </a:r>
            <a:endParaRPr/>
          </a:p>
          <a:p>
            <a:pPr indent="-274320" lvl="0" marL="274320" rtl="0" algn="l">
              <a:lnSpc>
                <a:spcPct val="100000"/>
              </a:lnSpc>
              <a:spcBef>
                <a:spcPts val="580"/>
              </a:spcBef>
              <a:spcAft>
                <a:spcPts val="0"/>
              </a:spcAft>
              <a:buSzPts val="2210"/>
              <a:buChar char="⚫"/>
            </a:pPr>
            <a:r>
              <a:rPr lang="en-US"/>
              <a:t>No such condition where private members can be accessed from outside the class</a:t>
            </a:r>
            <a:endParaRPr/>
          </a:p>
          <a:p>
            <a:pPr indent="-274320" lvl="0" marL="274320" rtl="0" algn="l">
              <a:lnSpc>
                <a:spcPct val="100000"/>
              </a:lnSpc>
              <a:spcBef>
                <a:spcPts val="580"/>
              </a:spcBef>
              <a:spcAft>
                <a:spcPts val="0"/>
              </a:spcAft>
              <a:buSzPts val="2210"/>
              <a:buChar char="⚫"/>
            </a:pPr>
            <a:r>
              <a:rPr lang="en-US"/>
              <a:t>So  </a:t>
            </a:r>
            <a:r>
              <a:rPr lang="en-US">
                <a:solidFill>
                  <a:srgbClr val="C00000"/>
                </a:solidFill>
              </a:rPr>
              <a:t>Friend Functions</a:t>
            </a:r>
            <a:r>
              <a:rPr lang="en-US"/>
              <a:t> and </a:t>
            </a:r>
            <a:r>
              <a:rPr lang="en-US">
                <a:solidFill>
                  <a:srgbClr val="C00000"/>
                </a:solidFill>
              </a:rPr>
              <a:t>Friend Classes </a:t>
            </a:r>
            <a:r>
              <a:rPr lang="en-US"/>
              <a:t>may</a:t>
            </a:r>
            <a:r>
              <a:rPr lang="en-US">
                <a:solidFill>
                  <a:srgbClr val="C00000"/>
                </a:solidFill>
              </a:rPr>
              <a:t> </a:t>
            </a:r>
            <a:r>
              <a:rPr lang="en-US"/>
              <a:t>be used where our application requires the access all the members of a class</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13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t/>
            </a:r>
            <a:endParaRPr/>
          </a:p>
        </p:txBody>
      </p:sp>
      <p:sp>
        <p:nvSpPr>
          <p:cNvPr id="1231" name="Google Shape;1231;p13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20000"/>
              </a:lnSpc>
              <a:spcBef>
                <a:spcPts val="0"/>
              </a:spcBef>
              <a:spcAft>
                <a:spcPts val="0"/>
              </a:spcAft>
              <a:buSzPct val="85000"/>
              <a:buNone/>
            </a:pPr>
            <a:r>
              <a:rPr lang="en-US" sz="2900"/>
              <a:t>#include &lt;iostream&gt; </a:t>
            </a:r>
            <a:endParaRPr/>
          </a:p>
          <a:p>
            <a:pPr indent="0" lvl="0" marL="0" rtl="0" algn="l">
              <a:lnSpc>
                <a:spcPct val="120000"/>
              </a:lnSpc>
              <a:spcBef>
                <a:spcPts val="0"/>
              </a:spcBef>
              <a:spcAft>
                <a:spcPts val="0"/>
              </a:spcAft>
              <a:buSzPct val="85000"/>
              <a:buNone/>
            </a:pPr>
            <a:r>
              <a:rPr lang="en-US" sz="2900"/>
              <a:t>class A { </a:t>
            </a:r>
            <a:endParaRPr/>
          </a:p>
          <a:p>
            <a:pPr indent="0" lvl="0" marL="0" rtl="0" algn="l">
              <a:lnSpc>
                <a:spcPct val="120000"/>
              </a:lnSpc>
              <a:spcBef>
                <a:spcPts val="0"/>
              </a:spcBef>
              <a:spcAft>
                <a:spcPts val="0"/>
              </a:spcAft>
              <a:buSzPct val="85000"/>
              <a:buNone/>
            </a:pPr>
            <a:r>
              <a:rPr lang="en-US" sz="2900"/>
              <a:t>private: </a:t>
            </a:r>
            <a:endParaRPr/>
          </a:p>
          <a:p>
            <a:pPr indent="0" lvl="0" marL="0" rtl="0" algn="l">
              <a:lnSpc>
                <a:spcPct val="120000"/>
              </a:lnSpc>
              <a:spcBef>
                <a:spcPts val="0"/>
              </a:spcBef>
              <a:spcAft>
                <a:spcPts val="0"/>
              </a:spcAft>
              <a:buSzPct val="85000"/>
              <a:buNone/>
            </a:pPr>
            <a:r>
              <a:rPr lang="en-US" sz="2900"/>
              <a:t>	int a; </a:t>
            </a:r>
            <a:endParaRPr/>
          </a:p>
          <a:p>
            <a:pPr indent="0" lvl="0" marL="0" rtl="0" algn="l">
              <a:lnSpc>
                <a:spcPct val="120000"/>
              </a:lnSpc>
              <a:spcBef>
                <a:spcPts val="0"/>
              </a:spcBef>
              <a:spcAft>
                <a:spcPts val="0"/>
              </a:spcAft>
              <a:buSzPct val="85000"/>
              <a:buNone/>
            </a:pPr>
            <a:r>
              <a:t/>
            </a:r>
            <a:endParaRPr sz="2900"/>
          </a:p>
          <a:p>
            <a:pPr indent="0" lvl="0" marL="0" rtl="0" algn="l">
              <a:lnSpc>
                <a:spcPct val="120000"/>
              </a:lnSpc>
              <a:spcBef>
                <a:spcPts val="0"/>
              </a:spcBef>
              <a:spcAft>
                <a:spcPts val="0"/>
              </a:spcAft>
              <a:buSzPct val="85000"/>
              <a:buNone/>
            </a:pPr>
            <a:r>
              <a:rPr lang="en-US" sz="2900"/>
              <a:t>public: </a:t>
            </a:r>
            <a:endParaRPr/>
          </a:p>
          <a:p>
            <a:pPr indent="0" lvl="0" marL="0" rtl="0" algn="l">
              <a:lnSpc>
                <a:spcPct val="120000"/>
              </a:lnSpc>
              <a:spcBef>
                <a:spcPts val="0"/>
              </a:spcBef>
              <a:spcAft>
                <a:spcPts val="0"/>
              </a:spcAft>
              <a:buSzPct val="85000"/>
              <a:buNone/>
            </a:pPr>
            <a:r>
              <a:rPr lang="en-US" sz="2900"/>
              <a:t>	A() { a = 0; } </a:t>
            </a:r>
            <a:endParaRPr/>
          </a:p>
          <a:p>
            <a:pPr indent="0" lvl="0" marL="0" rtl="0" algn="l">
              <a:lnSpc>
                <a:spcPct val="120000"/>
              </a:lnSpc>
              <a:spcBef>
                <a:spcPts val="0"/>
              </a:spcBef>
              <a:spcAft>
                <a:spcPts val="0"/>
              </a:spcAft>
              <a:buSzPct val="85000"/>
              <a:buNone/>
            </a:pPr>
            <a:r>
              <a:rPr lang="en-US" sz="2900"/>
              <a:t>	</a:t>
            </a:r>
            <a:r>
              <a:rPr b="1" lang="en-US" sz="2900"/>
              <a:t>friend class B</a:t>
            </a:r>
            <a:r>
              <a:rPr lang="en-US" sz="2900"/>
              <a:t>; // Friend Class </a:t>
            </a:r>
            <a:endParaRPr/>
          </a:p>
          <a:p>
            <a:pPr indent="0" lvl="0" marL="0" rtl="0" algn="l">
              <a:lnSpc>
                <a:spcPct val="120000"/>
              </a:lnSpc>
              <a:spcBef>
                <a:spcPts val="0"/>
              </a:spcBef>
              <a:spcAft>
                <a:spcPts val="0"/>
              </a:spcAft>
              <a:buSzPct val="85000"/>
              <a:buNone/>
            </a:pPr>
            <a:r>
              <a:rPr lang="en-US" sz="2900"/>
              <a:t>}; </a:t>
            </a:r>
            <a:endParaRPr/>
          </a:p>
          <a:p>
            <a:pPr indent="0" lvl="0" marL="0" rtl="0" algn="l">
              <a:lnSpc>
                <a:spcPct val="120000"/>
              </a:lnSpc>
              <a:spcBef>
                <a:spcPts val="0"/>
              </a:spcBef>
              <a:spcAft>
                <a:spcPts val="0"/>
              </a:spcAft>
              <a:buSzPct val="85000"/>
              <a:buNone/>
            </a:pPr>
            <a:r>
              <a:t/>
            </a:r>
            <a:endParaRPr sz="2900"/>
          </a:p>
          <a:p>
            <a:pPr indent="0" lvl="0" marL="0" rtl="0" algn="l">
              <a:lnSpc>
                <a:spcPct val="120000"/>
              </a:lnSpc>
              <a:spcBef>
                <a:spcPts val="0"/>
              </a:spcBef>
              <a:spcAft>
                <a:spcPts val="0"/>
              </a:spcAft>
              <a:buSzPct val="85000"/>
              <a:buNone/>
            </a:pPr>
            <a:r>
              <a:rPr lang="en-US" sz="2900"/>
              <a:t>class B { </a:t>
            </a:r>
            <a:endParaRPr/>
          </a:p>
          <a:p>
            <a:pPr indent="0" lvl="0" marL="0" rtl="0" algn="l">
              <a:lnSpc>
                <a:spcPct val="120000"/>
              </a:lnSpc>
              <a:spcBef>
                <a:spcPts val="0"/>
              </a:spcBef>
              <a:spcAft>
                <a:spcPts val="0"/>
              </a:spcAft>
              <a:buSzPct val="85000"/>
              <a:buNone/>
            </a:pPr>
            <a:r>
              <a:rPr lang="en-US" sz="2900"/>
              <a:t>private: </a:t>
            </a:r>
            <a:endParaRPr/>
          </a:p>
          <a:p>
            <a:pPr indent="0" lvl="0" marL="0" rtl="0" algn="l">
              <a:lnSpc>
                <a:spcPct val="120000"/>
              </a:lnSpc>
              <a:spcBef>
                <a:spcPts val="0"/>
              </a:spcBef>
              <a:spcAft>
                <a:spcPts val="0"/>
              </a:spcAft>
              <a:buSzPct val="85000"/>
              <a:buNone/>
            </a:pPr>
            <a:r>
              <a:rPr lang="en-US" sz="2900"/>
              <a:t>	int b; </a:t>
            </a:r>
            <a:endParaRPr/>
          </a:p>
          <a:p>
            <a:pPr indent="0" lvl="0" marL="0" rtl="0" algn="l">
              <a:lnSpc>
                <a:spcPct val="120000"/>
              </a:lnSpc>
              <a:spcBef>
                <a:spcPts val="0"/>
              </a:spcBef>
              <a:spcAft>
                <a:spcPts val="0"/>
              </a:spcAft>
              <a:buSzPct val="85000"/>
              <a:buNone/>
            </a:pPr>
            <a:r>
              <a:t/>
            </a:r>
            <a:endParaRPr sz="2900"/>
          </a:p>
          <a:p>
            <a:pPr indent="0" lvl="0" marL="0" rtl="0" algn="l">
              <a:lnSpc>
                <a:spcPct val="120000"/>
              </a:lnSpc>
              <a:spcBef>
                <a:spcPts val="0"/>
              </a:spcBef>
              <a:spcAft>
                <a:spcPts val="0"/>
              </a:spcAft>
              <a:buSzPct val="85000"/>
              <a:buNone/>
            </a:pPr>
            <a:r>
              <a:rPr lang="en-US" sz="2900"/>
              <a:t>public: </a:t>
            </a:r>
            <a:endParaRPr/>
          </a:p>
          <a:p>
            <a:pPr indent="0" lvl="0" marL="0" rtl="0" algn="l">
              <a:lnSpc>
                <a:spcPct val="120000"/>
              </a:lnSpc>
              <a:spcBef>
                <a:spcPts val="0"/>
              </a:spcBef>
              <a:spcAft>
                <a:spcPts val="0"/>
              </a:spcAft>
              <a:buSzPct val="85000"/>
              <a:buNone/>
            </a:pPr>
            <a:r>
              <a:rPr lang="en-US" sz="2900"/>
              <a:t>	void showA(A&amp; x) </a:t>
            </a:r>
            <a:endParaRPr/>
          </a:p>
          <a:p>
            <a:pPr indent="0" lvl="0" marL="0" rtl="0" algn="l">
              <a:lnSpc>
                <a:spcPct val="120000"/>
              </a:lnSpc>
              <a:spcBef>
                <a:spcPts val="0"/>
              </a:spcBef>
              <a:spcAft>
                <a:spcPts val="0"/>
              </a:spcAft>
              <a:buSzPct val="85000"/>
              <a:buNone/>
            </a:pPr>
            <a:r>
              <a:rPr lang="en-US" sz="2900"/>
              <a:t>	{ </a:t>
            </a:r>
            <a:endParaRPr/>
          </a:p>
          <a:p>
            <a:pPr indent="0" lvl="0" marL="0" rtl="0" algn="l">
              <a:lnSpc>
                <a:spcPct val="120000"/>
              </a:lnSpc>
              <a:spcBef>
                <a:spcPts val="0"/>
              </a:spcBef>
              <a:spcAft>
                <a:spcPts val="0"/>
              </a:spcAft>
              <a:buSzPct val="85000"/>
              <a:buNone/>
            </a:pPr>
            <a:r>
              <a:rPr lang="en-US" sz="2900"/>
              <a:t>		// Since B is friend of A, it can access </a:t>
            </a:r>
            <a:endParaRPr/>
          </a:p>
          <a:p>
            <a:pPr indent="0" lvl="0" marL="0" rtl="0" algn="l">
              <a:lnSpc>
                <a:spcPct val="120000"/>
              </a:lnSpc>
              <a:spcBef>
                <a:spcPts val="0"/>
              </a:spcBef>
              <a:spcAft>
                <a:spcPts val="0"/>
              </a:spcAft>
              <a:buSzPct val="85000"/>
              <a:buNone/>
            </a:pPr>
            <a:r>
              <a:rPr lang="en-US" sz="2900"/>
              <a:t>		// private members of A </a:t>
            </a:r>
            <a:endParaRPr/>
          </a:p>
          <a:p>
            <a:pPr indent="0" lvl="0" marL="0" rtl="0" algn="l">
              <a:lnSpc>
                <a:spcPct val="120000"/>
              </a:lnSpc>
              <a:spcBef>
                <a:spcPts val="0"/>
              </a:spcBef>
              <a:spcAft>
                <a:spcPts val="0"/>
              </a:spcAft>
              <a:buSzPct val="85000"/>
              <a:buNone/>
            </a:pPr>
            <a:r>
              <a:rPr lang="en-US" sz="2900"/>
              <a:t>		std::cout &lt;&lt; "A::a=" &lt;&lt; x.a; </a:t>
            </a:r>
            <a:endParaRPr/>
          </a:p>
          <a:p>
            <a:pPr indent="0" lvl="0" marL="0" rtl="0" algn="l">
              <a:lnSpc>
                <a:spcPct val="120000"/>
              </a:lnSpc>
              <a:spcBef>
                <a:spcPts val="0"/>
              </a:spcBef>
              <a:spcAft>
                <a:spcPts val="0"/>
              </a:spcAft>
              <a:buSzPct val="85000"/>
              <a:buNone/>
            </a:pPr>
            <a:r>
              <a:rPr lang="en-US" sz="2900"/>
              <a:t>	} </a:t>
            </a:r>
            <a:endParaRPr/>
          </a:p>
          <a:p>
            <a:pPr indent="0" lvl="0" marL="0" rtl="0" algn="l">
              <a:lnSpc>
                <a:spcPct val="120000"/>
              </a:lnSpc>
              <a:spcBef>
                <a:spcPts val="0"/>
              </a:spcBef>
              <a:spcAft>
                <a:spcPts val="0"/>
              </a:spcAft>
              <a:buSzPct val="85000"/>
              <a:buNone/>
            </a:pPr>
            <a:r>
              <a:rPr lang="en-US" sz="2900"/>
              <a:t>}; </a:t>
            </a:r>
            <a:endParaRPr/>
          </a:p>
          <a:p>
            <a:pPr indent="0" lvl="0" marL="0" rtl="0" algn="l">
              <a:lnSpc>
                <a:spcPct val="120000"/>
              </a:lnSpc>
              <a:spcBef>
                <a:spcPts val="0"/>
              </a:spcBef>
              <a:spcAft>
                <a:spcPts val="0"/>
              </a:spcAft>
              <a:buSzPct val="85000"/>
              <a:buNone/>
            </a:pPr>
            <a:r>
              <a:t/>
            </a:r>
            <a:endParaRPr sz="2900"/>
          </a:p>
          <a:p>
            <a:pPr indent="0" lvl="0" marL="0" rtl="0" algn="l">
              <a:lnSpc>
                <a:spcPct val="120000"/>
              </a:lnSpc>
              <a:spcBef>
                <a:spcPts val="0"/>
              </a:spcBef>
              <a:spcAft>
                <a:spcPts val="0"/>
              </a:spcAft>
              <a:buSzPct val="85000"/>
              <a:buNone/>
            </a:pPr>
            <a:r>
              <a:rPr lang="en-US" sz="2900"/>
              <a:t>int main() </a:t>
            </a:r>
            <a:endParaRPr/>
          </a:p>
          <a:p>
            <a:pPr indent="0" lvl="0" marL="0" rtl="0" algn="l">
              <a:lnSpc>
                <a:spcPct val="120000"/>
              </a:lnSpc>
              <a:spcBef>
                <a:spcPts val="0"/>
              </a:spcBef>
              <a:spcAft>
                <a:spcPts val="0"/>
              </a:spcAft>
              <a:buSzPct val="85000"/>
              <a:buNone/>
            </a:pPr>
            <a:r>
              <a:rPr lang="en-US" sz="2900"/>
              <a:t>{ </a:t>
            </a:r>
            <a:endParaRPr/>
          </a:p>
          <a:p>
            <a:pPr indent="0" lvl="0" marL="0" rtl="0" algn="l">
              <a:lnSpc>
                <a:spcPct val="120000"/>
              </a:lnSpc>
              <a:spcBef>
                <a:spcPts val="0"/>
              </a:spcBef>
              <a:spcAft>
                <a:spcPts val="0"/>
              </a:spcAft>
              <a:buSzPct val="85000"/>
              <a:buNone/>
            </a:pPr>
            <a:r>
              <a:rPr lang="en-US" sz="2900"/>
              <a:t>	A a; </a:t>
            </a:r>
            <a:endParaRPr/>
          </a:p>
          <a:p>
            <a:pPr indent="0" lvl="0" marL="0" rtl="0" algn="l">
              <a:lnSpc>
                <a:spcPct val="120000"/>
              </a:lnSpc>
              <a:spcBef>
                <a:spcPts val="0"/>
              </a:spcBef>
              <a:spcAft>
                <a:spcPts val="0"/>
              </a:spcAft>
              <a:buSzPct val="85000"/>
              <a:buNone/>
            </a:pPr>
            <a:r>
              <a:rPr lang="en-US" sz="2900"/>
              <a:t>	B b; </a:t>
            </a:r>
            <a:endParaRPr/>
          </a:p>
          <a:p>
            <a:pPr indent="0" lvl="0" marL="0" rtl="0" algn="l">
              <a:lnSpc>
                <a:spcPct val="120000"/>
              </a:lnSpc>
              <a:spcBef>
                <a:spcPts val="0"/>
              </a:spcBef>
              <a:spcAft>
                <a:spcPts val="0"/>
              </a:spcAft>
              <a:buSzPct val="85000"/>
              <a:buNone/>
            </a:pPr>
            <a:r>
              <a:rPr lang="en-US" sz="2900"/>
              <a:t>	b.showA(a); </a:t>
            </a:r>
            <a:endParaRPr/>
          </a:p>
          <a:p>
            <a:pPr indent="0" lvl="0" marL="0" rtl="0" algn="l">
              <a:lnSpc>
                <a:spcPct val="120000"/>
              </a:lnSpc>
              <a:spcBef>
                <a:spcPts val="0"/>
              </a:spcBef>
              <a:spcAft>
                <a:spcPts val="0"/>
              </a:spcAft>
              <a:buSzPct val="85000"/>
              <a:buNone/>
            </a:pPr>
            <a:r>
              <a:rPr lang="en-US" sz="2900"/>
              <a:t>	return 0; </a:t>
            </a:r>
            <a:endParaRPr/>
          </a:p>
          <a:p>
            <a:pPr indent="0" lvl="0" marL="0" rtl="0" algn="l">
              <a:lnSpc>
                <a:spcPct val="120000"/>
              </a:lnSpc>
              <a:spcBef>
                <a:spcPts val="0"/>
              </a:spcBef>
              <a:spcAft>
                <a:spcPts val="0"/>
              </a:spcAft>
              <a:buSzPct val="85000"/>
              <a:buNone/>
            </a:pPr>
            <a:r>
              <a:rPr lang="en-US" sz="2900"/>
              <a:t>} </a:t>
            </a:r>
            <a:endParaRPr/>
          </a:p>
          <a:p>
            <a:pPr indent="-197135" lvl="0" marL="274320" rtl="0" algn="l">
              <a:lnSpc>
                <a:spcPct val="100000"/>
              </a:lnSpc>
              <a:spcBef>
                <a:spcPts val="580"/>
              </a:spcBef>
              <a:spcAft>
                <a:spcPts val="0"/>
              </a:spcAft>
              <a:buSzPct val="85000"/>
              <a:buNone/>
            </a:pPr>
            <a:r>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3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Arial"/>
              <a:buNone/>
            </a:pPr>
            <a:r>
              <a:rPr b="1" lang="en-US"/>
              <a:t> Features of Friend functions: </a:t>
            </a:r>
            <a:br>
              <a:rPr lang="en-US"/>
            </a:br>
            <a:endParaRPr/>
          </a:p>
        </p:txBody>
      </p:sp>
      <p:sp>
        <p:nvSpPr>
          <p:cNvPr id="1237" name="Google Shape;1237;p138"/>
          <p:cNvSpPr txBox="1"/>
          <p:nvPr>
            <p:ph idx="1" type="body"/>
          </p:nvPr>
        </p:nvSpPr>
        <p:spPr>
          <a:xfrm>
            <a:off x="457200" y="1357313"/>
            <a:ext cx="7900988" cy="476885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Not a member of the class</a:t>
            </a:r>
            <a:endParaRPr/>
          </a:p>
          <a:p>
            <a:pPr indent="-274320" lvl="0" marL="274320" rtl="0" algn="l">
              <a:lnSpc>
                <a:spcPct val="100000"/>
              </a:lnSpc>
              <a:spcBef>
                <a:spcPts val="580"/>
              </a:spcBef>
              <a:spcAft>
                <a:spcPts val="0"/>
              </a:spcAft>
              <a:buSzPts val="2210"/>
              <a:buChar char="⚫"/>
            </a:pPr>
            <a:r>
              <a:rPr lang="en-US"/>
              <a:t>Invoked like normal function without any object </a:t>
            </a:r>
            <a:endParaRPr/>
          </a:p>
          <a:p>
            <a:pPr indent="-274320" lvl="0" marL="274320" rtl="0" algn="l">
              <a:lnSpc>
                <a:spcPct val="100000"/>
              </a:lnSpc>
              <a:spcBef>
                <a:spcPts val="580"/>
              </a:spcBef>
              <a:spcAft>
                <a:spcPts val="0"/>
              </a:spcAft>
              <a:buSzPts val="2210"/>
              <a:buChar char="⚫"/>
            </a:pPr>
            <a:r>
              <a:rPr lang="en-US"/>
              <a:t>Full access to private and protected members</a:t>
            </a:r>
            <a:endParaRPr/>
          </a:p>
          <a:p>
            <a:pPr indent="-274320" lvl="0" marL="274320" rtl="0" algn="l">
              <a:lnSpc>
                <a:spcPct val="100000"/>
              </a:lnSpc>
              <a:spcBef>
                <a:spcPts val="580"/>
              </a:spcBef>
              <a:spcAft>
                <a:spcPts val="0"/>
              </a:spcAft>
              <a:buSzPts val="2210"/>
              <a:buFont typeface="Noto Sans Symbols"/>
              <a:buNone/>
            </a:pPr>
            <a:r>
              <a:rPr lang="en-US"/>
              <a:t>    Of the class</a:t>
            </a:r>
            <a:endParaRPr/>
          </a:p>
          <a:p>
            <a:pPr indent="-274320" lvl="0" marL="274320" rtl="0" algn="l">
              <a:lnSpc>
                <a:spcPct val="100000"/>
              </a:lnSpc>
              <a:spcBef>
                <a:spcPts val="580"/>
              </a:spcBef>
              <a:spcAft>
                <a:spcPts val="0"/>
              </a:spcAft>
              <a:buSzPts val="2210"/>
              <a:buChar char="⚫"/>
            </a:pPr>
            <a:r>
              <a:rPr lang="en-US"/>
              <a:t> But can use the members for one or more specific objects</a:t>
            </a:r>
            <a:endParaRPr/>
          </a:p>
          <a:p>
            <a:pPr indent="-274320" lvl="0" marL="274320" rtl="0" algn="l">
              <a:lnSpc>
                <a:spcPct val="100000"/>
              </a:lnSpc>
              <a:spcBef>
                <a:spcPts val="580"/>
              </a:spcBef>
              <a:spcAft>
                <a:spcPts val="0"/>
              </a:spcAft>
              <a:buSzPts val="2210"/>
              <a:buChar char="⚫"/>
            </a:pPr>
            <a:r>
              <a:rPr lang="en-US"/>
              <a:t>Called without the use dot operator(does not need to be qualified with object’s name)</a:t>
            </a:r>
            <a:endParaRPr/>
          </a:p>
          <a:p>
            <a:pPr indent="-133985" lvl="0" marL="274320" rtl="0" algn="l">
              <a:lnSpc>
                <a:spcPct val="100000"/>
              </a:lnSpc>
              <a:spcBef>
                <a:spcPts val="580"/>
              </a:spcBef>
              <a:spcAft>
                <a:spcPts val="0"/>
              </a:spcAft>
              <a:buSzPts val="2210"/>
              <a:buNone/>
            </a:pPr>
            <a:r>
              <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139"/>
          <p:cNvSpPr txBox="1"/>
          <p:nvPr>
            <p:ph type="title"/>
          </p:nvPr>
        </p:nvSpPr>
        <p:spPr>
          <a:xfrm>
            <a:off x="914400" y="274638"/>
            <a:ext cx="7772400" cy="1143000"/>
          </a:xfrm>
          <a:prstGeom prst="rect">
            <a:avLst/>
          </a:prstGeom>
          <a:noFill/>
          <a:ln>
            <a:noFill/>
          </a:ln>
        </p:spPr>
        <p:txBody>
          <a:bodyPr anchorCtr="0" anchor="t"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Arial"/>
              <a:buNone/>
            </a:pPr>
            <a:r>
              <a:rPr lang="en-US"/>
              <a:t>How to declare?</a:t>
            </a:r>
            <a:endParaRPr/>
          </a:p>
        </p:txBody>
      </p:sp>
      <p:sp>
        <p:nvSpPr>
          <p:cNvPr id="1243" name="Google Shape;1243;p139"/>
          <p:cNvSpPr txBox="1"/>
          <p:nvPr>
            <p:ph idx="1" type="body"/>
          </p:nvPr>
        </p:nvSpPr>
        <p:spPr>
          <a:xfrm>
            <a:off x="285750" y="1428750"/>
            <a:ext cx="7943850" cy="5027613"/>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 Include its prototype in the class , preceding it with keyword </a:t>
            </a:r>
            <a:r>
              <a:rPr b="1" lang="en-US"/>
              <a:t>friend</a:t>
            </a:r>
            <a:r>
              <a:rPr lang="en-US"/>
              <a:t> </a:t>
            </a:r>
            <a:endParaRPr/>
          </a:p>
          <a:p>
            <a:pPr indent="-274320" lvl="0" marL="274320" rtl="0" algn="l">
              <a:lnSpc>
                <a:spcPct val="100000"/>
              </a:lnSpc>
              <a:spcBef>
                <a:spcPts val="580"/>
              </a:spcBef>
              <a:spcAft>
                <a:spcPts val="0"/>
              </a:spcAft>
              <a:buSzPts val="2210"/>
              <a:buFont typeface="Noto Sans Symbols"/>
              <a:buNone/>
            </a:pPr>
            <a:r>
              <a:t/>
            </a:r>
            <a:endParaRPr/>
          </a:p>
          <a:p>
            <a:pPr indent="-274320" lvl="0" marL="274320" rtl="0" algn="l">
              <a:lnSpc>
                <a:spcPct val="100000"/>
              </a:lnSpc>
              <a:spcBef>
                <a:spcPts val="580"/>
              </a:spcBef>
              <a:spcAft>
                <a:spcPts val="0"/>
              </a:spcAft>
              <a:buSzPts val="2210"/>
              <a:buFont typeface="Noto Sans Symbols"/>
              <a:buNone/>
            </a:pPr>
            <a:r>
              <a:rPr lang="en-US"/>
              <a:t>Syntax: </a:t>
            </a:r>
            <a:endParaRPr/>
          </a:p>
          <a:p>
            <a:pPr indent="-274320" lvl="0" marL="274320" rtl="0" algn="l">
              <a:lnSpc>
                <a:spcPct val="100000"/>
              </a:lnSpc>
              <a:spcBef>
                <a:spcPts val="580"/>
              </a:spcBef>
              <a:spcAft>
                <a:spcPts val="0"/>
              </a:spcAft>
              <a:buSzPts val="2380"/>
              <a:buFont typeface="Noto Sans Symbols"/>
              <a:buNone/>
            </a:pPr>
            <a:r>
              <a:rPr b="1" lang="en-US" sz="2800">
                <a:solidFill>
                  <a:srgbClr val="FF0000"/>
                </a:solidFill>
              </a:rPr>
              <a:t>friend ret_type func_name(arguments);</a:t>
            </a:r>
            <a:endParaRPr/>
          </a:p>
          <a:p>
            <a:pPr indent="-274320" lvl="0" marL="274320" rtl="0" algn="l">
              <a:lnSpc>
                <a:spcPct val="100000"/>
              </a:lnSpc>
              <a:spcBef>
                <a:spcPts val="580"/>
              </a:spcBef>
              <a:spcAft>
                <a:spcPts val="0"/>
              </a:spcAft>
              <a:buSzPts val="2210"/>
              <a:buFont typeface="Noto Sans Symbols"/>
              <a:buNone/>
            </a:pPr>
            <a:r>
              <a:t/>
            </a:r>
            <a:endParaRPr/>
          </a:p>
          <a:p>
            <a:pPr indent="-274320" lvl="0" marL="274320" rtl="0" algn="l">
              <a:lnSpc>
                <a:spcPct val="100000"/>
              </a:lnSpc>
              <a:spcBef>
                <a:spcPts val="580"/>
              </a:spcBef>
              <a:spcAft>
                <a:spcPts val="0"/>
              </a:spcAft>
              <a:buSzPts val="2210"/>
              <a:buChar char="⚫"/>
            </a:pPr>
            <a:r>
              <a:rPr lang="en-US"/>
              <a:t>Can be declared anywhere (in public, protected or private section) in the class</a:t>
            </a:r>
            <a:endParaRPr/>
          </a:p>
          <a:p>
            <a:pPr indent="-274320" lvl="0" marL="274320" rtl="0" algn="l">
              <a:lnSpc>
                <a:spcPct val="100000"/>
              </a:lnSpc>
              <a:spcBef>
                <a:spcPts val="580"/>
              </a:spcBef>
              <a:spcAft>
                <a:spcPts val="0"/>
              </a:spcAft>
              <a:buSzPts val="2210"/>
              <a:buChar char="⚫"/>
            </a:pPr>
            <a:r>
              <a:rPr lang="en-US"/>
              <a:t> May  have no arguments </a:t>
            </a:r>
            <a:endParaRPr/>
          </a:p>
          <a:p>
            <a:pPr indent="-274320" lvl="0" marL="274320" rtl="0" algn="l">
              <a:lnSpc>
                <a:spcPct val="100000"/>
              </a:lnSpc>
              <a:spcBef>
                <a:spcPts val="580"/>
              </a:spcBef>
              <a:spcAft>
                <a:spcPts val="0"/>
              </a:spcAft>
              <a:buSzPts val="2210"/>
              <a:buChar char="⚫"/>
            </a:pPr>
            <a:r>
              <a:rPr lang="en-US"/>
              <a:t> Objects of the class or their pointers can be passed as arguments to the friend function </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140"/>
          <p:cNvSpPr txBox="1"/>
          <p:nvPr>
            <p:ph type="title"/>
          </p:nvPr>
        </p:nvSpPr>
        <p:spPr>
          <a:xfrm>
            <a:off x="914400" y="274638"/>
            <a:ext cx="7772400" cy="1143000"/>
          </a:xfrm>
          <a:prstGeom prst="rect">
            <a:avLst/>
          </a:prstGeom>
          <a:noFill/>
          <a:ln>
            <a:noFill/>
          </a:ln>
        </p:spPr>
        <p:txBody>
          <a:bodyPr anchorCtr="0" anchor="t"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Example:</a:t>
            </a:r>
            <a:br>
              <a:rPr lang="en-US"/>
            </a:br>
            <a:endParaRPr/>
          </a:p>
        </p:txBody>
      </p:sp>
      <p:sp>
        <p:nvSpPr>
          <p:cNvPr id="1249" name="Google Shape;1249;p140"/>
          <p:cNvSpPr txBox="1"/>
          <p:nvPr>
            <p:ph idx="1" type="body"/>
          </p:nvPr>
        </p:nvSpPr>
        <p:spPr>
          <a:xfrm>
            <a:off x="457200" y="928688"/>
            <a:ext cx="7239000" cy="5527675"/>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1870"/>
              <a:buFont typeface="Noto Sans Symbols"/>
              <a:buNone/>
            </a:pPr>
            <a:r>
              <a:rPr lang="en-US" sz="2200">
                <a:latin typeface="Calibri"/>
                <a:ea typeface="Calibri"/>
                <a:cs typeface="Calibri"/>
                <a:sym typeface="Calibri"/>
              </a:rPr>
              <a:t>Class myclass</a:t>
            </a:r>
            <a:endParaRPr/>
          </a:p>
          <a:p>
            <a:pPr indent="-274320" lvl="0" marL="274320" rtl="0" algn="l">
              <a:lnSpc>
                <a:spcPct val="100000"/>
              </a:lnSpc>
              <a:spcBef>
                <a:spcPts val="580"/>
              </a:spcBef>
              <a:spcAft>
                <a:spcPts val="0"/>
              </a:spcAft>
              <a:buSzPts val="1870"/>
              <a:buFont typeface="Noto Sans Symbols"/>
              <a:buNone/>
            </a:pPr>
            <a:r>
              <a:rPr lang="en-US" sz="2200">
                <a:latin typeface="Calibri"/>
                <a:ea typeface="Calibri"/>
                <a:cs typeface="Calibri"/>
                <a:sym typeface="Calibri"/>
              </a:rPr>
              <a:t>{    int a,b;</a:t>
            </a:r>
            <a:endParaRPr/>
          </a:p>
          <a:p>
            <a:pPr indent="-274320" lvl="0" marL="274320" rtl="0" algn="l">
              <a:lnSpc>
                <a:spcPct val="100000"/>
              </a:lnSpc>
              <a:spcBef>
                <a:spcPts val="580"/>
              </a:spcBef>
              <a:spcAft>
                <a:spcPts val="0"/>
              </a:spcAft>
              <a:buSzPts val="1870"/>
              <a:buFont typeface="Noto Sans Symbols"/>
              <a:buNone/>
            </a:pPr>
            <a:r>
              <a:rPr lang="en-US" sz="2200">
                <a:latin typeface="Calibri"/>
                <a:ea typeface="Calibri"/>
                <a:cs typeface="Calibri"/>
                <a:sym typeface="Calibri"/>
              </a:rPr>
              <a:t>Public:</a:t>
            </a:r>
            <a:endParaRPr/>
          </a:p>
          <a:p>
            <a:pPr indent="-274320" lvl="0" marL="274320" rtl="0" algn="l">
              <a:lnSpc>
                <a:spcPct val="100000"/>
              </a:lnSpc>
              <a:spcBef>
                <a:spcPts val="580"/>
              </a:spcBef>
              <a:spcAft>
                <a:spcPts val="0"/>
              </a:spcAft>
              <a:buSzPts val="1870"/>
              <a:buFont typeface="Noto Sans Symbols"/>
              <a:buNone/>
            </a:pPr>
            <a:r>
              <a:rPr lang="en-US" sz="2200">
                <a:latin typeface="Calibri"/>
                <a:ea typeface="Calibri"/>
                <a:cs typeface="Calibri"/>
                <a:sym typeface="Calibri"/>
              </a:rPr>
              <a:t>myclass(int x,int y)</a:t>
            </a:r>
            <a:endParaRPr/>
          </a:p>
          <a:p>
            <a:pPr indent="-274320" lvl="0" marL="274320" rtl="0" algn="l">
              <a:lnSpc>
                <a:spcPct val="100000"/>
              </a:lnSpc>
              <a:spcBef>
                <a:spcPts val="580"/>
              </a:spcBef>
              <a:spcAft>
                <a:spcPts val="0"/>
              </a:spcAft>
              <a:buSzPts val="1870"/>
              <a:buFont typeface="Noto Sans Symbols"/>
              <a:buNone/>
            </a:pPr>
            <a:r>
              <a:rPr lang="en-US" sz="2200">
                <a:latin typeface="Calibri"/>
                <a:ea typeface="Calibri"/>
                <a:cs typeface="Calibri"/>
                <a:sym typeface="Calibri"/>
              </a:rPr>
              <a:t>{   a=x; b=y;  }</a:t>
            </a:r>
            <a:endParaRPr/>
          </a:p>
          <a:p>
            <a:pPr indent="-274320" lvl="0" marL="274320" rtl="0" algn="l">
              <a:lnSpc>
                <a:spcPct val="100000"/>
              </a:lnSpc>
              <a:spcBef>
                <a:spcPts val="580"/>
              </a:spcBef>
              <a:spcAft>
                <a:spcPts val="0"/>
              </a:spcAft>
              <a:buSzPts val="1870"/>
              <a:buFont typeface="Noto Sans Symbols"/>
              <a:buNone/>
            </a:pPr>
            <a:r>
              <a:rPr b="1" lang="en-US" sz="2200">
                <a:solidFill>
                  <a:srgbClr val="C00000"/>
                </a:solidFill>
                <a:latin typeface="Calibri"/>
                <a:ea typeface="Calibri"/>
                <a:cs typeface="Calibri"/>
                <a:sym typeface="Calibri"/>
              </a:rPr>
              <a:t>friend</a:t>
            </a:r>
            <a:r>
              <a:rPr b="1" lang="en-US" sz="2200">
                <a:latin typeface="Calibri"/>
                <a:ea typeface="Calibri"/>
                <a:cs typeface="Calibri"/>
                <a:sym typeface="Calibri"/>
              </a:rPr>
              <a:t> int sum(myclass m); </a:t>
            </a:r>
            <a:r>
              <a:rPr b="1" lang="en-US" sz="2200">
                <a:solidFill>
                  <a:srgbClr val="008000"/>
                </a:solidFill>
                <a:latin typeface="Calibri"/>
                <a:ea typeface="Calibri"/>
                <a:cs typeface="Calibri"/>
                <a:sym typeface="Calibri"/>
              </a:rPr>
              <a:t>// declaration</a:t>
            </a:r>
            <a:endParaRPr sz="2200">
              <a:solidFill>
                <a:srgbClr val="008000"/>
              </a:solidFill>
              <a:latin typeface="Calibri"/>
              <a:ea typeface="Calibri"/>
              <a:cs typeface="Calibri"/>
              <a:sym typeface="Calibri"/>
            </a:endParaRPr>
          </a:p>
          <a:p>
            <a:pPr indent="-274320" lvl="0" marL="274320" rtl="0" algn="l">
              <a:lnSpc>
                <a:spcPct val="100000"/>
              </a:lnSpc>
              <a:spcBef>
                <a:spcPts val="580"/>
              </a:spcBef>
              <a:spcAft>
                <a:spcPts val="0"/>
              </a:spcAft>
              <a:buSzPts val="1870"/>
              <a:buFont typeface="Noto Sans Symbols"/>
              <a:buNone/>
            </a:pPr>
            <a:r>
              <a:rPr lang="en-US" sz="2200">
                <a:latin typeface="Calibri"/>
                <a:ea typeface="Calibri"/>
                <a:cs typeface="Calibri"/>
                <a:sym typeface="Calibri"/>
              </a:rPr>
              <a:t>}</a:t>
            </a:r>
            <a:endParaRPr/>
          </a:p>
          <a:p>
            <a:pPr indent="-274320" lvl="0" marL="274320" rtl="0" algn="l">
              <a:lnSpc>
                <a:spcPct val="100000"/>
              </a:lnSpc>
              <a:spcBef>
                <a:spcPts val="580"/>
              </a:spcBef>
              <a:spcAft>
                <a:spcPts val="0"/>
              </a:spcAft>
              <a:buSzPts val="1870"/>
              <a:buFont typeface="Noto Sans Symbols"/>
              <a:buNone/>
            </a:pPr>
            <a:r>
              <a:rPr lang="en-US" sz="2200">
                <a:latin typeface="Calibri"/>
                <a:ea typeface="Calibri"/>
                <a:cs typeface="Calibri"/>
                <a:sym typeface="Calibri"/>
              </a:rPr>
              <a:t>int  sum(myclass m)           </a:t>
            </a:r>
            <a:endParaRPr/>
          </a:p>
          <a:p>
            <a:pPr indent="-274320" lvl="0" marL="274320" rtl="0" algn="l">
              <a:lnSpc>
                <a:spcPct val="100000"/>
              </a:lnSpc>
              <a:spcBef>
                <a:spcPts val="580"/>
              </a:spcBef>
              <a:spcAft>
                <a:spcPts val="0"/>
              </a:spcAft>
              <a:buSzPts val="1870"/>
              <a:buFont typeface="Noto Sans Symbols"/>
              <a:buNone/>
            </a:pPr>
            <a:r>
              <a:rPr lang="en-US" sz="2200">
                <a:latin typeface="Calibri"/>
                <a:ea typeface="Calibri"/>
                <a:cs typeface="Calibri"/>
                <a:sym typeface="Calibri"/>
              </a:rPr>
              <a:t>{        return m.a+ m.b;      }</a:t>
            </a:r>
            <a:endParaRPr/>
          </a:p>
          <a:p>
            <a:pPr indent="-274320" lvl="0" marL="274320" rtl="0" algn="l">
              <a:lnSpc>
                <a:spcPct val="100000"/>
              </a:lnSpc>
              <a:spcBef>
                <a:spcPts val="580"/>
              </a:spcBef>
              <a:spcAft>
                <a:spcPts val="0"/>
              </a:spcAft>
              <a:buSzPts val="1870"/>
              <a:buFont typeface="Noto Sans Symbols"/>
              <a:buNone/>
            </a:pPr>
            <a:r>
              <a:rPr lang="en-US" sz="2200">
                <a:latin typeface="Calibri"/>
                <a:ea typeface="Calibri"/>
                <a:cs typeface="Calibri"/>
                <a:sym typeface="Calibri"/>
              </a:rPr>
              <a:t>void main()</a:t>
            </a:r>
            <a:endParaRPr/>
          </a:p>
          <a:p>
            <a:pPr indent="-274320" lvl="0" marL="274320" rtl="0" algn="l">
              <a:lnSpc>
                <a:spcPct val="100000"/>
              </a:lnSpc>
              <a:spcBef>
                <a:spcPts val="580"/>
              </a:spcBef>
              <a:spcAft>
                <a:spcPts val="0"/>
              </a:spcAft>
              <a:buSzPts val="1870"/>
              <a:buFont typeface="Noto Sans Symbols"/>
              <a:buNone/>
            </a:pPr>
            <a:r>
              <a:rPr lang="en-US" sz="2200">
                <a:latin typeface="Calibri"/>
                <a:ea typeface="Calibri"/>
                <a:cs typeface="Calibri"/>
                <a:sym typeface="Calibri"/>
              </a:rPr>
              <a:t>{       myclass my(10,20);</a:t>
            </a:r>
            <a:endParaRPr/>
          </a:p>
          <a:p>
            <a:pPr indent="-274320" lvl="0" marL="274320" rtl="0" algn="l">
              <a:lnSpc>
                <a:spcPct val="100000"/>
              </a:lnSpc>
              <a:spcBef>
                <a:spcPts val="580"/>
              </a:spcBef>
              <a:spcAft>
                <a:spcPts val="0"/>
              </a:spcAft>
              <a:buSzPts val="1870"/>
              <a:buFont typeface="Noto Sans Symbols"/>
              <a:buNone/>
            </a:pPr>
            <a:r>
              <a:rPr lang="en-US" sz="2200">
                <a:latin typeface="Calibri"/>
                <a:ea typeface="Calibri"/>
                <a:cs typeface="Calibri"/>
                <a:sym typeface="Calibri"/>
              </a:rPr>
              <a:t>	cout&lt;&lt;sum(my);   </a:t>
            </a:r>
            <a:r>
              <a:rPr b="1" lang="en-US" sz="2200">
                <a:solidFill>
                  <a:srgbClr val="008000"/>
                </a:solidFill>
                <a:latin typeface="Calibri"/>
                <a:ea typeface="Calibri"/>
                <a:cs typeface="Calibri"/>
                <a:sym typeface="Calibri"/>
              </a:rPr>
              <a:t>//calling the friend function</a:t>
            </a:r>
            <a:endParaRPr sz="2200">
              <a:solidFill>
                <a:srgbClr val="008000"/>
              </a:solidFill>
              <a:latin typeface="Calibri"/>
              <a:ea typeface="Calibri"/>
              <a:cs typeface="Calibri"/>
              <a:sym typeface="Calibri"/>
            </a:endParaRPr>
          </a:p>
          <a:p>
            <a:pPr indent="-274320" lvl="0" marL="274320" rtl="0" algn="l">
              <a:lnSpc>
                <a:spcPct val="100000"/>
              </a:lnSpc>
              <a:spcBef>
                <a:spcPts val="580"/>
              </a:spcBef>
              <a:spcAft>
                <a:spcPts val="0"/>
              </a:spcAft>
              <a:buSzPts val="1870"/>
              <a:buFont typeface="Noto Sans Symbols"/>
              <a:buNone/>
            </a:pPr>
            <a:r>
              <a:rPr lang="en-US" sz="2200">
                <a:latin typeface="Calibri"/>
                <a:ea typeface="Calibri"/>
                <a:cs typeface="Calibri"/>
                <a:sym typeface="Calibri"/>
              </a:rPr>
              <a:t>}</a:t>
            </a:r>
            <a:endParaRPr sz="2200">
              <a:latin typeface="Calibri"/>
              <a:ea typeface="Calibri"/>
              <a:cs typeface="Calibri"/>
              <a:sym typeface="Calibri"/>
            </a:endParaRPr>
          </a:p>
          <a:p>
            <a:pPr indent="-274320" lvl="0" marL="274320" rtl="0" algn="l">
              <a:lnSpc>
                <a:spcPct val="100000"/>
              </a:lnSpc>
              <a:spcBef>
                <a:spcPts val="580"/>
              </a:spcBef>
              <a:spcAft>
                <a:spcPts val="0"/>
              </a:spcAft>
              <a:buSzPts val="2210"/>
              <a:buFont typeface="Noto Sans Symbols"/>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141"/>
          <p:cNvSpPr txBox="1"/>
          <p:nvPr>
            <p:ph type="title"/>
          </p:nvPr>
        </p:nvSpPr>
        <p:spPr>
          <a:xfrm>
            <a:off x="914400" y="274638"/>
            <a:ext cx="7772400" cy="1143000"/>
          </a:xfrm>
          <a:prstGeom prst="rect">
            <a:avLst/>
          </a:prstGeom>
          <a:noFill/>
          <a:ln>
            <a:noFill/>
          </a:ln>
        </p:spPr>
        <p:txBody>
          <a:bodyPr anchorCtr="0" anchor="t"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Arial"/>
              <a:buNone/>
            </a:pPr>
            <a:r>
              <a:rPr lang="en-US"/>
              <a:t> Usage of friend classes:</a:t>
            </a:r>
            <a:endParaRPr/>
          </a:p>
        </p:txBody>
      </p:sp>
      <p:sp>
        <p:nvSpPr>
          <p:cNvPr id="1255" name="Google Shape;1255;p141"/>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As a function  can be friend of more than one class,  it can be used for </a:t>
            </a:r>
            <a:r>
              <a:rPr lang="en-US">
                <a:solidFill>
                  <a:srgbClr val="C00000"/>
                </a:solidFill>
              </a:rPr>
              <a:t>message passing </a:t>
            </a:r>
            <a:r>
              <a:rPr lang="en-US"/>
              <a:t>between the classes.</a:t>
            </a:r>
            <a:endParaRPr/>
          </a:p>
          <a:p>
            <a:pPr indent="-274320" lvl="0" marL="274320" rtl="0" algn="l">
              <a:lnSpc>
                <a:spcPct val="100000"/>
              </a:lnSpc>
              <a:spcBef>
                <a:spcPts val="580"/>
              </a:spcBef>
              <a:spcAft>
                <a:spcPts val="0"/>
              </a:spcAft>
              <a:buSzPts val="2210"/>
              <a:buChar char="⚫"/>
            </a:pPr>
            <a:r>
              <a:rPr lang="en-US"/>
              <a:t>As it is not a member of the class ,it does not have a this pointer. So can be used for </a:t>
            </a:r>
            <a:r>
              <a:rPr lang="en-US">
                <a:solidFill>
                  <a:srgbClr val="C00000"/>
                </a:solidFill>
              </a:rPr>
              <a:t>Operator overloading. </a:t>
            </a:r>
            <a:r>
              <a:rPr lang="en-US"/>
              <a:t>The operands are passed explicitly to the overloaded friend operator function.</a:t>
            </a:r>
            <a:endParaRPr/>
          </a:p>
          <a:p>
            <a:pPr indent="-274320" lvl="0" marL="274320" rtl="0" algn="l">
              <a:lnSpc>
                <a:spcPct val="100000"/>
              </a:lnSpc>
              <a:spcBef>
                <a:spcPts val="580"/>
              </a:spcBef>
              <a:spcAft>
                <a:spcPts val="0"/>
              </a:spcAft>
              <a:buSzPts val="2210"/>
              <a:buChar char="⚫"/>
            </a:pPr>
            <a:r>
              <a:rPr lang="en-US"/>
              <a:t>Make I/O functions easier</a:t>
            </a:r>
            <a:endParaRPr/>
          </a:p>
          <a:p>
            <a:pPr indent="-274320" lvl="0" marL="274320" rtl="0" algn="l">
              <a:lnSpc>
                <a:spcPct val="100000"/>
              </a:lnSpc>
              <a:spcBef>
                <a:spcPts val="580"/>
              </a:spcBef>
              <a:spcAft>
                <a:spcPts val="0"/>
              </a:spcAft>
              <a:buSzPts val="2210"/>
              <a:buFont typeface="Noto Sans Symbols"/>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685800" y="609600"/>
            <a:ext cx="7772400" cy="762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Classes &amp; Objects</a:t>
            </a:r>
            <a:endParaRPr/>
          </a:p>
        </p:txBody>
      </p:sp>
      <p:sp>
        <p:nvSpPr>
          <p:cNvPr id="224" name="Google Shape;224;p25"/>
          <p:cNvSpPr txBox="1"/>
          <p:nvPr>
            <p:ph idx="1" type="body"/>
          </p:nvPr>
        </p:nvSpPr>
        <p:spPr>
          <a:xfrm>
            <a:off x="685800" y="1371600"/>
            <a:ext cx="7772400" cy="47244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380"/>
              <a:buChar char="⚫"/>
            </a:pPr>
            <a:r>
              <a:rPr lang="en-US" sz="2800"/>
              <a:t>Classes are </a:t>
            </a:r>
            <a:r>
              <a:rPr b="1" lang="en-US" sz="2800"/>
              <a:t>templates</a:t>
            </a:r>
            <a:r>
              <a:rPr lang="en-US" sz="2800"/>
              <a:t> that have methods and attribute names and type information, but no actual values!</a:t>
            </a:r>
            <a:endParaRPr/>
          </a:p>
          <a:p>
            <a:pPr indent="-274320" lvl="0" marL="274320" rtl="0" algn="l">
              <a:lnSpc>
                <a:spcPct val="90000"/>
              </a:lnSpc>
              <a:spcBef>
                <a:spcPts val="580"/>
              </a:spcBef>
              <a:spcAft>
                <a:spcPts val="0"/>
              </a:spcAft>
              <a:buSzPts val="2380"/>
              <a:buChar char="⚫"/>
            </a:pPr>
            <a:r>
              <a:rPr lang="en-US" sz="2800"/>
              <a:t>Objects are generated by these classes and they actually contain values.</a:t>
            </a:r>
            <a:endParaRPr/>
          </a:p>
          <a:p>
            <a:pPr indent="-274320" lvl="0" marL="274320" rtl="0" algn="l">
              <a:lnSpc>
                <a:spcPct val="90000"/>
              </a:lnSpc>
              <a:spcBef>
                <a:spcPts val="580"/>
              </a:spcBef>
              <a:spcAft>
                <a:spcPts val="0"/>
              </a:spcAft>
              <a:buSzPts val="2380"/>
              <a:buChar char="⚫"/>
            </a:pPr>
            <a:r>
              <a:rPr lang="en-US" sz="2800"/>
              <a:t>We design an application at the class level.</a:t>
            </a:r>
            <a:endParaRPr/>
          </a:p>
          <a:p>
            <a:pPr indent="-274320" lvl="0" marL="274320" rtl="0" algn="l">
              <a:lnSpc>
                <a:spcPct val="90000"/>
              </a:lnSpc>
              <a:spcBef>
                <a:spcPts val="580"/>
              </a:spcBef>
              <a:spcAft>
                <a:spcPts val="0"/>
              </a:spcAft>
              <a:buSzPts val="2380"/>
              <a:buChar char="⚫"/>
            </a:pPr>
            <a:r>
              <a:rPr lang="en-US" sz="2800"/>
              <a:t>When the system is running objects are created by classes as they are needed to contain state information.</a:t>
            </a:r>
            <a:endParaRPr/>
          </a:p>
          <a:p>
            <a:pPr indent="-274320" lvl="0" marL="274320" rtl="0" algn="l">
              <a:lnSpc>
                <a:spcPct val="90000"/>
              </a:lnSpc>
              <a:spcBef>
                <a:spcPts val="580"/>
              </a:spcBef>
              <a:spcAft>
                <a:spcPts val="0"/>
              </a:spcAft>
              <a:buSzPts val="2380"/>
              <a:buChar char="⚫"/>
            </a:pPr>
            <a:r>
              <a:rPr lang="en-US" sz="2800"/>
              <a:t>When objects are no longer needed by the application, they are eliminated.</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42"/>
          <p:cNvSpPr txBox="1"/>
          <p:nvPr>
            <p:ph type="title"/>
          </p:nvPr>
        </p:nvSpPr>
        <p:spPr>
          <a:xfrm>
            <a:off x="914400" y="274638"/>
            <a:ext cx="7772400" cy="1143000"/>
          </a:xfrm>
          <a:prstGeom prst="rect">
            <a:avLst/>
          </a:prstGeom>
          <a:noFill/>
          <a:ln>
            <a:noFill/>
          </a:ln>
        </p:spPr>
        <p:txBody>
          <a:bodyPr anchorCtr="0" anchor="t"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Arial"/>
              <a:buNone/>
            </a:pPr>
            <a:r>
              <a:rPr lang="en-US"/>
              <a:t>Example: </a:t>
            </a:r>
            <a:r>
              <a:rPr lang="en-US" sz="3600" cap="none"/>
              <a:t>Function As  Friend Of More Than One Class</a:t>
            </a:r>
            <a:br>
              <a:rPr lang="en-US"/>
            </a:br>
            <a:endParaRPr/>
          </a:p>
        </p:txBody>
      </p:sp>
      <p:sp>
        <p:nvSpPr>
          <p:cNvPr id="1261" name="Google Shape;1261;p142"/>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fontScale="32500" lnSpcReduction="20000"/>
          </a:bodyPr>
          <a:lstStyle/>
          <a:p>
            <a:pPr indent="-274320" lvl="0" marL="274320" rtl="0" algn="l">
              <a:lnSpc>
                <a:spcPct val="100000"/>
              </a:lnSpc>
              <a:spcBef>
                <a:spcPts val="0"/>
              </a:spcBef>
              <a:spcAft>
                <a:spcPts val="0"/>
              </a:spcAft>
              <a:buSzPct val="85000"/>
              <a:buFont typeface="Noto Sans Symbols"/>
              <a:buNone/>
            </a:pPr>
            <a:r>
              <a:rPr lang="en-US" sz="6000"/>
              <a:t>class A; </a:t>
            </a:r>
            <a:r>
              <a:rPr lang="en-US" sz="6000">
                <a:solidFill>
                  <a:srgbClr val="008000"/>
                </a:solidFill>
              </a:rPr>
              <a:t>// forward declaration</a:t>
            </a:r>
            <a:endParaRPr/>
          </a:p>
          <a:p>
            <a:pPr indent="-274320" lvl="0" marL="274320" rtl="0" algn="l">
              <a:lnSpc>
                <a:spcPct val="100000"/>
              </a:lnSpc>
              <a:spcBef>
                <a:spcPts val="580"/>
              </a:spcBef>
              <a:spcAft>
                <a:spcPts val="0"/>
              </a:spcAft>
              <a:buSzPct val="85000"/>
              <a:buFont typeface="Noto Sans Symbols"/>
              <a:buNone/>
            </a:pPr>
            <a:r>
              <a:rPr lang="en-US" sz="6000"/>
              <a:t>class B</a:t>
            </a:r>
            <a:endParaRPr/>
          </a:p>
          <a:p>
            <a:pPr indent="-274320" lvl="0" marL="274320" rtl="0" algn="l">
              <a:lnSpc>
                <a:spcPct val="100000"/>
              </a:lnSpc>
              <a:spcBef>
                <a:spcPts val="580"/>
              </a:spcBef>
              <a:spcAft>
                <a:spcPts val="0"/>
              </a:spcAft>
              <a:buSzPct val="85000"/>
              <a:buFont typeface="Noto Sans Symbols"/>
              <a:buNone/>
            </a:pPr>
            <a:r>
              <a:rPr lang="en-US" sz="6000"/>
              <a:t>{ </a:t>
            </a:r>
            <a:endParaRPr/>
          </a:p>
          <a:p>
            <a:pPr indent="-274320" lvl="0" marL="274320" rtl="0" algn="l">
              <a:lnSpc>
                <a:spcPct val="100000"/>
              </a:lnSpc>
              <a:spcBef>
                <a:spcPts val="580"/>
              </a:spcBef>
              <a:spcAft>
                <a:spcPts val="0"/>
              </a:spcAft>
              <a:buSzPct val="85000"/>
              <a:buFont typeface="Noto Sans Symbols"/>
              <a:buNone/>
            </a:pPr>
            <a:r>
              <a:rPr lang="en-US" sz="6000"/>
              <a:t>	int b;</a:t>
            </a:r>
            <a:endParaRPr/>
          </a:p>
          <a:p>
            <a:pPr indent="-274320" lvl="0" marL="274320" rtl="0" algn="l">
              <a:lnSpc>
                <a:spcPct val="100000"/>
              </a:lnSpc>
              <a:spcBef>
                <a:spcPts val="580"/>
              </a:spcBef>
              <a:spcAft>
                <a:spcPts val="0"/>
              </a:spcAft>
              <a:buSzPct val="85000"/>
              <a:buFont typeface="Noto Sans Symbols"/>
              <a:buNone/>
            </a:pPr>
            <a:r>
              <a:rPr lang="en-US" sz="6000"/>
              <a:t>	friend int sum(A a1, B b1);</a:t>
            </a:r>
            <a:endParaRPr/>
          </a:p>
          <a:p>
            <a:pPr indent="-274320" lvl="0" marL="274320" rtl="0" algn="l">
              <a:lnSpc>
                <a:spcPct val="100000"/>
              </a:lnSpc>
              <a:spcBef>
                <a:spcPts val="580"/>
              </a:spcBef>
              <a:spcAft>
                <a:spcPts val="0"/>
              </a:spcAft>
              <a:buSzPct val="85000"/>
              <a:buFont typeface="Noto Sans Symbols"/>
              <a:buNone/>
            </a:pPr>
            <a:r>
              <a:rPr lang="en-US" sz="6000"/>
              <a:t>};</a:t>
            </a:r>
            <a:endParaRPr/>
          </a:p>
          <a:p>
            <a:pPr indent="-274320" lvl="0" marL="274320" rtl="0" algn="l">
              <a:lnSpc>
                <a:spcPct val="100000"/>
              </a:lnSpc>
              <a:spcBef>
                <a:spcPts val="580"/>
              </a:spcBef>
              <a:spcAft>
                <a:spcPts val="0"/>
              </a:spcAft>
              <a:buSzPct val="85000"/>
              <a:buFont typeface="Noto Sans Symbols"/>
              <a:buNone/>
            </a:pPr>
            <a:r>
              <a:rPr lang="en-US" sz="6000"/>
              <a:t> class A</a:t>
            </a:r>
            <a:endParaRPr/>
          </a:p>
          <a:p>
            <a:pPr indent="-274320" lvl="0" marL="274320" rtl="0" algn="l">
              <a:lnSpc>
                <a:spcPct val="100000"/>
              </a:lnSpc>
              <a:spcBef>
                <a:spcPts val="580"/>
              </a:spcBef>
              <a:spcAft>
                <a:spcPts val="0"/>
              </a:spcAft>
              <a:buSzPct val="85000"/>
              <a:buFont typeface="Noto Sans Symbols"/>
              <a:buNone/>
            </a:pPr>
            <a:r>
              <a:rPr lang="en-US" sz="6000"/>
              <a:t>{ 	</a:t>
            </a:r>
            <a:endParaRPr/>
          </a:p>
          <a:p>
            <a:pPr indent="-274320" lvl="0" marL="274320" rtl="0" algn="l">
              <a:lnSpc>
                <a:spcPct val="100000"/>
              </a:lnSpc>
              <a:spcBef>
                <a:spcPts val="580"/>
              </a:spcBef>
              <a:spcAft>
                <a:spcPts val="0"/>
              </a:spcAft>
              <a:buSzPct val="85000"/>
              <a:buFont typeface="Noto Sans Symbols"/>
              <a:buNone/>
            </a:pPr>
            <a:r>
              <a:rPr lang="en-US" sz="6000"/>
              <a:t>	int a;</a:t>
            </a:r>
            <a:endParaRPr/>
          </a:p>
          <a:p>
            <a:pPr indent="-274320" lvl="0" marL="274320" rtl="0" algn="l">
              <a:lnSpc>
                <a:spcPct val="100000"/>
              </a:lnSpc>
              <a:spcBef>
                <a:spcPts val="580"/>
              </a:spcBef>
              <a:spcAft>
                <a:spcPts val="0"/>
              </a:spcAft>
              <a:buSzPct val="85000"/>
              <a:buFont typeface="Noto Sans Symbols"/>
              <a:buNone/>
            </a:pPr>
            <a:r>
              <a:rPr lang="en-US" sz="6000"/>
              <a:t>	friend int sum(A a1, B b1);</a:t>
            </a:r>
            <a:endParaRPr/>
          </a:p>
          <a:p>
            <a:pPr indent="-274320" lvl="0" marL="274320" rtl="0" algn="l">
              <a:lnSpc>
                <a:spcPct val="100000"/>
              </a:lnSpc>
              <a:spcBef>
                <a:spcPts val="580"/>
              </a:spcBef>
              <a:spcAft>
                <a:spcPts val="0"/>
              </a:spcAft>
              <a:buSzPct val="85000"/>
              <a:buFont typeface="Noto Sans Symbols"/>
              <a:buNone/>
            </a:pPr>
            <a:r>
              <a:rPr lang="en-US" sz="6000"/>
              <a:t>};</a:t>
            </a:r>
            <a:endParaRPr/>
          </a:p>
          <a:p>
            <a:pPr indent="-274320" lvl="0" marL="274320" rtl="0" algn="l">
              <a:lnSpc>
                <a:spcPct val="100000"/>
              </a:lnSpc>
              <a:spcBef>
                <a:spcPts val="580"/>
              </a:spcBef>
              <a:spcAft>
                <a:spcPts val="0"/>
              </a:spcAft>
              <a:buSzPct val="85000"/>
              <a:buFont typeface="Noto Sans Symbols"/>
              <a:buNone/>
            </a:pPr>
            <a:r>
              <a:rPr lang="en-US" sz="6000"/>
              <a:t>int sum (A a1,B b1)</a:t>
            </a:r>
            <a:endParaRPr/>
          </a:p>
          <a:p>
            <a:pPr indent="-274320" lvl="0" marL="274320" rtl="0" algn="l">
              <a:lnSpc>
                <a:spcPct val="100000"/>
              </a:lnSpc>
              <a:spcBef>
                <a:spcPts val="580"/>
              </a:spcBef>
              <a:spcAft>
                <a:spcPts val="0"/>
              </a:spcAft>
              <a:buSzPct val="85000"/>
              <a:buFont typeface="Noto Sans Symbols"/>
              <a:buNone/>
            </a:pPr>
            <a:r>
              <a:rPr lang="en-US" sz="6000"/>
              <a:t>{</a:t>
            </a:r>
            <a:endParaRPr/>
          </a:p>
          <a:p>
            <a:pPr indent="-274320" lvl="0" marL="274320" rtl="0" algn="l">
              <a:lnSpc>
                <a:spcPct val="100000"/>
              </a:lnSpc>
              <a:spcBef>
                <a:spcPts val="580"/>
              </a:spcBef>
              <a:spcAft>
                <a:spcPts val="0"/>
              </a:spcAft>
              <a:buSzPct val="85000"/>
              <a:buFont typeface="Noto Sans Symbols"/>
              <a:buNone/>
            </a:pPr>
            <a:r>
              <a:rPr lang="en-US" sz="6000"/>
              <a:t>return a1.a + b1.b;</a:t>
            </a:r>
            <a:endParaRPr/>
          </a:p>
          <a:p>
            <a:pPr indent="-274320" lvl="0" marL="274320" rtl="0" algn="l">
              <a:lnSpc>
                <a:spcPct val="100000"/>
              </a:lnSpc>
              <a:spcBef>
                <a:spcPts val="580"/>
              </a:spcBef>
              <a:spcAft>
                <a:spcPts val="0"/>
              </a:spcAft>
              <a:buSzPct val="85000"/>
              <a:buFont typeface="Noto Sans Symbols"/>
              <a:buNone/>
            </a:pPr>
            <a:r>
              <a:rPr lang="en-US" sz="6000"/>
              <a:t>}</a:t>
            </a:r>
            <a:endParaRPr/>
          </a:p>
          <a:p>
            <a:pPr indent="-274320" lvl="0" marL="274320" rtl="0" algn="l">
              <a:lnSpc>
                <a:spcPct val="100000"/>
              </a:lnSpc>
              <a:spcBef>
                <a:spcPts val="580"/>
              </a:spcBef>
              <a:spcAft>
                <a:spcPts val="0"/>
              </a:spcAft>
              <a:buSzPct val="85000"/>
              <a:buFont typeface="Noto Sans Symbols"/>
              <a:buNone/>
            </a:pPr>
            <a:r>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14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Static data members and functions</a:t>
            </a:r>
            <a:endParaRPr/>
          </a:p>
        </p:txBody>
      </p:sp>
      <p:sp>
        <p:nvSpPr>
          <p:cNvPr id="1267" name="Google Shape;1267;p143"/>
          <p:cNvSpPr txBox="1"/>
          <p:nvPr>
            <p:ph idx="1" type="body"/>
          </p:nvPr>
        </p:nvSpPr>
        <p:spPr>
          <a:xfrm>
            <a:off x="457200" y="1447800"/>
            <a:ext cx="8458200" cy="5026025"/>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210"/>
              <a:buChar char="⚫"/>
            </a:pPr>
            <a:r>
              <a:rPr lang="en-US"/>
              <a:t>static data member a data member for which one copy is shared by all objects of a class</a:t>
            </a:r>
            <a:endParaRPr/>
          </a:p>
          <a:p>
            <a:pPr indent="-274320" lvl="0" marL="274320" rtl="0" algn="l">
              <a:lnSpc>
                <a:spcPct val="100000"/>
              </a:lnSpc>
              <a:spcBef>
                <a:spcPts val="580"/>
              </a:spcBef>
              <a:spcAft>
                <a:spcPts val="0"/>
              </a:spcAft>
              <a:buSzPts val="2210"/>
              <a:buChar char="⚫"/>
            </a:pPr>
            <a:r>
              <a:rPr lang="en-US"/>
              <a:t>Some common uses:</a:t>
            </a:r>
            <a:endParaRPr/>
          </a:p>
          <a:p>
            <a:pPr indent="-274320" lvl="0" marL="274320" rtl="0" algn="l">
              <a:lnSpc>
                <a:spcPct val="100000"/>
              </a:lnSpc>
              <a:spcBef>
                <a:spcPts val="580"/>
              </a:spcBef>
              <a:spcAft>
                <a:spcPts val="0"/>
              </a:spcAft>
              <a:buSzPts val="2210"/>
              <a:buFont typeface="Noto Sans Symbols"/>
              <a:buNone/>
            </a:pPr>
            <a:r>
              <a:rPr lang="en-US"/>
              <a:t>• instance counters</a:t>
            </a:r>
            <a:endParaRPr/>
          </a:p>
          <a:p>
            <a:pPr indent="-274320" lvl="0" marL="274320" rtl="0" algn="l">
              <a:lnSpc>
                <a:spcPct val="100000"/>
              </a:lnSpc>
              <a:spcBef>
                <a:spcPts val="580"/>
              </a:spcBef>
              <a:spcAft>
                <a:spcPts val="0"/>
              </a:spcAft>
              <a:buSzPts val="2210"/>
              <a:buFont typeface="Noto Sans Symbols"/>
              <a:buNone/>
            </a:pPr>
            <a:r>
              <a:rPr lang="en-US"/>
              <a:t>• class-wide attribute settings</a:t>
            </a:r>
            <a:endParaRPr/>
          </a:p>
          <a:p>
            <a:pPr indent="-274320" lvl="0" marL="274320" rtl="0" algn="l">
              <a:lnSpc>
                <a:spcPct val="100000"/>
              </a:lnSpc>
              <a:spcBef>
                <a:spcPts val="580"/>
              </a:spcBef>
              <a:spcAft>
                <a:spcPts val="0"/>
              </a:spcAft>
              <a:buSzPts val="2210"/>
              <a:buFont typeface="Noto Sans Symbols"/>
              <a:buNone/>
            </a:pPr>
            <a:r>
              <a:rPr lang="en-US"/>
              <a:t>• class-wide assocations</a:t>
            </a:r>
            <a:endParaRPr/>
          </a:p>
          <a:p>
            <a:pPr indent="-274320" lvl="0" marL="274320" rtl="0" algn="l">
              <a:lnSpc>
                <a:spcPct val="100000"/>
              </a:lnSpc>
              <a:spcBef>
                <a:spcPts val="580"/>
              </a:spcBef>
              <a:spcAft>
                <a:spcPts val="0"/>
              </a:spcAft>
              <a:buSzPts val="2210"/>
              <a:buChar char="⚫"/>
            </a:pPr>
            <a:r>
              <a:rPr lang="en-US"/>
              <a:t>A static member is simply declared with the reserved word static.</a:t>
            </a:r>
            <a:endParaRPr/>
          </a:p>
          <a:p>
            <a:pPr indent="-274320" lvl="0" marL="274320" rtl="0" algn="l">
              <a:lnSpc>
                <a:spcPct val="100000"/>
              </a:lnSpc>
              <a:spcBef>
                <a:spcPts val="580"/>
              </a:spcBef>
              <a:spcAft>
                <a:spcPts val="0"/>
              </a:spcAft>
              <a:buSzPts val="2210"/>
              <a:buChar char="⚫"/>
            </a:pPr>
            <a:r>
              <a:rPr lang="en-US"/>
              <a:t>static function member a member function that can be called independently of the existence of any class object</a:t>
            </a:r>
            <a:endParaRPr/>
          </a:p>
          <a:p>
            <a:pPr indent="-274320" lvl="0" marL="274320" rtl="0" algn="l">
              <a:lnSpc>
                <a:spcPct val="100000"/>
              </a:lnSpc>
              <a:spcBef>
                <a:spcPts val="580"/>
              </a:spcBef>
              <a:spcAft>
                <a:spcPts val="0"/>
              </a:spcAft>
              <a:buSzPts val="2210"/>
              <a:buChar char="⚫"/>
            </a:pPr>
            <a:r>
              <a:rPr lang="en-US"/>
              <a:t>Static member functions are only allowed to access data members that are static. Why?</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14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Static data members</a:t>
            </a:r>
            <a:endParaRPr/>
          </a:p>
        </p:txBody>
      </p:sp>
      <p:sp>
        <p:nvSpPr>
          <p:cNvPr id="1273" name="Google Shape;1273;p144"/>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Font typeface="Noto Sans Symbols"/>
              <a:buNone/>
            </a:pPr>
            <a:r>
              <a:rPr b="1" lang="en-US"/>
              <a:t>Declaration</a:t>
            </a:r>
            <a:r>
              <a:rPr lang="en-US"/>
              <a:t> : </a:t>
            </a:r>
            <a:endParaRPr/>
          </a:p>
          <a:p>
            <a:pPr indent="-274320" lvl="0" marL="274320" rtl="0" algn="l">
              <a:lnSpc>
                <a:spcPct val="100000"/>
              </a:lnSpc>
              <a:spcBef>
                <a:spcPts val="580"/>
              </a:spcBef>
              <a:spcAft>
                <a:spcPts val="0"/>
              </a:spcAft>
              <a:buSzPts val="2210"/>
              <a:buFont typeface="Noto Sans Symbols"/>
              <a:buNone/>
            </a:pPr>
            <a:r>
              <a:rPr lang="en-US"/>
              <a:t>static data_type member_name;</a:t>
            </a:r>
            <a:endParaRPr/>
          </a:p>
          <a:p>
            <a:pPr indent="-274320" lvl="0" marL="274320" rtl="0" algn="l">
              <a:lnSpc>
                <a:spcPct val="100000"/>
              </a:lnSpc>
              <a:spcBef>
                <a:spcPts val="580"/>
              </a:spcBef>
              <a:spcAft>
                <a:spcPts val="0"/>
              </a:spcAft>
              <a:buSzPts val="2210"/>
              <a:buFont typeface="Noto Sans Symbols"/>
              <a:buNone/>
            </a:pPr>
            <a:r>
              <a:t/>
            </a:r>
            <a:endParaRPr/>
          </a:p>
          <a:p>
            <a:pPr indent="-274320" lvl="0" marL="274320" rtl="0" algn="l">
              <a:lnSpc>
                <a:spcPct val="100000"/>
              </a:lnSpc>
              <a:spcBef>
                <a:spcPts val="580"/>
              </a:spcBef>
              <a:spcAft>
                <a:spcPts val="0"/>
              </a:spcAft>
              <a:buSzPts val="2210"/>
              <a:buChar char="⚫"/>
            </a:pPr>
            <a:r>
              <a:rPr b="1" lang="en-US"/>
              <a:t>Defining the static data member</a:t>
            </a:r>
            <a:br>
              <a:rPr lang="en-US"/>
            </a:br>
            <a:r>
              <a:rPr lang="en-US"/>
              <a:t>It should be defined outside of the class following this syntax:</a:t>
            </a:r>
            <a:endParaRPr/>
          </a:p>
          <a:p>
            <a:pPr indent="-274320" lvl="0" marL="274320" rtl="0" algn="l">
              <a:lnSpc>
                <a:spcPct val="100000"/>
              </a:lnSpc>
              <a:spcBef>
                <a:spcPts val="580"/>
              </a:spcBef>
              <a:spcAft>
                <a:spcPts val="0"/>
              </a:spcAft>
              <a:buSzPts val="2210"/>
              <a:buChar char="⚫"/>
            </a:pPr>
            <a:r>
              <a:rPr lang="en-US"/>
              <a:t>data_type class_name :: member_name =value;</a:t>
            </a:r>
            <a:endParaRPr/>
          </a:p>
          <a:p>
            <a:pPr indent="-274320" lvl="0" marL="274320" rtl="0" algn="l">
              <a:lnSpc>
                <a:spcPct val="100000"/>
              </a:lnSpc>
              <a:spcBef>
                <a:spcPts val="580"/>
              </a:spcBef>
              <a:spcAft>
                <a:spcPts val="0"/>
              </a:spcAft>
              <a:buSzPts val="2210"/>
              <a:buFont typeface="Noto Sans Symbols"/>
              <a:buNone/>
            </a:pPr>
            <a:r>
              <a:t/>
            </a:r>
            <a:endParaRPr/>
          </a:p>
          <a:p>
            <a:pPr indent="-274320" lvl="0" marL="274320" rtl="0" algn="l">
              <a:lnSpc>
                <a:spcPct val="100000"/>
              </a:lnSpc>
              <a:spcBef>
                <a:spcPts val="580"/>
              </a:spcBef>
              <a:spcAft>
                <a:spcPts val="0"/>
              </a:spcAft>
              <a:buSzPts val="2210"/>
              <a:buFont typeface="Noto Sans Symbols"/>
              <a:buNone/>
            </a:pPr>
            <a:r>
              <a:rPr b="1" lang="en-US"/>
              <a:t>Accessing</a:t>
            </a:r>
            <a:endParaRPr/>
          </a:p>
          <a:p>
            <a:pPr indent="-274320" lvl="0" marL="274320" rtl="0" algn="l">
              <a:lnSpc>
                <a:spcPct val="100000"/>
              </a:lnSpc>
              <a:spcBef>
                <a:spcPts val="580"/>
              </a:spcBef>
              <a:spcAft>
                <a:spcPts val="0"/>
              </a:spcAft>
              <a:buSzPts val="2210"/>
              <a:buFont typeface="Noto Sans Symbols"/>
              <a:buNone/>
            </a:pPr>
            <a:r>
              <a:rPr lang="en-US"/>
              <a:t>class_name :: static_data_member;</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14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Static data members -public</a:t>
            </a:r>
            <a:endParaRPr/>
          </a:p>
        </p:txBody>
      </p:sp>
      <p:sp>
        <p:nvSpPr>
          <p:cNvPr id="1279" name="Google Shape;1279;p145"/>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Font typeface="Noto Sans Symbols"/>
              <a:buNone/>
            </a:pPr>
            <a:r>
              <a:rPr b="1" lang="en-US"/>
              <a:t>class</a:t>
            </a:r>
            <a:r>
              <a:rPr lang="en-US"/>
              <a:t> Demo {</a:t>
            </a:r>
            <a:endParaRPr/>
          </a:p>
          <a:p>
            <a:pPr indent="-274320" lvl="0" marL="274320" rtl="0" algn="l">
              <a:lnSpc>
                <a:spcPct val="100000"/>
              </a:lnSpc>
              <a:spcBef>
                <a:spcPts val="580"/>
              </a:spcBef>
              <a:spcAft>
                <a:spcPts val="0"/>
              </a:spcAft>
              <a:buSzPts val="2210"/>
              <a:buFont typeface="Noto Sans Symbols"/>
              <a:buNone/>
            </a:pPr>
            <a:r>
              <a:rPr lang="en-US"/>
              <a:t> </a:t>
            </a:r>
            <a:r>
              <a:rPr b="1" lang="en-US"/>
              <a:t>public</a:t>
            </a:r>
            <a:r>
              <a:rPr lang="en-US"/>
              <a:t>: </a:t>
            </a:r>
            <a:endParaRPr/>
          </a:p>
          <a:p>
            <a:pPr indent="-274320" lvl="0" marL="274320" rtl="0" algn="l">
              <a:lnSpc>
                <a:spcPct val="100000"/>
              </a:lnSpc>
              <a:spcBef>
                <a:spcPts val="580"/>
              </a:spcBef>
              <a:spcAft>
                <a:spcPts val="0"/>
              </a:spcAft>
              <a:buSzPts val="2210"/>
              <a:buFont typeface="Noto Sans Symbols"/>
              <a:buNone/>
            </a:pPr>
            <a:r>
              <a:rPr b="1" lang="en-US"/>
              <a:t>static</a:t>
            </a:r>
            <a:r>
              <a:rPr lang="en-US"/>
              <a:t> </a:t>
            </a:r>
            <a:r>
              <a:rPr b="1" lang="en-US"/>
              <a:t>int</a:t>
            </a:r>
            <a:r>
              <a:rPr lang="en-US"/>
              <a:t> ABC; </a:t>
            </a:r>
            <a:endParaRPr/>
          </a:p>
          <a:p>
            <a:pPr indent="-274320" lvl="0" marL="274320" rtl="0" algn="l">
              <a:lnSpc>
                <a:spcPct val="100000"/>
              </a:lnSpc>
              <a:spcBef>
                <a:spcPts val="580"/>
              </a:spcBef>
              <a:spcAft>
                <a:spcPts val="0"/>
              </a:spcAft>
              <a:buSzPts val="2210"/>
              <a:buFont typeface="Noto Sans Symbols"/>
              <a:buNone/>
            </a:pPr>
            <a:r>
              <a:rPr lang="en-US"/>
              <a:t>};</a:t>
            </a:r>
            <a:endParaRPr/>
          </a:p>
          <a:p>
            <a:pPr indent="-274320" lvl="0" marL="274320" rtl="0" algn="l">
              <a:lnSpc>
                <a:spcPct val="100000"/>
              </a:lnSpc>
              <a:spcBef>
                <a:spcPts val="580"/>
              </a:spcBef>
              <a:spcAft>
                <a:spcPts val="0"/>
              </a:spcAft>
              <a:buSzPts val="2210"/>
              <a:buFont typeface="Noto Sans Symbols"/>
              <a:buNone/>
            </a:pPr>
            <a:r>
              <a:rPr lang="en-US"/>
              <a:t> //defining </a:t>
            </a:r>
            <a:endParaRPr/>
          </a:p>
          <a:p>
            <a:pPr indent="-274320" lvl="0" marL="274320" rtl="0" algn="l">
              <a:lnSpc>
                <a:spcPct val="100000"/>
              </a:lnSpc>
              <a:spcBef>
                <a:spcPts val="580"/>
              </a:spcBef>
              <a:spcAft>
                <a:spcPts val="0"/>
              </a:spcAft>
              <a:buSzPts val="2210"/>
              <a:buFont typeface="Noto Sans Symbols"/>
              <a:buNone/>
            </a:pPr>
            <a:r>
              <a:rPr b="1" lang="en-US"/>
              <a:t>int</a:t>
            </a:r>
            <a:r>
              <a:rPr lang="en-US"/>
              <a:t> Demo :: ABC =10; </a:t>
            </a:r>
            <a:endParaRPr/>
          </a:p>
          <a:p>
            <a:pPr indent="-274320" lvl="0" marL="274320" rtl="0" algn="l">
              <a:lnSpc>
                <a:spcPct val="100000"/>
              </a:lnSpc>
              <a:spcBef>
                <a:spcPts val="580"/>
              </a:spcBef>
              <a:spcAft>
                <a:spcPts val="0"/>
              </a:spcAft>
              <a:buSzPts val="2210"/>
              <a:buFont typeface="Noto Sans Symbols"/>
              <a:buNone/>
            </a:pPr>
            <a:r>
              <a:rPr b="1" lang="en-US"/>
              <a:t>int</a:t>
            </a:r>
            <a:r>
              <a:rPr lang="en-US"/>
              <a:t> main() </a:t>
            </a:r>
            <a:endParaRPr/>
          </a:p>
          <a:p>
            <a:pPr indent="-274320" lvl="0" marL="274320" rtl="0" algn="l">
              <a:lnSpc>
                <a:spcPct val="100000"/>
              </a:lnSpc>
              <a:spcBef>
                <a:spcPts val="580"/>
              </a:spcBef>
              <a:spcAft>
                <a:spcPts val="0"/>
              </a:spcAft>
              <a:buSzPts val="2210"/>
              <a:buFont typeface="Noto Sans Symbols"/>
              <a:buNone/>
            </a:pPr>
            <a:r>
              <a:rPr lang="en-US"/>
              <a:t>{ cout&lt;&lt;"\nValue of ABC: "&lt;&lt;</a:t>
            </a:r>
            <a:r>
              <a:rPr b="1" lang="en-US"/>
              <a:t>Demo::ABC</a:t>
            </a:r>
            <a:r>
              <a:rPr lang="en-US"/>
              <a:t>; </a:t>
            </a:r>
            <a:endParaRPr/>
          </a:p>
          <a:p>
            <a:pPr indent="-274320" lvl="0" marL="274320" rtl="0" algn="l">
              <a:lnSpc>
                <a:spcPct val="100000"/>
              </a:lnSpc>
              <a:spcBef>
                <a:spcPts val="580"/>
              </a:spcBef>
              <a:spcAft>
                <a:spcPts val="0"/>
              </a:spcAft>
              <a:buSzPts val="2210"/>
              <a:buFont typeface="Noto Sans Symbols"/>
              <a:buNone/>
            </a:pPr>
            <a:r>
              <a:rPr lang="en-US"/>
              <a:t>//accessing static data member</a:t>
            </a:r>
            <a:endParaRPr/>
          </a:p>
          <a:p>
            <a:pPr indent="-274320" lvl="0" marL="274320" rtl="0" algn="l">
              <a:lnSpc>
                <a:spcPct val="100000"/>
              </a:lnSpc>
              <a:spcBef>
                <a:spcPts val="580"/>
              </a:spcBef>
              <a:spcAft>
                <a:spcPts val="0"/>
              </a:spcAft>
              <a:buSzPts val="2210"/>
              <a:buFont typeface="Noto Sans Symbols"/>
              <a:buNone/>
            </a:pPr>
            <a:r>
              <a:rPr b="1" lang="en-US"/>
              <a:t>return</a:t>
            </a:r>
            <a:r>
              <a:rPr lang="en-US"/>
              <a:t> 0;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4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Static data member - private</a:t>
            </a:r>
            <a:endParaRPr/>
          </a:p>
        </p:txBody>
      </p:sp>
      <p:sp>
        <p:nvSpPr>
          <p:cNvPr id="1285" name="Google Shape;1285;p146"/>
          <p:cNvSpPr txBox="1"/>
          <p:nvPr>
            <p:ph idx="1" type="body"/>
          </p:nvPr>
        </p:nvSpPr>
        <p:spPr>
          <a:xfrm>
            <a:off x="457200" y="1600200"/>
            <a:ext cx="4648200" cy="4873625"/>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Font typeface="Noto Sans Symbols"/>
              <a:buNone/>
            </a:pPr>
            <a:r>
              <a:rPr b="1" lang="en-US"/>
              <a:t>class</a:t>
            </a:r>
            <a:r>
              <a:rPr lang="en-US"/>
              <a:t> Demo {</a:t>
            </a:r>
            <a:endParaRPr/>
          </a:p>
          <a:p>
            <a:pPr indent="-274320" lvl="0" marL="274320" rtl="0" algn="l">
              <a:lnSpc>
                <a:spcPct val="100000"/>
              </a:lnSpc>
              <a:spcBef>
                <a:spcPts val="580"/>
              </a:spcBef>
              <a:spcAft>
                <a:spcPts val="0"/>
              </a:spcAft>
              <a:buSzPts val="2210"/>
              <a:buFont typeface="Noto Sans Symbols"/>
              <a:buNone/>
            </a:pPr>
            <a:r>
              <a:rPr lang="en-US"/>
              <a:t> </a:t>
            </a:r>
            <a:r>
              <a:rPr b="1" lang="en-US"/>
              <a:t>private</a:t>
            </a:r>
            <a:r>
              <a:rPr lang="en-US"/>
              <a:t>:</a:t>
            </a:r>
            <a:endParaRPr/>
          </a:p>
          <a:p>
            <a:pPr indent="-274320" lvl="0" marL="274320" rtl="0" algn="l">
              <a:lnSpc>
                <a:spcPct val="100000"/>
              </a:lnSpc>
              <a:spcBef>
                <a:spcPts val="580"/>
              </a:spcBef>
              <a:spcAft>
                <a:spcPts val="0"/>
              </a:spcAft>
              <a:buSzPts val="2210"/>
              <a:buFont typeface="Noto Sans Symbols"/>
              <a:buNone/>
            </a:pPr>
            <a:r>
              <a:rPr lang="en-US"/>
              <a:t>     </a:t>
            </a:r>
            <a:r>
              <a:rPr b="1" lang="en-US"/>
              <a:t>static</a:t>
            </a:r>
            <a:r>
              <a:rPr lang="en-US"/>
              <a:t> </a:t>
            </a:r>
            <a:r>
              <a:rPr b="1" lang="en-US"/>
              <a:t>int</a:t>
            </a:r>
            <a:r>
              <a:rPr lang="en-US"/>
              <a:t> X;   </a:t>
            </a:r>
            <a:endParaRPr/>
          </a:p>
          <a:p>
            <a:pPr indent="-274320" lvl="0" marL="274320" rtl="0" algn="l">
              <a:lnSpc>
                <a:spcPct val="100000"/>
              </a:lnSpc>
              <a:spcBef>
                <a:spcPts val="580"/>
              </a:spcBef>
              <a:spcAft>
                <a:spcPts val="0"/>
              </a:spcAft>
              <a:buSzPts val="2210"/>
              <a:buFont typeface="Noto Sans Symbols"/>
              <a:buNone/>
            </a:pPr>
            <a:r>
              <a:rPr lang="en-US"/>
              <a:t> </a:t>
            </a:r>
            <a:r>
              <a:rPr b="1" lang="en-US"/>
              <a:t>public</a:t>
            </a:r>
            <a:r>
              <a:rPr lang="en-US"/>
              <a:t>: </a:t>
            </a:r>
            <a:endParaRPr/>
          </a:p>
          <a:p>
            <a:pPr indent="-274320" lvl="0" marL="274320" rtl="0" algn="l">
              <a:lnSpc>
                <a:spcPct val="100000"/>
              </a:lnSpc>
              <a:spcBef>
                <a:spcPts val="580"/>
              </a:spcBef>
              <a:spcAft>
                <a:spcPts val="0"/>
              </a:spcAft>
              <a:buSzPts val="2210"/>
              <a:buFont typeface="Noto Sans Symbols"/>
              <a:buNone/>
            </a:pPr>
            <a:r>
              <a:rPr b="1" lang="en-US"/>
              <a:t>    static</a:t>
            </a:r>
            <a:r>
              <a:rPr lang="en-US"/>
              <a:t> </a:t>
            </a:r>
            <a:r>
              <a:rPr b="1" lang="en-US"/>
              <a:t>void</a:t>
            </a:r>
            <a:r>
              <a:rPr lang="en-US"/>
              <a:t> fun()</a:t>
            </a:r>
            <a:endParaRPr/>
          </a:p>
          <a:p>
            <a:pPr indent="-274320" lvl="0" marL="274320" rtl="0" algn="l">
              <a:lnSpc>
                <a:spcPct val="100000"/>
              </a:lnSpc>
              <a:spcBef>
                <a:spcPts val="580"/>
              </a:spcBef>
              <a:spcAft>
                <a:spcPts val="0"/>
              </a:spcAft>
              <a:buSzPts val="2210"/>
              <a:buFont typeface="Noto Sans Symbols"/>
              <a:buNone/>
            </a:pPr>
            <a:r>
              <a:rPr lang="en-US"/>
              <a:t>    { </a:t>
            </a:r>
            <a:endParaRPr/>
          </a:p>
          <a:p>
            <a:pPr indent="-274320" lvl="0" marL="274320" rtl="0" algn="l">
              <a:lnSpc>
                <a:spcPct val="100000"/>
              </a:lnSpc>
              <a:spcBef>
                <a:spcPts val="580"/>
              </a:spcBef>
              <a:spcAft>
                <a:spcPts val="0"/>
              </a:spcAft>
              <a:buSzPts val="2210"/>
              <a:buFont typeface="Noto Sans Symbols"/>
              <a:buNone/>
            </a:pPr>
            <a:r>
              <a:rPr lang="en-US"/>
              <a:t>     cout &lt;&lt;" X: " &lt;&lt; X &lt;&lt; endl; </a:t>
            </a:r>
            <a:endParaRPr/>
          </a:p>
          <a:p>
            <a:pPr indent="-274320" lvl="0" marL="274320" rtl="0" algn="l">
              <a:lnSpc>
                <a:spcPct val="100000"/>
              </a:lnSpc>
              <a:spcBef>
                <a:spcPts val="580"/>
              </a:spcBef>
              <a:spcAft>
                <a:spcPts val="0"/>
              </a:spcAft>
              <a:buSzPts val="2210"/>
              <a:buFont typeface="Noto Sans Symbols"/>
              <a:buNone/>
            </a:pPr>
            <a:r>
              <a:rPr lang="en-US"/>
              <a:t>     }</a:t>
            </a:r>
            <a:endParaRPr/>
          </a:p>
          <a:p>
            <a:pPr indent="-274320" lvl="0" marL="274320" rtl="0" algn="l">
              <a:lnSpc>
                <a:spcPct val="100000"/>
              </a:lnSpc>
              <a:spcBef>
                <a:spcPts val="580"/>
              </a:spcBef>
              <a:spcAft>
                <a:spcPts val="0"/>
              </a:spcAft>
              <a:buSzPts val="2210"/>
              <a:buFont typeface="Noto Sans Symbols"/>
              <a:buNone/>
            </a:pPr>
            <a:r>
              <a:rPr lang="en-US"/>
              <a:t> }; </a:t>
            </a:r>
            <a:endParaRPr/>
          </a:p>
        </p:txBody>
      </p:sp>
      <p:sp>
        <p:nvSpPr>
          <p:cNvPr id="1286" name="Google Shape;1286;p146"/>
          <p:cNvSpPr txBox="1"/>
          <p:nvPr/>
        </p:nvSpPr>
        <p:spPr>
          <a:xfrm>
            <a:off x="5562600" y="1981200"/>
            <a:ext cx="3048000" cy="4524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//defining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Demo :: X =10;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//public or private has to be defined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int</a:t>
            </a:r>
            <a:r>
              <a:rPr b="0" i="0" lang="en-US" sz="2400" u="none" cap="none" strike="noStrike">
                <a:solidFill>
                  <a:schemeClr val="dk1"/>
                </a:solidFill>
                <a:latin typeface="Arial"/>
                <a:ea typeface="Arial"/>
                <a:cs typeface="Arial"/>
                <a:sym typeface="Arial"/>
              </a:rPr>
              <a:t> main()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Demo X;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X.fun();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return</a:t>
            </a:r>
            <a:r>
              <a:rPr b="0" i="0" lang="en-US" sz="2400" u="none" cap="none" strike="noStrike">
                <a:solidFill>
                  <a:schemeClr val="dk1"/>
                </a:solidFill>
                <a:latin typeface="Arial"/>
                <a:ea typeface="Arial"/>
                <a:cs typeface="Arial"/>
                <a:sym typeface="Arial"/>
              </a:rPr>
              <a:t>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287" name="Google Shape;1287;p146"/>
          <p:cNvCxnSpPr/>
          <p:nvPr/>
        </p:nvCxnSpPr>
        <p:spPr>
          <a:xfrm flipH="1" rot="-5400000">
            <a:off x="2857500" y="3848100"/>
            <a:ext cx="4572000" cy="7620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4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Static member functions</a:t>
            </a:r>
            <a:endParaRPr/>
          </a:p>
        </p:txBody>
      </p:sp>
      <p:sp>
        <p:nvSpPr>
          <p:cNvPr id="1293" name="Google Shape;1293;p147"/>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b="1" lang="en-US"/>
              <a:t>A static member function is a special member function, which is used to access only static data members</a:t>
            </a:r>
            <a:r>
              <a:rPr lang="en-US"/>
              <a:t>, </a:t>
            </a:r>
            <a:endParaRPr/>
          </a:p>
          <a:p>
            <a:pPr indent="-133985" lvl="0" marL="274320" rtl="0" algn="l">
              <a:lnSpc>
                <a:spcPct val="100000"/>
              </a:lnSpc>
              <a:spcBef>
                <a:spcPts val="580"/>
              </a:spcBef>
              <a:spcAft>
                <a:spcPts val="0"/>
              </a:spcAft>
              <a:buSzPts val="2210"/>
              <a:buNone/>
            </a:pPr>
            <a:r>
              <a:t/>
            </a:r>
            <a:endParaRPr/>
          </a:p>
          <a:p>
            <a:pPr indent="-274320" lvl="0" marL="274320" rtl="0" algn="l">
              <a:lnSpc>
                <a:spcPct val="100000"/>
              </a:lnSpc>
              <a:spcBef>
                <a:spcPts val="580"/>
              </a:spcBef>
              <a:spcAft>
                <a:spcPts val="0"/>
              </a:spcAft>
              <a:buSzPts val="2210"/>
              <a:buChar char="⚫"/>
            </a:pPr>
            <a:r>
              <a:rPr lang="en-US"/>
              <a:t>To access :</a:t>
            </a:r>
            <a:endParaRPr/>
          </a:p>
          <a:p>
            <a:pPr indent="-274320" lvl="0" marL="274320" rtl="0" algn="l">
              <a:lnSpc>
                <a:spcPct val="100000"/>
              </a:lnSpc>
              <a:spcBef>
                <a:spcPts val="580"/>
              </a:spcBef>
              <a:spcAft>
                <a:spcPts val="0"/>
              </a:spcAft>
              <a:buSzPts val="2210"/>
              <a:buChar char="⚫"/>
            </a:pPr>
            <a:r>
              <a:rPr b="1" lang="en-US"/>
              <a:t>class_name:: function_name(parameter);</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14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Static member functions</a:t>
            </a:r>
            <a:endParaRPr/>
          </a:p>
        </p:txBody>
      </p:sp>
      <p:sp>
        <p:nvSpPr>
          <p:cNvPr id="1299" name="Google Shape;1299;p148"/>
          <p:cNvSpPr txBox="1"/>
          <p:nvPr>
            <p:ph idx="1" type="body"/>
          </p:nvPr>
        </p:nvSpPr>
        <p:spPr>
          <a:xfrm>
            <a:off x="457200" y="1371600"/>
            <a:ext cx="5181600" cy="5102225"/>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00000"/>
              </a:lnSpc>
              <a:spcBef>
                <a:spcPts val="0"/>
              </a:spcBef>
              <a:spcAft>
                <a:spcPts val="0"/>
              </a:spcAft>
              <a:buSzPct val="85000"/>
              <a:buFont typeface="Noto Sans Symbols"/>
              <a:buNone/>
            </a:pPr>
            <a:r>
              <a:rPr lang="en-US"/>
              <a:t>class stat { </a:t>
            </a:r>
            <a:endParaRPr/>
          </a:p>
          <a:p>
            <a:pPr indent="-274320" lvl="0" marL="274320" rtl="0" algn="l">
              <a:lnSpc>
                <a:spcPct val="100000"/>
              </a:lnSpc>
              <a:spcBef>
                <a:spcPts val="580"/>
              </a:spcBef>
              <a:spcAft>
                <a:spcPts val="0"/>
              </a:spcAft>
              <a:buSzPct val="85000"/>
              <a:buFont typeface="Noto Sans Symbols"/>
              <a:buNone/>
            </a:pPr>
            <a:r>
              <a:rPr lang="en-US"/>
              <a:t>int code;</a:t>
            </a:r>
            <a:endParaRPr/>
          </a:p>
          <a:p>
            <a:pPr indent="-274320" lvl="0" marL="274320" rtl="0" algn="l">
              <a:lnSpc>
                <a:spcPct val="100000"/>
              </a:lnSpc>
              <a:spcBef>
                <a:spcPts val="580"/>
              </a:spcBef>
              <a:spcAft>
                <a:spcPts val="0"/>
              </a:spcAft>
              <a:buSzPct val="85000"/>
              <a:buFont typeface="Noto Sans Symbols"/>
              <a:buNone/>
            </a:pPr>
            <a:r>
              <a:rPr lang="en-US"/>
              <a:t> static int count; </a:t>
            </a:r>
            <a:endParaRPr/>
          </a:p>
          <a:p>
            <a:pPr indent="-274320" lvl="0" marL="274320" rtl="0" algn="l">
              <a:lnSpc>
                <a:spcPct val="100000"/>
              </a:lnSpc>
              <a:spcBef>
                <a:spcPts val="580"/>
              </a:spcBef>
              <a:spcAft>
                <a:spcPts val="0"/>
              </a:spcAft>
              <a:buSzPct val="85000"/>
              <a:buFont typeface="Noto Sans Symbols"/>
              <a:buNone/>
            </a:pPr>
            <a:r>
              <a:rPr lang="en-US"/>
              <a:t>public: </a:t>
            </a:r>
            <a:endParaRPr/>
          </a:p>
          <a:p>
            <a:pPr indent="-274320" lvl="0" marL="274320" rtl="0" algn="l">
              <a:lnSpc>
                <a:spcPct val="100000"/>
              </a:lnSpc>
              <a:spcBef>
                <a:spcPts val="580"/>
              </a:spcBef>
              <a:spcAft>
                <a:spcPts val="0"/>
              </a:spcAft>
              <a:buSzPct val="85000"/>
              <a:buFont typeface="Noto Sans Symbols"/>
              <a:buNone/>
            </a:pPr>
            <a:r>
              <a:rPr lang="en-US"/>
              <a:t>void stat() </a:t>
            </a:r>
            <a:endParaRPr/>
          </a:p>
          <a:p>
            <a:pPr indent="-274320" lvl="0" marL="274320" rtl="0" algn="l">
              <a:lnSpc>
                <a:spcPct val="100000"/>
              </a:lnSpc>
              <a:spcBef>
                <a:spcPts val="580"/>
              </a:spcBef>
              <a:spcAft>
                <a:spcPts val="0"/>
              </a:spcAft>
              <a:buSzPct val="85000"/>
              <a:buFont typeface="Noto Sans Symbols"/>
              <a:buNone/>
            </a:pPr>
            <a:r>
              <a:rPr lang="en-US"/>
              <a:t>{ code = ++count; } </a:t>
            </a:r>
            <a:endParaRPr/>
          </a:p>
          <a:p>
            <a:pPr indent="-274320" lvl="0" marL="274320" rtl="0" algn="l">
              <a:lnSpc>
                <a:spcPct val="100000"/>
              </a:lnSpc>
              <a:spcBef>
                <a:spcPts val="580"/>
              </a:spcBef>
              <a:spcAft>
                <a:spcPts val="0"/>
              </a:spcAft>
              <a:buSzPct val="85000"/>
              <a:buFont typeface="Noto Sans Symbols"/>
              <a:buNone/>
            </a:pPr>
            <a:r>
              <a:rPr lang="en-US"/>
              <a:t>void showcode() {</a:t>
            </a:r>
            <a:endParaRPr/>
          </a:p>
          <a:p>
            <a:pPr indent="-274320" lvl="0" marL="274320" rtl="0" algn="l">
              <a:lnSpc>
                <a:spcPct val="100000"/>
              </a:lnSpc>
              <a:spcBef>
                <a:spcPts val="580"/>
              </a:spcBef>
              <a:spcAft>
                <a:spcPts val="0"/>
              </a:spcAft>
              <a:buSzPct val="85000"/>
              <a:buFont typeface="Noto Sans Symbols"/>
              <a:buNone/>
            </a:pPr>
            <a:r>
              <a:rPr lang="en-US"/>
              <a:t> cout &lt;&lt; “Obj num:" &lt;&lt; code; </a:t>
            </a:r>
            <a:endParaRPr/>
          </a:p>
          <a:p>
            <a:pPr indent="-274320" lvl="0" marL="274320" rtl="0" algn="l">
              <a:lnSpc>
                <a:spcPct val="100000"/>
              </a:lnSpc>
              <a:spcBef>
                <a:spcPts val="580"/>
              </a:spcBef>
              <a:spcAft>
                <a:spcPts val="0"/>
              </a:spcAft>
              <a:buSzPct val="85000"/>
              <a:buFont typeface="Noto Sans Symbols"/>
              <a:buNone/>
            </a:pPr>
            <a:r>
              <a:rPr lang="en-US"/>
              <a:t>} </a:t>
            </a:r>
            <a:endParaRPr/>
          </a:p>
          <a:p>
            <a:pPr indent="-274320" lvl="0" marL="274320" rtl="0" algn="l">
              <a:lnSpc>
                <a:spcPct val="100000"/>
              </a:lnSpc>
              <a:spcBef>
                <a:spcPts val="580"/>
              </a:spcBef>
              <a:spcAft>
                <a:spcPts val="0"/>
              </a:spcAft>
              <a:buSzPct val="85000"/>
              <a:buFont typeface="Noto Sans Symbols"/>
              <a:buNone/>
            </a:pPr>
            <a:r>
              <a:rPr lang="en-US"/>
              <a:t>static void showcount() { </a:t>
            </a:r>
            <a:endParaRPr/>
          </a:p>
          <a:p>
            <a:pPr indent="-274320" lvl="0" marL="274320" rtl="0" algn="l">
              <a:lnSpc>
                <a:spcPct val="100000"/>
              </a:lnSpc>
              <a:spcBef>
                <a:spcPts val="580"/>
              </a:spcBef>
              <a:spcAft>
                <a:spcPts val="0"/>
              </a:spcAft>
              <a:buSzPct val="85000"/>
              <a:buFont typeface="Noto Sans Symbols"/>
              <a:buNone/>
            </a:pPr>
            <a:r>
              <a:rPr lang="en-US"/>
              <a:t>cout &lt;&lt; “Count Objects :" &lt;&lt; count; </a:t>
            </a:r>
            <a:endParaRPr/>
          </a:p>
          <a:p>
            <a:pPr indent="-274320" lvl="0" marL="274320" rtl="0" algn="l">
              <a:lnSpc>
                <a:spcPct val="100000"/>
              </a:lnSpc>
              <a:spcBef>
                <a:spcPts val="580"/>
              </a:spcBef>
              <a:spcAft>
                <a:spcPts val="0"/>
              </a:spcAft>
              <a:buSzPct val="85000"/>
              <a:buFont typeface="Noto Sans Symbols"/>
              <a:buNone/>
            </a:pPr>
            <a:r>
              <a:rPr lang="en-US"/>
              <a:t>}   };</a:t>
            </a:r>
            <a:endParaRPr/>
          </a:p>
        </p:txBody>
      </p:sp>
      <p:sp>
        <p:nvSpPr>
          <p:cNvPr id="1300" name="Google Shape;1300;p148"/>
          <p:cNvSpPr txBox="1"/>
          <p:nvPr/>
        </p:nvSpPr>
        <p:spPr>
          <a:xfrm>
            <a:off x="5715000" y="1752600"/>
            <a:ext cx="3276600" cy="30464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int stat::count;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main()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stat obj1, obj2; obj1.showcount(); obj1.showcode(); obj2.showcount(); obj2.showcode();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301" name="Google Shape;1301;p148"/>
          <p:cNvSpPr txBox="1"/>
          <p:nvPr/>
        </p:nvSpPr>
        <p:spPr>
          <a:xfrm>
            <a:off x="6172200" y="4648200"/>
            <a:ext cx="2667000" cy="15700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Count Objects: 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Obj Num: 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Count Objects: 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Obj Num is: 2</a:t>
            </a:r>
            <a:endParaRPr b="0" i="0" sz="1400" u="none" cap="none" strike="noStrike">
              <a:solidFill>
                <a:srgbClr val="000000"/>
              </a:solidFill>
              <a:latin typeface="Arial"/>
              <a:ea typeface="Arial"/>
              <a:cs typeface="Arial"/>
              <a:sym typeface="Arial"/>
            </a:endParaRPr>
          </a:p>
        </p:txBody>
      </p:sp>
      <p:cxnSp>
        <p:nvCxnSpPr>
          <p:cNvPr id="1302" name="Google Shape;1302;p148"/>
          <p:cNvCxnSpPr/>
          <p:nvPr/>
        </p:nvCxnSpPr>
        <p:spPr>
          <a:xfrm flipH="1" rot="-5400000">
            <a:off x="3048000" y="3733800"/>
            <a:ext cx="4495800" cy="7620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14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Static member functions</a:t>
            </a:r>
            <a:endParaRPr/>
          </a:p>
        </p:txBody>
      </p:sp>
      <p:sp>
        <p:nvSpPr>
          <p:cNvPr id="1308" name="Google Shape;1308;p149"/>
          <p:cNvSpPr txBox="1"/>
          <p:nvPr>
            <p:ph idx="1" type="body"/>
          </p:nvPr>
        </p:nvSpPr>
        <p:spPr>
          <a:xfrm>
            <a:off x="381000" y="1371600"/>
            <a:ext cx="6096000" cy="5254625"/>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210"/>
              <a:buFont typeface="Noto Sans Symbols"/>
              <a:buNone/>
            </a:pPr>
            <a:r>
              <a:rPr lang="en-US"/>
              <a:t>class IDGenerator</a:t>
            </a:r>
            <a:endParaRPr/>
          </a:p>
          <a:p>
            <a:pPr indent="-274320" lvl="0" marL="274320" rtl="0" algn="l">
              <a:lnSpc>
                <a:spcPct val="100000"/>
              </a:lnSpc>
              <a:spcBef>
                <a:spcPts val="580"/>
              </a:spcBef>
              <a:spcAft>
                <a:spcPts val="0"/>
              </a:spcAft>
              <a:buSzPts val="2210"/>
              <a:buFont typeface="Noto Sans Symbols"/>
              <a:buNone/>
            </a:pPr>
            <a:r>
              <a:rPr lang="en-US"/>
              <a:t>{   static int s_nextID</a:t>
            </a:r>
            <a:endParaRPr/>
          </a:p>
          <a:p>
            <a:pPr indent="-274320" lvl="0" marL="274320" rtl="0" algn="l">
              <a:lnSpc>
                <a:spcPct val="100000"/>
              </a:lnSpc>
              <a:spcBef>
                <a:spcPts val="580"/>
              </a:spcBef>
              <a:spcAft>
                <a:spcPts val="0"/>
              </a:spcAft>
              <a:buSzPts val="2210"/>
              <a:buFont typeface="Noto Sans Symbols"/>
              <a:buNone/>
            </a:pPr>
            <a:r>
              <a:rPr lang="en-US"/>
              <a:t>public:</a:t>
            </a:r>
            <a:endParaRPr/>
          </a:p>
          <a:p>
            <a:pPr indent="-274320" lvl="0" marL="274320" rtl="0" algn="l">
              <a:lnSpc>
                <a:spcPct val="100000"/>
              </a:lnSpc>
              <a:spcBef>
                <a:spcPts val="580"/>
              </a:spcBef>
              <a:spcAft>
                <a:spcPts val="0"/>
              </a:spcAft>
              <a:buSzPts val="2210"/>
              <a:buFont typeface="Noto Sans Symbols"/>
              <a:buNone/>
            </a:pPr>
            <a:r>
              <a:rPr lang="en-US"/>
              <a:t>     static int getNextID() { </a:t>
            </a:r>
            <a:endParaRPr/>
          </a:p>
          <a:p>
            <a:pPr indent="-274320" lvl="0" marL="274320" rtl="0" algn="l">
              <a:lnSpc>
                <a:spcPct val="100000"/>
              </a:lnSpc>
              <a:spcBef>
                <a:spcPts val="580"/>
              </a:spcBef>
              <a:spcAft>
                <a:spcPts val="0"/>
              </a:spcAft>
              <a:buSzPts val="2210"/>
              <a:buFont typeface="Noto Sans Symbols"/>
              <a:buNone/>
            </a:pPr>
            <a:r>
              <a:rPr lang="en-US"/>
              <a:t>return s_nextID++;</a:t>
            </a:r>
            <a:endParaRPr/>
          </a:p>
          <a:p>
            <a:pPr indent="-274320" lvl="0" marL="274320" rtl="0" algn="l">
              <a:lnSpc>
                <a:spcPct val="100000"/>
              </a:lnSpc>
              <a:spcBef>
                <a:spcPts val="580"/>
              </a:spcBef>
              <a:spcAft>
                <a:spcPts val="0"/>
              </a:spcAft>
              <a:buSzPts val="2210"/>
              <a:buFont typeface="Noto Sans Symbols"/>
              <a:buNone/>
            </a:pPr>
            <a:r>
              <a:rPr lang="en-US"/>
              <a:t> }     };</a:t>
            </a:r>
            <a:endParaRPr/>
          </a:p>
          <a:p>
            <a:pPr indent="-274320" lvl="0" marL="274320" rtl="0" algn="l">
              <a:lnSpc>
                <a:spcPct val="100000"/>
              </a:lnSpc>
              <a:spcBef>
                <a:spcPts val="580"/>
              </a:spcBef>
              <a:spcAft>
                <a:spcPts val="0"/>
              </a:spcAft>
              <a:buSzPts val="2210"/>
              <a:buFont typeface="Noto Sans Symbols"/>
              <a:buNone/>
            </a:pPr>
            <a:r>
              <a:rPr lang="en-US"/>
              <a:t>int IDGenerator::s_nextID = 1;</a:t>
            </a:r>
            <a:endParaRPr/>
          </a:p>
          <a:p>
            <a:pPr indent="-274320" lvl="0" marL="274320" rtl="0" algn="l">
              <a:lnSpc>
                <a:spcPct val="100000"/>
              </a:lnSpc>
              <a:spcBef>
                <a:spcPts val="580"/>
              </a:spcBef>
              <a:spcAft>
                <a:spcPts val="0"/>
              </a:spcAft>
              <a:buSzPts val="2210"/>
              <a:buFont typeface="Noto Sans Symbols"/>
              <a:buNone/>
            </a:pPr>
            <a:r>
              <a:rPr lang="en-US"/>
              <a:t>int main()</a:t>
            </a:r>
            <a:endParaRPr/>
          </a:p>
          <a:p>
            <a:pPr indent="-274320" lvl="0" marL="274320" rtl="0" algn="l">
              <a:lnSpc>
                <a:spcPct val="100000"/>
              </a:lnSpc>
              <a:spcBef>
                <a:spcPts val="580"/>
              </a:spcBef>
              <a:spcAft>
                <a:spcPts val="0"/>
              </a:spcAft>
              <a:buSzPts val="2210"/>
              <a:buFont typeface="Noto Sans Symbols"/>
              <a:buNone/>
            </a:pPr>
            <a:r>
              <a:rPr lang="en-US"/>
              <a:t>{   for (int count=0; count &lt; 5; ++count)</a:t>
            </a:r>
            <a:endParaRPr/>
          </a:p>
          <a:p>
            <a:pPr indent="-274320" lvl="0" marL="274320" rtl="0" algn="l">
              <a:lnSpc>
                <a:spcPct val="100000"/>
              </a:lnSpc>
              <a:spcBef>
                <a:spcPts val="580"/>
              </a:spcBef>
              <a:spcAft>
                <a:spcPts val="0"/>
              </a:spcAft>
              <a:buSzPts val="2210"/>
              <a:buFont typeface="Noto Sans Symbols"/>
              <a:buNone/>
            </a:pPr>
            <a:r>
              <a:rPr lang="en-US"/>
              <a:t>        cout &lt;&lt; "The next ID is: “”;</a:t>
            </a:r>
            <a:endParaRPr/>
          </a:p>
          <a:p>
            <a:pPr indent="-274320" lvl="0" marL="274320" rtl="0" algn="l">
              <a:lnSpc>
                <a:spcPct val="100000"/>
              </a:lnSpc>
              <a:spcBef>
                <a:spcPts val="580"/>
              </a:spcBef>
              <a:spcAft>
                <a:spcPts val="0"/>
              </a:spcAft>
              <a:buSzPts val="2210"/>
              <a:buFont typeface="Noto Sans Symbols"/>
              <a:buNone/>
            </a:pPr>
            <a:r>
              <a:rPr lang="en-US"/>
              <a:t>cout&lt;&lt;IDGenerator::getNextID() &lt;&lt; endl;</a:t>
            </a:r>
            <a:endParaRPr/>
          </a:p>
          <a:p>
            <a:pPr indent="-274320" lvl="0" marL="274320" rtl="0" algn="l">
              <a:lnSpc>
                <a:spcPct val="100000"/>
              </a:lnSpc>
              <a:spcBef>
                <a:spcPts val="580"/>
              </a:spcBef>
              <a:spcAft>
                <a:spcPts val="0"/>
              </a:spcAft>
              <a:buSzPts val="2210"/>
              <a:buFont typeface="Noto Sans Symbols"/>
              <a:buNone/>
            </a:pPr>
            <a:r>
              <a:rPr lang="en-US"/>
              <a:t> }</a:t>
            </a:r>
            <a:endParaRPr/>
          </a:p>
          <a:p>
            <a:pPr indent="-274320" lvl="0" marL="274320" rtl="0" algn="l">
              <a:lnSpc>
                <a:spcPct val="100000"/>
              </a:lnSpc>
              <a:spcBef>
                <a:spcPts val="580"/>
              </a:spcBef>
              <a:spcAft>
                <a:spcPts val="0"/>
              </a:spcAft>
              <a:buSzPts val="2210"/>
              <a:buFont typeface="Noto Sans Symbols"/>
              <a:buNone/>
            </a:pPr>
            <a:r>
              <a:t/>
            </a:r>
            <a:endParaRPr/>
          </a:p>
        </p:txBody>
      </p:sp>
      <p:sp>
        <p:nvSpPr>
          <p:cNvPr id="1309" name="Google Shape;1309;p149"/>
          <p:cNvSpPr txBox="1"/>
          <p:nvPr/>
        </p:nvSpPr>
        <p:spPr>
          <a:xfrm>
            <a:off x="6400800" y="1600200"/>
            <a:ext cx="2514600" cy="17541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Output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next ID is: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The next ID is: 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next ID is: 3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next ID is: 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next ID is: 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150"/>
          <p:cNvSpPr/>
          <p:nvPr/>
        </p:nvSpPr>
        <p:spPr>
          <a:xfrm>
            <a:off x="685695" y="6248400"/>
            <a:ext cx="1904706"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15" name="Google Shape;1315;p150"/>
          <p:cNvSpPr/>
          <p:nvPr/>
        </p:nvSpPr>
        <p:spPr>
          <a:xfrm>
            <a:off x="3123718" y="6248400"/>
            <a:ext cx="2895153"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16" name="Google Shape;1316;p150"/>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Constructors</a:t>
            </a:r>
            <a:endParaRPr/>
          </a:p>
        </p:txBody>
      </p:sp>
      <p:sp>
        <p:nvSpPr>
          <p:cNvPr id="1317" name="Google Shape;1317;p150"/>
          <p:cNvSpPr txBox="1"/>
          <p:nvPr>
            <p:ph idx="1" type="body"/>
          </p:nvPr>
        </p:nvSpPr>
        <p:spPr>
          <a:xfrm>
            <a:off x="694160" y="1828800"/>
            <a:ext cx="77712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chemeClr val="dk1"/>
              </a:buClr>
              <a:buSzPts val="2210"/>
              <a:buChar char="⚫"/>
            </a:pPr>
            <a:r>
              <a:rPr lang="en-US"/>
              <a:t>A constructor is a special member function whose task is to </a:t>
            </a:r>
            <a:r>
              <a:rPr b="1" lang="en-US"/>
              <a:t>initialize the objects of its class.</a:t>
            </a:r>
            <a:endParaRPr/>
          </a:p>
          <a:p>
            <a:pPr indent="-341313" lvl="0" marL="341313" rtl="0" algn="l">
              <a:lnSpc>
                <a:spcPct val="90000"/>
              </a:lnSpc>
              <a:spcBef>
                <a:spcPts val="580"/>
              </a:spcBef>
              <a:spcAft>
                <a:spcPts val="0"/>
              </a:spcAft>
              <a:buClr>
                <a:schemeClr val="dk1"/>
              </a:buClr>
              <a:buSzPts val="2210"/>
              <a:buChar char="⚫"/>
            </a:pPr>
            <a:r>
              <a:rPr lang="en-US"/>
              <a:t>It is special because its name is </a:t>
            </a:r>
            <a:r>
              <a:rPr b="1" lang="en-US"/>
              <a:t>same as the class name.</a:t>
            </a:r>
            <a:endParaRPr/>
          </a:p>
          <a:p>
            <a:pPr indent="-341313" lvl="0" marL="341313" rtl="0" algn="l">
              <a:lnSpc>
                <a:spcPct val="90000"/>
              </a:lnSpc>
              <a:spcBef>
                <a:spcPts val="580"/>
              </a:spcBef>
              <a:spcAft>
                <a:spcPts val="0"/>
              </a:spcAft>
              <a:buClr>
                <a:schemeClr val="dk1"/>
              </a:buClr>
              <a:buSzPts val="2210"/>
              <a:buChar char="⚫"/>
            </a:pPr>
            <a:r>
              <a:rPr lang="en-US"/>
              <a:t>The constructor is invoked whenever an object of its associated class is created.</a:t>
            </a:r>
            <a:endParaRPr/>
          </a:p>
          <a:p>
            <a:pPr indent="-514350" lvl="0" marL="514350" rtl="0" algn="l">
              <a:lnSpc>
                <a:spcPct val="90000"/>
              </a:lnSpc>
              <a:spcBef>
                <a:spcPts val="580"/>
              </a:spcBef>
              <a:spcAft>
                <a:spcPts val="0"/>
              </a:spcAft>
              <a:buClr>
                <a:schemeClr val="dk1"/>
              </a:buClr>
              <a:buSzPts val="2210"/>
              <a:buChar char="⚫"/>
            </a:pPr>
            <a:r>
              <a:rPr lang="en-US"/>
              <a:t>It is called constructor because it constructs the values of data members of the class.</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7">
                                            <p:txEl>
                                              <p:pRg end="0" st="0"/>
                                            </p:txEl>
                                          </p:spTgt>
                                        </p:tgtEl>
                                        <p:attrNameLst>
                                          <p:attrName>style.visibility</p:attrName>
                                        </p:attrNameLst>
                                      </p:cBhvr>
                                      <p:to>
                                        <p:strVal val="visible"/>
                                      </p:to>
                                    </p:set>
                                    <p:animEffect filter="fade" transition="in">
                                      <p:cBhvr>
                                        <p:cTn dur="500"/>
                                        <p:tgtEl>
                                          <p:spTgt spid="1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7">
                                            <p:txEl>
                                              <p:pRg end="1" st="1"/>
                                            </p:txEl>
                                          </p:spTgt>
                                        </p:tgtEl>
                                        <p:attrNameLst>
                                          <p:attrName>style.visibility</p:attrName>
                                        </p:attrNameLst>
                                      </p:cBhvr>
                                      <p:to>
                                        <p:strVal val="visible"/>
                                      </p:to>
                                    </p:set>
                                    <p:animEffect filter="fade" transition="in">
                                      <p:cBhvr>
                                        <p:cTn dur="500"/>
                                        <p:tgtEl>
                                          <p:spTgt spid="13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7">
                                            <p:txEl>
                                              <p:pRg end="2" st="2"/>
                                            </p:txEl>
                                          </p:spTgt>
                                        </p:tgtEl>
                                        <p:attrNameLst>
                                          <p:attrName>style.visibility</p:attrName>
                                        </p:attrNameLst>
                                      </p:cBhvr>
                                      <p:to>
                                        <p:strVal val="visible"/>
                                      </p:to>
                                    </p:set>
                                    <p:animEffect filter="fade" transition="in">
                                      <p:cBhvr>
                                        <p:cTn dur="500"/>
                                        <p:tgtEl>
                                          <p:spTgt spid="13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7">
                                            <p:txEl>
                                              <p:pRg end="3" st="3"/>
                                            </p:txEl>
                                          </p:spTgt>
                                        </p:tgtEl>
                                        <p:attrNameLst>
                                          <p:attrName>style.visibility</p:attrName>
                                        </p:attrNameLst>
                                      </p:cBhvr>
                                      <p:to>
                                        <p:strVal val="visible"/>
                                      </p:to>
                                    </p:set>
                                    <p:animEffect filter="fade" transition="in">
                                      <p:cBhvr>
                                        <p:cTn dur="500"/>
                                        <p:tgtEl>
                                          <p:spTgt spid="131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151"/>
          <p:cNvSpPr/>
          <p:nvPr/>
        </p:nvSpPr>
        <p:spPr>
          <a:xfrm>
            <a:off x="685695" y="6248400"/>
            <a:ext cx="1904706"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23" name="Google Shape;1323;p151"/>
          <p:cNvSpPr/>
          <p:nvPr/>
        </p:nvSpPr>
        <p:spPr>
          <a:xfrm>
            <a:off x="3123718" y="6248400"/>
            <a:ext cx="2895153"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24" name="Google Shape;1324;p151"/>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Constructor - example</a:t>
            </a:r>
            <a:endParaRPr/>
          </a:p>
        </p:txBody>
      </p:sp>
      <p:sp>
        <p:nvSpPr>
          <p:cNvPr id="1325" name="Google Shape;1325;p151"/>
          <p:cNvSpPr txBox="1"/>
          <p:nvPr>
            <p:ph idx="1" type="body"/>
          </p:nvPr>
        </p:nvSpPr>
        <p:spPr>
          <a:xfrm>
            <a:off x="694160" y="1828800"/>
            <a:ext cx="3817877" cy="4800600"/>
          </a:xfrm>
          <a:prstGeom prst="rect">
            <a:avLst/>
          </a:prstGeom>
          <a:noFill/>
          <a:ln>
            <a:noFill/>
          </a:ln>
        </p:spPr>
        <p:txBody>
          <a:bodyPr anchorCtr="0" anchor="t" bIns="45700" lIns="91425" spcFirstLastPara="1" rIns="91425" wrap="square" tIns="45700">
            <a:normAutofit/>
          </a:bodyPr>
          <a:lstStyle/>
          <a:p>
            <a:pPr indent="-274320" lvl="0" marL="274320" rtl="0" algn="l">
              <a:lnSpc>
                <a:spcPct val="75000"/>
              </a:lnSpc>
              <a:spcBef>
                <a:spcPts val="0"/>
              </a:spcBef>
              <a:spcAft>
                <a:spcPts val="0"/>
              </a:spcAft>
              <a:buClr>
                <a:schemeClr val="dk1"/>
              </a:buClr>
              <a:buSzPts val="2210"/>
              <a:buFont typeface="Times New Roman"/>
              <a:buNone/>
            </a:pPr>
            <a:r>
              <a:rPr lang="en-US"/>
              <a:t>class add</a:t>
            </a:r>
            <a:endParaRPr/>
          </a:p>
          <a:p>
            <a:pPr indent="-274320" lvl="0" marL="274320" rtl="0" algn="l">
              <a:lnSpc>
                <a:spcPct val="75000"/>
              </a:lnSpc>
              <a:spcBef>
                <a:spcPts val="700"/>
              </a:spcBef>
              <a:spcAft>
                <a:spcPts val="0"/>
              </a:spcAft>
              <a:buClr>
                <a:schemeClr val="dk1"/>
              </a:buClr>
              <a:buSzPts val="2210"/>
              <a:buFont typeface="Times New Roman"/>
              <a:buNone/>
            </a:pPr>
            <a:r>
              <a:rPr lang="en-US"/>
              <a:t>{</a:t>
            </a:r>
            <a:endParaRPr/>
          </a:p>
          <a:p>
            <a:pPr indent="-274320" lvl="0" marL="274320" rtl="0" algn="l">
              <a:lnSpc>
                <a:spcPct val="75000"/>
              </a:lnSpc>
              <a:spcBef>
                <a:spcPts val="700"/>
              </a:spcBef>
              <a:spcAft>
                <a:spcPts val="0"/>
              </a:spcAft>
              <a:buClr>
                <a:schemeClr val="dk1"/>
              </a:buClr>
              <a:buSzPts val="2210"/>
              <a:buFont typeface="Times New Roman"/>
              <a:buNone/>
            </a:pPr>
            <a:r>
              <a:rPr lang="en-US"/>
              <a:t>      int m, n ;</a:t>
            </a:r>
            <a:endParaRPr/>
          </a:p>
          <a:p>
            <a:pPr indent="-274320" lvl="0" marL="274320" rtl="0" algn="l">
              <a:lnSpc>
                <a:spcPct val="75000"/>
              </a:lnSpc>
              <a:spcBef>
                <a:spcPts val="700"/>
              </a:spcBef>
              <a:spcAft>
                <a:spcPts val="0"/>
              </a:spcAft>
              <a:buClr>
                <a:schemeClr val="dk1"/>
              </a:buClr>
              <a:buSzPts val="2210"/>
              <a:buFont typeface="Times New Roman"/>
              <a:buNone/>
            </a:pPr>
            <a:r>
              <a:rPr lang="en-US"/>
              <a:t>   public :</a:t>
            </a:r>
            <a:endParaRPr/>
          </a:p>
          <a:p>
            <a:pPr indent="-274320" lvl="0" marL="274320" rtl="0" algn="l">
              <a:lnSpc>
                <a:spcPct val="75000"/>
              </a:lnSpc>
              <a:spcBef>
                <a:spcPts val="700"/>
              </a:spcBef>
              <a:spcAft>
                <a:spcPts val="0"/>
              </a:spcAft>
              <a:buClr>
                <a:schemeClr val="dk1"/>
              </a:buClr>
              <a:buSzPts val="2210"/>
              <a:buFont typeface="Times New Roman"/>
              <a:buNone/>
            </a:pPr>
            <a:r>
              <a:rPr lang="en-US"/>
              <a:t>      add (void) ;</a:t>
            </a:r>
            <a:endParaRPr/>
          </a:p>
          <a:p>
            <a:pPr indent="-274320" lvl="0" marL="274320" rtl="0" algn="l">
              <a:lnSpc>
                <a:spcPct val="75000"/>
              </a:lnSpc>
              <a:spcBef>
                <a:spcPts val="700"/>
              </a:spcBef>
              <a:spcAft>
                <a:spcPts val="0"/>
              </a:spcAft>
              <a:buClr>
                <a:schemeClr val="dk1"/>
              </a:buClr>
              <a:buSzPts val="2210"/>
              <a:buFont typeface="Times New Roman"/>
              <a:buNone/>
            </a:pPr>
            <a:r>
              <a:rPr lang="en-US"/>
              <a:t>      ------</a:t>
            </a:r>
            <a:endParaRPr/>
          </a:p>
          <a:p>
            <a:pPr indent="-274320" lvl="0" marL="274320" rtl="0" algn="l">
              <a:lnSpc>
                <a:spcPct val="75000"/>
              </a:lnSpc>
              <a:spcBef>
                <a:spcPts val="700"/>
              </a:spcBef>
              <a:spcAft>
                <a:spcPts val="0"/>
              </a:spcAft>
              <a:buClr>
                <a:schemeClr val="dk1"/>
              </a:buClr>
              <a:buSzPts val="2210"/>
              <a:buFont typeface="Times New Roman"/>
              <a:buNone/>
            </a:pPr>
            <a:r>
              <a:rPr lang="en-US"/>
              <a:t>};</a:t>
            </a:r>
            <a:endParaRPr/>
          </a:p>
          <a:p>
            <a:pPr indent="-274320" lvl="0" marL="274320" rtl="0" algn="l">
              <a:lnSpc>
                <a:spcPct val="90000"/>
              </a:lnSpc>
              <a:spcBef>
                <a:spcPts val="700"/>
              </a:spcBef>
              <a:spcAft>
                <a:spcPts val="0"/>
              </a:spcAft>
              <a:buClr>
                <a:schemeClr val="dk1"/>
              </a:buClr>
              <a:buSzPts val="2210"/>
              <a:buFont typeface="Times New Roman"/>
              <a:buNone/>
            </a:pPr>
            <a:r>
              <a:rPr lang="en-US"/>
              <a:t>add :: add (void)</a:t>
            </a:r>
            <a:endParaRPr/>
          </a:p>
          <a:p>
            <a:pPr indent="-274320" lvl="0" marL="274320" rtl="0" algn="l">
              <a:lnSpc>
                <a:spcPct val="90000"/>
              </a:lnSpc>
              <a:spcBef>
                <a:spcPts val="700"/>
              </a:spcBef>
              <a:spcAft>
                <a:spcPts val="0"/>
              </a:spcAft>
              <a:buClr>
                <a:schemeClr val="dk1"/>
              </a:buClr>
              <a:buSzPts val="2210"/>
              <a:buFont typeface="Times New Roman"/>
              <a:buNone/>
            </a:pPr>
            <a:r>
              <a:rPr lang="en-US"/>
              <a:t>{</a:t>
            </a:r>
            <a:endParaRPr/>
          </a:p>
          <a:p>
            <a:pPr indent="-274320" lvl="0" marL="274320" rtl="0" algn="l">
              <a:lnSpc>
                <a:spcPct val="90000"/>
              </a:lnSpc>
              <a:spcBef>
                <a:spcPts val="700"/>
              </a:spcBef>
              <a:spcAft>
                <a:spcPts val="0"/>
              </a:spcAft>
              <a:buClr>
                <a:schemeClr val="dk1"/>
              </a:buClr>
              <a:buSzPts val="2210"/>
              <a:buFont typeface="Times New Roman"/>
              <a:buNone/>
            </a:pPr>
            <a:r>
              <a:rPr lang="en-US"/>
              <a:t>   m = 0; n = 0;</a:t>
            </a:r>
            <a:endParaRPr/>
          </a:p>
          <a:p>
            <a:pPr indent="-274320" lvl="0" marL="274320" rtl="0" algn="l">
              <a:lnSpc>
                <a:spcPct val="90000"/>
              </a:lnSpc>
              <a:spcBef>
                <a:spcPts val="700"/>
              </a:spcBef>
              <a:spcAft>
                <a:spcPts val="0"/>
              </a:spcAft>
              <a:buClr>
                <a:schemeClr val="dk1"/>
              </a:buClr>
              <a:buSzPts val="2210"/>
              <a:buFont typeface="Times New Roman"/>
              <a:buNone/>
            </a:pPr>
            <a:r>
              <a:rPr lang="en-US"/>
              <a:t>}</a:t>
            </a:r>
            <a:endParaRPr/>
          </a:p>
        </p:txBody>
      </p:sp>
      <p:sp>
        <p:nvSpPr>
          <p:cNvPr id="1326" name="Google Shape;1326;p151"/>
          <p:cNvSpPr txBox="1"/>
          <p:nvPr>
            <p:ph idx="2" type="body"/>
          </p:nvPr>
        </p:nvSpPr>
        <p:spPr>
          <a:xfrm>
            <a:off x="4647483" y="1828800"/>
            <a:ext cx="4495106" cy="4724400"/>
          </a:xfrm>
          <a:prstGeom prst="rect">
            <a:avLst/>
          </a:prstGeom>
          <a:noFill/>
          <a:ln>
            <a:noFill/>
          </a:ln>
        </p:spPr>
        <p:txBody>
          <a:bodyPr anchorCtr="0" anchor="t" bIns="45700" lIns="91425" spcFirstLastPara="1" rIns="91425" wrap="square" tIns="45700">
            <a:normAutofit/>
          </a:bodyPr>
          <a:lstStyle/>
          <a:p>
            <a:pPr indent="-341313" lvl="0" marL="341313" rtl="0" algn="l">
              <a:lnSpc>
                <a:spcPct val="100000"/>
              </a:lnSpc>
              <a:spcBef>
                <a:spcPts val="0"/>
              </a:spcBef>
              <a:spcAft>
                <a:spcPts val="0"/>
              </a:spcAft>
              <a:buClr>
                <a:srgbClr val="FFFFFF"/>
              </a:buClr>
              <a:buSzPts val="2210"/>
              <a:buFont typeface="Times New Roman"/>
              <a:buChar char="•"/>
            </a:pPr>
            <a:r>
              <a:rPr lang="en-US"/>
              <a:t>When a class contains a constructor, it is guaranteed that an object created by the class will be initialized automatically.</a:t>
            </a:r>
            <a:endParaRPr/>
          </a:p>
          <a:p>
            <a:pPr indent="-341313" lvl="0" marL="341313" rtl="0" algn="l">
              <a:lnSpc>
                <a:spcPct val="100000"/>
              </a:lnSpc>
              <a:spcBef>
                <a:spcPts val="700"/>
              </a:spcBef>
              <a:spcAft>
                <a:spcPts val="0"/>
              </a:spcAft>
              <a:buClr>
                <a:srgbClr val="FFFFFF"/>
              </a:buClr>
              <a:buSzPts val="2210"/>
              <a:buFont typeface="Times New Roman"/>
              <a:buChar char="•"/>
            </a:pPr>
            <a:r>
              <a:rPr lang="en-US"/>
              <a:t>add a ;</a:t>
            </a:r>
            <a:endParaRPr/>
          </a:p>
          <a:p>
            <a:pPr indent="-341313" lvl="0" marL="341313" rtl="0" algn="l">
              <a:lnSpc>
                <a:spcPct val="100000"/>
              </a:lnSpc>
              <a:spcBef>
                <a:spcPts val="700"/>
              </a:spcBef>
              <a:spcAft>
                <a:spcPts val="0"/>
              </a:spcAft>
              <a:buClr>
                <a:srgbClr val="FFFFFF"/>
              </a:buClr>
              <a:buSzPts val="2210"/>
              <a:buFont typeface="Times New Roman"/>
              <a:buChar char="•"/>
            </a:pPr>
            <a:r>
              <a:rPr lang="en-US"/>
              <a:t>Not only creates the object a of type add but also initializes its data members m and n to zero.</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6">
                                            <p:txEl>
                                              <p:pRg end="0" st="0"/>
                                            </p:txEl>
                                          </p:spTgt>
                                        </p:tgtEl>
                                        <p:attrNameLst>
                                          <p:attrName>style.visibility</p:attrName>
                                        </p:attrNameLst>
                                      </p:cBhvr>
                                      <p:to>
                                        <p:strVal val="visible"/>
                                      </p:to>
                                    </p:set>
                                    <p:animEffect filter="fade" transition="in">
                                      <p:cBhvr>
                                        <p:cTn dur="500"/>
                                        <p:tgtEl>
                                          <p:spTgt spid="13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6">
                                            <p:txEl>
                                              <p:pRg end="1" st="1"/>
                                            </p:txEl>
                                          </p:spTgt>
                                        </p:tgtEl>
                                        <p:attrNameLst>
                                          <p:attrName>style.visibility</p:attrName>
                                        </p:attrNameLst>
                                      </p:cBhvr>
                                      <p:to>
                                        <p:strVal val="visible"/>
                                      </p:to>
                                    </p:set>
                                    <p:animEffect filter="fade" transition="in">
                                      <p:cBhvr>
                                        <p:cTn dur="500"/>
                                        <p:tgtEl>
                                          <p:spTgt spid="13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6">
                                            <p:txEl>
                                              <p:pRg end="2" st="2"/>
                                            </p:txEl>
                                          </p:spTgt>
                                        </p:tgtEl>
                                        <p:attrNameLst>
                                          <p:attrName>style.visibility</p:attrName>
                                        </p:attrNameLst>
                                      </p:cBhvr>
                                      <p:to>
                                        <p:strVal val="visible"/>
                                      </p:to>
                                    </p:set>
                                    <p:animEffect filter="fade" transition="in">
                                      <p:cBhvr>
                                        <p:cTn dur="500"/>
                                        <p:tgtEl>
                                          <p:spTgt spid="132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Example of classes and objects</a:t>
            </a:r>
            <a:endParaRPr/>
          </a:p>
        </p:txBody>
      </p:sp>
      <p:pic>
        <p:nvPicPr>
          <p:cNvPr id="230" name="Google Shape;230;p26"/>
          <p:cNvPicPr preferRelativeResize="0"/>
          <p:nvPr>
            <p:ph idx="1" type="body"/>
          </p:nvPr>
        </p:nvPicPr>
        <p:blipFill rotWithShape="1">
          <a:blip r:embed="rId3">
            <a:alphaModFix/>
          </a:blip>
          <a:srcRect b="0" l="0" r="0" t="0"/>
          <a:stretch/>
        </p:blipFill>
        <p:spPr>
          <a:xfrm>
            <a:off x="762000" y="1676400"/>
            <a:ext cx="3657600" cy="4257675"/>
          </a:xfrm>
          <a:prstGeom prst="rect">
            <a:avLst/>
          </a:prstGeom>
          <a:noFill/>
          <a:ln>
            <a:noFill/>
          </a:ln>
        </p:spPr>
      </p:pic>
      <p:pic>
        <p:nvPicPr>
          <p:cNvPr id="231" name="Google Shape;231;p26"/>
          <p:cNvPicPr preferRelativeResize="0"/>
          <p:nvPr/>
        </p:nvPicPr>
        <p:blipFill rotWithShape="1">
          <a:blip r:embed="rId4">
            <a:alphaModFix/>
          </a:blip>
          <a:srcRect b="0" l="0" r="0" t="0"/>
          <a:stretch/>
        </p:blipFill>
        <p:spPr>
          <a:xfrm>
            <a:off x="4343400" y="1676400"/>
            <a:ext cx="4705350" cy="3848100"/>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152"/>
          <p:cNvSpPr/>
          <p:nvPr/>
        </p:nvSpPr>
        <p:spPr>
          <a:xfrm>
            <a:off x="685695" y="6248400"/>
            <a:ext cx="1904706"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32" name="Google Shape;1332;p152"/>
          <p:cNvSpPr/>
          <p:nvPr/>
        </p:nvSpPr>
        <p:spPr>
          <a:xfrm>
            <a:off x="3123718" y="6248400"/>
            <a:ext cx="2895153"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33" name="Google Shape;1333;p152"/>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Constructors</a:t>
            </a:r>
            <a:endParaRPr/>
          </a:p>
        </p:txBody>
      </p:sp>
      <p:sp>
        <p:nvSpPr>
          <p:cNvPr id="1334" name="Google Shape;1334;p152"/>
          <p:cNvSpPr txBox="1"/>
          <p:nvPr>
            <p:ph idx="1" type="body"/>
          </p:nvPr>
        </p:nvSpPr>
        <p:spPr>
          <a:xfrm>
            <a:off x="711090" y="1447800"/>
            <a:ext cx="7771200" cy="5029200"/>
          </a:xfrm>
          <a:prstGeom prst="rect">
            <a:avLst/>
          </a:prstGeom>
          <a:noFill/>
          <a:ln>
            <a:noFill/>
          </a:ln>
        </p:spPr>
        <p:txBody>
          <a:bodyPr anchorCtr="0" anchor="t" bIns="45700" lIns="91425" spcFirstLastPara="1" rIns="91425" wrap="square" tIns="45700">
            <a:normAutofit lnSpcReduction="10000"/>
          </a:bodyPr>
          <a:lstStyle/>
          <a:p>
            <a:pPr indent="-341313" lvl="0" marL="341313" rtl="0" algn="l">
              <a:lnSpc>
                <a:spcPct val="100000"/>
              </a:lnSpc>
              <a:spcBef>
                <a:spcPts val="0"/>
              </a:spcBef>
              <a:spcAft>
                <a:spcPts val="0"/>
              </a:spcAft>
              <a:buClr>
                <a:schemeClr val="dk1"/>
              </a:buClr>
              <a:buSzPts val="2210"/>
              <a:buFont typeface="Times New Roman"/>
              <a:buChar char="•"/>
            </a:pPr>
            <a:r>
              <a:rPr lang="en-US"/>
              <a:t>There is no need to write any statement to invoke the constructor function.</a:t>
            </a:r>
            <a:endParaRPr/>
          </a:p>
          <a:p>
            <a:pPr indent="-341313" lvl="0" marL="341313" rtl="0" algn="l">
              <a:lnSpc>
                <a:spcPct val="100000"/>
              </a:lnSpc>
              <a:spcBef>
                <a:spcPts val="580"/>
              </a:spcBef>
              <a:spcAft>
                <a:spcPts val="0"/>
              </a:spcAft>
              <a:buClr>
                <a:schemeClr val="dk1"/>
              </a:buClr>
              <a:buSzPts val="2210"/>
              <a:buFont typeface="Times New Roman"/>
              <a:buChar char="•"/>
            </a:pPr>
            <a:r>
              <a:rPr lang="en-US"/>
              <a:t>If a ‘normal’ member function is defined for zero initialization, we would need to invoke this function for each of the objects separately.</a:t>
            </a:r>
            <a:endParaRPr/>
          </a:p>
          <a:p>
            <a:pPr indent="-274320" lvl="0" marL="274320" rtl="0" algn="l">
              <a:lnSpc>
                <a:spcPct val="100000"/>
              </a:lnSpc>
              <a:spcBef>
                <a:spcPts val="580"/>
              </a:spcBef>
              <a:spcAft>
                <a:spcPts val="0"/>
              </a:spcAft>
              <a:buSzPts val="2210"/>
              <a:buChar char="⚫"/>
            </a:pPr>
            <a:r>
              <a:rPr lang="en-US"/>
              <a:t>The syntax generally is as given below :</a:t>
            </a:r>
            <a:endParaRPr/>
          </a:p>
          <a:p>
            <a:pPr indent="-274320" lvl="0" marL="274320" rtl="0" algn="l">
              <a:lnSpc>
                <a:spcPct val="100000"/>
              </a:lnSpc>
              <a:spcBef>
                <a:spcPts val="580"/>
              </a:spcBef>
              <a:spcAft>
                <a:spcPts val="0"/>
              </a:spcAft>
              <a:buSzPts val="2210"/>
              <a:buNone/>
            </a:pPr>
            <a:r>
              <a:rPr lang="en-US"/>
              <a:t>   &lt;class name&gt; { arguments} ;</a:t>
            </a:r>
            <a:endParaRPr/>
          </a:p>
          <a:p>
            <a:pPr indent="-341313" lvl="0" marL="341313" rtl="0" algn="l">
              <a:lnSpc>
                <a:spcPct val="100000"/>
              </a:lnSpc>
              <a:spcBef>
                <a:spcPts val="580"/>
              </a:spcBef>
              <a:spcAft>
                <a:spcPts val="0"/>
              </a:spcAft>
              <a:buClr>
                <a:schemeClr val="dk1"/>
              </a:buClr>
              <a:buSzPts val="2210"/>
              <a:buFont typeface="Times New Roman"/>
              <a:buChar char="•"/>
            </a:pPr>
            <a:r>
              <a:rPr lang="en-US"/>
              <a:t>A constructor that accepts no parameters is called the default constructor.</a:t>
            </a:r>
            <a:endParaRPr/>
          </a:p>
          <a:p>
            <a:pPr indent="-341313" lvl="0" marL="341313" rtl="0" algn="l">
              <a:lnSpc>
                <a:spcPct val="100000"/>
              </a:lnSpc>
              <a:spcBef>
                <a:spcPts val="580"/>
              </a:spcBef>
              <a:spcAft>
                <a:spcPts val="0"/>
              </a:spcAft>
              <a:buClr>
                <a:schemeClr val="dk1"/>
              </a:buClr>
              <a:buSzPts val="2210"/>
              <a:buFont typeface="Times New Roman"/>
              <a:buChar char="•"/>
            </a:pPr>
            <a:r>
              <a:rPr lang="en-US"/>
              <a:t>The default constructor for class A is A : : A ( )</a:t>
            </a:r>
            <a:endParaRPr/>
          </a:p>
          <a:p>
            <a:pPr indent="-341313" lvl="0" marL="341313" rtl="0" algn="l">
              <a:lnSpc>
                <a:spcPct val="100000"/>
              </a:lnSpc>
              <a:spcBef>
                <a:spcPts val="580"/>
              </a:spcBef>
              <a:spcAft>
                <a:spcPts val="0"/>
              </a:spcAft>
              <a:buClr>
                <a:schemeClr val="dk1"/>
              </a:buClr>
              <a:buSzPts val="2210"/>
              <a:buFont typeface="Times New Roman"/>
              <a:buChar char="•"/>
            </a:pPr>
            <a:r>
              <a:rPr lang="en-US"/>
              <a:t>When a constructor is declared for a class initialization of the class objects becomes mandatory.</a:t>
            </a:r>
            <a:endParaRPr/>
          </a:p>
          <a:p>
            <a:pPr indent="-200978" lvl="0" marL="341313" rtl="0" algn="l">
              <a:lnSpc>
                <a:spcPct val="100000"/>
              </a:lnSpc>
              <a:spcBef>
                <a:spcPts val="580"/>
              </a:spcBef>
              <a:spcAft>
                <a:spcPts val="0"/>
              </a:spcAft>
              <a:buClr>
                <a:srgbClr val="FFFFFF"/>
              </a:buClr>
              <a:buSzPts val="2210"/>
              <a:buFont typeface="Times New Roman"/>
              <a:buNone/>
            </a:pPr>
            <a:r>
              <a:t/>
            </a:r>
            <a:endParaRPr/>
          </a:p>
        </p:txBody>
      </p:sp>
      <p:sp>
        <p:nvSpPr>
          <p:cNvPr id="1335" name="Google Shape;1335;p152"/>
          <p:cNvSpPr txBox="1"/>
          <p:nvPr/>
        </p:nvSpPr>
        <p:spPr>
          <a:xfrm>
            <a:off x="6562065" y="1066800"/>
            <a:ext cx="1244741" cy="37151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Garamond"/>
              <a:buNone/>
            </a:pPr>
            <a:r>
              <a:rPr b="0" i="0" lang="en-US" sz="1800" u="none" cap="none" strike="noStrike">
                <a:solidFill>
                  <a:srgbClr val="FFFFFF"/>
                </a:solidFill>
                <a:latin typeface="Garamond"/>
                <a:ea typeface="Garamond"/>
                <a:cs typeface="Garamond"/>
                <a:sym typeface="Garamond"/>
              </a:rPr>
              <a:t>continue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4">
                                            <p:txEl>
                                              <p:pRg end="0" st="0"/>
                                            </p:txEl>
                                          </p:spTgt>
                                        </p:tgtEl>
                                        <p:attrNameLst>
                                          <p:attrName>style.visibility</p:attrName>
                                        </p:attrNameLst>
                                      </p:cBhvr>
                                      <p:to>
                                        <p:strVal val="visible"/>
                                      </p:to>
                                    </p:set>
                                    <p:animEffect filter="fade" transition="in">
                                      <p:cBhvr>
                                        <p:cTn dur="500"/>
                                        <p:tgtEl>
                                          <p:spTgt spid="13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4">
                                            <p:txEl>
                                              <p:pRg end="1" st="1"/>
                                            </p:txEl>
                                          </p:spTgt>
                                        </p:tgtEl>
                                        <p:attrNameLst>
                                          <p:attrName>style.visibility</p:attrName>
                                        </p:attrNameLst>
                                      </p:cBhvr>
                                      <p:to>
                                        <p:strVal val="visible"/>
                                      </p:to>
                                    </p:set>
                                    <p:animEffect filter="fade" transition="in">
                                      <p:cBhvr>
                                        <p:cTn dur="500"/>
                                        <p:tgtEl>
                                          <p:spTgt spid="13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4">
                                            <p:txEl>
                                              <p:pRg end="2" st="2"/>
                                            </p:txEl>
                                          </p:spTgt>
                                        </p:tgtEl>
                                        <p:attrNameLst>
                                          <p:attrName>style.visibility</p:attrName>
                                        </p:attrNameLst>
                                      </p:cBhvr>
                                      <p:to>
                                        <p:strVal val="visible"/>
                                      </p:to>
                                    </p:set>
                                    <p:animEffect filter="fade" transition="in">
                                      <p:cBhvr>
                                        <p:cTn dur="500"/>
                                        <p:tgtEl>
                                          <p:spTgt spid="13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4">
                                            <p:txEl>
                                              <p:pRg end="3" st="3"/>
                                            </p:txEl>
                                          </p:spTgt>
                                        </p:tgtEl>
                                        <p:attrNameLst>
                                          <p:attrName>style.visibility</p:attrName>
                                        </p:attrNameLst>
                                      </p:cBhvr>
                                      <p:to>
                                        <p:strVal val="visible"/>
                                      </p:to>
                                    </p:set>
                                    <p:animEffect filter="fade" transition="in">
                                      <p:cBhvr>
                                        <p:cTn dur="500"/>
                                        <p:tgtEl>
                                          <p:spTgt spid="13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4">
                                            <p:txEl>
                                              <p:pRg end="4" st="4"/>
                                            </p:txEl>
                                          </p:spTgt>
                                        </p:tgtEl>
                                        <p:attrNameLst>
                                          <p:attrName>style.visibility</p:attrName>
                                        </p:attrNameLst>
                                      </p:cBhvr>
                                      <p:to>
                                        <p:strVal val="visible"/>
                                      </p:to>
                                    </p:set>
                                    <p:animEffect filter="fade" transition="in">
                                      <p:cBhvr>
                                        <p:cTn dur="500"/>
                                        <p:tgtEl>
                                          <p:spTgt spid="13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4">
                                            <p:txEl>
                                              <p:pRg end="5" st="5"/>
                                            </p:txEl>
                                          </p:spTgt>
                                        </p:tgtEl>
                                        <p:attrNameLst>
                                          <p:attrName>style.visibility</p:attrName>
                                        </p:attrNameLst>
                                      </p:cBhvr>
                                      <p:to>
                                        <p:strVal val="visible"/>
                                      </p:to>
                                    </p:set>
                                    <p:animEffect filter="fade" transition="in">
                                      <p:cBhvr>
                                        <p:cTn dur="500"/>
                                        <p:tgtEl>
                                          <p:spTgt spid="13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4">
                                            <p:txEl>
                                              <p:pRg end="6" st="6"/>
                                            </p:txEl>
                                          </p:spTgt>
                                        </p:tgtEl>
                                        <p:attrNameLst>
                                          <p:attrName>style.visibility</p:attrName>
                                        </p:attrNameLst>
                                      </p:cBhvr>
                                      <p:to>
                                        <p:strVal val="visible"/>
                                      </p:to>
                                    </p:set>
                                    <p:animEffect filter="fade" transition="in">
                                      <p:cBhvr>
                                        <p:cTn dur="500"/>
                                        <p:tgtEl>
                                          <p:spTgt spid="13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4">
                                            <p:txEl>
                                              <p:pRg end="7" st="7"/>
                                            </p:txEl>
                                          </p:spTgt>
                                        </p:tgtEl>
                                        <p:attrNameLst>
                                          <p:attrName>style.visibility</p:attrName>
                                        </p:attrNameLst>
                                      </p:cBhvr>
                                      <p:to>
                                        <p:strVal val="visible"/>
                                      </p:to>
                                    </p:set>
                                    <p:animEffect filter="fade" transition="in">
                                      <p:cBhvr>
                                        <p:cTn dur="500"/>
                                        <p:tgtEl>
                                          <p:spTgt spid="133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53"/>
          <p:cNvSpPr/>
          <p:nvPr/>
        </p:nvSpPr>
        <p:spPr>
          <a:xfrm>
            <a:off x="685695" y="6248400"/>
            <a:ext cx="1904706"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41" name="Google Shape;1341;p153"/>
          <p:cNvSpPr/>
          <p:nvPr/>
        </p:nvSpPr>
        <p:spPr>
          <a:xfrm>
            <a:off x="3123718" y="6248400"/>
            <a:ext cx="2895153"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42" name="Google Shape;1342;p153"/>
          <p:cNvSpPr txBox="1"/>
          <p:nvPr>
            <p:ph type="title"/>
          </p:nvPr>
        </p:nvSpPr>
        <p:spPr>
          <a:xfrm>
            <a:off x="677229" y="228600"/>
            <a:ext cx="7771200" cy="762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Characteristics</a:t>
            </a:r>
            <a:r>
              <a:rPr lang="en-US">
                <a:solidFill>
                  <a:srgbClr val="FFFFFF"/>
                </a:solidFill>
              </a:rPr>
              <a:t> </a:t>
            </a:r>
            <a:r>
              <a:rPr lang="en-US">
                <a:solidFill>
                  <a:schemeClr val="dk1"/>
                </a:solidFill>
              </a:rPr>
              <a:t>Constructors</a:t>
            </a:r>
            <a:endParaRPr/>
          </a:p>
        </p:txBody>
      </p:sp>
      <p:sp>
        <p:nvSpPr>
          <p:cNvPr id="1343" name="Google Shape;1343;p153"/>
          <p:cNvSpPr txBox="1"/>
          <p:nvPr>
            <p:ph idx="1" type="body"/>
          </p:nvPr>
        </p:nvSpPr>
        <p:spPr>
          <a:xfrm>
            <a:off x="711090" y="1066800"/>
            <a:ext cx="7771200" cy="5410200"/>
          </a:xfrm>
          <a:prstGeom prst="rect">
            <a:avLst/>
          </a:prstGeom>
          <a:noFill/>
          <a:ln>
            <a:noFill/>
          </a:ln>
        </p:spPr>
        <p:txBody>
          <a:bodyPr anchorCtr="0" anchor="t" bIns="45700" lIns="91425" spcFirstLastPara="1" rIns="91425" wrap="square" tIns="45700">
            <a:normAutofit fontScale="92500" lnSpcReduction="20000"/>
          </a:bodyPr>
          <a:lstStyle/>
          <a:p>
            <a:pPr indent="-341313" lvl="0" marL="341313" rtl="0" algn="l">
              <a:lnSpc>
                <a:spcPct val="100000"/>
              </a:lnSpc>
              <a:spcBef>
                <a:spcPts val="0"/>
              </a:spcBef>
              <a:spcAft>
                <a:spcPts val="0"/>
              </a:spcAft>
              <a:buClr>
                <a:schemeClr val="dk1"/>
              </a:buClr>
              <a:buSzPct val="85000"/>
              <a:buFont typeface="Arial"/>
              <a:buChar char="•"/>
            </a:pPr>
            <a:r>
              <a:rPr lang="en-US"/>
              <a:t>They should be declared in the public section.</a:t>
            </a:r>
            <a:endParaRPr/>
          </a:p>
          <a:p>
            <a:pPr indent="-341313" lvl="0" marL="341313" rtl="0" algn="l">
              <a:lnSpc>
                <a:spcPct val="100000"/>
              </a:lnSpc>
              <a:spcBef>
                <a:spcPts val="580"/>
              </a:spcBef>
              <a:spcAft>
                <a:spcPts val="0"/>
              </a:spcAft>
              <a:buClr>
                <a:schemeClr val="dk1"/>
              </a:buClr>
              <a:buSzPct val="85000"/>
              <a:buFont typeface="Arial"/>
              <a:buChar char="•"/>
            </a:pPr>
            <a:r>
              <a:rPr lang="en-US"/>
              <a:t>They are invoked automatically when the objects are created.</a:t>
            </a:r>
            <a:endParaRPr/>
          </a:p>
          <a:p>
            <a:pPr indent="-341313" lvl="0" marL="341313" rtl="0" algn="l">
              <a:lnSpc>
                <a:spcPct val="100000"/>
              </a:lnSpc>
              <a:spcBef>
                <a:spcPts val="580"/>
              </a:spcBef>
              <a:spcAft>
                <a:spcPts val="0"/>
              </a:spcAft>
              <a:buClr>
                <a:schemeClr val="dk1"/>
              </a:buClr>
              <a:buSzPct val="85000"/>
              <a:buFont typeface="Arial"/>
              <a:buChar char="•"/>
            </a:pPr>
            <a:r>
              <a:rPr lang="en-US"/>
              <a:t>They do not have return types, not even void and they cannot return values.</a:t>
            </a:r>
            <a:endParaRPr/>
          </a:p>
          <a:p>
            <a:pPr indent="-341313" lvl="0" marL="341313" rtl="0" algn="l">
              <a:lnSpc>
                <a:spcPct val="100000"/>
              </a:lnSpc>
              <a:spcBef>
                <a:spcPts val="580"/>
              </a:spcBef>
              <a:spcAft>
                <a:spcPts val="0"/>
              </a:spcAft>
              <a:buClr>
                <a:schemeClr val="dk1"/>
              </a:buClr>
              <a:buSzPct val="85000"/>
              <a:buFont typeface="Arial"/>
              <a:buChar char="•"/>
            </a:pPr>
            <a:r>
              <a:rPr lang="en-US"/>
              <a:t>They cannot be inherited, though a derived class can call the base class constructor.</a:t>
            </a:r>
            <a:endParaRPr/>
          </a:p>
          <a:p>
            <a:pPr indent="-341313" lvl="0" marL="341313" rtl="0" algn="l">
              <a:lnSpc>
                <a:spcPct val="100000"/>
              </a:lnSpc>
              <a:spcBef>
                <a:spcPts val="580"/>
              </a:spcBef>
              <a:spcAft>
                <a:spcPts val="0"/>
              </a:spcAft>
              <a:buClr>
                <a:schemeClr val="dk1"/>
              </a:buClr>
              <a:buSzPct val="85000"/>
              <a:buFont typeface="Arial"/>
              <a:buChar char="•"/>
            </a:pPr>
            <a:r>
              <a:rPr lang="en-US"/>
              <a:t>Like other C++ functions, Constructors can have default arguments.</a:t>
            </a:r>
            <a:endParaRPr/>
          </a:p>
          <a:p>
            <a:pPr indent="-341313" lvl="0" marL="341313" rtl="0" algn="l">
              <a:lnSpc>
                <a:spcPct val="100000"/>
              </a:lnSpc>
              <a:spcBef>
                <a:spcPts val="580"/>
              </a:spcBef>
              <a:spcAft>
                <a:spcPts val="0"/>
              </a:spcAft>
              <a:buClr>
                <a:schemeClr val="dk1"/>
              </a:buClr>
              <a:buSzPct val="85000"/>
              <a:buFont typeface="Arial"/>
              <a:buChar char="•"/>
            </a:pPr>
            <a:r>
              <a:rPr lang="en-US"/>
              <a:t>Constructors can not be virtual.</a:t>
            </a:r>
            <a:endParaRPr/>
          </a:p>
          <a:p>
            <a:pPr indent="-341313" lvl="0" marL="341313" rtl="0" algn="l">
              <a:lnSpc>
                <a:spcPct val="100000"/>
              </a:lnSpc>
              <a:spcBef>
                <a:spcPts val="580"/>
              </a:spcBef>
              <a:spcAft>
                <a:spcPts val="0"/>
              </a:spcAft>
              <a:buClr>
                <a:schemeClr val="dk1"/>
              </a:buClr>
              <a:buSzPct val="85000"/>
              <a:buFont typeface="Arial"/>
              <a:buChar char="•"/>
            </a:pPr>
            <a:r>
              <a:rPr lang="en-US"/>
              <a:t>We can not refer to their addresses.</a:t>
            </a:r>
            <a:endParaRPr/>
          </a:p>
          <a:p>
            <a:pPr indent="-341313" lvl="0" marL="341313" rtl="0" algn="l">
              <a:lnSpc>
                <a:spcPct val="100000"/>
              </a:lnSpc>
              <a:spcBef>
                <a:spcPts val="580"/>
              </a:spcBef>
              <a:spcAft>
                <a:spcPts val="0"/>
              </a:spcAft>
              <a:buClr>
                <a:schemeClr val="dk1"/>
              </a:buClr>
              <a:buSzPct val="85000"/>
              <a:buFont typeface="Arial"/>
              <a:buChar char="•"/>
            </a:pPr>
            <a:r>
              <a:rPr lang="en-US"/>
              <a:t>An object with a constructor (or destructor) can not be used as a member of a union.</a:t>
            </a:r>
            <a:endParaRPr/>
          </a:p>
          <a:p>
            <a:pPr indent="-341313" lvl="0" marL="341313" rtl="0" algn="l">
              <a:lnSpc>
                <a:spcPct val="100000"/>
              </a:lnSpc>
              <a:spcBef>
                <a:spcPts val="580"/>
              </a:spcBef>
              <a:spcAft>
                <a:spcPts val="0"/>
              </a:spcAft>
              <a:buClr>
                <a:schemeClr val="dk1"/>
              </a:buClr>
              <a:buSzPct val="85000"/>
              <a:buFont typeface="Arial"/>
              <a:buChar char="•"/>
            </a:pPr>
            <a:r>
              <a:rPr lang="en-US"/>
              <a:t>They make ‘implicit calls’ to the operators </a:t>
            </a:r>
            <a:r>
              <a:rPr b="1" i="1" lang="en-US"/>
              <a:t>new</a:t>
            </a:r>
            <a:r>
              <a:rPr lang="en-US"/>
              <a:t> and </a:t>
            </a:r>
            <a:r>
              <a:rPr b="1" i="1" lang="en-US"/>
              <a:t>delete</a:t>
            </a:r>
            <a:r>
              <a:rPr lang="en-US"/>
              <a:t> when memory allocation is required.</a:t>
            </a:r>
            <a:endParaRPr/>
          </a:p>
          <a:p>
            <a:pPr indent="-211503" lvl="0" marL="341313" rtl="0" algn="l">
              <a:lnSpc>
                <a:spcPct val="100000"/>
              </a:lnSpc>
              <a:spcBef>
                <a:spcPts val="580"/>
              </a:spcBef>
              <a:spcAft>
                <a:spcPts val="0"/>
              </a:spcAft>
              <a:buClr>
                <a:schemeClr val="dk1"/>
              </a:buClr>
              <a:buSzPct val="85000"/>
              <a:buFont typeface="Arial"/>
              <a:buNone/>
            </a:pPr>
            <a:r>
              <a:t/>
            </a:r>
            <a:endParaRPr/>
          </a:p>
          <a:p>
            <a:pPr indent="-211503" lvl="0" marL="341313" rtl="0" algn="l">
              <a:lnSpc>
                <a:spcPct val="100000"/>
              </a:lnSpc>
              <a:spcBef>
                <a:spcPts val="580"/>
              </a:spcBef>
              <a:spcAft>
                <a:spcPts val="0"/>
              </a:spcAft>
              <a:buClr>
                <a:schemeClr val="dk1"/>
              </a:buClr>
              <a:buSzPct val="85000"/>
              <a:buFont typeface="Arial"/>
              <a:buNone/>
            </a:pPr>
            <a:r>
              <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3">
                                            <p:txEl>
                                              <p:pRg end="0" st="0"/>
                                            </p:txEl>
                                          </p:spTgt>
                                        </p:tgtEl>
                                        <p:attrNameLst>
                                          <p:attrName>style.visibility</p:attrName>
                                        </p:attrNameLst>
                                      </p:cBhvr>
                                      <p:to>
                                        <p:strVal val="visible"/>
                                      </p:to>
                                    </p:set>
                                    <p:animEffect filter="fade" transition="in">
                                      <p:cBhvr>
                                        <p:cTn dur="500"/>
                                        <p:tgtEl>
                                          <p:spTgt spid="13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3">
                                            <p:txEl>
                                              <p:pRg end="1" st="1"/>
                                            </p:txEl>
                                          </p:spTgt>
                                        </p:tgtEl>
                                        <p:attrNameLst>
                                          <p:attrName>style.visibility</p:attrName>
                                        </p:attrNameLst>
                                      </p:cBhvr>
                                      <p:to>
                                        <p:strVal val="visible"/>
                                      </p:to>
                                    </p:set>
                                    <p:animEffect filter="fade" transition="in">
                                      <p:cBhvr>
                                        <p:cTn dur="500"/>
                                        <p:tgtEl>
                                          <p:spTgt spid="13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3">
                                            <p:txEl>
                                              <p:pRg end="2" st="2"/>
                                            </p:txEl>
                                          </p:spTgt>
                                        </p:tgtEl>
                                        <p:attrNameLst>
                                          <p:attrName>style.visibility</p:attrName>
                                        </p:attrNameLst>
                                      </p:cBhvr>
                                      <p:to>
                                        <p:strVal val="visible"/>
                                      </p:to>
                                    </p:set>
                                    <p:animEffect filter="fade" transition="in">
                                      <p:cBhvr>
                                        <p:cTn dur="500"/>
                                        <p:tgtEl>
                                          <p:spTgt spid="13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3">
                                            <p:txEl>
                                              <p:pRg end="3" st="3"/>
                                            </p:txEl>
                                          </p:spTgt>
                                        </p:tgtEl>
                                        <p:attrNameLst>
                                          <p:attrName>style.visibility</p:attrName>
                                        </p:attrNameLst>
                                      </p:cBhvr>
                                      <p:to>
                                        <p:strVal val="visible"/>
                                      </p:to>
                                    </p:set>
                                    <p:animEffect filter="fade" transition="in">
                                      <p:cBhvr>
                                        <p:cTn dur="500"/>
                                        <p:tgtEl>
                                          <p:spTgt spid="13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3">
                                            <p:txEl>
                                              <p:pRg end="4" st="4"/>
                                            </p:txEl>
                                          </p:spTgt>
                                        </p:tgtEl>
                                        <p:attrNameLst>
                                          <p:attrName>style.visibility</p:attrName>
                                        </p:attrNameLst>
                                      </p:cBhvr>
                                      <p:to>
                                        <p:strVal val="visible"/>
                                      </p:to>
                                    </p:set>
                                    <p:animEffect filter="fade" transition="in">
                                      <p:cBhvr>
                                        <p:cTn dur="500"/>
                                        <p:tgtEl>
                                          <p:spTgt spid="13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3">
                                            <p:txEl>
                                              <p:pRg end="5" st="5"/>
                                            </p:txEl>
                                          </p:spTgt>
                                        </p:tgtEl>
                                        <p:attrNameLst>
                                          <p:attrName>style.visibility</p:attrName>
                                        </p:attrNameLst>
                                      </p:cBhvr>
                                      <p:to>
                                        <p:strVal val="visible"/>
                                      </p:to>
                                    </p:set>
                                    <p:animEffect filter="fade" transition="in">
                                      <p:cBhvr>
                                        <p:cTn dur="500"/>
                                        <p:tgtEl>
                                          <p:spTgt spid="13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3">
                                            <p:txEl>
                                              <p:pRg end="6" st="6"/>
                                            </p:txEl>
                                          </p:spTgt>
                                        </p:tgtEl>
                                        <p:attrNameLst>
                                          <p:attrName>style.visibility</p:attrName>
                                        </p:attrNameLst>
                                      </p:cBhvr>
                                      <p:to>
                                        <p:strVal val="visible"/>
                                      </p:to>
                                    </p:set>
                                    <p:animEffect filter="fade" transition="in">
                                      <p:cBhvr>
                                        <p:cTn dur="500"/>
                                        <p:tgtEl>
                                          <p:spTgt spid="13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3">
                                            <p:txEl>
                                              <p:pRg end="7" st="7"/>
                                            </p:txEl>
                                          </p:spTgt>
                                        </p:tgtEl>
                                        <p:attrNameLst>
                                          <p:attrName>style.visibility</p:attrName>
                                        </p:attrNameLst>
                                      </p:cBhvr>
                                      <p:to>
                                        <p:strVal val="visible"/>
                                      </p:to>
                                    </p:set>
                                    <p:animEffect filter="fade" transition="in">
                                      <p:cBhvr>
                                        <p:cTn dur="500"/>
                                        <p:tgtEl>
                                          <p:spTgt spid="134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3">
                                            <p:txEl>
                                              <p:pRg end="8" st="8"/>
                                            </p:txEl>
                                          </p:spTgt>
                                        </p:tgtEl>
                                        <p:attrNameLst>
                                          <p:attrName>style.visibility</p:attrName>
                                        </p:attrNameLst>
                                      </p:cBhvr>
                                      <p:to>
                                        <p:strVal val="visible"/>
                                      </p:to>
                                    </p:set>
                                    <p:animEffect filter="fade" transition="in">
                                      <p:cBhvr>
                                        <p:cTn dur="500"/>
                                        <p:tgtEl>
                                          <p:spTgt spid="134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3">
                                            <p:txEl>
                                              <p:pRg end="9" st="9"/>
                                            </p:txEl>
                                          </p:spTgt>
                                        </p:tgtEl>
                                        <p:attrNameLst>
                                          <p:attrName>style.visibility</p:attrName>
                                        </p:attrNameLst>
                                      </p:cBhvr>
                                      <p:to>
                                        <p:strVal val="visible"/>
                                      </p:to>
                                    </p:set>
                                    <p:animEffect filter="fade" transition="in">
                                      <p:cBhvr>
                                        <p:cTn dur="500"/>
                                        <p:tgtEl>
                                          <p:spTgt spid="134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3">
                                            <p:txEl>
                                              <p:pRg end="10" st="10"/>
                                            </p:txEl>
                                          </p:spTgt>
                                        </p:tgtEl>
                                        <p:attrNameLst>
                                          <p:attrName>style.visibility</p:attrName>
                                        </p:attrNameLst>
                                      </p:cBhvr>
                                      <p:to>
                                        <p:strVal val="visible"/>
                                      </p:to>
                                    </p:set>
                                    <p:animEffect filter="fade" transition="in">
                                      <p:cBhvr>
                                        <p:cTn dur="500"/>
                                        <p:tgtEl>
                                          <p:spTgt spid="134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5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Constructor Types</a:t>
            </a:r>
            <a:endParaRPr/>
          </a:p>
        </p:txBody>
      </p:sp>
      <p:sp>
        <p:nvSpPr>
          <p:cNvPr id="1349" name="Google Shape;1349;p154"/>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rmAutofit/>
          </a:bodyPr>
          <a:lstStyle/>
          <a:p>
            <a:pPr indent="-274320" lvl="0" marL="274320" rtl="0" algn="l">
              <a:lnSpc>
                <a:spcPct val="120000"/>
              </a:lnSpc>
              <a:spcBef>
                <a:spcPts val="0"/>
              </a:spcBef>
              <a:spcAft>
                <a:spcPts val="0"/>
              </a:spcAft>
              <a:buSzPts val="2210"/>
              <a:buNone/>
            </a:pPr>
            <a:r>
              <a:rPr lang="en-US"/>
              <a:t>The constructor is automatically called when an object is created </a:t>
            </a:r>
            <a:endParaRPr/>
          </a:p>
          <a:p>
            <a:pPr indent="-274320" lvl="0" marL="274320" rtl="0" algn="l">
              <a:lnSpc>
                <a:spcPct val="120000"/>
              </a:lnSpc>
              <a:spcBef>
                <a:spcPts val="0"/>
              </a:spcBef>
              <a:spcAft>
                <a:spcPts val="0"/>
              </a:spcAft>
              <a:buSzPts val="2210"/>
              <a:buNone/>
            </a:pPr>
            <a:r>
              <a:rPr lang="en-US"/>
              <a:t>There are several forms in which a constructor can take its shape namely:</a:t>
            </a:r>
            <a:endParaRPr/>
          </a:p>
          <a:p>
            <a:pPr indent="-274320" lvl="0" marL="274320" rtl="0" algn="l">
              <a:lnSpc>
                <a:spcPct val="120000"/>
              </a:lnSpc>
              <a:spcBef>
                <a:spcPts val="0"/>
              </a:spcBef>
              <a:spcAft>
                <a:spcPts val="0"/>
              </a:spcAft>
              <a:buSzPts val="2210"/>
              <a:buFont typeface="Noto Sans Symbols"/>
              <a:buChar char="✔"/>
            </a:pPr>
            <a:r>
              <a:rPr lang="en-US"/>
              <a:t>Default Constructor</a:t>
            </a:r>
            <a:endParaRPr/>
          </a:p>
          <a:p>
            <a:pPr indent="-274320" lvl="0" marL="274320" rtl="0" algn="l">
              <a:lnSpc>
                <a:spcPct val="120000"/>
              </a:lnSpc>
              <a:spcBef>
                <a:spcPts val="0"/>
              </a:spcBef>
              <a:spcAft>
                <a:spcPts val="0"/>
              </a:spcAft>
              <a:buSzPts val="2210"/>
              <a:buFont typeface="Noto Sans Symbols"/>
              <a:buChar char="✔"/>
            </a:pPr>
            <a:r>
              <a:rPr lang="en-US"/>
              <a:t>Parameterized Constructors</a:t>
            </a:r>
            <a:endParaRPr/>
          </a:p>
          <a:p>
            <a:pPr indent="-274320" lvl="0" marL="274320" rtl="0" algn="l">
              <a:lnSpc>
                <a:spcPct val="120000"/>
              </a:lnSpc>
              <a:spcBef>
                <a:spcPts val="0"/>
              </a:spcBef>
              <a:spcAft>
                <a:spcPts val="0"/>
              </a:spcAft>
              <a:buSzPts val="2210"/>
              <a:buFont typeface="Noto Sans Symbols"/>
              <a:buChar char="✔"/>
            </a:pPr>
            <a:r>
              <a:rPr lang="en-US"/>
              <a:t>Copy constructor</a:t>
            </a:r>
            <a:endParaRPr/>
          </a:p>
          <a:p>
            <a:pPr indent="-274320" lvl="0" marL="274320" rtl="0" algn="l">
              <a:lnSpc>
                <a:spcPct val="120000"/>
              </a:lnSpc>
              <a:spcBef>
                <a:spcPts val="0"/>
              </a:spcBef>
              <a:spcAft>
                <a:spcPts val="0"/>
              </a:spcAft>
              <a:buSzPts val="2210"/>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155"/>
          <p:cNvSpPr/>
          <p:nvPr/>
        </p:nvSpPr>
        <p:spPr>
          <a:xfrm>
            <a:off x="685695" y="6248400"/>
            <a:ext cx="1904706"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55" name="Google Shape;1355;p155"/>
          <p:cNvSpPr/>
          <p:nvPr/>
        </p:nvSpPr>
        <p:spPr>
          <a:xfrm>
            <a:off x="3123718" y="6248400"/>
            <a:ext cx="2895153"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56" name="Google Shape;1356;p155"/>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Parameterized</a:t>
            </a:r>
            <a:r>
              <a:rPr lang="en-US">
                <a:solidFill>
                  <a:srgbClr val="FFFFFF"/>
                </a:solidFill>
              </a:rPr>
              <a:t> </a:t>
            </a:r>
            <a:r>
              <a:rPr lang="en-US">
                <a:solidFill>
                  <a:schemeClr val="dk1"/>
                </a:solidFill>
              </a:rPr>
              <a:t>Constructors</a:t>
            </a:r>
            <a:endParaRPr/>
          </a:p>
        </p:txBody>
      </p:sp>
      <p:sp>
        <p:nvSpPr>
          <p:cNvPr id="1357" name="Google Shape;1357;p155"/>
          <p:cNvSpPr txBox="1"/>
          <p:nvPr>
            <p:ph idx="1" type="body"/>
          </p:nvPr>
        </p:nvSpPr>
        <p:spPr>
          <a:xfrm>
            <a:off x="711090" y="1447800"/>
            <a:ext cx="7771200" cy="5029200"/>
          </a:xfrm>
          <a:prstGeom prst="rect">
            <a:avLst/>
          </a:prstGeom>
          <a:noFill/>
          <a:ln>
            <a:noFill/>
          </a:ln>
        </p:spPr>
        <p:txBody>
          <a:bodyPr anchorCtr="0" anchor="t" bIns="45700" lIns="91425" spcFirstLastPara="1" rIns="91425" wrap="square" tIns="45700">
            <a:normAutofit/>
          </a:bodyPr>
          <a:lstStyle/>
          <a:p>
            <a:pPr indent="-341313" lvl="0" marL="341313" rtl="0" algn="l">
              <a:lnSpc>
                <a:spcPct val="100000"/>
              </a:lnSpc>
              <a:spcBef>
                <a:spcPts val="0"/>
              </a:spcBef>
              <a:spcAft>
                <a:spcPts val="0"/>
              </a:spcAft>
              <a:buClr>
                <a:srgbClr val="FFFFFF"/>
              </a:buClr>
              <a:buSzPts val="2210"/>
              <a:buFont typeface="Times New Roman"/>
              <a:buChar char="•"/>
            </a:pPr>
            <a:r>
              <a:rPr lang="en-US"/>
              <a:t>It may be necessary to initialize the various data elements of different objects with different values when they are created.</a:t>
            </a:r>
            <a:endParaRPr/>
          </a:p>
          <a:p>
            <a:pPr indent="-341313" lvl="0" marL="341313" rtl="0" algn="l">
              <a:lnSpc>
                <a:spcPct val="100000"/>
              </a:lnSpc>
              <a:spcBef>
                <a:spcPts val="580"/>
              </a:spcBef>
              <a:spcAft>
                <a:spcPts val="0"/>
              </a:spcAft>
              <a:buClr>
                <a:schemeClr val="dk1"/>
              </a:buClr>
              <a:buSzPts val="2210"/>
              <a:buFont typeface="Times New Roman"/>
              <a:buNone/>
            </a:pPr>
            <a:r>
              <a:t/>
            </a:r>
            <a:endParaRPr/>
          </a:p>
          <a:p>
            <a:pPr indent="-341313" lvl="0" marL="341313" rtl="0" algn="l">
              <a:lnSpc>
                <a:spcPct val="100000"/>
              </a:lnSpc>
              <a:spcBef>
                <a:spcPts val="580"/>
              </a:spcBef>
              <a:spcAft>
                <a:spcPts val="0"/>
              </a:spcAft>
              <a:buClr>
                <a:srgbClr val="FFFFFF"/>
              </a:buClr>
              <a:buSzPts val="2210"/>
              <a:buFont typeface="Times New Roman"/>
              <a:buChar char="•"/>
            </a:pPr>
            <a:r>
              <a:rPr lang="en-US"/>
              <a:t>This is achieved  by passing arguments to the constructor function when the objects are created.</a:t>
            </a:r>
            <a:endParaRPr/>
          </a:p>
          <a:p>
            <a:pPr indent="-341313" lvl="0" marL="341313" rtl="0" algn="l">
              <a:lnSpc>
                <a:spcPct val="100000"/>
              </a:lnSpc>
              <a:spcBef>
                <a:spcPts val="580"/>
              </a:spcBef>
              <a:spcAft>
                <a:spcPts val="0"/>
              </a:spcAft>
              <a:buClr>
                <a:schemeClr val="dk1"/>
              </a:buClr>
              <a:buSzPts val="2210"/>
              <a:buFont typeface="Times New Roman"/>
              <a:buNone/>
            </a:pPr>
            <a:r>
              <a:t/>
            </a:r>
            <a:endParaRPr/>
          </a:p>
          <a:p>
            <a:pPr indent="-341313" lvl="0" marL="341313" rtl="0" algn="l">
              <a:lnSpc>
                <a:spcPct val="100000"/>
              </a:lnSpc>
              <a:spcBef>
                <a:spcPts val="580"/>
              </a:spcBef>
              <a:spcAft>
                <a:spcPts val="0"/>
              </a:spcAft>
              <a:buClr>
                <a:srgbClr val="FFFFFF"/>
              </a:buClr>
              <a:buSzPts val="2210"/>
              <a:buFont typeface="Times New Roman"/>
              <a:buChar char="•"/>
            </a:pPr>
            <a:r>
              <a:rPr lang="en-US"/>
              <a:t>The constructors that can take arguments are called parameterized constructors.</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0" st="0"/>
                                            </p:txEl>
                                          </p:spTgt>
                                        </p:tgtEl>
                                        <p:attrNameLst>
                                          <p:attrName>style.visibility</p:attrName>
                                        </p:attrNameLst>
                                      </p:cBhvr>
                                      <p:to>
                                        <p:strVal val="visible"/>
                                      </p:to>
                                    </p:set>
                                    <p:animEffect filter="fade" transition="in">
                                      <p:cBhvr>
                                        <p:cTn dur="500"/>
                                        <p:tgtEl>
                                          <p:spTgt spid="13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1" st="1"/>
                                            </p:txEl>
                                          </p:spTgt>
                                        </p:tgtEl>
                                        <p:attrNameLst>
                                          <p:attrName>style.visibility</p:attrName>
                                        </p:attrNameLst>
                                      </p:cBhvr>
                                      <p:to>
                                        <p:strVal val="visible"/>
                                      </p:to>
                                    </p:set>
                                    <p:animEffect filter="fade" transition="in">
                                      <p:cBhvr>
                                        <p:cTn dur="500"/>
                                        <p:tgtEl>
                                          <p:spTgt spid="13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2" st="2"/>
                                            </p:txEl>
                                          </p:spTgt>
                                        </p:tgtEl>
                                        <p:attrNameLst>
                                          <p:attrName>style.visibility</p:attrName>
                                        </p:attrNameLst>
                                      </p:cBhvr>
                                      <p:to>
                                        <p:strVal val="visible"/>
                                      </p:to>
                                    </p:set>
                                    <p:animEffect filter="fade" transition="in">
                                      <p:cBhvr>
                                        <p:cTn dur="500"/>
                                        <p:tgtEl>
                                          <p:spTgt spid="13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3" st="3"/>
                                            </p:txEl>
                                          </p:spTgt>
                                        </p:tgtEl>
                                        <p:attrNameLst>
                                          <p:attrName>style.visibility</p:attrName>
                                        </p:attrNameLst>
                                      </p:cBhvr>
                                      <p:to>
                                        <p:strVal val="visible"/>
                                      </p:to>
                                    </p:set>
                                    <p:animEffect filter="fade" transition="in">
                                      <p:cBhvr>
                                        <p:cTn dur="500"/>
                                        <p:tgtEl>
                                          <p:spTgt spid="13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xEl>
                                              <p:pRg end="4" st="4"/>
                                            </p:txEl>
                                          </p:spTgt>
                                        </p:tgtEl>
                                        <p:attrNameLst>
                                          <p:attrName>style.visibility</p:attrName>
                                        </p:attrNameLst>
                                      </p:cBhvr>
                                      <p:to>
                                        <p:strVal val="visible"/>
                                      </p:to>
                                    </p:set>
                                    <p:animEffect filter="fade" transition="in">
                                      <p:cBhvr>
                                        <p:cTn dur="500"/>
                                        <p:tgtEl>
                                          <p:spTgt spid="135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156"/>
          <p:cNvSpPr/>
          <p:nvPr/>
        </p:nvSpPr>
        <p:spPr>
          <a:xfrm>
            <a:off x="685695" y="6248400"/>
            <a:ext cx="1904706"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63" name="Google Shape;1363;p156"/>
          <p:cNvSpPr/>
          <p:nvPr/>
        </p:nvSpPr>
        <p:spPr>
          <a:xfrm>
            <a:off x="3123718" y="6248400"/>
            <a:ext cx="2895153"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64" name="Google Shape;1364;p156"/>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Parameterized</a:t>
            </a:r>
            <a:r>
              <a:rPr lang="en-US">
                <a:solidFill>
                  <a:srgbClr val="FFFFFF"/>
                </a:solidFill>
              </a:rPr>
              <a:t> </a:t>
            </a:r>
            <a:r>
              <a:rPr lang="en-US">
                <a:solidFill>
                  <a:schemeClr val="dk1"/>
                </a:solidFill>
              </a:rPr>
              <a:t>Constructors</a:t>
            </a:r>
            <a:endParaRPr/>
          </a:p>
        </p:txBody>
      </p:sp>
      <p:sp>
        <p:nvSpPr>
          <p:cNvPr id="1365" name="Google Shape;1365;p156"/>
          <p:cNvSpPr txBox="1"/>
          <p:nvPr>
            <p:ph idx="1" type="body"/>
          </p:nvPr>
        </p:nvSpPr>
        <p:spPr>
          <a:xfrm>
            <a:off x="694160" y="1828800"/>
            <a:ext cx="3817877" cy="4800600"/>
          </a:xfrm>
          <a:prstGeom prst="rect">
            <a:avLst/>
          </a:prstGeom>
          <a:noFill/>
          <a:ln>
            <a:noFill/>
          </a:ln>
        </p:spPr>
        <p:txBody>
          <a:bodyPr anchorCtr="0" anchor="t" bIns="45700" lIns="91425" spcFirstLastPara="1" rIns="91425" wrap="square" tIns="45700">
            <a:normAutofit/>
          </a:bodyPr>
          <a:lstStyle/>
          <a:p>
            <a:pPr indent="-274320" lvl="0" marL="274320" rtl="0" algn="l">
              <a:lnSpc>
                <a:spcPct val="75000"/>
              </a:lnSpc>
              <a:spcBef>
                <a:spcPts val="0"/>
              </a:spcBef>
              <a:spcAft>
                <a:spcPts val="0"/>
              </a:spcAft>
              <a:buClr>
                <a:schemeClr val="dk1"/>
              </a:buClr>
              <a:buSzPts val="2210"/>
              <a:buFont typeface="Times New Roman"/>
              <a:buNone/>
            </a:pPr>
            <a:r>
              <a:rPr lang="en-US"/>
              <a:t>class add</a:t>
            </a:r>
            <a:endParaRPr/>
          </a:p>
          <a:p>
            <a:pPr indent="-274320" lvl="0" marL="274320" rtl="0" algn="l">
              <a:lnSpc>
                <a:spcPct val="75000"/>
              </a:lnSpc>
              <a:spcBef>
                <a:spcPts val="700"/>
              </a:spcBef>
              <a:spcAft>
                <a:spcPts val="0"/>
              </a:spcAft>
              <a:buClr>
                <a:schemeClr val="dk1"/>
              </a:buClr>
              <a:buSzPts val="2210"/>
              <a:buFont typeface="Times New Roman"/>
              <a:buNone/>
            </a:pPr>
            <a:r>
              <a:rPr lang="en-US"/>
              <a:t>{</a:t>
            </a:r>
            <a:endParaRPr/>
          </a:p>
          <a:p>
            <a:pPr indent="-274320" lvl="0" marL="274320" rtl="0" algn="l">
              <a:lnSpc>
                <a:spcPct val="75000"/>
              </a:lnSpc>
              <a:spcBef>
                <a:spcPts val="700"/>
              </a:spcBef>
              <a:spcAft>
                <a:spcPts val="0"/>
              </a:spcAft>
              <a:buClr>
                <a:schemeClr val="dk1"/>
              </a:buClr>
              <a:buSzPts val="2210"/>
              <a:buFont typeface="Times New Roman"/>
              <a:buNone/>
            </a:pPr>
            <a:r>
              <a:rPr lang="en-US"/>
              <a:t>      int m, n ;</a:t>
            </a:r>
            <a:endParaRPr/>
          </a:p>
          <a:p>
            <a:pPr indent="-274320" lvl="0" marL="274320" rtl="0" algn="l">
              <a:lnSpc>
                <a:spcPct val="75000"/>
              </a:lnSpc>
              <a:spcBef>
                <a:spcPts val="700"/>
              </a:spcBef>
              <a:spcAft>
                <a:spcPts val="0"/>
              </a:spcAft>
              <a:buClr>
                <a:schemeClr val="dk1"/>
              </a:buClr>
              <a:buSzPts val="2210"/>
              <a:buFont typeface="Times New Roman"/>
              <a:buNone/>
            </a:pPr>
            <a:r>
              <a:rPr lang="en-US"/>
              <a:t>   public :</a:t>
            </a:r>
            <a:endParaRPr/>
          </a:p>
          <a:p>
            <a:pPr indent="-274320" lvl="0" marL="274320" rtl="0" algn="l">
              <a:lnSpc>
                <a:spcPct val="75000"/>
              </a:lnSpc>
              <a:spcBef>
                <a:spcPts val="700"/>
              </a:spcBef>
              <a:spcAft>
                <a:spcPts val="0"/>
              </a:spcAft>
              <a:buClr>
                <a:schemeClr val="dk1"/>
              </a:buClr>
              <a:buSzPts val="2210"/>
              <a:buFont typeface="Times New Roman"/>
              <a:buNone/>
            </a:pPr>
            <a:r>
              <a:rPr lang="en-US"/>
              <a:t>      add (int, int) ;</a:t>
            </a:r>
            <a:endParaRPr/>
          </a:p>
          <a:p>
            <a:pPr indent="-274320" lvl="0" marL="274320" rtl="0" algn="l">
              <a:lnSpc>
                <a:spcPct val="75000"/>
              </a:lnSpc>
              <a:spcBef>
                <a:spcPts val="700"/>
              </a:spcBef>
              <a:spcAft>
                <a:spcPts val="0"/>
              </a:spcAft>
              <a:buClr>
                <a:schemeClr val="dk1"/>
              </a:buClr>
              <a:buSzPts val="2210"/>
              <a:buFont typeface="Times New Roman"/>
              <a:buNone/>
            </a:pPr>
            <a:r>
              <a:rPr lang="en-US"/>
              <a:t>      ------</a:t>
            </a:r>
            <a:endParaRPr/>
          </a:p>
          <a:p>
            <a:pPr indent="-274320" lvl="0" marL="274320" rtl="0" algn="l">
              <a:lnSpc>
                <a:spcPct val="75000"/>
              </a:lnSpc>
              <a:spcBef>
                <a:spcPts val="700"/>
              </a:spcBef>
              <a:spcAft>
                <a:spcPts val="0"/>
              </a:spcAft>
              <a:buClr>
                <a:schemeClr val="dk1"/>
              </a:buClr>
              <a:buSzPts val="2210"/>
              <a:buFont typeface="Times New Roman"/>
              <a:buNone/>
            </a:pPr>
            <a:r>
              <a:rPr lang="en-US"/>
              <a:t>};</a:t>
            </a:r>
            <a:endParaRPr/>
          </a:p>
          <a:p>
            <a:pPr indent="-274320" lvl="0" marL="274320" rtl="0" algn="l">
              <a:lnSpc>
                <a:spcPct val="75000"/>
              </a:lnSpc>
              <a:spcBef>
                <a:spcPts val="700"/>
              </a:spcBef>
              <a:spcAft>
                <a:spcPts val="0"/>
              </a:spcAft>
              <a:buClr>
                <a:schemeClr val="dk1"/>
              </a:buClr>
              <a:buSzPts val="2210"/>
              <a:buFont typeface="Times New Roman"/>
              <a:buNone/>
            </a:pPr>
            <a:r>
              <a:rPr lang="en-US"/>
              <a:t>add : : add (int x, int y)</a:t>
            </a:r>
            <a:endParaRPr/>
          </a:p>
          <a:p>
            <a:pPr indent="-274320" lvl="0" marL="274320" rtl="0" algn="l">
              <a:lnSpc>
                <a:spcPct val="75000"/>
              </a:lnSpc>
              <a:spcBef>
                <a:spcPts val="700"/>
              </a:spcBef>
              <a:spcAft>
                <a:spcPts val="0"/>
              </a:spcAft>
              <a:buClr>
                <a:schemeClr val="dk1"/>
              </a:buClr>
              <a:buSzPts val="2210"/>
              <a:buFont typeface="Times New Roman"/>
              <a:buNone/>
            </a:pPr>
            <a:r>
              <a:rPr lang="en-US"/>
              <a:t>{</a:t>
            </a:r>
            <a:endParaRPr/>
          </a:p>
          <a:p>
            <a:pPr indent="-274320" lvl="0" marL="274320" rtl="0" algn="l">
              <a:lnSpc>
                <a:spcPct val="75000"/>
              </a:lnSpc>
              <a:spcBef>
                <a:spcPts val="700"/>
              </a:spcBef>
              <a:spcAft>
                <a:spcPts val="0"/>
              </a:spcAft>
              <a:buClr>
                <a:schemeClr val="dk1"/>
              </a:buClr>
              <a:buSzPts val="2210"/>
              <a:buFont typeface="Times New Roman"/>
              <a:buNone/>
            </a:pPr>
            <a:r>
              <a:rPr lang="en-US"/>
              <a:t>   m = x; n = y;</a:t>
            </a:r>
            <a:endParaRPr/>
          </a:p>
          <a:p>
            <a:pPr indent="-274320" lvl="0" marL="274320" rtl="0" algn="l">
              <a:lnSpc>
                <a:spcPct val="75000"/>
              </a:lnSpc>
              <a:spcBef>
                <a:spcPts val="700"/>
              </a:spcBef>
              <a:spcAft>
                <a:spcPts val="0"/>
              </a:spcAft>
              <a:buClr>
                <a:schemeClr val="dk1"/>
              </a:buClr>
              <a:buSzPts val="2210"/>
              <a:buFont typeface="Times New Roman"/>
              <a:buNone/>
            </a:pPr>
            <a:r>
              <a:rPr lang="en-US"/>
              <a:t>}</a:t>
            </a:r>
            <a:endParaRPr/>
          </a:p>
        </p:txBody>
      </p:sp>
      <p:sp>
        <p:nvSpPr>
          <p:cNvPr id="1366" name="Google Shape;1366;p156"/>
          <p:cNvSpPr txBox="1"/>
          <p:nvPr>
            <p:ph idx="2" type="body"/>
          </p:nvPr>
        </p:nvSpPr>
        <p:spPr>
          <a:xfrm>
            <a:off x="4647483" y="1828800"/>
            <a:ext cx="4495106" cy="4725988"/>
          </a:xfrm>
          <a:prstGeom prst="rect">
            <a:avLst/>
          </a:prstGeom>
          <a:noFill/>
          <a:ln>
            <a:noFill/>
          </a:ln>
        </p:spPr>
        <p:txBody>
          <a:bodyPr anchorCtr="0" anchor="t" bIns="45700" lIns="91425" spcFirstLastPara="1" rIns="91425" wrap="square" tIns="45700">
            <a:normAutofit lnSpcReduction="10000"/>
          </a:bodyPr>
          <a:lstStyle/>
          <a:p>
            <a:pPr indent="-341313" lvl="0" marL="341313" rtl="0" algn="l">
              <a:lnSpc>
                <a:spcPct val="100000"/>
              </a:lnSpc>
              <a:spcBef>
                <a:spcPts val="0"/>
              </a:spcBef>
              <a:spcAft>
                <a:spcPts val="0"/>
              </a:spcAft>
              <a:buClr>
                <a:srgbClr val="FFFFFF"/>
              </a:buClr>
              <a:buSzPts val="2210"/>
              <a:buFont typeface="Times New Roman"/>
              <a:buChar char="•"/>
            </a:pPr>
            <a:r>
              <a:rPr lang="en-US"/>
              <a:t>When a constructor is parameterized, we must pass the initial values as arguments to the constructor function when an object is declared.</a:t>
            </a:r>
            <a:endParaRPr/>
          </a:p>
          <a:p>
            <a:pPr indent="-341313" lvl="0" marL="341313" rtl="0" algn="l">
              <a:lnSpc>
                <a:spcPct val="100000"/>
              </a:lnSpc>
              <a:spcBef>
                <a:spcPts val="700"/>
              </a:spcBef>
              <a:spcAft>
                <a:spcPts val="0"/>
              </a:spcAft>
              <a:buClr>
                <a:srgbClr val="FFFFFF"/>
              </a:buClr>
              <a:buSzPts val="2210"/>
              <a:buFont typeface="Times New Roman"/>
              <a:buChar char="•"/>
            </a:pPr>
            <a:r>
              <a:rPr lang="en-US"/>
              <a:t>Two ways Calling:</a:t>
            </a:r>
            <a:endParaRPr/>
          </a:p>
          <a:p>
            <a:pPr indent="-284163" lvl="1" marL="741363" rtl="0" algn="l">
              <a:lnSpc>
                <a:spcPct val="100000"/>
              </a:lnSpc>
              <a:spcBef>
                <a:spcPts val="600"/>
              </a:spcBef>
              <a:spcAft>
                <a:spcPts val="0"/>
              </a:spcAft>
              <a:buClr>
                <a:srgbClr val="FFFFFF"/>
              </a:buClr>
              <a:buSzPts val="2040"/>
              <a:buFont typeface="Times New Roman"/>
              <a:buChar char="o"/>
            </a:pPr>
            <a:r>
              <a:rPr lang="en-US"/>
              <a:t>Explicit</a:t>
            </a:r>
            <a:endParaRPr/>
          </a:p>
          <a:p>
            <a:pPr indent="-228600" lvl="2" marL="822960" rtl="0" algn="l">
              <a:lnSpc>
                <a:spcPct val="100000"/>
              </a:lnSpc>
              <a:spcBef>
                <a:spcPts val="500"/>
              </a:spcBef>
              <a:spcAft>
                <a:spcPts val="0"/>
              </a:spcAft>
              <a:buClr>
                <a:srgbClr val="FFFFFF"/>
              </a:buClr>
              <a:buSzPts val="1700"/>
              <a:buFont typeface="Times New Roman"/>
              <a:buChar char="•"/>
            </a:pPr>
            <a:r>
              <a:rPr lang="en-US"/>
              <a:t>add sum = add(2,3);</a:t>
            </a:r>
            <a:endParaRPr/>
          </a:p>
          <a:p>
            <a:pPr indent="-284163" lvl="1" marL="741363" rtl="0" algn="l">
              <a:lnSpc>
                <a:spcPct val="100000"/>
              </a:lnSpc>
              <a:spcBef>
                <a:spcPts val="600"/>
              </a:spcBef>
              <a:spcAft>
                <a:spcPts val="0"/>
              </a:spcAft>
              <a:buClr>
                <a:srgbClr val="FFFFFF"/>
              </a:buClr>
              <a:buSzPts val="2040"/>
              <a:buFont typeface="Times New Roman"/>
              <a:buChar char="o"/>
            </a:pPr>
            <a:r>
              <a:rPr lang="en-US"/>
              <a:t>Implicit</a:t>
            </a:r>
            <a:endParaRPr/>
          </a:p>
          <a:p>
            <a:pPr indent="-228600" lvl="2" marL="822960" rtl="0" algn="l">
              <a:lnSpc>
                <a:spcPct val="100000"/>
              </a:lnSpc>
              <a:spcBef>
                <a:spcPts val="500"/>
              </a:spcBef>
              <a:spcAft>
                <a:spcPts val="0"/>
              </a:spcAft>
              <a:buClr>
                <a:srgbClr val="FFFFFF"/>
              </a:buClr>
              <a:buSzPts val="1700"/>
              <a:buFont typeface="Times New Roman"/>
              <a:buChar char="•"/>
            </a:pPr>
            <a:r>
              <a:rPr lang="en-US"/>
              <a:t>add sum(2,3)</a:t>
            </a:r>
            <a:endParaRPr/>
          </a:p>
          <a:p>
            <a:pPr indent="-228600" lvl="2" marL="822960" rtl="0" algn="l">
              <a:lnSpc>
                <a:spcPct val="100000"/>
              </a:lnSpc>
              <a:spcBef>
                <a:spcPts val="500"/>
              </a:spcBef>
              <a:spcAft>
                <a:spcPts val="0"/>
              </a:spcAft>
              <a:buClr>
                <a:srgbClr val="FFFFFF"/>
              </a:buClr>
              <a:buSzPts val="1700"/>
              <a:buFont typeface="Times New Roman"/>
              <a:buChar char="•"/>
            </a:pPr>
            <a:r>
              <a:rPr lang="en-US"/>
              <a:t>Shorthand method</a:t>
            </a:r>
            <a:endParaRPr/>
          </a:p>
        </p:txBody>
      </p:sp>
      <p:sp>
        <p:nvSpPr>
          <p:cNvPr id="1367" name="Google Shape;1367;p156"/>
          <p:cNvSpPr txBox="1"/>
          <p:nvPr/>
        </p:nvSpPr>
        <p:spPr>
          <a:xfrm>
            <a:off x="6562065" y="1066800"/>
            <a:ext cx="1244741" cy="37151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Garamond"/>
              <a:buNone/>
            </a:pPr>
            <a:r>
              <a:rPr b="0" i="0" lang="en-US" sz="1800" u="none" cap="none" strike="noStrike">
                <a:solidFill>
                  <a:srgbClr val="FFFFFF"/>
                </a:solidFill>
                <a:latin typeface="Garamond"/>
                <a:ea typeface="Garamond"/>
                <a:cs typeface="Garamond"/>
                <a:sym typeface="Garamond"/>
              </a:rPr>
              <a:t>continue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6">
                                            <p:txEl>
                                              <p:pRg end="0" st="0"/>
                                            </p:txEl>
                                          </p:spTgt>
                                        </p:tgtEl>
                                        <p:attrNameLst>
                                          <p:attrName>style.visibility</p:attrName>
                                        </p:attrNameLst>
                                      </p:cBhvr>
                                      <p:to>
                                        <p:strVal val="visible"/>
                                      </p:to>
                                    </p:set>
                                    <p:animEffect filter="fade" transition="in">
                                      <p:cBhvr>
                                        <p:cTn dur="500"/>
                                        <p:tgtEl>
                                          <p:spTgt spid="13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6">
                                            <p:txEl>
                                              <p:pRg end="1" st="1"/>
                                            </p:txEl>
                                          </p:spTgt>
                                        </p:tgtEl>
                                        <p:attrNameLst>
                                          <p:attrName>style.visibility</p:attrName>
                                        </p:attrNameLst>
                                      </p:cBhvr>
                                      <p:to>
                                        <p:strVal val="visible"/>
                                      </p:to>
                                    </p:set>
                                    <p:animEffect filter="fade" transition="in">
                                      <p:cBhvr>
                                        <p:cTn dur="500"/>
                                        <p:tgtEl>
                                          <p:spTgt spid="13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6">
                                            <p:txEl>
                                              <p:pRg end="2" st="2"/>
                                            </p:txEl>
                                          </p:spTgt>
                                        </p:tgtEl>
                                        <p:attrNameLst>
                                          <p:attrName>style.visibility</p:attrName>
                                        </p:attrNameLst>
                                      </p:cBhvr>
                                      <p:to>
                                        <p:strVal val="visible"/>
                                      </p:to>
                                    </p:set>
                                    <p:animEffect filter="fade" transition="in">
                                      <p:cBhvr>
                                        <p:cTn dur="500"/>
                                        <p:tgtEl>
                                          <p:spTgt spid="13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6">
                                            <p:txEl>
                                              <p:pRg end="3" st="3"/>
                                            </p:txEl>
                                          </p:spTgt>
                                        </p:tgtEl>
                                        <p:attrNameLst>
                                          <p:attrName>style.visibility</p:attrName>
                                        </p:attrNameLst>
                                      </p:cBhvr>
                                      <p:to>
                                        <p:strVal val="visible"/>
                                      </p:to>
                                    </p:set>
                                    <p:animEffect filter="fade" transition="in">
                                      <p:cBhvr>
                                        <p:cTn dur="500"/>
                                        <p:tgtEl>
                                          <p:spTgt spid="13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6">
                                            <p:txEl>
                                              <p:pRg end="4" st="4"/>
                                            </p:txEl>
                                          </p:spTgt>
                                        </p:tgtEl>
                                        <p:attrNameLst>
                                          <p:attrName>style.visibility</p:attrName>
                                        </p:attrNameLst>
                                      </p:cBhvr>
                                      <p:to>
                                        <p:strVal val="visible"/>
                                      </p:to>
                                    </p:set>
                                    <p:animEffect filter="fade" transition="in">
                                      <p:cBhvr>
                                        <p:cTn dur="500"/>
                                        <p:tgtEl>
                                          <p:spTgt spid="13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6">
                                            <p:txEl>
                                              <p:pRg end="5" st="5"/>
                                            </p:txEl>
                                          </p:spTgt>
                                        </p:tgtEl>
                                        <p:attrNameLst>
                                          <p:attrName>style.visibility</p:attrName>
                                        </p:attrNameLst>
                                      </p:cBhvr>
                                      <p:to>
                                        <p:strVal val="visible"/>
                                      </p:to>
                                    </p:set>
                                    <p:animEffect filter="fade" transition="in">
                                      <p:cBhvr>
                                        <p:cTn dur="500"/>
                                        <p:tgtEl>
                                          <p:spTgt spid="13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6">
                                            <p:txEl>
                                              <p:pRg end="6" st="6"/>
                                            </p:txEl>
                                          </p:spTgt>
                                        </p:tgtEl>
                                        <p:attrNameLst>
                                          <p:attrName>style.visibility</p:attrName>
                                        </p:attrNameLst>
                                      </p:cBhvr>
                                      <p:to>
                                        <p:strVal val="visible"/>
                                      </p:to>
                                    </p:set>
                                    <p:animEffect filter="fade" transition="in">
                                      <p:cBhvr>
                                        <p:cTn dur="500"/>
                                        <p:tgtEl>
                                          <p:spTgt spid="136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5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Initialization list</a:t>
            </a:r>
            <a:endParaRPr/>
          </a:p>
        </p:txBody>
      </p:sp>
      <p:sp>
        <p:nvSpPr>
          <p:cNvPr id="1373" name="Google Shape;1373;p15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lnSpc>
                <a:spcPct val="80000"/>
              </a:lnSpc>
              <a:spcBef>
                <a:spcPts val="0"/>
              </a:spcBef>
              <a:spcAft>
                <a:spcPts val="0"/>
              </a:spcAft>
              <a:buSzPct val="85000"/>
              <a:buChar char="⚫"/>
            </a:pPr>
            <a:r>
              <a:rPr lang="en-US" sz="2400"/>
              <a:t>in a definition of a constructor (exclusivelly here) we may use the initialization list</a:t>
            </a:r>
            <a:endParaRPr/>
          </a:p>
          <a:p>
            <a:pPr indent="-164211" lvl="0" marL="274320" rtl="0" algn="l">
              <a:lnSpc>
                <a:spcPct val="80000"/>
              </a:lnSpc>
              <a:spcBef>
                <a:spcPts val="580"/>
              </a:spcBef>
              <a:spcAft>
                <a:spcPts val="0"/>
              </a:spcAft>
              <a:buSzPct val="85000"/>
              <a:buNone/>
            </a:pPr>
            <a:r>
              <a:t/>
            </a:r>
            <a:endParaRPr sz="2400"/>
          </a:p>
          <a:p>
            <a:pPr indent="-274320" lvl="0" marL="274320" rtl="0" algn="ctr">
              <a:lnSpc>
                <a:spcPct val="80000"/>
              </a:lnSpc>
              <a:spcBef>
                <a:spcPts val="580"/>
              </a:spcBef>
              <a:spcAft>
                <a:spcPts val="0"/>
              </a:spcAft>
              <a:buSzPct val="85000"/>
              <a:buFont typeface="Noto Sans Symbols"/>
              <a:buNone/>
            </a:pPr>
            <a:r>
              <a:rPr lang="en-US" sz="2400"/>
              <a:t>Class_Name() </a:t>
            </a:r>
            <a:r>
              <a:rPr b="1" lang="en-US" sz="2400" u="sng"/>
              <a:t>:</a:t>
            </a:r>
            <a:r>
              <a:rPr lang="en-US" sz="2400"/>
              <a:t> </a:t>
            </a:r>
            <a:r>
              <a:rPr lang="en-US" sz="2400" u="sng"/>
              <a:t>member(initializer)</a:t>
            </a:r>
            <a:r>
              <a:rPr lang="en-US" sz="2400"/>
              <a:t> [, member(initializer) …] { }</a:t>
            </a:r>
            <a:endParaRPr/>
          </a:p>
          <a:p>
            <a:pPr indent="-164211" lvl="0" marL="274320" rtl="0" algn="l">
              <a:lnSpc>
                <a:spcPct val="80000"/>
              </a:lnSpc>
              <a:spcBef>
                <a:spcPts val="580"/>
              </a:spcBef>
              <a:spcAft>
                <a:spcPts val="0"/>
              </a:spcAft>
              <a:buSzPct val="85000"/>
              <a:buNone/>
            </a:pPr>
            <a:r>
              <a:t/>
            </a:r>
            <a:endParaRPr sz="2400"/>
          </a:p>
          <a:p>
            <a:pPr indent="-228600" lvl="1" marL="548640" rtl="0" algn="l">
              <a:lnSpc>
                <a:spcPct val="80000"/>
              </a:lnSpc>
              <a:spcBef>
                <a:spcPts val="370"/>
              </a:spcBef>
              <a:spcAft>
                <a:spcPts val="0"/>
              </a:spcAft>
              <a:buSzPct val="85000"/>
              <a:buFont typeface="Noto Sans Symbols"/>
              <a:buNone/>
            </a:pPr>
            <a:r>
              <a:rPr lang="en-US" sz="2000"/>
              <a:t>class point</a:t>
            </a:r>
            <a:endParaRPr sz="2000"/>
          </a:p>
          <a:p>
            <a:pPr indent="-228600" lvl="1" marL="548640" rtl="0" algn="l">
              <a:lnSpc>
                <a:spcPct val="80000"/>
              </a:lnSpc>
              <a:spcBef>
                <a:spcPts val="370"/>
              </a:spcBef>
              <a:spcAft>
                <a:spcPts val="0"/>
              </a:spcAft>
              <a:buSzPct val="85000"/>
              <a:buFont typeface="Noto Sans Symbols"/>
              <a:buNone/>
            </a:pPr>
            <a:r>
              <a:rPr lang="en-US" sz="2000"/>
              <a:t>{</a:t>
            </a:r>
            <a:endParaRPr/>
          </a:p>
          <a:p>
            <a:pPr indent="-228600" lvl="1" marL="548640" rtl="0" algn="l">
              <a:lnSpc>
                <a:spcPct val="80000"/>
              </a:lnSpc>
              <a:spcBef>
                <a:spcPts val="370"/>
              </a:spcBef>
              <a:spcAft>
                <a:spcPts val="0"/>
              </a:spcAft>
              <a:buSzPct val="85000"/>
              <a:buFont typeface="Noto Sans Symbols"/>
              <a:buNone/>
            </a:pPr>
            <a:r>
              <a:rPr lang="en-US" sz="2000"/>
              <a:t>	double x, y;</a:t>
            </a:r>
            <a:endParaRPr/>
          </a:p>
          <a:p>
            <a:pPr indent="-228600" lvl="1" marL="548640" rtl="0" algn="l">
              <a:lnSpc>
                <a:spcPct val="80000"/>
              </a:lnSpc>
              <a:spcBef>
                <a:spcPts val="370"/>
              </a:spcBef>
              <a:spcAft>
                <a:spcPts val="0"/>
              </a:spcAft>
              <a:buSzPct val="85000"/>
              <a:buFont typeface="Noto Sans Symbols"/>
              <a:buNone/>
            </a:pPr>
            <a:r>
              <a:rPr lang="en-US" sz="2000"/>
              <a:t>public:</a:t>
            </a:r>
            <a:endParaRPr/>
          </a:p>
          <a:p>
            <a:pPr indent="-228600" lvl="2" marL="822960" rtl="0" algn="l">
              <a:lnSpc>
                <a:spcPct val="80000"/>
              </a:lnSpc>
              <a:spcBef>
                <a:spcPts val="370"/>
              </a:spcBef>
              <a:spcAft>
                <a:spcPts val="0"/>
              </a:spcAft>
              <a:buSzPct val="85000"/>
              <a:buFont typeface="Noto Sans Symbols"/>
              <a:buNone/>
            </a:pPr>
            <a:r>
              <a:rPr lang="en-US" sz="2000">
                <a:solidFill>
                  <a:schemeClr val="folHlink"/>
                </a:solidFill>
              </a:rPr>
              <a:t>// …</a:t>
            </a:r>
            <a:endParaRPr sz="2000">
              <a:solidFill>
                <a:schemeClr val="folHlink"/>
              </a:solidFill>
            </a:endParaRPr>
          </a:p>
          <a:p>
            <a:pPr indent="-228600" lvl="2" marL="822960" rtl="0" algn="l">
              <a:lnSpc>
                <a:spcPct val="80000"/>
              </a:lnSpc>
              <a:spcBef>
                <a:spcPts val="370"/>
              </a:spcBef>
              <a:spcAft>
                <a:spcPts val="0"/>
              </a:spcAft>
              <a:buSzPct val="85000"/>
              <a:buFont typeface="Noto Sans Symbols"/>
              <a:buNone/>
            </a:pPr>
            <a:r>
              <a:t/>
            </a:r>
            <a:endParaRPr sz="2000"/>
          </a:p>
          <a:p>
            <a:pPr indent="-228600" lvl="2" marL="822960" rtl="0" algn="l">
              <a:lnSpc>
                <a:spcPct val="80000"/>
              </a:lnSpc>
              <a:spcBef>
                <a:spcPts val="370"/>
              </a:spcBef>
              <a:spcAft>
                <a:spcPts val="0"/>
              </a:spcAft>
              <a:buSzPct val="85000"/>
              <a:buFont typeface="Noto Sans Symbols"/>
              <a:buNone/>
            </a:pPr>
            <a:r>
              <a:rPr lang="en-US" sz="2000"/>
              <a:t>point()</a:t>
            </a:r>
            <a:r>
              <a:rPr b="1" lang="en-US" sz="2000" u="sng">
                <a:solidFill>
                  <a:schemeClr val="accent1"/>
                </a:solidFill>
              </a:rPr>
              <a:t>:x(0.0), y(0.0)</a:t>
            </a:r>
            <a:r>
              <a:rPr b="1" lang="en-US" sz="2000">
                <a:solidFill>
                  <a:schemeClr val="accent1"/>
                </a:solidFill>
              </a:rPr>
              <a:t> </a:t>
            </a:r>
            <a:r>
              <a:rPr lang="en-US" sz="2000"/>
              <a:t>{};</a:t>
            </a:r>
            <a:endParaRPr/>
          </a:p>
          <a:p>
            <a:pPr indent="-228600" lvl="1" marL="548640" rtl="0" algn="l">
              <a:lnSpc>
                <a:spcPct val="80000"/>
              </a:lnSpc>
              <a:spcBef>
                <a:spcPts val="370"/>
              </a:spcBef>
              <a:spcAft>
                <a:spcPts val="0"/>
              </a:spcAft>
              <a:buSzPct val="85000"/>
              <a:buFont typeface="Noto Sans Symbols"/>
              <a:buNone/>
            </a:pPr>
            <a:r>
              <a:t/>
            </a:r>
            <a:endParaRPr sz="2000"/>
          </a:p>
          <a:p>
            <a:pPr indent="-228600" lvl="1" marL="548640" rtl="0" algn="l">
              <a:lnSpc>
                <a:spcPct val="80000"/>
              </a:lnSpc>
              <a:spcBef>
                <a:spcPts val="370"/>
              </a:spcBef>
              <a:spcAft>
                <a:spcPts val="0"/>
              </a:spcAft>
              <a:buSzPct val="85000"/>
              <a:buFont typeface="Noto Sans Symbols"/>
              <a:buNone/>
            </a:pPr>
            <a:r>
              <a:rPr lang="en-US" sz="2000"/>
              <a:t>};</a:t>
            </a:r>
            <a:endParaRPr sz="2000"/>
          </a:p>
          <a:p>
            <a:pPr indent="-228600" lvl="1" marL="548640" rtl="0" algn="l">
              <a:lnSpc>
                <a:spcPct val="80000"/>
              </a:lnSpc>
              <a:spcBef>
                <a:spcPts val="370"/>
              </a:spcBef>
              <a:spcAft>
                <a:spcPts val="0"/>
              </a:spcAft>
              <a:buSzPct val="85000"/>
              <a:buFont typeface="Noto Sans Symbols"/>
              <a:buNone/>
            </a:pPr>
            <a:r>
              <a:t/>
            </a:r>
            <a:endParaRPr sz="2000"/>
          </a:p>
          <a:p>
            <a:pPr indent="-274320" lvl="0" marL="274320" rtl="0" algn="l">
              <a:lnSpc>
                <a:spcPct val="90000"/>
              </a:lnSpc>
              <a:spcBef>
                <a:spcPts val="580"/>
              </a:spcBef>
              <a:spcAft>
                <a:spcPts val="0"/>
              </a:spcAft>
              <a:buSzPct val="85000"/>
              <a:buFont typeface="Noto Sans Symbols"/>
              <a:buNone/>
            </a:pPr>
            <a:r>
              <a:rPr lang="en-US"/>
              <a:t>point::point(int x, int y):x(x), y(y) {};  </a:t>
            </a:r>
            <a:r>
              <a:rPr lang="en-US">
                <a:solidFill>
                  <a:schemeClr val="folHlink"/>
                </a:solidFill>
              </a:rPr>
              <a:t>//OK.</a:t>
            </a:r>
            <a:r>
              <a:rPr lang="en-US" sz="2800">
                <a:solidFill>
                  <a:schemeClr val="folHlink"/>
                </a:solidFill>
              </a:rPr>
              <a:t> </a:t>
            </a:r>
            <a:endParaRPr/>
          </a:p>
          <a:p>
            <a:pPr indent="-274320" lvl="0" marL="274320" rtl="0" algn="l">
              <a:lnSpc>
                <a:spcPct val="90000"/>
              </a:lnSpc>
              <a:spcBef>
                <a:spcPts val="580"/>
              </a:spcBef>
              <a:spcAft>
                <a:spcPts val="0"/>
              </a:spcAft>
              <a:buSzPct val="85000"/>
              <a:buFont typeface="Noto Sans Symbols"/>
              <a:buNone/>
            </a:pPr>
            <a:r>
              <a:t/>
            </a:r>
            <a:endParaRPr sz="2800">
              <a:solidFill>
                <a:schemeClr val="folHlink"/>
              </a:solidFill>
            </a:endParaRPr>
          </a:p>
          <a:p>
            <a:pPr indent="-274320" lvl="0" marL="274320" rtl="0" algn="l">
              <a:lnSpc>
                <a:spcPct val="90000"/>
              </a:lnSpc>
              <a:spcBef>
                <a:spcPts val="580"/>
              </a:spcBef>
              <a:spcAft>
                <a:spcPts val="0"/>
              </a:spcAft>
              <a:buSzPct val="85000"/>
              <a:buFont typeface="Noto Sans Symbols"/>
              <a:buNone/>
            </a:pPr>
            <a:r>
              <a:rPr lang="en-US"/>
              <a:t>inline point::point(int i) :x(i), y(x) {};  </a:t>
            </a:r>
            <a:r>
              <a:rPr lang="en-US">
                <a:solidFill>
                  <a:schemeClr val="folHlink"/>
                </a:solidFill>
              </a:rPr>
              <a:t>//OK. </a:t>
            </a:r>
            <a:endParaRPr/>
          </a:p>
          <a:p>
            <a:pPr indent="-228600" lvl="1" marL="548640" rtl="0" algn="l">
              <a:lnSpc>
                <a:spcPct val="80000"/>
              </a:lnSpc>
              <a:spcBef>
                <a:spcPts val="370"/>
              </a:spcBef>
              <a:spcAft>
                <a:spcPts val="0"/>
              </a:spcAft>
              <a:buSzPct val="85000"/>
              <a:buFont typeface="Noto Sans Symbols"/>
              <a:buNone/>
            </a:pPr>
            <a:r>
              <a:t/>
            </a:r>
            <a:endParaRPr sz="2000"/>
          </a:p>
          <a:p>
            <a:pPr indent="-164211" lvl="0" marL="274320" rtl="0" algn="l">
              <a:lnSpc>
                <a:spcPct val="80000"/>
              </a:lnSpc>
              <a:spcBef>
                <a:spcPts val="580"/>
              </a:spcBef>
              <a:spcAft>
                <a:spcPts val="0"/>
              </a:spcAft>
              <a:buSzPct val="85000"/>
              <a:buNone/>
            </a:pPr>
            <a:r>
              <a:t/>
            </a:r>
            <a:endParaRPr sz="2400"/>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15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Initialization list</a:t>
            </a:r>
            <a:endParaRPr/>
          </a:p>
        </p:txBody>
      </p:sp>
      <p:sp>
        <p:nvSpPr>
          <p:cNvPr id="1379" name="Google Shape;1379;p15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380"/>
              <a:buChar char="⚫"/>
            </a:pPr>
            <a:r>
              <a:rPr lang="en-US" sz="2800"/>
              <a:t>the only way of initializing const and reference members.</a:t>
            </a:r>
            <a:endParaRPr/>
          </a:p>
          <a:p>
            <a:pPr indent="-274320" lvl="0" marL="274320" rtl="0" algn="l">
              <a:lnSpc>
                <a:spcPct val="90000"/>
              </a:lnSpc>
              <a:spcBef>
                <a:spcPts val="580"/>
              </a:spcBef>
              <a:spcAft>
                <a:spcPts val="0"/>
              </a:spcAft>
              <a:buSzPts val="2380"/>
              <a:buChar char="⚫"/>
            </a:pPr>
            <a:r>
              <a:rPr lang="en-US" sz="2800"/>
              <a:t>in i.l. except the class members (declared in the very class, and not inherited) we may also define the way of constructing virtual and direct base classes.</a:t>
            </a:r>
            <a:endParaRPr/>
          </a:p>
          <a:p>
            <a:pPr indent="-274320" lvl="0" marL="274320" rtl="0" algn="l">
              <a:lnSpc>
                <a:spcPct val="90000"/>
              </a:lnSpc>
              <a:spcBef>
                <a:spcPts val="580"/>
              </a:spcBef>
              <a:spcAft>
                <a:spcPts val="0"/>
              </a:spcAft>
              <a:buSzPts val="2380"/>
              <a:buChar char="⚫"/>
            </a:pPr>
            <a:r>
              <a:rPr lang="en-US" sz="2800"/>
              <a:t>position on the i.l. is of no importance, initialization is performed in a following order: base classes (virtual and then direct bases in order of declaration), member variables in order of declaration, constructor’s body.</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159"/>
          <p:cNvSpPr/>
          <p:nvPr/>
        </p:nvSpPr>
        <p:spPr>
          <a:xfrm>
            <a:off x="685695" y="6248400"/>
            <a:ext cx="1904706"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85" name="Google Shape;1385;p159"/>
          <p:cNvSpPr/>
          <p:nvPr/>
        </p:nvSpPr>
        <p:spPr>
          <a:xfrm>
            <a:off x="3123718" y="6248400"/>
            <a:ext cx="2895153"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86" name="Google Shape;1386;p159"/>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Multiple</a:t>
            </a:r>
            <a:r>
              <a:rPr lang="en-US">
                <a:solidFill>
                  <a:srgbClr val="FFFFFF"/>
                </a:solidFill>
              </a:rPr>
              <a:t> </a:t>
            </a:r>
            <a:r>
              <a:rPr lang="en-US">
                <a:solidFill>
                  <a:schemeClr val="dk1"/>
                </a:solidFill>
              </a:rPr>
              <a:t>Constructors</a:t>
            </a:r>
            <a:r>
              <a:rPr lang="en-US">
                <a:solidFill>
                  <a:srgbClr val="FFFFFF"/>
                </a:solidFill>
              </a:rPr>
              <a:t> in a Class</a:t>
            </a:r>
            <a:endParaRPr/>
          </a:p>
        </p:txBody>
      </p:sp>
      <p:sp>
        <p:nvSpPr>
          <p:cNvPr id="1387" name="Google Shape;1387;p159"/>
          <p:cNvSpPr txBox="1"/>
          <p:nvPr>
            <p:ph idx="1" type="body"/>
          </p:nvPr>
        </p:nvSpPr>
        <p:spPr>
          <a:xfrm>
            <a:off x="694160" y="1828800"/>
            <a:ext cx="77712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100000"/>
              </a:lnSpc>
              <a:spcBef>
                <a:spcPts val="0"/>
              </a:spcBef>
              <a:spcAft>
                <a:spcPts val="0"/>
              </a:spcAft>
              <a:buClr>
                <a:srgbClr val="FFFFFF"/>
              </a:buClr>
              <a:buSzPts val="2210"/>
              <a:buFont typeface="Times New Roman"/>
              <a:buChar char="•"/>
            </a:pPr>
            <a:r>
              <a:rPr lang="en-US"/>
              <a:t>C + +  permits to use more than one constructors in a single class.</a:t>
            </a:r>
            <a:endParaRPr/>
          </a:p>
          <a:p>
            <a:pPr indent="-341313" lvl="0" marL="341313" rtl="0" algn="l">
              <a:lnSpc>
                <a:spcPct val="100000"/>
              </a:lnSpc>
              <a:spcBef>
                <a:spcPts val="580"/>
              </a:spcBef>
              <a:spcAft>
                <a:spcPts val="0"/>
              </a:spcAft>
              <a:buClr>
                <a:schemeClr val="dk1"/>
              </a:buClr>
              <a:buSzPts val="2210"/>
              <a:buFont typeface="Times New Roman"/>
              <a:buNone/>
            </a:pPr>
            <a:r>
              <a:t/>
            </a:r>
            <a:endParaRPr/>
          </a:p>
          <a:p>
            <a:pPr indent="-341313" lvl="0" marL="341313" rtl="0" algn="l">
              <a:lnSpc>
                <a:spcPct val="100000"/>
              </a:lnSpc>
              <a:spcBef>
                <a:spcPts val="580"/>
              </a:spcBef>
              <a:spcAft>
                <a:spcPts val="0"/>
              </a:spcAft>
              <a:buClr>
                <a:srgbClr val="FFFFFF"/>
              </a:buClr>
              <a:buSzPts val="2210"/>
              <a:buFont typeface="Times New Roman"/>
              <a:buChar char="•"/>
            </a:pPr>
            <a:r>
              <a:rPr lang="en-US"/>
              <a:t>Add( ) ;  //  No arguments</a:t>
            </a:r>
            <a:endParaRPr/>
          </a:p>
          <a:p>
            <a:pPr indent="-341313" lvl="0" marL="341313" rtl="0" algn="l">
              <a:lnSpc>
                <a:spcPct val="100000"/>
              </a:lnSpc>
              <a:spcBef>
                <a:spcPts val="580"/>
              </a:spcBef>
              <a:spcAft>
                <a:spcPts val="0"/>
              </a:spcAft>
              <a:buClr>
                <a:schemeClr val="dk1"/>
              </a:buClr>
              <a:buSzPts val="2210"/>
              <a:buFont typeface="Times New Roman"/>
              <a:buNone/>
            </a:pPr>
            <a:r>
              <a:t/>
            </a:r>
            <a:endParaRPr/>
          </a:p>
          <a:p>
            <a:pPr indent="-341313" lvl="0" marL="341313" rtl="0" algn="l">
              <a:lnSpc>
                <a:spcPct val="100000"/>
              </a:lnSpc>
              <a:spcBef>
                <a:spcPts val="580"/>
              </a:spcBef>
              <a:spcAft>
                <a:spcPts val="0"/>
              </a:spcAft>
              <a:buClr>
                <a:srgbClr val="FFFFFF"/>
              </a:buClr>
              <a:buSzPts val="2210"/>
              <a:buFont typeface="Times New Roman"/>
              <a:buChar char="•"/>
            </a:pPr>
            <a:r>
              <a:rPr lang="en-US"/>
              <a:t>Add (int, int) ;   // Two arguments</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7">
                                            <p:txEl>
                                              <p:pRg end="0" st="0"/>
                                            </p:txEl>
                                          </p:spTgt>
                                        </p:tgtEl>
                                        <p:attrNameLst>
                                          <p:attrName>style.visibility</p:attrName>
                                        </p:attrNameLst>
                                      </p:cBhvr>
                                      <p:to>
                                        <p:strVal val="visible"/>
                                      </p:to>
                                    </p:set>
                                    <p:animEffect filter="fade" transition="in">
                                      <p:cBhvr>
                                        <p:cTn dur="500"/>
                                        <p:tgtEl>
                                          <p:spTgt spid="13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7">
                                            <p:txEl>
                                              <p:pRg end="1" st="1"/>
                                            </p:txEl>
                                          </p:spTgt>
                                        </p:tgtEl>
                                        <p:attrNameLst>
                                          <p:attrName>style.visibility</p:attrName>
                                        </p:attrNameLst>
                                      </p:cBhvr>
                                      <p:to>
                                        <p:strVal val="visible"/>
                                      </p:to>
                                    </p:set>
                                    <p:animEffect filter="fade" transition="in">
                                      <p:cBhvr>
                                        <p:cTn dur="500"/>
                                        <p:tgtEl>
                                          <p:spTgt spid="13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7">
                                            <p:txEl>
                                              <p:pRg end="2" st="2"/>
                                            </p:txEl>
                                          </p:spTgt>
                                        </p:tgtEl>
                                        <p:attrNameLst>
                                          <p:attrName>style.visibility</p:attrName>
                                        </p:attrNameLst>
                                      </p:cBhvr>
                                      <p:to>
                                        <p:strVal val="visible"/>
                                      </p:to>
                                    </p:set>
                                    <p:animEffect filter="fade" transition="in">
                                      <p:cBhvr>
                                        <p:cTn dur="500"/>
                                        <p:tgtEl>
                                          <p:spTgt spid="13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7">
                                            <p:txEl>
                                              <p:pRg end="3" st="3"/>
                                            </p:txEl>
                                          </p:spTgt>
                                        </p:tgtEl>
                                        <p:attrNameLst>
                                          <p:attrName>style.visibility</p:attrName>
                                        </p:attrNameLst>
                                      </p:cBhvr>
                                      <p:to>
                                        <p:strVal val="visible"/>
                                      </p:to>
                                    </p:set>
                                    <p:animEffect filter="fade" transition="in">
                                      <p:cBhvr>
                                        <p:cTn dur="500"/>
                                        <p:tgtEl>
                                          <p:spTgt spid="13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7">
                                            <p:txEl>
                                              <p:pRg end="4" st="4"/>
                                            </p:txEl>
                                          </p:spTgt>
                                        </p:tgtEl>
                                        <p:attrNameLst>
                                          <p:attrName>style.visibility</p:attrName>
                                        </p:attrNameLst>
                                      </p:cBhvr>
                                      <p:to>
                                        <p:strVal val="visible"/>
                                      </p:to>
                                    </p:set>
                                    <p:animEffect filter="fade" transition="in">
                                      <p:cBhvr>
                                        <p:cTn dur="500"/>
                                        <p:tgtEl>
                                          <p:spTgt spid="138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160"/>
          <p:cNvSpPr/>
          <p:nvPr/>
        </p:nvSpPr>
        <p:spPr>
          <a:xfrm>
            <a:off x="685695" y="6248400"/>
            <a:ext cx="1904706"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93" name="Google Shape;1393;p160"/>
          <p:cNvSpPr/>
          <p:nvPr/>
        </p:nvSpPr>
        <p:spPr>
          <a:xfrm>
            <a:off x="3123718" y="6248400"/>
            <a:ext cx="2895153"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94" name="Google Shape;1394;p160"/>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Multiple</a:t>
            </a:r>
            <a:r>
              <a:rPr lang="en-US">
                <a:solidFill>
                  <a:srgbClr val="FFFFFF"/>
                </a:solidFill>
              </a:rPr>
              <a:t> </a:t>
            </a:r>
            <a:r>
              <a:rPr lang="en-US">
                <a:solidFill>
                  <a:schemeClr val="dk1"/>
                </a:solidFill>
              </a:rPr>
              <a:t>Constructors</a:t>
            </a:r>
            <a:r>
              <a:rPr lang="en-US">
                <a:solidFill>
                  <a:srgbClr val="FFFFFF"/>
                </a:solidFill>
              </a:rPr>
              <a:t> in a Class</a:t>
            </a:r>
            <a:endParaRPr/>
          </a:p>
        </p:txBody>
      </p:sp>
      <p:sp>
        <p:nvSpPr>
          <p:cNvPr id="1395" name="Google Shape;1395;p160"/>
          <p:cNvSpPr txBox="1"/>
          <p:nvPr>
            <p:ph idx="1" type="body"/>
          </p:nvPr>
        </p:nvSpPr>
        <p:spPr>
          <a:xfrm>
            <a:off x="694160" y="1828800"/>
            <a:ext cx="3817877" cy="4800600"/>
          </a:xfrm>
          <a:prstGeom prst="rect">
            <a:avLst/>
          </a:prstGeom>
          <a:noFill/>
          <a:ln>
            <a:noFill/>
          </a:ln>
        </p:spPr>
        <p:txBody>
          <a:bodyPr anchorCtr="0" anchor="t" bIns="45700" lIns="91425" spcFirstLastPara="1" rIns="91425" wrap="square" tIns="45700">
            <a:normAutofit/>
          </a:bodyPr>
          <a:lstStyle/>
          <a:p>
            <a:pPr indent="-274320" lvl="0" marL="274320" rtl="0" algn="l">
              <a:lnSpc>
                <a:spcPct val="75000"/>
              </a:lnSpc>
              <a:spcBef>
                <a:spcPts val="0"/>
              </a:spcBef>
              <a:spcAft>
                <a:spcPts val="0"/>
              </a:spcAft>
              <a:buClr>
                <a:schemeClr val="dk1"/>
              </a:buClr>
              <a:buSzPts val="2210"/>
              <a:buFont typeface="Times New Roman"/>
              <a:buNone/>
            </a:pPr>
            <a:r>
              <a:rPr lang="en-US"/>
              <a:t>class add</a:t>
            </a:r>
            <a:endParaRPr/>
          </a:p>
          <a:p>
            <a:pPr indent="-274320" lvl="0" marL="274320" rtl="0" algn="l">
              <a:lnSpc>
                <a:spcPct val="75000"/>
              </a:lnSpc>
              <a:spcBef>
                <a:spcPts val="700"/>
              </a:spcBef>
              <a:spcAft>
                <a:spcPts val="0"/>
              </a:spcAft>
              <a:buClr>
                <a:schemeClr val="dk1"/>
              </a:buClr>
              <a:buSzPts val="2210"/>
              <a:buFont typeface="Times New Roman"/>
              <a:buNone/>
            </a:pPr>
            <a:r>
              <a:rPr lang="en-US"/>
              <a:t>{</a:t>
            </a:r>
            <a:endParaRPr/>
          </a:p>
          <a:p>
            <a:pPr indent="-274320" lvl="0" marL="274320" rtl="0" algn="l">
              <a:lnSpc>
                <a:spcPct val="75000"/>
              </a:lnSpc>
              <a:spcBef>
                <a:spcPts val="700"/>
              </a:spcBef>
              <a:spcAft>
                <a:spcPts val="0"/>
              </a:spcAft>
              <a:buClr>
                <a:schemeClr val="dk1"/>
              </a:buClr>
              <a:buSzPts val="2210"/>
              <a:buFont typeface="Times New Roman"/>
              <a:buNone/>
            </a:pPr>
            <a:r>
              <a:rPr lang="en-US"/>
              <a:t>      int m, n ;</a:t>
            </a:r>
            <a:endParaRPr/>
          </a:p>
          <a:p>
            <a:pPr indent="-274320" lvl="0" marL="274320" rtl="0" algn="l">
              <a:lnSpc>
                <a:spcPct val="75000"/>
              </a:lnSpc>
              <a:spcBef>
                <a:spcPts val="700"/>
              </a:spcBef>
              <a:spcAft>
                <a:spcPts val="0"/>
              </a:spcAft>
              <a:buClr>
                <a:schemeClr val="dk1"/>
              </a:buClr>
              <a:buSzPts val="2210"/>
              <a:buFont typeface="Times New Roman"/>
              <a:buNone/>
            </a:pPr>
            <a:r>
              <a:rPr lang="en-US"/>
              <a:t>   public :</a:t>
            </a:r>
            <a:endParaRPr/>
          </a:p>
          <a:p>
            <a:pPr indent="-274320" lvl="0" marL="274320" rtl="0" algn="l">
              <a:lnSpc>
                <a:spcPct val="75000"/>
              </a:lnSpc>
              <a:spcBef>
                <a:spcPts val="700"/>
              </a:spcBef>
              <a:spcAft>
                <a:spcPts val="0"/>
              </a:spcAft>
              <a:buClr>
                <a:schemeClr val="dk1"/>
              </a:buClr>
              <a:buSzPts val="2210"/>
              <a:buFont typeface="Times New Roman"/>
              <a:buNone/>
            </a:pPr>
            <a:r>
              <a:rPr lang="en-US"/>
              <a:t>      add ( ) {m = 0 ; n = 0 ;}</a:t>
            </a:r>
            <a:endParaRPr/>
          </a:p>
          <a:p>
            <a:pPr indent="-274320" lvl="0" marL="274320" rtl="0" algn="l">
              <a:lnSpc>
                <a:spcPct val="75000"/>
              </a:lnSpc>
              <a:spcBef>
                <a:spcPts val="700"/>
              </a:spcBef>
              <a:spcAft>
                <a:spcPts val="0"/>
              </a:spcAft>
              <a:buClr>
                <a:schemeClr val="dk1"/>
              </a:buClr>
              <a:buSzPts val="2210"/>
              <a:buFont typeface="Times New Roman"/>
              <a:buNone/>
            </a:pPr>
            <a:r>
              <a:rPr lang="en-US"/>
              <a:t>      add (int a, int b)</a:t>
            </a:r>
            <a:endParaRPr/>
          </a:p>
          <a:p>
            <a:pPr indent="-274320" lvl="0" marL="274320" rtl="0" algn="l">
              <a:lnSpc>
                <a:spcPct val="75000"/>
              </a:lnSpc>
              <a:spcBef>
                <a:spcPts val="700"/>
              </a:spcBef>
              <a:spcAft>
                <a:spcPts val="0"/>
              </a:spcAft>
              <a:buClr>
                <a:schemeClr val="dk1"/>
              </a:buClr>
              <a:buSzPts val="2210"/>
              <a:buFont typeface="Times New Roman"/>
              <a:buNone/>
            </a:pPr>
            <a:r>
              <a:rPr lang="en-US"/>
              <a:t>             {m = a ; n = b ;}</a:t>
            </a:r>
            <a:endParaRPr/>
          </a:p>
          <a:p>
            <a:pPr indent="-274320" lvl="0" marL="274320" rtl="0" algn="l">
              <a:lnSpc>
                <a:spcPct val="75000"/>
              </a:lnSpc>
              <a:spcBef>
                <a:spcPts val="700"/>
              </a:spcBef>
              <a:spcAft>
                <a:spcPts val="0"/>
              </a:spcAft>
              <a:buClr>
                <a:schemeClr val="dk1"/>
              </a:buClr>
              <a:buSzPts val="2210"/>
              <a:buFont typeface="Times New Roman"/>
              <a:buNone/>
            </a:pPr>
            <a:r>
              <a:rPr lang="en-US"/>
              <a:t>      add (add &amp; i)</a:t>
            </a:r>
            <a:endParaRPr/>
          </a:p>
          <a:p>
            <a:pPr indent="-274320" lvl="0" marL="274320" rtl="0" algn="l">
              <a:lnSpc>
                <a:spcPct val="75000"/>
              </a:lnSpc>
              <a:spcBef>
                <a:spcPts val="700"/>
              </a:spcBef>
              <a:spcAft>
                <a:spcPts val="0"/>
              </a:spcAft>
              <a:buClr>
                <a:schemeClr val="dk1"/>
              </a:buClr>
              <a:buSzPts val="2210"/>
              <a:buFont typeface="Times New Roman"/>
              <a:buNone/>
            </a:pPr>
            <a:r>
              <a:rPr lang="en-US"/>
              <a:t>             {m = i.m ; n = i.n ;}</a:t>
            </a:r>
            <a:endParaRPr/>
          </a:p>
          <a:p>
            <a:pPr indent="-274320" lvl="0" marL="274320" rtl="0" algn="l">
              <a:lnSpc>
                <a:spcPct val="75000"/>
              </a:lnSpc>
              <a:spcBef>
                <a:spcPts val="700"/>
              </a:spcBef>
              <a:spcAft>
                <a:spcPts val="0"/>
              </a:spcAft>
              <a:buClr>
                <a:schemeClr val="dk1"/>
              </a:buClr>
              <a:buSzPts val="2210"/>
              <a:buFont typeface="Times New Roman"/>
              <a:buNone/>
            </a:pPr>
            <a:r>
              <a:rPr lang="en-US"/>
              <a:t>};</a:t>
            </a:r>
            <a:endParaRPr/>
          </a:p>
        </p:txBody>
      </p:sp>
      <p:sp>
        <p:nvSpPr>
          <p:cNvPr id="1396" name="Google Shape;1396;p160"/>
          <p:cNvSpPr txBox="1"/>
          <p:nvPr>
            <p:ph idx="2" type="body"/>
          </p:nvPr>
        </p:nvSpPr>
        <p:spPr>
          <a:xfrm>
            <a:off x="4647483" y="1828800"/>
            <a:ext cx="4495106" cy="4724400"/>
          </a:xfrm>
          <a:prstGeom prst="rect">
            <a:avLst/>
          </a:prstGeom>
          <a:noFill/>
          <a:ln>
            <a:noFill/>
          </a:ln>
        </p:spPr>
        <p:txBody>
          <a:bodyPr anchorCtr="0" anchor="t" bIns="45700" lIns="91425" spcFirstLastPara="1" rIns="91425" wrap="square" tIns="45700">
            <a:normAutofit/>
          </a:bodyPr>
          <a:lstStyle/>
          <a:p>
            <a:pPr indent="-341313" lvl="0" marL="341313" rtl="0" algn="l">
              <a:lnSpc>
                <a:spcPct val="100000"/>
              </a:lnSpc>
              <a:spcBef>
                <a:spcPts val="0"/>
              </a:spcBef>
              <a:spcAft>
                <a:spcPts val="0"/>
              </a:spcAft>
              <a:buClr>
                <a:srgbClr val="FFFFFF"/>
              </a:buClr>
              <a:buSzPts val="2210"/>
              <a:buFont typeface="Times New Roman"/>
              <a:buChar char="•"/>
            </a:pPr>
            <a:r>
              <a:rPr lang="en-US"/>
              <a:t>The first constructor receives no arguments.</a:t>
            </a:r>
            <a:endParaRPr/>
          </a:p>
          <a:p>
            <a:pPr indent="-341313" lvl="0" marL="341313" rtl="0" algn="l">
              <a:lnSpc>
                <a:spcPct val="100000"/>
              </a:lnSpc>
              <a:spcBef>
                <a:spcPts val="700"/>
              </a:spcBef>
              <a:spcAft>
                <a:spcPts val="0"/>
              </a:spcAft>
              <a:buClr>
                <a:schemeClr val="dk1"/>
              </a:buClr>
              <a:buSzPts val="2210"/>
              <a:buFont typeface="Times New Roman"/>
              <a:buNone/>
            </a:pPr>
            <a:r>
              <a:t/>
            </a:r>
            <a:endParaRPr/>
          </a:p>
          <a:p>
            <a:pPr indent="-341313" lvl="0" marL="341313" rtl="0" algn="l">
              <a:lnSpc>
                <a:spcPct val="100000"/>
              </a:lnSpc>
              <a:spcBef>
                <a:spcPts val="700"/>
              </a:spcBef>
              <a:spcAft>
                <a:spcPts val="0"/>
              </a:spcAft>
              <a:buClr>
                <a:srgbClr val="FFFFFF"/>
              </a:buClr>
              <a:buSzPts val="2210"/>
              <a:buFont typeface="Times New Roman"/>
              <a:buChar char="•"/>
            </a:pPr>
            <a:r>
              <a:rPr lang="en-US"/>
              <a:t>The second constructor receives two integer arguments.</a:t>
            </a:r>
            <a:endParaRPr/>
          </a:p>
          <a:p>
            <a:pPr indent="-341313" lvl="0" marL="341313" rtl="0" algn="l">
              <a:lnSpc>
                <a:spcPct val="100000"/>
              </a:lnSpc>
              <a:spcBef>
                <a:spcPts val="700"/>
              </a:spcBef>
              <a:spcAft>
                <a:spcPts val="0"/>
              </a:spcAft>
              <a:buClr>
                <a:schemeClr val="dk1"/>
              </a:buClr>
              <a:buSzPts val="2210"/>
              <a:buFont typeface="Times New Roman"/>
              <a:buNone/>
            </a:pPr>
            <a:r>
              <a:t/>
            </a:r>
            <a:endParaRPr/>
          </a:p>
          <a:p>
            <a:pPr indent="-341313" lvl="0" marL="341313" rtl="0" algn="l">
              <a:lnSpc>
                <a:spcPct val="100000"/>
              </a:lnSpc>
              <a:spcBef>
                <a:spcPts val="700"/>
              </a:spcBef>
              <a:spcAft>
                <a:spcPts val="0"/>
              </a:spcAft>
              <a:buClr>
                <a:srgbClr val="FFFFFF"/>
              </a:buClr>
              <a:buSzPts val="2210"/>
              <a:buFont typeface="Times New Roman"/>
              <a:buChar char="•"/>
            </a:pPr>
            <a:r>
              <a:rPr lang="en-US"/>
              <a:t>The third constructor receives one add object as an argument.</a:t>
            </a:r>
            <a:endParaRPr/>
          </a:p>
        </p:txBody>
      </p:sp>
      <p:sp>
        <p:nvSpPr>
          <p:cNvPr id="1397" name="Google Shape;1397;p160"/>
          <p:cNvSpPr txBox="1"/>
          <p:nvPr/>
        </p:nvSpPr>
        <p:spPr>
          <a:xfrm>
            <a:off x="6562065" y="1066800"/>
            <a:ext cx="1244741" cy="37151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Garamond"/>
              <a:buNone/>
            </a:pPr>
            <a:r>
              <a:rPr b="0" i="0" lang="en-US" sz="1800" u="none" cap="none" strike="noStrike">
                <a:solidFill>
                  <a:srgbClr val="FFFFFF"/>
                </a:solidFill>
                <a:latin typeface="Garamond"/>
                <a:ea typeface="Garamond"/>
                <a:cs typeface="Garamond"/>
                <a:sym typeface="Garamond"/>
              </a:rPr>
              <a:t>continue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6">
                                            <p:txEl>
                                              <p:pRg end="0" st="0"/>
                                            </p:txEl>
                                          </p:spTgt>
                                        </p:tgtEl>
                                        <p:attrNameLst>
                                          <p:attrName>style.visibility</p:attrName>
                                        </p:attrNameLst>
                                      </p:cBhvr>
                                      <p:to>
                                        <p:strVal val="visible"/>
                                      </p:to>
                                    </p:set>
                                    <p:animEffect filter="fade" transition="in">
                                      <p:cBhvr>
                                        <p:cTn dur="500"/>
                                        <p:tgtEl>
                                          <p:spTgt spid="13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6">
                                            <p:txEl>
                                              <p:pRg end="1" st="1"/>
                                            </p:txEl>
                                          </p:spTgt>
                                        </p:tgtEl>
                                        <p:attrNameLst>
                                          <p:attrName>style.visibility</p:attrName>
                                        </p:attrNameLst>
                                      </p:cBhvr>
                                      <p:to>
                                        <p:strVal val="visible"/>
                                      </p:to>
                                    </p:set>
                                    <p:animEffect filter="fade" transition="in">
                                      <p:cBhvr>
                                        <p:cTn dur="500"/>
                                        <p:tgtEl>
                                          <p:spTgt spid="13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6">
                                            <p:txEl>
                                              <p:pRg end="2" st="2"/>
                                            </p:txEl>
                                          </p:spTgt>
                                        </p:tgtEl>
                                        <p:attrNameLst>
                                          <p:attrName>style.visibility</p:attrName>
                                        </p:attrNameLst>
                                      </p:cBhvr>
                                      <p:to>
                                        <p:strVal val="visible"/>
                                      </p:to>
                                    </p:set>
                                    <p:animEffect filter="fade" transition="in">
                                      <p:cBhvr>
                                        <p:cTn dur="500"/>
                                        <p:tgtEl>
                                          <p:spTgt spid="13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6">
                                            <p:txEl>
                                              <p:pRg end="3" st="3"/>
                                            </p:txEl>
                                          </p:spTgt>
                                        </p:tgtEl>
                                        <p:attrNameLst>
                                          <p:attrName>style.visibility</p:attrName>
                                        </p:attrNameLst>
                                      </p:cBhvr>
                                      <p:to>
                                        <p:strVal val="visible"/>
                                      </p:to>
                                    </p:set>
                                    <p:animEffect filter="fade" transition="in">
                                      <p:cBhvr>
                                        <p:cTn dur="500"/>
                                        <p:tgtEl>
                                          <p:spTgt spid="13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6">
                                            <p:txEl>
                                              <p:pRg end="4" st="4"/>
                                            </p:txEl>
                                          </p:spTgt>
                                        </p:tgtEl>
                                        <p:attrNameLst>
                                          <p:attrName>style.visibility</p:attrName>
                                        </p:attrNameLst>
                                      </p:cBhvr>
                                      <p:to>
                                        <p:strVal val="visible"/>
                                      </p:to>
                                    </p:set>
                                    <p:animEffect filter="fade" transition="in">
                                      <p:cBhvr>
                                        <p:cTn dur="500"/>
                                        <p:tgtEl>
                                          <p:spTgt spid="139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161"/>
          <p:cNvSpPr/>
          <p:nvPr/>
        </p:nvSpPr>
        <p:spPr>
          <a:xfrm>
            <a:off x="685695" y="6248400"/>
            <a:ext cx="1904706"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403" name="Google Shape;1403;p161"/>
          <p:cNvSpPr/>
          <p:nvPr/>
        </p:nvSpPr>
        <p:spPr>
          <a:xfrm>
            <a:off x="3123718" y="6248400"/>
            <a:ext cx="2895153"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404" name="Google Shape;1404;p161"/>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Multiple</a:t>
            </a:r>
            <a:r>
              <a:rPr lang="en-US">
                <a:solidFill>
                  <a:srgbClr val="FFFFFF"/>
                </a:solidFill>
              </a:rPr>
              <a:t> </a:t>
            </a:r>
            <a:r>
              <a:rPr lang="en-US">
                <a:solidFill>
                  <a:schemeClr val="dk1"/>
                </a:solidFill>
              </a:rPr>
              <a:t>Constructors</a:t>
            </a:r>
            <a:r>
              <a:rPr lang="en-US">
                <a:solidFill>
                  <a:srgbClr val="FFFFFF"/>
                </a:solidFill>
              </a:rPr>
              <a:t> in a Class</a:t>
            </a:r>
            <a:endParaRPr/>
          </a:p>
        </p:txBody>
      </p:sp>
      <p:sp>
        <p:nvSpPr>
          <p:cNvPr id="1405" name="Google Shape;1405;p161"/>
          <p:cNvSpPr txBox="1"/>
          <p:nvPr>
            <p:ph idx="1" type="body"/>
          </p:nvPr>
        </p:nvSpPr>
        <p:spPr>
          <a:xfrm>
            <a:off x="694158" y="1828800"/>
            <a:ext cx="4563641" cy="4114800"/>
          </a:xfrm>
          <a:prstGeom prst="rect">
            <a:avLst/>
          </a:prstGeom>
          <a:noFill/>
          <a:ln>
            <a:noFill/>
          </a:ln>
        </p:spPr>
        <p:txBody>
          <a:bodyPr anchorCtr="0" anchor="t" bIns="45700" lIns="91425" spcFirstLastPara="1" rIns="91425" wrap="square" tIns="45700">
            <a:normAutofit/>
          </a:bodyPr>
          <a:lstStyle/>
          <a:p>
            <a:pPr indent="-274320" lvl="0" marL="274320" rtl="0" algn="l">
              <a:lnSpc>
                <a:spcPct val="75000"/>
              </a:lnSpc>
              <a:spcBef>
                <a:spcPts val="0"/>
              </a:spcBef>
              <a:spcAft>
                <a:spcPts val="0"/>
              </a:spcAft>
              <a:buClr>
                <a:schemeClr val="dk1"/>
              </a:buClr>
              <a:buSzPts val="2380"/>
              <a:buFont typeface="Times New Roman"/>
              <a:buNone/>
            </a:pPr>
            <a:r>
              <a:rPr lang="en-US" sz="2800"/>
              <a:t>class add</a:t>
            </a:r>
            <a:endParaRPr/>
          </a:p>
          <a:p>
            <a:pPr indent="-274320" lvl="0" marL="274320" rtl="0" algn="l">
              <a:lnSpc>
                <a:spcPct val="75000"/>
              </a:lnSpc>
              <a:spcBef>
                <a:spcPts val="700"/>
              </a:spcBef>
              <a:spcAft>
                <a:spcPts val="0"/>
              </a:spcAft>
              <a:buClr>
                <a:schemeClr val="dk1"/>
              </a:buClr>
              <a:buSzPts val="2380"/>
              <a:buFont typeface="Times New Roman"/>
              <a:buNone/>
            </a:pPr>
            <a:r>
              <a:rPr lang="en-US" sz="2800"/>
              <a:t>{</a:t>
            </a:r>
            <a:endParaRPr/>
          </a:p>
          <a:p>
            <a:pPr indent="-274320" lvl="0" marL="274320" rtl="0" algn="l">
              <a:lnSpc>
                <a:spcPct val="75000"/>
              </a:lnSpc>
              <a:spcBef>
                <a:spcPts val="700"/>
              </a:spcBef>
              <a:spcAft>
                <a:spcPts val="0"/>
              </a:spcAft>
              <a:buClr>
                <a:schemeClr val="dk1"/>
              </a:buClr>
              <a:buSzPts val="2380"/>
              <a:buFont typeface="Times New Roman"/>
              <a:buNone/>
            </a:pPr>
            <a:r>
              <a:rPr lang="en-US" sz="2800"/>
              <a:t>      int m, n ;</a:t>
            </a:r>
            <a:endParaRPr/>
          </a:p>
          <a:p>
            <a:pPr indent="-274320" lvl="0" marL="274320" rtl="0" algn="l">
              <a:lnSpc>
                <a:spcPct val="75000"/>
              </a:lnSpc>
              <a:spcBef>
                <a:spcPts val="700"/>
              </a:spcBef>
              <a:spcAft>
                <a:spcPts val="0"/>
              </a:spcAft>
              <a:buClr>
                <a:schemeClr val="dk1"/>
              </a:buClr>
              <a:buSzPts val="2380"/>
              <a:buFont typeface="Times New Roman"/>
              <a:buNone/>
            </a:pPr>
            <a:r>
              <a:rPr lang="en-US" sz="2800"/>
              <a:t>   public :</a:t>
            </a:r>
            <a:endParaRPr/>
          </a:p>
          <a:p>
            <a:pPr indent="-274320" lvl="0" marL="274320" rtl="0" algn="l">
              <a:lnSpc>
                <a:spcPct val="75000"/>
              </a:lnSpc>
              <a:spcBef>
                <a:spcPts val="700"/>
              </a:spcBef>
              <a:spcAft>
                <a:spcPts val="0"/>
              </a:spcAft>
              <a:buClr>
                <a:schemeClr val="dk1"/>
              </a:buClr>
              <a:buSzPts val="2380"/>
              <a:buFont typeface="Times New Roman"/>
              <a:buNone/>
            </a:pPr>
            <a:r>
              <a:rPr lang="en-US" sz="2800"/>
              <a:t>      add ( ) {m = 0 ; n = 0 ;}</a:t>
            </a:r>
            <a:endParaRPr/>
          </a:p>
          <a:p>
            <a:pPr indent="-274320" lvl="0" marL="274320" rtl="0" algn="l">
              <a:lnSpc>
                <a:spcPct val="75000"/>
              </a:lnSpc>
              <a:spcBef>
                <a:spcPts val="700"/>
              </a:spcBef>
              <a:spcAft>
                <a:spcPts val="0"/>
              </a:spcAft>
              <a:buClr>
                <a:schemeClr val="dk1"/>
              </a:buClr>
              <a:buSzPts val="2380"/>
              <a:buFont typeface="Times New Roman"/>
              <a:buNone/>
            </a:pPr>
            <a:r>
              <a:rPr lang="en-US" sz="2800"/>
              <a:t>      add (int a, int b)</a:t>
            </a:r>
            <a:endParaRPr/>
          </a:p>
          <a:p>
            <a:pPr indent="-274320" lvl="0" marL="274320" rtl="0" algn="l">
              <a:lnSpc>
                <a:spcPct val="75000"/>
              </a:lnSpc>
              <a:spcBef>
                <a:spcPts val="700"/>
              </a:spcBef>
              <a:spcAft>
                <a:spcPts val="0"/>
              </a:spcAft>
              <a:buClr>
                <a:schemeClr val="dk1"/>
              </a:buClr>
              <a:buSzPts val="2380"/>
              <a:buFont typeface="Times New Roman"/>
              <a:buNone/>
            </a:pPr>
            <a:r>
              <a:rPr lang="en-US" sz="2800"/>
              <a:t>             {m = a ; n = b ;}</a:t>
            </a:r>
            <a:endParaRPr/>
          </a:p>
          <a:p>
            <a:pPr indent="-274320" lvl="0" marL="274320" rtl="0" algn="l">
              <a:lnSpc>
                <a:spcPct val="75000"/>
              </a:lnSpc>
              <a:spcBef>
                <a:spcPts val="700"/>
              </a:spcBef>
              <a:spcAft>
                <a:spcPts val="0"/>
              </a:spcAft>
              <a:buClr>
                <a:schemeClr val="dk1"/>
              </a:buClr>
              <a:buSzPts val="2380"/>
              <a:buFont typeface="Times New Roman"/>
              <a:buNone/>
            </a:pPr>
            <a:r>
              <a:rPr lang="en-US" sz="2800"/>
              <a:t>      add (add &amp; i)</a:t>
            </a:r>
            <a:endParaRPr/>
          </a:p>
          <a:p>
            <a:pPr indent="-274320" lvl="0" marL="274320" rtl="0" algn="l">
              <a:lnSpc>
                <a:spcPct val="75000"/>
              </a:lnSpc>
              <a:spcBef>
                <a:spcPts val="700"/>
              </a:spcBef>
              <a:spcAft>
                <a:spcPts val="0"/>
              </a:spcAft>
              <a:buClr>
                <a:schemeClr val="dk1"/>
              </a:buClr>
              <a:buSzPts val="2380"/>
              <a:buFont typeface="Times New Roman"/>
              <a:buNone/>
            </a:pPr>
            <a:r>
              <a:rPr lang="en-US" sz="2800"/>
              <a:t>             {m = i.m ; n = i.n }</a:t>
            </a:r>
            <a:endParaRPr/>
          </a:p>
          <a:p>
            <a:pPr indent="-274320" lvl="0" marL="274320" rtl="0" algn="l">
              <a:lnSpc>
                <a:spcPct val="75000"/>
              </a:lnSpc>
              <a:spcBef>
                <a:spcPts val="700"/>
              </a:spcBef>
              <a:spcAft>
                <a:spcPts val="0"/>
              </a:spcAft>
              <a:buClr>
                <a:schemeClr val="dk1"/>
              </a:buClr>
              <a:buSzPts val="2380"/>
              <a:buFont typeface="Times New Roman"/>
              <a:buNone/>
            </a:pPr>
            <a:r>
              <a:rPr lang="en-US" sz="2800"/>
              <a:t>};</a:t>
            </a:r>
            <a:endParaRPr/>
          </a:p>
        </p:txBody>
      </p:sp>
      <p:sp>
        <p:nvSpPr>
          <p:cNvPr id="1406" name="Google Shape;1406;p161"/>
          <p:cNvSpPr txBox="1"/>
          <p:nvPr/>
        </p:nvSpPr>
        <p:spPr>
          <a:xfrm>
            <a:off x="4647483" y="1828800"/>
            <a:ext cx="4495106" cy="4724400"/>
          </a:xfrm>
          <a:prstGeom prst="rect">
            <a:avLst/>
          </a:prstGeom>
          <a:noFill/>
          <a:ln>
            <a:noFill/>
          </a:ln>
        </p:spPr>
        <p:txBody>
          <a:bodyPr anchorCtr="0" anchor="t" bIns="44275" lIns="90350" spcFirstLastPara="1" rIns="90350" wrap="square" tIns="44275">
            <a:noAutofit/>
          </a:bodyPr>
          <a:lstStyle/>
          <a:p>
            <a:pPr indent="-341313" lvl="0" marL="341313" marR="0" rtl="0" algn="l">
              <a:lnSpc>
                <a:spcPct val="100000"/>
              </a:lnSpc>
              <a:spcBef>
                <a:spcPts val="0"/>
              </a:spcBef>
              <a:spcAft>
                <a:spcPts val="0"/>
              </a:spcAft>
              <a:buClr>
                <a:srgbClr val="FFFFFF"/>
              </a:buClr>
              <a:buSzPts val="2800"/>
              <a:buFont typeface="Times New Roman"/>
              <a:buChar char="•"/>
            </a:pPr>
            <a:r>
              <a:rPr b="0" i="0" lang="en-US" sz="2800" u="none" cap="none" strike="noStrike">
                <a:solidFill>
                  <a:srgbClr val="FFFFFF"/>
                </a:solidFill>
                <a:latin typeface="Times New Roman"/>
                <a:ea typeface="Times New Roman"/>
                <a:cs typeface="Times New Roman"/>
                <a:sym typeface="Times New Roman"/>
              </a:rPr>
              <a:t>Add a1; </a:t>
            </a:r>
            <a:endParaRPr b="0" i="0" sz="1400" u="none" cap="none" strike="noStrike">
              <a:solidFill>
                <a:srgbClr val="000000"/>
              </a:solidFill>
              <a:latin typeface="Arial"/>
              <a:ea typeface="Arial"/>
              <a:cs typeface="Arial"/>
              <a:sym typeface="Arial"/>
            </a:endParaRPr>
          </a:p>
          <a:p>
            <a:pPr indent="-284163" lvl="1" marL="741363" marR="0" rtl="0" algn="l">
              <a:lnSpc>
                <a:spcPct val="100000"/>
              </a:lnSpc>
              <a:spcBef>
                <a:spcPts val="600"/>
              </a:spcBef>
              <a:spcAft>
                <a:spcPts val="0"/>
              </a:spcAft>
              <a:buClr>
                <a:srgbClr val="FFFFFF"/>
              </a:buClr>
              <a:buSzPts val="2400"/>
              <a:buFont typeface="Times New Roman"/>
              <a:buChar char="–"/>
            </a:pPr>
            <a:r>
              <a:rPr b="0" i="0" lang="en-US" sz="2400" u="none" cap="none" strike="noStrike">
                <a:solidFill>
                  <a:srgbClr val="FFFFFF"/>
                </a:solidFill>
                <a:latin typeface="Times New Roman"/>
                <a:ea typeface="Times New Roman"/>
                <a:cs typeface="Times New Roman"/>
                <a:sym typeface="Times New Roman"/>
              </a:rPr>
              <a:t>Would automatically invoke the first constructor and set both m and n of a1 to zero.</a:t>
            </a:r>
            <a:endParaRPr b="0" i="0" sz="1400" u="none" cap="none" strike="noStrike">
              <a:solidFill>
                <a:srgbClr val="000000"/>
              </a:solidFill>
              <a:latin typeface="Arial"/>
              <a:ea typeface="Arial"/>
              <a:cs typeface="Arial"/>
              <a:sym typeface="Arial"/>
            </a:endParaRPr>
          </a:p>
          <a:p>
            <a:pPr indent="-341313" lvl="0" marL="341313" marR="0" rtl="0" algn="l">
              <a:lnSpc>
                <a:spcPct val="100000"/>
              </a:lnSpc>
              <a:spcBef>
                <a:spcPts val="700"/>
              </a:spcBef>
              <a:spcAft>
                <a:spcPts val="0"/>
              </a:spcAft>
              <a:buClr>
                <a:srgbClr val="FFFFFF"/>
              </a:buClr>
              <a:buSzPts val="2800"/>
              <a:buFont typeface="Times New Roman"/>
              <a:buChar char="•"/>
            </a:pPr>
            <a:r>
              <a:rPr b="0" i="0" lang="en-US" sz="2800" u="none" cap="none" strike="noStrike">
                <a:solidFill>
                  <a:srgbClr val="FFFFFF"/>
                </a:solidFill>
                <a:latin typeface="Times New Roman"/>
                <a:ea typeface="Times New Roman"/>
                <a:cs typeface="Times New Roman"/>
                <a:sym typeface="Times New Roman"/>
              </a:rPr>
              <a:t>Add a2(10,20);</a:t>
            </a:r>
            <a:endParaRPr b="0" i="0" sz="1400" u="none" cap="none" strike="noStrike">
              <a:solidFill>
                <a:srgbClr val="000000"/>
              </a:solidFill>
              <a:latin typeface="Arial"/>
              <a:ea typeface="Arial"/>
              <a:cs typeface="Arial"/>
              <a:sym typeface="Arial"/>
            </a:endParaRPr>
          </a:p>
          <a:p>
            <a:pPr indent="-284163" lvl="1" marL="741363" marR="0" rtl="0" algn="l">
              <a:lnSpc>
                <a:spcPct val="100000"/>
              </a:lnSpc>
              <a:spcBef>
                <a:spcPts val="600"/>
              </a:spcBef>
              <a:spcAft>
                <a:spcPts val="0"/>
              </a:spcAft>
              <a:buClr>
                <a:srgbClr val="FFFFFF"/>
              </a:buClr>
              <a:buSzPts val="2400"/>
              <a:buFont typeface="Times New Roman"/>
              <a:buChar char="–"/>
            </a:pPr>
            <a:r>
              <a:rPr b="0" i="0" lang="en-US" sz="2400" u="none" cap="none" strike="noStrike">
                <a:solidFill>
                  <a:srgbClr val="FFFFFF"/>
                </a:solidFill>
                <a:latin typeface="Times New Roman"/>
                <a:ea typeface="Times New Roman"/>
                <a:cs typeface="Times New Roman"/>
                <a:sym typeface="Times New Roman"/>
              </a:rPr>
              <a:t>Would call the second constructor which will initialize the data members m and n of a2 to 10 and 20 respectively.</a:t>
            </a:r>
            <a:endParaRPr b="0" i="0" sz="1400" u="none" cap="none" strike="noStrike">
              <a:solidFill>
                <a:srgbClr val="000000"/>
              </a:solidFill>
              <a:latin typeface="Arial"/>
              <a:ea typeface="Arial"/>
              <a:cs typeface="Arial"/>
              <a:sym typeface="Arial"/>
            </a:endParaRPr>
          </a:p>
        </p:txBody>
      </p:sp>
      <p:sp>
        <p:nvSpPr>
          <p:cNvPr id="1407" name="Google Shape;1407;p161"/>
          <p:cNvSpPr txBox="1"/>
          <p:nvPr/>
        </p:nvSpPr>
        <p:spPr>
          <a:xfrm>
            <a:off x="6562065" y="1066800"/>
            <a:ext cx="1244741" cy="37151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Garamond"/>
              <a:buNone/>
            </a:pPr>
            <a:r>
              <a:rPr b="0" i="0" lang="en-US" sz="1800" u="none" cap="none" strike="noStrike">
                <a:solidFill>
                  <a:srgbClr val="FFFFFF"/>
                </a:solidFill>
                <a:latin typeface="Garamond"/>
                <a:ea typeface="Garamond"/>
                <a:cs typeface="Garamond"/>
                <a:sym typeface="Garamond"/>
              </a:rPr>
              <a:t>continue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6">
                                            <p:txEl>
                                              <p:pRg end="0" st="0"/>
                                            </p:txEl>
                                          </p:spTgt>
                                        </p:tgtEl>
                                        <p:attrNameLst>
                                          <p:attrName>style.visibility</p:attrName>
                                        </p:attrNameLst>
                                      </p:cBhvr>
                                      <p:to>
                                        <p:strVal val="visible"/>
                                      </p:to>
                                    </p:set>
                                    <p:animEffect filter="fade" transition="in">
                                      <p:cBhvr>
                                        <p:cTn dur="500"/>
                                        <p:tgtEl>
                                          <p:spTgt spid="14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6">
                                            <p:txEl>
                                              <p:pRg end="1" st="1"/>
                                            </p:txEl>
                                          </p:spTgt>
                                        </p:tgtEl>
                                        <p:attrNameLst>
                                          <p:attrName>style.visibility</p:attrName>
                                        </p:attrNameLst>
                                      </p:cBhvr>
                                      <p:to>
                                        <p:strVal val="visible"/>
                                      </p:to>
                                    </p:set>
                                    <p:animEffect filter="fade" transition="in">
                                      <p:cBhvr>
                                        <p:cTn dur="500"/>
                                        <p:tgtEl>
                                          <p:spTgt spid="14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6">
                                            <p:txEl>
                                              <p:pRg end="2" st="2"/>
                                            </p:txEl>
                                          </p:spTgt>
                                        </p:tgtEl>
                                        <p:attrNameLst>
                                          <p:attrName>style.visibility</p:attrName>
                                        </p:attrNameLst>
                                      </p:cBhvr>
                                      <p:to>
                                        <p:strVal val="visible"/>
                                      </p:to>
                                    </p:set>
                                    <p:animEffect filter="fade" transition="in">
                                      <p:cBhvr>
                                        <p:cTn dur="500"/>
                                        <p:tgtEl>
                                          <p:spTgt spid="14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6">
                                            <p:txEl>
                                              <p:pRg end="3" st="3"/>
                                            </p:txEl>
                                          </p:spTgt>
                                        </p:tgtEl>
                                        <p:attrNameLst>
                                          <p:attrName>style.visibility</p:attrName>
                                        </p:attrNameLst>
                                      </p:cBhvr>
                                      <p:to>
                                        <p:strVal val="visible"/>
                                      </p:to>
                                    </p:set>
                                    <p:animEffect filter="fade" transition="in">
                                      <p:cBhvr>
                                        <p:cTn dur="500"/>
                                        <p:tgtEl>
                                          <p:spTgt spid="140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685800" y="26504"/>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Example of classes and objects</a:t>
            </a:r>
            <a:endParaRPr/>
          </a:p>
        </p:txBody>
      </p:sp>
      <p:sp>
        <p:nvSpPr>
          <p:cNvPr id="237" name="Google Shape;237;p27"/>
          <p:cNvSpPr txBox="1"/>
          <p:nvPr>
            <p:ph idx="1" type="body"/>
          </p:nvPr>
        </p:nvSpPr>
        <p:spPr>
          <a:xfrm>
            <a:off x="914400" y="1447800"/>
            <a:ext cx="6705600" cy="4572000"/>
          </a:xfrm>
          <a:prstGeom prst="rect">
            <a:avLst/>
          </a:prstGeom>
          <a:noFill/>
          <a:ln>
            <a:noFill/>
          </a:ln>
        </p:spPr>
        <p:txBody>
          <a:bodyPr anchorCtr="0" anchor="t" bIns="45700" lIns="91425" spcFirstLastPara="1" rIns="91425" wrap="square" tIns="45700">
            <a:normAutofit/>
          </a:bodyPr>
          <a:lstStyle/>
          <a:p>
            <a:pPr indent="-133985" lvl="0" marL="274320" rtl="0" algn="l">
              <a:lnSpc>
                <a:spcPct val="100000"/>
              </a:lnSpc>
              <a:spcBef>
                <a:spcPts val="0"/>
              </a:spcBef>
              <a:spcAft>
                <a:spcPts val="0"/>
              </a:spcAft>
              <a:buSzPts val="2210"/>
              <a:buNone/>
            </a:pPr>
            <a:r>
              <a:t/>
            </a:r>
            <a:endParaRPr/>
          </a:p>
        </p:txBody>
      </p:sp>
      <p:pic>
        <p:nvPicPr>
          <p:cNvPr id="238" name="Google Shape;238;p27"/>
          <p:cNvPicPr preferRelativeResize="0"/>
          <p:nvPr/>
        </p:nvPicPr>
        <p:blipFill rotWithShape="1">
          <a:blip r:embed="rId3">
            <a:alphaModFix/>
          </a:blip>
          <a:srcRect b="0" l="0" r="0" t="0"/>
          <a:stretch/>
        </p:blipFill>
        <p:spPr>
          <a:xfrm>
            <a:off x="228600" y="1295400"/>
            <a:ext cx="4760843" cy="3962400"/>
          </a:xfrm>
          <a:prstGeom prst="rect">
            <a:avLst/>
          </a:prstGeom>
          <a:noFill/>
          <a:ln>
            <a:noFill/>
          </a:ln>
        </p:spPr>
      </p:pic>
      <p:pic>
        <p:nvPicPr>
          <p:cNvPr id="239" name="Google Shape;239;p27"/>
          <p:cNvPicPr preferRelativeResize="0"/>
          <p:nvPr/>
        </p:nvPicPr>
        <p:blipFill rotWithShape="1">
          <a:blip r:embed="rId4">
            <a:alphaModFix/>
          </a:blip>
          <a:srcRect b="0" l="0" r="0" t="0"/>
          <a:stretch/>
        </p:blipFill>
        <p:spPr>
          <a:xfrm>
            <a:off x="1600200" y="4068417"/>
            <a:ext cx="6353175" cy="2133600"/>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162"/>
          <p:cNvSpPr/>
          <p:nvPr/>
        </p:nvSpPr>
        <p:spPr>
          <a:xfrm>
            <a:off x="685695" y="6248400"/>
            <a:ext cx="1904706"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413" name="Google Shape;1413;p162"/>
          <p:cNvSpPr/>
          <p:nvPr/>
        </p:nvSpPr>
        <p:spPr>
          <a:xfrm>
            <a:off x="3123718" y="6248400"/>
            <a:ext cx="2895153"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414" name="Google Shape;1414;p162"/>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Multiple</a:t>
            </a:r>
            <a:r>
              <a:rPr lang="en-US">
                <a:solidFill>
                  <a:srgbClr val="FFFFFF"/>
                </a:solidFill>
              </a:rPr>
              <a:t> </a:t>
            </a:r>
            <a:r>
              <a:rPr lang="en-US">
                <a:solidFill>
                  <a:schemeClr val="dk1"/>
                </a:solidFill>
              </a:rPr>
              <a:t>Constructors</a:t>
            </a:r>
            <a:r>
              <a:rPr lang="en-US">
                <a:solidFill>
                  <a:srgbClr val="FFFFFF"/>
                </a:solidFill>
              </a:rPr>
              <a:t> in a Class</a:t>
            </a:r>
            <a:endParaRPr/>
          </a:p>
        </p:txBody>
      </p:sp>
      <p:sp>
        <p:nvSpPr>
          <p:cNvPr id="1415" name="Google Shape;1415;p162"/>
          <p:cNvSpPr txBox="1"/>
          <p:nvPr>
            <p:ph idx="1" type="body"/>
          </p:nvPr>
        </p:nvSpPr>
        <p:spPr>
          <a:xfrm>
            <a:off x="694159" y="1828800"/>
            <a:ext cx="3944858" cy="4114800"/>
          </a:xfrm>
          <a:prstGeom prst="rect">
            <a:avLst/>
          </a:prstGeom>
          <a:noFill/>
          <a:ln>
            <a:noFill/>
          </a:ln>
        </p:spPr>
        <p:txBody>
          <a:bodyPr anchorCtr="0" anchor="t" bIns="45700" lIns="91425" spcFirstLastPara="1" rIns="91425" wrap="square" tIns="45700">
            <a:normAutofit fontScale="92500"/>
          </a:bodyPr>
          <a:lstStyle/>
          <a:p>
            <a:pPr indent="-274320" lvl="0" marL="274320" rtl="0" algn="l">
              <a:lnSpc>
                <a:spcPct val="75000"/>
              </a:lnSpc>
              <a:spcBef>
                <a:spcPts val="0"/>
              </a:spcBef>
              <a:spcAft>
                <a:spcPts val="0"/>
              </a:spcAft>
              <a:buClr>
                <a:schemeClr val="dk1"/>
              </a:buClr>
              <a:buSzPct val="85000"/>
              <a:buFont typeface="Times New Roman"/>
              <a:buNone/>
            </a:pPr>
            <a:r>
              <a:rPr lang="en-US" sz="2800"/>
              <a:t>class add</a:t>
            </a:r>
            <a:endParaRPr/>
          </a:p>
          <a:p>
            <a:pPr indent="-274320" lvl="0" marL="274320" rtl="0" algn="l">
              <a:lnSpc>
                <a:spcPct val="75000"/>
              </a:lnSpc>
              <a:spcBef>
                <a:spcPts val="700"/>
              </a:spcBef>
              <a:spcAft>
                <a:spcPts val="0"/>
              </a:spcAft>
              <a:buClr>
                <a:schemeClr val="dk1"/>
              </a:buClr>
              <a:buSzPct val="85000"/>
              <a:buFont typeface="Times New Roman"/>
              <a:buNone/>
            </a:pPr>
            <a:r>
              <a:rPr lang="en-US" sz="2800"/>
              <a:t>{</a:t>
            </a:r>
            <a:endParaRPr/>
          </a:p>
          <a:p>
            <a:pPr indent="-274320" lvl="0" marL="274320" rtl="0" algn="l">
              <a:lnSpc>
                <a:spcPct val="75000"/>
              </a:lnSpc>
              <a:spcBef>
                <a:spcPts val="700"/>
              </a:spcBef>
              <a:spcAft>
                <a:spcPts val="0"/>
              </a:spcAft>
              <a:buClr>
                <a:schemeClr val="dk1"/>
              </a:buClr>
              <a:buSzPct val="85000"/>
              <a:buFont typeface="Times New Roman"/>
              <a:buNone/>
            </a:pPr>
            <a:r>
              <a:rPr lang="en-US" sz="2800"/>
              <a:t>      int m, n ;</a:t>
            </a:r>
            <a:endParaRPr/>
          </a:p>
          <a:p>
            <a:pPr indent="-274320" lvl="0" marL="274320" rtl="0" algn="l">
              <a:lnSpc>
                <a:spcPct val="75000"/>
              </a:lnSpc>
              <a:spcBef>
                <a:spcPts val="700"/>
              </a:spcBef>
              <a:spcAft>
                <a:spcPts val="0"/>
              </a:spcAft>
              <a:buClr>
                <a:schemeClr val="dk1"/>
              </a:buClr>
              <a:buSzPct val="85000"/>
              <a:buFont typeface="Times New Roman"/>
              <a:buNone/>
            </a:pPr>
            <a:r>
              <a:rPr lang="en-US" sz="2800"/>
              <a:t>   public :</a:t>
            </a:r>
            <a:endParaRPr/>
          </a:p>
          <a:p>
            <a:pPr indent="-274320" lvl="0" marL="274320" rtl="0" algn="l">
              <a:lnSpc>
                <a:spcPct val="75000"/>
              </a:lnSpc>
              <a:spcBef>
                <a:spcPts val="700"/>
              </a:spcBef>
              <a:spcAft>
                <a:spcPts val="0"/>
              </a:spcAft>
              <a:buClr>
                <a:schemeClr val="dk1"/>
              </a:buClr>
              <a:buSzPct val="85000"/>
              <a:buFont typeface="Times New Roman"/>
              <a:buNone/>
            </a:pPr>
            <a:r>
              <a:rPr lang="en-US" sz="2800"/>
              <a:t>      add ( ) {m = 0 ; n = 0 ;}</a:t>
            </a:r>
            <a:endParaRPr/>
          </a:p>
          <a:p>
            <a:pPr indent="-274320" lvl="0" marL="274320" rtl="0" algn="l">
              <a:lnSpc>
                <a:spcPct val="75000"/>
              </a:lnSpc>
              <a:spcBef>
                <a:spcPts val="700"/>
              </a:spcBef>
              <a:spcAft>
                <a:spcPts val="0"/>
              </a:spcAft>
              <a:buClr>
                <a:schemeClr val="dk1"/>
              </a:buClr>
              <a:buSzPct val="85000"/>
              <a:buFont typeface="Times New Roman"/>
              <a:buNone/>
            </a:pPr>
            <a:r>
              <a:rPr lang="en-US" sz="2800"/>
              <a:t>      add (int a, int b)</a:t>
            </a:r>
            <a:endParaRPr/>
          </a:p>
          <a:p>
            <a:pPr indent="-274320" lvl="0" marL="274320" rtl="0" algn="l">
              <a:lnSpc>
                <a:spcPct val="75000"/>
              </a:lnSpc>
              <a:spcBef>
                <a:spcPts val="700"/>
              </a:spcBef>
              <a:spcAft>
                <a:spcPts val="0"/>
              </a:spcAft>
              <a:buClr>
                <a:schemeClr val="dk1"/>
              </a:buClr>
              <a:buSzPct val="85000"/>
              <a:buFont typeface="Times New Roman"/>
              <a:buNone/>
            </a:pPr>
            <a:r>
              <a:rPr lang="en-US" sz="2800"/>
              <a:t>             {m = a ; n = b ;}</a:t>
            </a:r>
            <a:endParaRPr/>
          </a:p>
          <a:p>
            <a:pPr indent="-274320" lvl="0" marL="274320" rtl="0" algn="l">
              <a:lnSpc>
                <a:spcPct val="75000"/>
              </a:lnSpc>
              <a:spcBef>
                <a:spcPts val="700"/>
              </a:spcBef>
              <a:spcAft>
                <a:spcPts val="0"/>
              </a:spcAft>
              <a:buClr>
                <a:schemeClr val="dk1"/>
              </a:buClr>
              <a:buSzPct val="85000"/>
              <a:buFont typeface="Times New Roman"/>
              <a:buNone/>
            </a:pPr>
            <a:r>
              <a:rPr lang="en-US" sz="2800"/>
              <a:t>      add (add &amp; i)</a:t>
            </a:r>
            <a:endParaRPr/>
          </a:p>
          <a:p>
            <a:pPr indent="-274320" lvl="0" marL="274320" rtl="0" algn="l">
              <a:lnSpc>
                <a:spcPct val="75000"/>
              </a:lnSpc>
              <a:spcBef>
                <a:spcPts val="700"/>
              </a:spcBef>
              <a:spcAft>
                <a:spcPts val="0"/>
              </a:spcAft>
              <a:buClr>
                <a:schemeClr val="dk1"/>
              </a:buClr>
              <a:buSzPct val="85000"/>
              <a:buFont typeface="Times New Roman"/>
              <a:buNone/>
            </a:pPr>
            <a:r>
              <a:rPr lang="en-US" sz="2800"/>
              <a:t>             {m = i.m ; n = i.n ;}</a:t>
            </a:r>
            <a:endParaRPr/>
          </a:p>
          <a:p>
            <a:pPr indent="-274320" lvl="0" marL="274320" rtl="0" algn="l">
              <a:lnSpc>
                <a:spcPct val="75000"/>
              </a:lnSpc>
              <a:spcBef>
                <a:spcPts val="700"/>
              </a:spcBef>
              <a:spcAft>
                <a:spcPts val="0"/>
              </a:spcAft>
              <a:buClr>
                <a:schemeClr val="dk1"/>
              </a:buClr>
              <a:buSzPct val="85000"/>
              <a:buFont typeface="Times New Roman"/>
              <a:buNone/>
            </a:pPr>
            <a:r>
              <a:rPr lang="en-US" sz="2800"/>
              <a:t>};</a:t>
            </a:r>
            <a:endParaRPr/>
          </a:p>
        </p:txBody>
      </p:sp>
      <p:sp>
        <p:nvSpPr>
          <p:cNvPr id="1416" name="Google Shape;1416;p162"/>
          <p:cNvSpPr txBox="1"/>
          <p:nvPr/>
        </p:nvSpPr>
        <p:spPr>
          <a:xfrm>
            <a:off x="4647483" y="1828800"/>
            <a:ext cx="4495106" cy="4724400"/>
          </a:xfrm>
          <a:prstGeom prst="rect">
            <a:avLst/>
          </a:prstGeom>
          <a:noFill/>
          <a:ln>
            <a:noFill/>
          </a:ln>
        </p:spPr>
        <p:txBody>
          <a:bodyPr anchorCtr="0" anchor="t" bIns="44275" lIns="90350" spcFirstLastPara="1" rIns="90350" wrap="square" tIns="44275">
            <a:noAutofit/>
          </a:bodyPr>
          <a:lstStyle/>
          <a:p>
            <a:pPr indent="-341313" lvl="0" marL="341313" marR="0" rtl="0" algn="l">
              <a:lnSpc>
                <a:spcPct val="100000"/>
              </a:lnSpc>
              <a:spcBef>
                <a:spcPts val="0"/>
              </a:spcBef>
              <a:spcAft>
                <a:spcPts val="0"/>
              </a:spcAft>
              <a:buClr>
                <a:srgbClr val="FFFFFF"/>
              </a:buClr>
              <a:buSzPts val="2800"/>
              <a:buFont typeface="Times New Roman"/>
              <a:buChar char="•"/>
            </a:pPr>
            <a:r>
              <a:rPr b="0" i="0" lang="en-US" sz="2800" u="none" cap="none" strike="noStrike">
                <a:solidFill>
                  <a:srgbClr val="FFFFFF"/>
                </a:solidFill>
                <a:latin typeface="Times New Roman"/>
                <a:ea typeface="Times New Roman"/>
                <a:cs typeface="Times New Roman"/>
                <a:sym typeface="Times New Roman"/>
              </a:rPr>
              <a:t>Add a3(a2);</a:t>
            </a:r>
            <a:endParaRPr b="0" i="0" sz="1400" u="none" cap="none" strike="noStrike">
              <a:solidFill>
                <a:srgbClr val="000000"/>
              </a:solidFill>
              <a:latin typeface="Arial"/>
              <a:ea typeface="Arial"/>
              <a:cs typeface="Arial"/>
              <a:sym typeface="Arial"/>
            </a:endParaRPr>
          </a:p>
          <a:p>
            <a:pPr indent="-284163" lvl="1" marL="741363" marR="0" rtl="0" algn="l">
              <a:lnSpc>
                <a:spcPct val="100000"/>
              </a:lnSpc>
              <a:spcBef>
                <a:spcPts val="600"/>
              </a:spcBef>
              <a:spcAft>
                <a:spcPts val="0"/>
              </a:spcAft>
              <a:buClr>
                <a:srgbClr val="FFFFFF"/>
              </a:buClr>
              <a:buSzPts val="2400"/>
              <a:buFont typeface="Times New Roman"/>
              <a:buChar char="–"/>
            </a:pPr>
            <a:r>
              <a:rPr b="0" i="0" lang="en-US" sz="2400" u="none" cap="none" strike="noStrike">
                <a:solidFill>
                  <a:srgbClr val="FFFFFF"/>
                </a:solidFill>
                <a:latin typeface="Times New Roman"/>
                <a:ea typeface="Times New Roman"/>
                <a:cs typeface="Times New Roman"/>
                <a:sym typeface="Times New Roman"/>
              </a:rPr>
              <a:t>Would invoke the third constructor which copies the values of a2 into a3.</a:t>
            </a:r>
            <a:endParaRPr b="0" i="0" sz="1400" u="none" cap="none" strike="noStrike">
              <a:solidFill>
                <a:srgbClr val="000000"/>
              </a:solidFill>
              <a:latin typeface="Arial"/>
              <a:ea typeface="Arial"/>
              <a:cs typeface="Arial"/>
              <a:sym typeface="Arial"/>
            </a:endParaRPr>
          </a:p>
          <a:p>
            <a:pPr indent="-284163" lvl="1" marL="741363" marR="0" rtl="0" algn="l">
              <a:lnSpc>
                <a:spcPct val="100000"/>
              </a:lnSpc>
              <a:spcBef>
                <a:spcPts val="600"/>
              </a:spcBef>
              <a:spcAft>
                <a:spcPts val="0"/>
              </a:spcAft>
              <a:buClr>
                <a:srgbClr val="FFFFFF"/>
              </a:buClr>
              <a:buSzPts val="2400"/>
              <a:buFont typeface="Times New Roman"/>
              <a:buChar char="–"/>
            </a:pPr>
            <a:r>
              <a:rPr b="0" i="0" lang="en-US" sz="2400" u="none" cap="none" strike="noStrike">
                <a:solidFill>
                  <a:srgbClr val="FFFFFF"/>
                </a:solidFill>
                <a:latin typeface="Times New Roman"/>
                <a:ea typeface="Times New Roman"/>
                <a:cs typeface="Times New Roman"/>
                <a:sym typeface="Times New Roman"/>
              </a:rPr>
              <a:t>This type of constructor is called the “copy constructor”.</a:t>
            </a:r>
            <a:endParaRPr b="0" i="0" sz="1400" u="none" cap="none" strike="noStrike">
              <a:solidFill>
                <a:srgbClr val="000000"/>
              </a:solidFill>
              <a:latin typeface="Arial"/>
              <a:ea typeface="Arial"/>
              <a:cs typeface="Arial"/>
              <a:sym typeface="Arial"/>
            </a:endParaRPr>
          </a:p>
          <a:p>
            <a:pPr indent="-341313" lvl="0" marL="341313" marR="0" rtl="0" algn="l">
              <a:lnSpc>
                <a:spcPct val="100000"/>
              </a:lnSpc>
              <a:spcBef>
                <a:spcPts val="700"/>
              </a:spcBef>
              <a:spcAft>
                <a:spcPts val="0"/>
              </a:spcAft>
              <a:buClr>
                <a:srgbClr val="FFFFFF"/>
              </a:buClr>
              <a:buSzPts val="2800"/>
              <a:buFont typeface="Times New Roman"/>
              <a:buChar char="•"/>
            </a:pPr>
            <a:r>
              <a:rPr b="0" i="0" lang="en-US" sz="2800" u="none" cap="none" strike="noStrike">
                <a:solidFill>
                  <a:srgbClr val="FFFFFF"/>
                </a:solidFill>
                <a:latin typeface="Times New Roman"/>
                <a:ea typeface="Times New Roman"/>
                <a:cs typeface="Times New Roman"/>
                <a:sym typeface="Times New Roman"/>
              </a:rPr>
              <a:t>Construction Overloading</a:t>
            </a:r>
            <a:endParaRPr b="0" i="0" sz="1400" u="none" cap="none" strike="noStrike">
              <a:solidFill>
                <a:srgbClr val="000000"/>
              </a:solidFill>
              <a:latin typeface="Arial"/>
              <a:ea typeface="Arial"/>
              <a:cs typeface="Arial"/>
              <a:sym typeface="Arial"/>
            </a:endParaRPr>
          </a:p>
          <a:p>
            <a:pPr indent="-284163" lvl="1" marL="741363" marR="0" rtl="0" algn="l">
              <a:lnSpc>
                <a:spcPct val="100000"/>
              </a:lnSpc>
              <a:spcBef>
                <a:spcPts val="600"/>
              </a:spcBef>
              <a:spcAft>
                <a:spcPts val="0"/>
              </a:spcAft>
              <a:buClr>
                <a:srgbClr val="FFFFFF"/>
              </a:buClr>
              <a:buSzPts val="2400"/>
              <a:buFont typeface="Times New Roman"/>
              <a:buChar char="–"/>
            </a:pPr>
            <a:r>
              <a:rPr b="0" i="0" lang="en-US" sz="2400" u="none" cap="none" strike="noStrike">
                <a:solidFill>
                  <a:srgbClr val="FFFFFF"/>
                </a:solidFill>
                <a:latin typeface="Times New Roman"/>
                <a:ea typeface="Times New Roman"/>
                <a:cs typeface="Times New Roman"/>
                <a:sym typeface="Times New Roman"/>
              </a:rPr>
              <a:t>More than one constructor function is defined in a class.</a:t>
            </a:r>
            <a:endParaRPr b="0" i="0" sz="1400" u="none" cap="none" strike="noStrike">
              <a:solidFill>
                <a:srgbClr val="000000"/>
              </a:solidFill>
              <a:latin typeface="Arial"/>
              <a:ea typeface="Arial"/>
              <a:cs typeface="Arial"/>
              <a:sym typeface="Arial"/>
            </a:endParaRPr>
          </a:p>
        </p:txBody>
      </p:sp>
      <p:sp>
        <p:nvSpPr>
          <p:cNvPr id="1417" name="Google Shape;1417;p162"/>
          <p:cNvSpPr txBox="1"/>
          <p:nvPr/>
        </p:nvSpPr>
        <p:spPr>
          <a:xfrm>
            <a:off x="6562065" y="1066800"/>
            <a:ext cx="1244741" cy="37151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Garamond"/>
              <a:buNone/>
            </a:pPr>
            <a:r>
              <a:rPr b="0" i="0" lang="en-US" sz="1800" u="none" cap="none" strike="noStrike">
                <a:solidFill>
                  <a:srgbClr val="FFFFFF"/>
                </a:solidFill>
                <a:latin typeface="Garamond"/>
                <a:ea typeface="Garamond"/>
                <a:cs typeface="Garamond"/>
                <a:sym typeface="Garamond"/>
              </a:rPr>
              <a:t>continue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6">
                                            <p:txEl>
                                              <p:pRg end="0" st="0"/>
                                            </p:txEl>
                                          </p:spTgt>
                                        </p:tgtEl>
                                        <p:attrNameLst>
                                          <p:attrName>style.visibility</p:attrName>
                                        </p:attrNameLst>
                                      </p:cBhvr>
                                      <p:to>
                                        <p:strVal val="visible"/>
                                      </p:to>
                                    </p:set>
                                    <p:animEffect filter="fade" transition="in">
                                      <p:cBhvr>
                                        <p:cTn dur="500"/>
                                        <p:tgtEl>
                                          <p:spTgt spid="14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6">
                                            <p:txEl>
                                              <p:pRg end="1" st="1"/>
                                            </p:txEl>
                                          </p:spTgt>
                                        </p:tgtEl>
                                        <p:attrNameLst>
                                          <p:attrName>style.visibility</p:attrName>
                                        </p:attrNameLst>
                                      </p:cBhvr>
                                      <p:to>
                                        <p:strVal val="visible"/>
                                      </p:to>
                                    </p:set>
                                    <p:animEffect filter="fade" transition="in">
                                      <p:cBhvr>
                                        <p:cTn dur="500"/>
                                        <p:tgtEl>
                                          <p:spTgt spid="14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6">
                                            <p:txEl>
                                              <p:pRg end="2" st="2"/>
                                            </p:txEl>
                                          </p:spTgt>
                                        </p:tgtEl>
                                        <p:attrNameLst>
                                          <p:attrName>style.visibility</p:attrName>
                                        </p:attrNameLst>
                                      </p:cBhvr>
                                      <p:to>
                                        <p:strVal val="visible"/>
                                      </p:to>
                                    </p:set>
                                    <p:animEffect filter="fade" transition="in">
                                      <p:cBhvr>
                                        <p:cTn dur="500"/>
                                        <p:tgtEl>
                                          <p:spTgt spid="14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6">
                                            <p:txEl>
                                              <p:pRg end="3" st="3"/>
                                            </p:txEl>
                                          </p:spTgt>
                                        </p:tgtEl>
                                        <p:attrNameLst>
                                          <p:attrName>style.visibility</p:attrName>
                                        </p:attrNameLst>
                                      </p:cBhvr>
                                      <p:to>
                                        <p:strVal val="visible"/>
                                      </p:to>
                                    </p:set>
                                    <p:animEffect filter="fade" transition="in">
                                      <p:cBhvr>
                                        <p:cTn dur="500"/>
                                        <p:tgtEl>
                                          <p:spTgt spid="14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6">
                                            <p:txEl>
                                              <p:pRg end="4" st="4"/>
                                            </p:txEl>
                                          </p:spTgt>
                                        </p:tgtEl>
                                        <p:attrNameLst>
                                          <p:attrName>style.visibility</p:attrName>
                                        </p:attrNameLst>
                                      </p:cBhvr>
                                      <p:to>
                                        <p:strVal val="visible"/>
                                      </p:to>
                                    </p:set>
                                    <p:animEffect filter="fade" transition="in">
                                      <p:cBhvr>
                                        <p:cTn dur="500"/>
                                        <p:tgtEl>
                                          <p:spTgt spid="141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163"/>
          <p:cNvSpPr/>
          <p:nvPr/>
        </p:nvSpPr>
        <p:spPr>
          <a:xfrm>
            <a:off x="685695" y="6248400"/>
            <a:ext cx="1904706"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423" name="Google Shape;1423;p163"/>
          <p:cNvSpPr/>
          <p:nvPr/>
        </p:nvSpPr>
        <p:spPr>
          <a:xfrm>
            <a:off x="3123718" y="6248400"/>
            <a:ext cx="2895153"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424" name="Google Shape;1424;p163"/>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Multiple</a:t>
            </a:r>
            <a:r>
              <a:rPr lang="en-US">
                <a:solidFill>
                  <a:srgbClr val="FFFFFF"/>
                </a:solidFill>
              </a:rPr>
              <a:t> </a:t>
            </a:r>
            <a:r>
              <a:rPr lang="en-US">
                <a:solidFill>
                  <a:schemeClr val="dk1"/>
                </a:solidFill>
              </a:rPr>
              <a:t>Constructors</a:t>
            </a:r>
            <a:r>
              <a:rPr lang="en-US">
                <a:solidFill>
                  <a:srgbClr val="FFFFFF"/>
                </a:solidFill>
              </a:rPr>
              <a:t> in a Class</a:t>
            </a:r>
            <a:endParaRPr/>
          </a:p>
        </p:txBody>
      </p:sp>
      <p:sp>
        <p:nvSpPr>
          <p:cNvPr id="1425" name="Google Shape;1425;p163"/>
          <p:cNvSpPr txBox="1"/>
          <p:nvPr>
            <p:ph idx="1" type="body"/>
          </p:nvPr>
        </p:nvSpPr>
        <p:spPr>
          <a:xfrm>
            <a:off x="694159" y="1828800"/>
            <a:ext cx="3944858" cy="4114800"/>
          </a:xfrm>
          <a:prstGeom prst="rect">
            <a:avLst/>
          </a:prstGeom>
          <a:noFill/>
          <a:ln>
            <a:noFill/>
          </a:ln>
        </p:spPr>
        <p:txBody>
          <a:bodyPr anchorCtr="0" anchor="t" bIns="45700" lIns="91425" spcFirstLastPara="1" rIns="91425" wrap="square" tIns="45700">
            <a:normAutofit/>
          </a:bodyPr>
          <a:lstStyle/>
          <a:p>
            <a:pPr indent="-274320" lvl="0" marL="274320" rtl="0" algn="l">
              <a:lnSpc>
                <a:spcPct val="75000"/>
              </a:lnSpc>
              <a:spcBef>
                <a:spcPts val="0"/>
              </a:spcBef>
              <a:spcAft>
                <a:spcPts val="0"/>
              </a:spcAft>
              <a:buClr>
                <a:schemeClr val="dk1"/>
              </a:buClr>
              <a:buSzPts val="2040"/>
              <a:buFont typeface="Times New Roman"/>
              <a:buNone/>
            </a:pPr>
            <a:r>
              <a:rPr lang="en-US" sz="2400"/>
              <a:t>class complex</a:t>
            </a:r>
            <a:endParaRPr/>
          </a:p>
          <a:p>
            <a:pPr indent="-274320" lvl="0" marL="274320" rtl="0" algn="l">
              <a:lnSpc>
                <a:spcPct val="75000"/>
              </a:lnSpc>
              <a:spcBef>
                <a:spcPts val="600"/>
              </a:spcBef>
              <a:spcAft>
                <a:spcPts val="0"/>
              </a:spcAft>
              <a:buClr>
                <a:schemeClr val="dk1"/>
              </a:buClr>
              <a:buSzPts val="2040"/>
              <a:buFont typeface="Times New Roman"/>
              <a:buNone/>
            </a:pPr>
            <a:r>
              <a:rPr lang="en-US" sz="2400"/>
              <a:t>{</a:t>
            </a:r>
            <a:endParaRPr/>
          </a:p>
          <a:p>
            <a:pPr indent="-274320" lvl="0" marL="274320" rtl="0" algn="l">
              <a:lnSpc>
                <a:spcPct val="75000"/>
              </a:lnSpc>
              <a:spcBef>
                <a:spcPts val="600"/>
              </a:spcBef>
              <a:spcAft>
                <a:spcPts val="0"/>
              </a:spcAft>
              <a:buClr>
                <a:schemeClr val="dk1"/>
              </a:buClr>
              <a:buSzPts val="2040"/>
              <a:buFont typeface="Times New Roman"/>
              <a:buNone/>
            </a:pPr>
            <a:r>
              <a:rPr lang="en-US" sz="2400"/>
              <a:t>      float x, y ;</a:t>
            </a:r>
            <a:endParaRPr/>
          </a:p>
          <a:p>
            <a:pPr indent="-274320" lvl="0" marL="274320" rtl="0" algn="l">
              <a:lnSpc>
                <a:spcPct val="75000"/>
              </a:lnSpc>
              <a:spcBef>
                <a:spcPts val="600"/>
              </a:spcBef>
              <a:spcAft>
                <a:spcPts val="0"/>
              </a:spcAft>
              <a:buClr>
                <a:schemeClr val="dk1"/>
              </a:buClr>
              <a:buSzPts val="2040"/>
              <a:buFont typeface="Times New Roman"/>
              <a:buNone/>
            </a:pPr>
            <a:r>
              <a:rPr lang="en-US" sz="2400"/>
              <a:t>   public :</a:t>
            </a:r>
            <a:endParaRPr/>
          </a:p>
          <a:p>
            <a:pPr indent="-274320" lvl="0" marL="274320" rtl="0" algn="l">
              <a:lnSpc>
                <a:spcPct val="75000"/>
              </a:lnSpc>
              <a:spcBef>
                <a:spcPts val="600"/>
              </a:spcBef>
              <a:spcAft>
                <a:spcPts val="0"/>
              </a:spcAft>
              <a:buClr>
                <a:schemeClr val="dk1"/>
              </a:buClr>
              <a:buSzPts val="2040"/>
              <a:buFont typeface="Times New Roman"/>
              <a:buNone/>
            </a:pPr>
            <a:r>
              <a:rPr lang="en-US" sz="2400"/>
              <a:t>      complex ( ) {  }</a:t>
            </a:r>
            <a:endParaRPr/>
          </a:p>
          <a:p>
            <a:pPr indent="-274320" lvl="0" marL="274320" rtl="0" algn="l">
              <a:lnSpc>
                <a:spcPct val="75000"/>
              </a:lnSpc>
              <a:spcBef>
                <a:spcPts val="600"/>
              </a:spcBef>
              <a:spcAft>
                <a:spcPts val="0"/>
              </a:spcAft>
              <a:buClr>
                <a:schemeClr val="dk1"/>
              </a:buClr>
              <a:buSzPts val="2040"/>
              <a:buFont typeface="Times New Roman"/>
              <a:buNone/>
            </a:pPr>
            <a:r>
              <a:rPr lang="en-US" sz="2400"/>
              <a:t>      complex (float a)</a:t>
            </a:r>
            <a:endParaRPr/>
          </a:p>
          <a:p>
            <a:pPr indent="-274320" lvl="0" marL="274320" rtl="0" algn="l">
              <a:lnSpc>
                <a:spcPct val="75000"/>
              </a:lnSpc>
              <a:spcBef>
                <a:spcPts val="600"/>
              </a:spcBef>
              <a:spcAft>
                <a:spcPts val="0"/>
              </a:spcAft>
              <a:buClr>
                <a:schemeClr val="dk1"/>
              </a:buClr>
              <a:buSzPts val="2040"/>
              <a:buFont typeface="Times New Roman"/>
              <a:buNone/>
            </a:pPr>
            <a:r>
              <a:rPr lang="en-US" sz="2400"/>
              <a:t>         { x = y = a ; }</a:t>
            </a:r>
            <a:endParaRPr/>
          </a:p>
          <a:p>
            <a:pPr indent="-274320" lvl="0" marL="274320" rtl="0" algn="l">
              <a:lnSpc>
                <a:spcPct val="75000"/>
              </a:lnSpc>
              <a:spcBef>
                <a:spcPts val="600"/>
              </a:spcBef>
              <a:spcAft>
                <a:spcPts val="0"/>
              </a:spcAft>
              <a:buClr>
                <a:schemeClr val="dk1"/>
              </a:buClr>
              <a:buSzPts val="2040"/>
              <a:buFont typeface="Times New Roman"/>
              <a:buNone/>
            </a:pPr>
            <a:r>
              <a:rPr lang="en-US" sz="2400"/>
              <a:t>      complex (float r, float i)</a:t>
            </a:r>
            <a:endParaRPr/>
          </a:p>
          <a:p>
            <a:pPr indent="-274320" lvl="0" marL="274320" rtl="0" algn="l">
              <a:lnSpc>
                <a:spcPct val="75000"/>
              </a:lnSpc>
              <a:spcBef>
                <a:spcPts val="600"/>
              </a:spcBef>
              <a:spcAft>
                <a:spcPts val="0"/>
              </a:spcAft>
              <a:buClr>
                <a:schemeClr val="dk1"/>
              </a:buClr>
              <a:buSzPts val="2040"/>
              <a:buFont typeface="Times New Roman"/>
              <a:buNone/>
            </a:pPr>
            <a:r>
              <a:rPr lang="en-US" sz="2400"/>
              <a:t>         { x = r ; y = i }</a:t>
            </a:r>
            <a:endParaRPr/>
          </a:p>
          <a:p>
            <a:pPr indent="-274320" lvl="0" marL="274320" rtl="0" algn="l">
              <a:lnSpc>
                <a:spcPct val="75000"/>
              </a:lnSpc>
              <a:spcBef>
                <a:spcPts val="600"/>
              </a:spcBef>
              <a:spcAft>
                <a:spcPts val="0"/>
              </a:spcAft>
              <a:buClr>
                <a:schemeClr val="dk1"/>
              </a:buClr>
              <a:buSzPts val="2040"/>
              <a:buFont typeface="Times New Roman"/>
              <a:buNone/>
            </a:pPr>
            <a:r>
              <a:rPr lang="en-US" sz="2400"/>
              <a:t>      ------</a:t>
            </a:r>
            <a:endParaRPr/>
          </a:p>
          <a:p>
            <a:pPr indent="-274320" lvl="0" marL="274320" rtl="0" algn="l">
              <a:lnSpc>
                <a:spcPct val="75000"/>
              </a:lnSpc>
              <a:spcBef>
                <a:spcPts val="600"/>
              </a:spcBef>
              <a:spcAft>
                <a:spcPts val="0"/>
              </a:spcAft>
              <a:buClr>
                <a:schemeClr val="dk1"/>
              </a:buClr>
              <a:buSzPts val="2040"/>
              <a:buFont typeface="Times New Roman"/>
              <a:buNone/>
            </a:pPr>
            <a:r>
              <a:rPr lang="en-US" sz="2400"/>
              <a:t>};</a:t>
            </a:r>
            <a:endParaRPr/>
          </a:p>
        </p:txBody>
      </p:sp>
      <p:sp>
        <p:nvSpPr>
          <p:cNvPr id="1426" name="Google Shape;1426;p163"/>
          <p:cNvSpPr txBox="1"/>
          <p:nvPr/>
        </p:nvSpPr>
        <p:spPr>
          <a:xfrm>
            <a:off x="4647483" y="1828800"/>
            <a:ext cx="4495106" cy="4724400"/>
          </a:xfrm>
          <a:prstGeom prst="rect">
            <a:avLst/>
          </a:prstGeom>
          <a:noFill/>
          <a:ln>
            <a:noFill/>
          </a:ln>
        </p:spPr>
        <p:txBody>
          <a:bodyPr anchorCtr="0" anchor="t" bIns="44275" lIns="90350" spcFirstLastPara="1" rIns="90350" wrap="square" tIns="44275">
            <a:noAutofit/>
          </a:bodyPr>
          <a:lstStyle/>
          <a:p>
            <a:pPr indent="-341313" lvl="0" marL="341313" marR="0" rtl="0" algn="l">
              <a:lnSpc>
                <a:spcPct val="100000"/>
              </a:lnSpc>
              <a:spcBef>
                <a:spcPts val="0"/>
              </a:spcBef>
              <a:spcAft>
                <a:spcPts val="0"/>
              </a:spcAft>
              <a:buClr>
                <a:srgbClr val="FFFFFF"/>
              </a:buClr>
              <a:buSzPts val="2800"/>
              <a:buFont typeface="Times New Roman"/>
              <a:buChar char="•"/>
            </a:pPr>
            <a:r>
              <a:rPr b="0" i="0" lang="en-US" sz="2800" u="none" cap="none" strike="noStrike">
                <a:solidFill>
                  <a:srgbClr val="FFFFFF"/>
                </a:solidFill>
                <a:latin typeface="Times New Roman"/>
                <a:ea typeface="Times New Roman"/>
                <a:cs typeface="Times New Roman"/>
                <a:sym typeface="Times New Roman"/>
              </a:rPr>
              <a:t>complex ( ) { }</a:t>
            </a:r>
            <a:endParaRPr b="0" i="0" sz="1400" u="none" cap="none" strike="noStrike">
              <a:solidFill>
                <a:srgbClr val="000000"/>
              </a:solidFill>
              <a:latin typeface="Arial"/>
              <a:ea typeface="Arial"/>
              <a:cs typeface="Arial"/>
              <a:sym typeface="Arial"/>
            </a:endParaRPr>
          </a:p>
          <a:p>
            <a:pPr indent="-341313" lvl="0" marL="341313" marR="0" rtl="0" algn="l">
              <a:lnSpc>
                <a:spcPct val="100000"/>
              </a:lnSpc>
              <a:spcBef>
                <a:spcPts val="700"/>
              </a:spcBef>
              <a:spcAft>
                <a:spcPts val="0"/>
              </a:spcAft>
              <a:buClr>
                <a:schemeClr val="dk1"/>
              </a:buClr>
              <a:buSzPts val="2800"/>
              <a:buFont typeface="Times New Roman"/>
              <a:buNone/>
            </a:pPr>
            <a:r>
              <a:t/>
            </a:r>
            <a:endParaRPr b="0" i="0" sz="2800" u="none" cap="none" strike="noStrike">
              <a:solidFill>
                <a:srgbClr val="FFFFFF"/>
              </a:solidFill>
              <a:latin typeface="Times New Roman"/>
              <a:ea typeface="Times New Roman"/>
              <a:cs typeface="Times New Roman"/>
              <a:sym typeface="Times New Roman"/>
            </a:endParaRPr>
          </a:p>
          <a:p>
            <a:pPr indent="-284163" lvl="1" marL="741363" marR="0" rtl="0" algn="l">
              <a:lnSpc>
                <a:spcPct val="100000"/>
              </a:lnSpc>
              <a:spcBef>
                <a:spcPts val="600"/>
              </a:spcBef>
              <a:spcAft>
                <a:spcPts val="0"/>
              </a:spcAft>
              <a:buClr>
                <a:srgbClr val="FFFFFF"/>
              </a:buClr>
              <a:buSzPts val="2400"/>
              <a:buFont typeface="Times New Roman"/>
              <a:buChar char="–"/>
            </a:pPr>
            <a:r>
              <a:rPr b="0" i="0" lang="en-US" sz="2400" u="none" cap="none" strike="noStrike">
                <a:solidFill>
                  <a:srgbClr val="FFFFFF"/>
                </a:solidFill>
                <a:latin typeface="Times New Roman"/>
                <a:ea typeface="Times New Roman"/>
                <a:cs typeface="Times New Roman"/>
                <a:sym typeface="Times New Roman"/>
              </a:rPr>
              <a:t>This contains the empty body and does not do anything.</a:t>
            </a:r>
            <a:endParaRPr b="0" i="0" sz="1400" u="none" cap="none" strike="noStrike">
              <a:solidFill>
                <a:srgbClr val="000000"/>
              </a:solidFill>
              <a:latin typeface="Arial"/>
              <a:ea typeface="Arial"/>
              <a:cs typeface="Arial"/>
              <a:sym typeface="Arial"/>
            </a:endParaRPr>
          </a:p>
          <a:p>
            <a:pPr indent="-284163" lvl="1" marL="741363" marR="0" rtl="0" algn="l">
              <a:lnSpc>
                <a:spcPct val="100000"/>
              </a:lnSpc>
              <a:spcBef>
                <a:spcPts val="600"/>
              </a:spcBef>
              <a:spcAft>
                <a:spcPts val="0"/>
              </a:spcAft>
              <a:buClr>
                <a:schemeClr val="dk1"/>
              </a:buClr>
              <a:buSzPts val="2400"/>
              <a:buFont typeface="Times New Roman"/>
              <a:buNone/>
            </a:pPr>
            <a:r>
              <a:t/>
            </a:r>
            <a:endParaRPr b="0" i="0" sz="2400" u="none" cap="none" strike="noStrike">
              <a:solidFill>
                <a:srgbClr val="FFFFFF"/>
              </a:solidFill>
              <a:latin typeface="Times New Roman"/>
              <a:ea typeface="Times New Roman"/>
              <a:cs typeface="Times New Roman"/>
              <a:sym typeface="Times New Roman"/>
            </a:endParaRPr>
          </a:p>
          <a:p>
            <a:pPr indent="-284163" lvl="1" marL="741363" marR="0" rtl="0" algn="l">
              <a:lnSpc>
                <a:spcPct val="100000"/>
              </a:lnSpc>
              <a:spcBef>
                <a:spcPts val="600"/>
              </a:spcBef>
              <a:spcAft>
                <a:spcPts val="0"/>
              </a:spcAft>
              <a:buClr>
                <a:srgbClr val="FFFFFF"/>
              </a:buClr>
              <a:buSzPts val="2400"/>
              <a:buFont typeface="Times New Roman"/>
              <a:buChar char="–"/>
            </a:pPr>
            <a:r>
              <a:rPr b="0" i="0" lang="en-US" sz="2400" u="none" cap="none" strike="noStrike">
                <a:solidFill>
                  <a:srgbClr val="FFFFFF"/>
                </a:solidFill>
                <a:latin typeface="Times New Roman"/>
                <a:ea typeface="Times New Roman"/>
                <a:cs typeface="Times New Roman"/>
                <a:sym typeface="Times New Roman"/>
              </a:rPr>
              <a:t>This is used to create objects without any initial values.</a:t>
            </a:r>
            <a:endParaRPr b="0" i="0" sz="1400" u="none" cap="none" strike="noStrike">
              <a:solidFill>
                <a:srgbClr val="000000"/>
              </a:solidFill>
              <a:latin typeface="Arial"/>
              <a:ea typeface="Arial"/>
              <a:cs typeface="Arial"/>
              <a:sym typeface="Arial"/>
            </a:endParaRPr>
          </a:p>
        </p:txBody>
      </p:sp>
      <p:sp>
        <p:nvSpPr>
          <p:cNvPr id="1427" name="Google Shape;1427;p163"/>
          <p:cNvSpPr txBox="1"/>
          <p:nvPr/>
        </p:nvSpPr>
        <p:spPr>
          <a:xfrm>
            <a:off x="6562065" y="1066800"/>
            <a:ext cx="1244741" cy="37151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Garamond"/>
              <a:buNone/>
            </a:pPr>
            <a:r>
              <a:rPr b="0" i="0" lang="en-US" sz="1800" u="none" cap="none" strike="noStrike">
                <a:solidFill>
                  <a:srgbClr val="FFFFFF"/>
                </a:solidFill>
                <a:latin typeface="Garamond"/>
                <a:ea typeface="Garamond"/>
                <a:cs typeface="Garamond"/>
                <a:sym typeface="Garamond"/>
              </a:rPr>
              <a:t>continue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6">
                                            <p:txEl>
                                              <p:pRg end="0" st="0"/>
                                            </p:txEl>
                                          </p:spTgt>
                                        </p:tgtEl>
                                        <p:attrNameLst>
                                          <p:attrName>style.visibility</p:attrName>
                                        </p:attrNameLst>
                                      </p:cBhvr>
                                      <p:to>
                                        <p:strVal val="visible"/>
                                      </p:to>
                                    </p:set>
                                    <p:animEffect filter="fade" transition="in">
                                      <p:cBhvr>
                                        <p:cTn dur="500"/>
                                        <p:tgtEl>
                                          <p:spTgt spid="14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6">
                                            <p:txEl>
                                              <p:pRg end="1" st="1"/>
                                            </p:txEl>
                                          </p:spTgt>
                                        </p:tgtEl>
                                        <p:attrNameLst>
                                          <p:attrName>style.visibility</p:attrName>
                                        </p:attrNameLst>
                                      </p:cBhvr>
                                      <p:to>
                                        <p:strVal val="visible"/>
                                      </p:to>
                                    </p:set>
                                    <p:animEffect filter="fade" transition="in">
                                      <p:cBhvr>
                                        <p:cTn dur="500"/>
                                        <p:tgtEl>
                                          <p:spTgt spid="14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6">
                                            <p:txEl>
                                              <p:pRg end="2" st="2"/>
                                            </p:txEl>
                                          </p:spTgt>
                                        </p:tgtEl>
                                        <p:attrNameLst>
                                          <p:attrName>style.visibility</p:attrName>
                                        </p:attrNameLst>
                                      </p:cBhvr>
                                      <p:to>
                                        <p:strVal val="visible"/>
                                      </p:to>
                                    </p:set>
                                    <p:animEffect filter="fade" transition="in">
                                      <p:cBhvr>
                                        <p:cTn dur="500"/>
                                        <p:tgtEl>
                                          <p:spTgt spid="14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6">
                                            <p:txEl>
                                              <p:pRg end="3" st="3"/>
                                            </p:txEl>
                                          </p:spTgt>
                                        </p:tgtEl>
                                        <p:attrNameLst>
                                          <p:attrName>style.visibility</p:attrName>
                                        </p:attrNameLst>
                                      </p:cBhvr>
                                      <p:to>
                                        <p:strVal val="visible"/>
                                      </p:to>
                                    </p:set>
                                    <p:animEffect filter="fade" transition="in">
                                      <p:cBhvr>
                                        <p:cTn dur="500"/>
                                        <p:tgtEl>
                                          <p:spTgt spid="14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6">
                                            <p:txEl>
                                              <p:pRg end="4" st="4"/>
                                            </p:txEl>
                                          </p:spTgt>
                                        </p:tgtEl>
                                        <p:attrNameLst>
                                          <p:attrName>style.visibility</p:attrName>
                                        </p:attrNameLst>
                                      </p:cBhvr>
                                      <p:to>
                                        <p:strVal val="visible"/>
                                      </p:to>
                                    </p:set>
                                    <p:animEffect filter="fade" transition="in">
                                      <p:cBhvr>
                                        <p:cTn dur="500"/>
                                        <p:tgtEl>
                                          <p:spTgt spid="142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164"/>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Multiple</a:t>
            </a:r>
            <a:r>
              <a:rPr lang="en-US">
                <a:solidFill>
                  <a:srgbClr val="FFFFFF"/>
                </a:solidFill>
              </a:rPr>
              <a:t> </a:t>
            </a:r>
            <a:r>
              <a:rPr lang="en-US">
                <a:solidFill>
                  <a:schemeClr val="dk1"/>
                </a:solidFill>
              </a:rPr>
              <a:t>Constructors</a:t>
            </a:r>
            <a:r>
              <a:rPr lang="en-US">
                <a:solidFill>
                  <a:srgbClr val="FFFFFF"/>
                </a:solidFill>
              </a:rPr>
              <a:t> in a Class</a:t>
            </a:r>
            <a:endParaRPr/>
          </a:p>
        </p:txBody>
      </p:sp>
      <p:sp>
        <p:nvSpPr>
          <p:cNvPr id="1433" name="Google Shape;1433;p164"/>
          <p:cNvSpPr txBox="1"/>
          <p:nvPr>
            <p:ph idx="1" type="body"/>
          </p:nvPr>
        </p:nvSpPr>
        <p:spPr>
          <a:xfrm>
            <a:off x="694160" y="1828800"/>
            <a:ext cx="77712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100000"/>
              </a:lnSpc>
              <a:spcBef>
                <a:spcPts val="0"/>
              </a:spcBef>
              <a:spcAft>
                <a:spcPts val="0"/>
              </a:spcAft>
              <a:buClr>
                <a:srgbClr val="FFFFFF"/>
              </a:buClr>
              <a:buSzPts val="2210"/>
              <a:buFont typeface="Times New Roman"/>
              <a:buChar char="•"/>
            </a:pPr>
            <a:r>
              <a:rPr lang="en-US"/>
              <a:t>C + +  compiler has an </a:t>
            </a:r>
            <a:r>
              <a:rPr i="1" lang="en-US"/>
              <a:t>implicit constructor</a:t>
            </a:r>
            <a:r>
              <a:rPr lang="en-US"/>
              <a:t> which creates objects, even though it was not defined in the class.</a:t>
            </a:r>
            <a:endParaRPr/>
          </a:p>
          <a:p>
            <a:pPr indent="-341313" lvl="0" marL="341313" rtl="0" algn="l">
              <a:lnSpc>
                <a:spcPct val="100000"/>
              </a:lnSpc>
              <a:spcBef>
                <a:spcPts val="580"/>
              </a:spcBef>
              <a:spcAft>
                <a:spcPts val="0"/>
              </a:spcAft>
              <a:buClr>
                <a:srgbClr val="FFFFFF"/>
              </a:buClr>
              <a:buSzPts val="2210"/>
              <a:buFont typeface="Times New Roman"/>
              <a:buChar char="•"/>
            </a:pPr>
            <a:r>
              <a:rPr lang="en-US"/>
              <a:t>This works well as long as we do not use any other constructor in the class.</a:t>
            </a:r>
            <a:endParaRPr/>
          </a:p>
          <a:p>
            <a:pPr indent="-341313" lvl="0" marL="341313" rtl="0" algn="l">
              <a:lnSpc>
                <a:spcPct val="100000"/>
              </a:lnSpc>
              <a:spcBef>
                <a:spcPts val="580"/>
              </a:spcBef>
              <a:spcAft>
                <a:spcPts val="0"/>
              </a:spcAft>
              <a:buClr>
                <a:srgbClr val="FFFFFF"/>
              </a:buClr>
              <a:buSzPts val="2210"/>
              <a:buFont typeface="Times New Roman"/>
              <a:buChar char="•"/>
            </a:pPr>
            <a:r>
              <a:rPr lang="en-US"/>
              <a:t>However, once we define a constructor, we must also define the “do-nothing” implicit constructor.</a:t>
            </a:r>
            <a:endParaRPr/>
          </a:p>
        </p:txBody>
      </p:sp>
      <p:sp>
        <p:nvSpPr>
          <p:cNvPr id="1434" name="Google Shape;1434;p164"/>
          <p:cNvSpPr txBox="1"/>
          <p:nvPr/>
        </p:nvSpPr>
        <p:spPr>
          <a:xfrm>
            <a:off x="6562065" y="1066800"/>
            <a:ext cx="1244741" cy="37151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Garamond"/>
              <a:buNone/>
            </a:pPr>
            <a:r>
              <a:rPr b="0" i="0" lang="en-US" sz="1800" u="none" cap="none" strike="noStrike">
                <a:solidFill>
                  <a:srgbClr val="FFFFFF"/>
                </a:solidFill>
                <a:latin typeface="Garamond"/>
                <a:ea typeface="Garamond"/>
                <a:cs typeface="Garamond"/>
                <a:sym typeface="Garamond"/>
              </a:rPr>
              <a:t>continue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165"/>
          <p:cNvSpPr txBox="1"/>
          <p:nvPr>
            <p:ph type="title"/>
          </p:nvPr>
        </p:nvSpPr>
        <p:spPr>
          <a:xfrm>
            <a:off x="685800" y="0"/>
            <a:ext cx="77712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sz="4000">
                <a:solidFill>
                  <a:schemeClr val="dk1"/>
                </a:solidFill>
              </a:rPr>
              <a:t>Constructors with Default Arguments</a:t>
            </a:r>
            <a:endParaRPr/>
          </a:p>
        </p:txBody>
      </p:sp>
      <p:sp>
        <p:nvSpPr>
          <p:cNvPr id="1440" name="Google Shape;1440;p165"/>
          <p:cNvSpPr txBox="1"/>
          <p:nvPr>
            <p:ph idx="1" type="body"/>
          </p:nvPr>
        </p:nvSpPr>
        <p:spPr>
          <a:xfrm>
            <a:off x="694160" y="1828800"/>
            <a:ext cx="77712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100000"/>
              </a:lnSpc>
              <a:spcBef>
                <a:spcPts val="0"/>
              </a:spcBef>
              <a:spcAft>
                <a:spcPts val="0"/>
              </a:spcAft>
              <a:buClr>
                <a:srgbClr val="FFFFFF"/>
              </a:buClr>
              <a:buSzPts val="2210"/>
              <a:buFont typeface="Times New Roman"/>
              <a:buChar char="•"/>
            </a:pPr>
            <a:r>
              <a:rPr lang="en-US"/>
              <a:t>It is possible to define constructors with default arguments.</a:t>
            </a:r>
            <a:endParaRPr/>
          </a:p>
          <a:p>
            <a:pPr indent="-341313" lvl="0" marL="341313" rtl="0" algn="l">
              <a:lnSpc>
                <a:spcPct val="100000"/>
              </a:lnSpc>
              <a:spcBef>
                <a:spcPts val="580"/>
              </a:spcBef>
              <a:spcAft>
                <a:spcPts val="0"/>
              </a:spcAft>
              <a:buClr>
                <a:srgbClr val="FFFFFF"/>
              </a:buClr>
              <a:buSzPts val="2210"/>
              <a:buFont typeface="Times New Roman"/>
              <a:buChar char="•"/>
            </a:pPr>
            <a:r>
              <a:rPr lang="en-US"/>
              <a:t>Consider complex (float real, float imag = 0);</a:t>
            </a:r>
            <a:endParaRPr/>
          </a:p>
          <a:p>
            <a:pPr indent="-284163" lvl="1" marL="741363" rtl="0" algn="l">
              <a:lnSpc>
                <a:spcPct val="100000"/>
              </a:lnSpc>
              <a:spcBef>
                <a:spcPts val="370"/>
              </a:spcBef>
              <a:spcAft>
                <a:spcPts val="0"/>
              </a:spcAft>
              <a:buClr>
                <a:srgbClr val="FFFFFF"/>
              </a:buClr>
              <a:buSzPts val="2040"/>
              <a:buFont typeface="Times New Roman"/>
              <a:buChar char="–"/>
            </a:pPr>
            <a:r>
              <a:rPr lang="en-US"/>
              <a:t>The default value of the argument imag is zero.</a:t>
            </a:r>
            <a:endParaRPr/>
          </a:p>
          <a:p>
            <a:pPr indent="-284163" lvl="1" marL="741363" rtl="0" algn="l">
              <a:lnSpc>
                <a:spcPct val="100000"/>
              </a:lnSpc>
              <a:spcBef>
                <a:spcPts val="370"/>
              </a:spcBef>
              <a:spcAft>
                <a:spcPts val="0"/>
              </a:spcAft>
              <a:buClr>
                <a:srgbClr val="FFFFFF"/>
              </a:buClr>
              <a:buSzPts val="2040"/>
              <a:buFont typeface="Times New Roman"/>
              <a:buChar char="–"/>
            </a:pPr>
            <a:r>
              <a:rPr lang="en-US"/>
              <a:t>complex C1 (5.0) assigns the value 5.0 to the real variable and 0.0 to imag.</a:t>
            </a:r>
            <a:endParaRPr/>
          </a:p>
          <a:p>
            <a:pPr indent="-284163" lvl="1" marL="741363" rtl="0" algn="l">
              <a:lnSpc>
                <a:spcPct val="100000"/>
              </a:lnSpc>
              <a:spcBef>
                <a:spcPts val="370"/>
              </a:spcBef>
              <a:spcAft>
                <a:spcPts val="0"/>
              </a:spcAft>
              <a:buClr>
                <a:srgbClr val="FFFFFF"/>
              </a:buClr>
              <a:buSzPts val="2040"/>
              <a:buFont typeface="Times New Roman"/>
              <a:buChar char="–"/>
            </a:pPr>
            <a:r>
              <a:rPr lang="en-US"/>
              <a:t>complex C2(2.0,3.0) assigns the value 2.0 to real and 3.0 to imag.</a:t>
            </a:r>
            <a:endParaRPr/>
          </a:p>
        </p:txBody>
      </p:sp>
    </p:spTree>
  </p:cSld>
  <p:clrMapOvr>
    <a:masterClrMapping/>
  </p:clrMapOvr>
  <p:transition>
    <p:fade thruBlk="1"/>
  </p:transition>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166"/>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sz="4000">
                <a:solidFill>
                  <a:schemeClr val="dk1"/>
                </a:solidFill>
              </a:rPr>
              <a:t>Constructors with Default Arguments</a:t>
            </a:r>
            <a:endParaRPr/>
          </a:p>
        </p:txBody>
      </p:sp>
      <p:sp>
        <p:nvSpPr>
          <p:cNvPr id="1446" name="Google Shape;1446;p166"/>
          <p:cNvSpPr txBox="1"/>
          <p:nvPr>
            <p:ph idx="1" type="body"/>
          </p:nvPr>
        </p:nvSpPr>
        <p:spPr>
          <a:xfrm>
            <a:off x="694160" y="1828800"/>
            <a:ext cx="77712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100000"/>
              </a:lnSpc>
              <a:spcBef>
                <a:spcPts val="0"/>
              </a:spcBef>
              <a:spcAft>
                <a:spcPts val="0"/>
              </a:spcAft>
              <a:buClr>
                <a:srgbClr val="FFFFFF"/>
              </a:buClr>
              <a:buSzPts val="2210"/>
              <a:buFont typeface="Times New Roman"/>
              <a:buChar char="•"/>
            </a:pPr>
            <a:r>
              <a:rPr lang="en-US"/>
              <a:t>A : : A ( )   	</a:t>
            </a:r>
            <a:r>
              <a:rPr lang="en-US">
                <a:latin typeface="Noto Sans Symbols"/>
                <a:ea typeface="Noto Sans Symbols"/>
                <a:cs typeface="Noto Sans Symbols"/>
                <a:sym typeface="Noto Sans Symbols"/>
              </a:rPr>
              <a:t>🡪</a:t>
            </a:r>
            <a:r>
              <a:rPr lang="en-US"/>
              <a:t>  Default constructor</a:t>
            </a:r>
            <a:endParaRPr/>
          </a:p>
          <a:p>
            <a:pPr indent="-341313" lvl="0" marL="341313" rtl="0" algn="l">
              <a:lnSpc>
                <a:spcPct val="100000"/>
              </a:lnSpc>
              <a:spcBef>
                <a:spcPts val="580"/>
              </a:spcBef>
              <a:spcAft>
                <a:spcPts val="0"/>
              </a:spcAft>
              <a:buClr>
                <a:srgbClr val="FFFFFF"/>
              </a:buClr>
              <a:buSzPts val="2210"/>
              <a:buFont typeface="Times New Roman"/>
              <a:buChar char="•"/>
            </a:pPr>
            <a:r>
              <a:rPr lang="en-US"/>
              <a:t>A : : A (int = 0)	</a:t>
            </a:r>
            <a:r>
              <a:rPr lang="en-US">
                <a:latin typeface="Noto Sans Symbols"/>
                <a:ea typeface="Noto Sans Symbols"/>
                <a:cs typeface="Noto Sans Symbols"/>
                <a:sym typeface="Noto Sans Symbols"/>
              </a:rPr>
              <a:t>🡪</a:t>
            </a:r>
            <a:r>
              <a:rPr lang="en-US"/>
              <a:t>  Default argument constructor</a:t>
            </a:r>
            <a:endParaRPr/>
          </a:p>
          <a:p>
            <a:pPr indent="-341313" lvl="0" marL="341313" rtl="0" algn="l">
              <a:lnSpc>
                <a:spcPct val="100000"/>
              </a:lnSpc>
              <a:spcBef>
                <a:spcPts val="580"/>
              </a:spcBef>
              <a:spcAft>
                <a:spcPts val="0"/>
              </a:spcAft>
              <a:buClr>
                <a:schemeClr val="dk1"/>
              </a:buClr>
              <a:buSzPts val="2210"/>
              <a:buFont typeface="Times New Roman"/>
              <a:buNone/>
            </a:pPr>
            <a:r>
              <a:t/>
            </a:r>
            <a:endParaRPr/>
          </a:p>
          <a:p>
            <a:pPr indent="-341313" lvl="0" marL="341313" rtl="0" algn="l">
              <a:lnSpc>
                <a:spcPct val="100000"/>
              </a:lnSpc>
              <a:spcBef>
                <a:spcPts val="580"/>
              </a:spcBef>
              <a:spcAft>
                <a:spcPts val="0"/>
              </a:spcAft>
              <a:buClr>
                <a:srgbClr val="FFFFFF"/>
              </a:buClr>
              <a:buSzPts val="2210"/>
              <a:buFont typeface="Times New Roman"/>
              <a:buChar char="•"/>
            </a:pPr>
            <a:r>
              <a:rPr lang="en-US"/>
              <a:t>The default argument constructor can be called with either one argument or no arguments.</a:t>
            </a:r>
            <a:endParaRPr/>
          </a:p>
          <a:p>
            <a:pPr indent="-341313" lvl="0" marL="341313" rtl="0" algn="l">
              <a:lnSpc>
                <a:spcPct val="100000"/>
              </a:lnSpc>
              <a:spcBef>
                <a:spcPts val="580"/>
              </a:spcBef>
              <a:spcAft>
                <a:spcPts val="0"/>
              </a:spcAft>
              <a:buClr>
                <a:srgbClr val="FFFFFF"/>
              </a:buClr>
              <a:buSzPts val="2210"/>
              <a:buFont typeface="Times New Roman"/>
              <a:buChar char="•"/>
            </a:pPr>
            <a:r>
              <a:rPr lang="en-US"/>
              <a:t>When called with no arguments, it becomes a default constructor.</a:t>
            </a:r>
            <a:endParaRPr/>
          </a:p>
        </p:txBody>
      </p:sp>
      <p:sp>
        <p:nvSpPr>
          <p:cNvPr id="1447" name="Google Shape;1447;p166"/>
          <p:cNvSpPr txBox="1"/>
          <p:nvPr/>
        </p:nvSpPr>
        <p:spPr>
          <a:xfrm>
            <a:off x="6562065" y="1066800"/>
            <a:ext cx="1244741" cy="37151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Garamond"/>
              <a:buNone/>
            </a:pPr>
            <a:r>
              <a:rPr b="0" i="0" lang="en-US" sz="1800" u="none" cap="none" strike="noStrike">
                <a:solidFill>
                  <a:srgbClr val="FFFFFF"/>
                </a:solidFill>
                <a:latin typeface="Garamond"/>
                <a:ea typeface="Garamond"/>
                <a:cs typeface="Garamond"/>
                <a:sym typeface="Garamond"/>
              </a:rPr>
              <a:t>continue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167"/>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Dynamic Initialization of Objects</a:t>
            </a:r>
            <a:endParaRPr/>
          </a:p>
        </p:txBody>
      </p:sp>
      <p:sp>
        <p:nvSpPr>
          <p:cNvPr id="1453" name="Google Shape;1453;p167"/>
          <p:cNvSpPr txBox="1"/>
          <p:nvPr>
            <p:ph idx="1" type="body"/>
          </p:nvPr>
        </p:nvSpPr>
        <p:spPr>
          <a:xfrm>
            <a:off x="694160" y="1828800"/>
            <a:ext cx="8008230" cy="4114800"/>
          </a:xfrm>
          <a:prstGeom prst="rect">
            <a:avLst/>
          </a:prstGeom>
          <a:noFill/>
          <a:ln>
            <a:noFill/>
          </a:ln>
        </p:spPr>
        <p:txBody>
          <a:bodyPr anchorCtr="0" anchor="t" bIns="45700" lIns="91425" spcFirstLastPara="1" rIns="91425" wrap="square" tIns="45700">
            <a:normAutofit lnSpcReduction="10000"/>
          </a:bodyPr>
          <a:lstStyle/>
          <a:p>
            <a:pPr indent="-341313" lvl="0" marL="341313" rtl="0" algn="l">
              <a:lnSpc>
                <a:spcPct val="90000"/>
              </a:lnSpc>
              <a:spcBef>
                <a:spcPts val="0"/>
              </a:spcBef>
              <a:spcAft>
                <a:spcPts val="0"/>
              </a:spcAft>
              <a:buClr>
                <a:srgbClr val="FFFFFF"/>
              </a:buClr>
              <a:buSzPts val="2380"/>
              <a:buFont typeface="Times New Roman"/>
              <a:buChar char="•"/>
            </a:pPr>
            <a:r>
              <a:rPr lang="en-US" sz="2800"/>
              <a:t>Providing initial value to objects at run time.</a:t>
            </a:r>
            <a:endParaRPr/>
          </a:p>
          <a:p>
            <a:pPr indent="-341313" lvl="0" marL="341313" rtl="0" algn="l">
              <a:lnSpc>
                <a:spcPct val="90000"/>
              </a:lnSpc>
              <a:spcBef>
                <a:spcPts val="700"/>
              </a:spcBef>
              <a:spcAft>
                <a:spcPts val="0"/>
              </a:spcAft>
              <a:buClr>
                <a:schemeClr val="dk1"/>
              </a:buClr>
              <a:buSzPts val="2380"/>
              <a:buFont typeface="Times New Roman"/>
              <a:buNone/>
            </a:pPr>
            <a:r>
              <a:t/>
            </a:r>
            <a:endParaRPr sz="2800"/>
          </a:p>
          <a:p>
            <a:pPr indent="-341313" lvl="0" marL="341313" rtl="0" algn="l">
              <a:lnSpc>
                <a:spcPct val="90000"/>
              </a:lnSpc>
              <a:spcBef>
                <a:spcPts val="700"/>
              </a:spcBef>
              <a:spcAft>
                <a:spcPts val="0"/>
              </a:spcAft>
              <a:buClr>
                <a:srgbClr val="FFFFFF"/>
              </a:buClr>
              <a:buSzPts val="2380"/>
              <a:buFont typeface="Times New Roman"/>
              <a:buChar char="•"/>
            </a:pPr>
            <a:r>
              <a:rPr lang="en-US" sz="2800"/>
              <a:t>Advantage – 	We can provide various	 initialization</a:t>
            </a:r>
            <a:endParaRPr/>
          </a:p>
          <a:p>
            <a:pPr indent="-341313" lvl="0" marL="341313" rtl="0" algn="l">
              <a:lnSpc>
                <a:spcPct val="90000"/>
              </a:lnSpc>
              <a:spcBef>
                <a:spcPts val="700"/>
              </a:spcBef>
              <a:spcAft>
                <a:spcPts val="0"/>
              </a:spcAft>
              <a:buClr>
                <a:schemeClr val="dk1"/>
              </a:buClr>
              <a:buSzPts val="2380"/>
              <a:buFont typeface="Times New Roman"/>
              <a:buNone/>
            </a:pPr>
            <a:r>
              <a:rPr lang="en-US" sz="2800"/>
              <a:t>		formats, using overloaded constructors. </a:t>
            </a:r>
            <a:endParaRPr/>
          </a:p>
          <a:p>
            <a:pPr indent="-341313" lvl="0" marL="341313" rtl="0" algn="l">
              <a:lnSpc>
                <a:spcPct val="90000"/>
              </a:lnSpc>
              <a:spcBef>
                <a:spcPts val="700"/>
              </a:spcBef>
              <a:spcAft>
                <a:spcPts val="0"/>
              </a:spcAft>
              <a:buClr>
                <a:schemeClr val="dk1"/>
              </a:buClr>
              <a:buSzPts val="2380"/>
              <a:buFont typeface="Times New Roman"/>
              <a:buNone/>
            </a:pPr>
            <a:r>
              <a:t/>
            </a:r>
            <a:endParaRPr sz="2800"/>
          </a:p>
          <a:p>
            <a:pPr indent="-341313" lvl="0" marL="341313" rtl="0" algn="l">
              <a:lnSpc>
                <a:spcPct val="90000"/>
              </a:lnSpc>
              <a:spcBef>
                <a:spcPts val="700"/>
              </a:spcBef>
              <a:spcAft>
                <a:spcPts val="0"/>
              </a:spcAft>
              <a:buClr>
                <a:schemeClr val="dk1"/>
              </a:buClr>
              <a:buSzPts val="2380"/>
              <a:buFont typeface="Times New Roman"/>
              <a:buNone/>
            </a:pPr>
            <a:r>
              <a:rPr lang="en-US" sz="2800"/>
              <a:t>		This provides the flexibility of using</a:t>
            </a:r>
            <a:endParaRPr/>
          </a:p>
          <a:p>
            <a:pPr indent="-341313" lvl="0" marL="341313" rtl="0" algn="l">
              <a:lnSpc>
                <a:spcPct val="90000"/>
              </a:lnSpc>
              <a:spcBef>
                <a:spcPts val="700"/>
              </a:spcBef>
              <a:spcAft>
                <a:spcPts val="0"/>
              </a:spcAft>
              <a:buClr>
                <a:schemeClr val="dk1"/>
              </a:buClr>
              <a:buSzPts val="2380"/>
              <a:buFont typeface="Times New Roman"/>
              <a:buNone/>
            </a:pPr>
            <a:r>
              <a:rPr lang="en-US" sz="2800"/>
              <a:t>		different format of data at run time</a:t>
            </a:r>
            <a:endParaRPr/>
          </a:p>
          <a:p>
            <a:pPr indent="-341313" lvl="0" marL="341313" rtl="0" algn="l">
              <a:lnSpc>
                <a:spcPct val="90000"/>
              </a:lnSpc>
              <a:spcBef>
                <a:spcPts val="700"/>
              </a:spcBef>
              <a:spcAft>
                <a:spcPts val="0"/>
              </a:spcAft>
              <a:buClr>
                <a:schemeClr val="dk1"/>
              </a:buClr>
              <a:buSzPts val="2380"/>
              <a:buFont typeface="Times New Roman"/>
              <a:buNone/>
            </a:pPr>
            <a:r>
              <a:rPr lang="en-US" sz="2800"/>
              <a:t>		depending upon the situation.</a:t>
            </a:r>
            <a:endParaRPr/>
          </a:p>
          <a:p>
            <a:pPr indent="-227012" lvl="4" marL="1371600" rtl="0" algn="l">
              <a:lnSpc>
                <a:spcPct val="90000"/>
              </a:lnSpc>
              <a:spcBef>
                <a:spcPts val="450"/>
              </a:spcBef>
              <a:spcAft>
                <a:spcPts val="0"/>
              </a:spcAft>
              <a:buClr>
                <a:schemeClr val="dk1"/>
              </a:buClr>
              <a:buSzPts val="1800"/>
              <a:buFont typeface="Times New Roman"/>
              <a:buNone/>
            </a:pPr>
            <a:r>
              <a:rPr lang="en-US" sz="1800"/>
              <a:t>		</a:t>
            </a:r>
            <a:endParaRPr/>
          </a:p>
        </p:txBody>
      </p:sp>
    </p:spTree>
  </p:cSld>
  <p:clrMapOvr>
    <a:masterClrMapping/>
  </p:clrMapOvr>
  <p:transition>
    <p:fade thruBlk="1"/>
  </p:transition>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7" name="Shape 1457"/>
        <p:cNvGrpSpPr/>
        <p:nvPr/>
      </p:nvGrpSpPr>
      <p:grpSpPr>
        <a:xfrm>
          <a:off x="0" y="0"/>
          <a:ext cx="0" cy="0"/>
          <a:chOff x="0" y="0"/>
          <a:chExt cx="0" cy="0"/>
        </a:xfrm>
      </p:grpSpPr>
      <p:sp>
        <p:nvSpPr>
          <p:cNvPr id="1458" name="Google Shape;1458;p168"/>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Copy Constructor</a:t>
            </a:r>
            <a:endParaRPr/>
          </a:p>
        </p:txBody>
      </p:sp>
      <p:sp>
        <p:nvSpPr>
          <p:cNvPr id="1459" name="Google Shape;1459;p168"/>
          <p:cNvSpPr txBox="1"/>
          <p:nvPr>
            <p:ph idx="1" type="body"/>
          </p:nvPr>
        </p:nvSpPr>
        <p:spPr>
          <a:xfrm>
            <a:off x="694160" y="1828800"/>
            <a:ext cx="8008230" cy="4114800"/>
          </a:xfrm>
          <a:prstGeom prst="rect">
            <a:avLst/>
          </a:prstGeom>
          <a:noFill/>
          <a:ln>
            <a:noFill/>
          </a:ln>
        </p:spPr>
        <p:txBody>
          <a:bodyPr anchorCtr="0" anchor="t" bIns="45700" lIns="91425" spcFirstLastPara="1" rIns="91425" wrap="square" tIns="45700">
            <a:normAutofit fontScale="92500" lnSpcReduction="20000"/>
          </a:bodyPr>
          <a:lstStyle/>
          <a:p>
            <a:pPr indent="-129809" lvl="0" marL="0" rtl="0" algn="l">
              <a:lnSpc>
                <a:spcPct val="100000"/>
              </a:lnSpc>
              <a:spcBef>
                <a:spcPts val="0"/>
              </a:spcBef>
              <a:spcAft>
                <a:spcPts val="0"/>
              </a:spcAft>
              <a:buClr>
                <a:srgbClr val="FFFFFF"/>
              </a:buClr>
              <a:buSzPct val="85000"/>
              <a:buFont typeface="Times New Roman"/>
              <a:buChar char="•"/>
            </a:pPr>
            <a:r>
              <a:rPr lang="en-US"/>
              <a:t>A copy constructor is used to declare and initialize an object from another object.</a:t>
            </a:r>
            <a:endParaRPr/>
          </a:p>
          <a:p>
            <a:pPr indent="0" lvl="0" marL="0" rtl="0" algn="l">
              <a:lnSpc>
                <a:spcPct val="100000"/>
              </a:lnSpc>
              <a:spcBef>
                <a:spcPts val="580"/>
              </a:spcBef>
              <a:spcAft>
                <a:spcPts val="0"/>
              </a:spcAft>
              <a:buClr>
                <a:schemeClr val="dk1"/>
              </a:buClr>
              <a:buSzPct val="85000"/>
              <a:buFont typeface="Times New Roman"/>
              <a:buNone/>
            </a:pPr>
            <a:r>
              <a:t/>
            </a:r>
            <a:endParaRPr/>
          </a:p>
          <a:p>
            <a:pPr indent="0" lvl="0" marL="0" rtl="0" algn="l">
              <a:lnSpc>
                <a:spcPct val="100000"/>
              </a:lnSpc>
              <a:spcBef>
                <a:spcPts val="580"/>
              </a:spcBef>
              <a:spcAft>
                <a:spcPts val="0"/>
              </a:spcAft>
              <a:buClr>
                <a:schemeClr val="dk1"/>
              </a:buClr>
              <a:buSzPct val="85000"/>
              <a:buFont typeface="Times New Roman"/>
              <a:buNone/>
            </a:pPr>
            <a:r>
              <a:rPr lang="en-US"/>
              <a:t>integer (integer &amp; i) ;</a:t>
            </a:r>
            <a:endParaRPr/>
          </a:p>
          <a:p>
            <a:pPr indent="0" lvl="0" marL="0" rtl="0" algn="l">
              <a:lnSpc>
                <a:spcPct val="100000"/>
              </a:lnSpc>
              <a:spcBef>
                <a:spcPts val="580"/>
              </a:spcBef>
              <a:spcAft>
                <a:spcPts val="0"/>
              </a:spcAft>
              <a:buClr>
                <a:schemeClr val="dk1"/>
              </a:buClr>
              <a:buSzPct val="85000"/>
              <a:buFont typeface="Times New Roman"/>
              <a:buNone/>
            </a:pPr>
            <a:r>
              <a:rPr lang="en-US"/>
              <a:t>integer I 2 ( I 1 ) ;  or  integer I 2 = I 1 ;</a:t>
            </a:r>
            <a:endParaRPr/>
          </a:p>
          <a:p>
            <a:pPr indent="0" lvl="0" marL="0" rtl="0" algn="l">
              <a:lnSpc>
                <a:spcPct val="100000"/>
              </a:lnSpc>
              <a:spcBef>
                <a:spcPts val="580"/>
              </a:spcBef>
              <a:spcAft>
                <a:spcPts val="0"/>
              </a:spcAft>
              <a:buClr>
                <a:schemeClr val="dk1"/>
              </a:buClr>
              <a:buSzPct val="85000"/>
              <a:buFont typeface="Times New Roman"/>
              <a:buNone/>
            </a:pPr>
            <a:r>
              <a:rPr lang="en-US"/>
              <a:t>The process of initializing through a copy constructor is known as </a:t>
            </a:r>
            <a:r>
              <a:rPr b="1" i="1" lang="en-US"/>
              <a:t>copy initialization</a:t>
            </a:r>
            <a:r>
              <a:rPr lang="en-US"/>
              <a:t>.</a:t>
            </a:r>
            <a:endParaRPr/>
          </a:p>
          <a:p>
            <a:pPr indent="0" lvl="0" marL="0" rtl="0" algn="l">
              <a:lnSpc>
                <a:spcPct val="100000"/>
              </a:lnSpc>
              <a:spcBef>
                <a:spcPts val="580"/>
              </a:spcBef>
              <a:spcAft>
                <a:spcPts val="0"/>
              </a:spcAft>
              <a:buClr>
                <a:schemeClr val="dk1"/>
              </a:buClr>
              <a:buSzPct val="85000"/>
              <a:buFont typeface="Times New Roman"/>
              <a:buNone/>
            </a:pPr>
            <a:r>
              <a:t/>
            </a:r>
            <a:endParaRPr/>
          </a:p>
          <a:p>
            <a:pPr indent="0" lvl="0" marL="0" rtl="0" algn="l">
              <a:lnSpc>
                <a:spcPct val="100000"/>
              </a:lnSpc>
              <a:spcBef>
                <a:spcPts val="580"/>
              </a:spcBef>
              <a:spcAft>
                <a:spcPts val="0"/>
              </a:spcAft>
              <a:buClr>
                <a:schemeClr val="dk1"/>
              </a:buClr>
              <a:buSzPct val="85000"/>
              <a:buFont typeface="Times New Roman"/>
              <a:buNone/>
            </a:pPr>
            <a:r>
              <a:rPr lang="en-US"/>
              <a:t>The statement</a:t>
            </a:r>
            <a:endParaRPr/>
          </a:p>
          <a:p>
            <a:pPr indent="0" lvl="0" marL="0" rtl="0" algn="l">
              <a:lnSpc>
                <a:spcPct val="100000"/>
              </a:lnSpc>
              <a:spcBef>
                <a:spcPts val="580"/>
              </a:spcBef>
              <a:spcAft>
                <a:spcPts val="0"/>
              </a:spcAft>
              <a:buClr>
                <a:schemeClr val="dk1"/>
              </a:buClr>
              <a:buSzPct val="85000"/>
              <a:buFont typeface="Times New Roman"/>
              <a:buNone/>
            </a:pPr>
            <a:r>
              <a:rPr lang="en-US"/>
              <a:t>I 2 = I 1;</a:t>
            </a:r>
            <a:endParaRPr/>
          </a:p>
          <a:p>
            <a:pPr indent="0" lvl="0" marL="0" rtl="0" algn="l">
              <a:lnSpc>
                <a:spcPct val="100000"/>
              </a:lnSpc>
              <a:spcBef>
                <a:spcPts val="580"/>
              </a:spcBef>
              <a:spcAft>
                <a:spcPts val="0"/>
              </a:spcAft>
              <a:buClr>
                <a:schemeClr val="dk1"/>
              </a:buClr>
              <a:buSzPct val="85000"/>
              <a:buFont typeface="Times New Roman"/>
              <a:buNone/>
            </a:pPr>
            <a:r>
              <a:rPr lang="en-US"/>
              <a:t>will not invoke the copy constructor.</a:t>
            </a:r>
            <a:endParaRPr/>
          </a:p>
          <a:p>
            <a:pPr indent="0" lvl="0" marL="0" rtl="0" algn="l">
              <a:lnSpc>
                <a:spcPct val="100000"/>
              </a:lnSpc>
              <a:spcBef>
                <a:spcPts val="580"/>
              </a:spcBef>
              <a:spcAft>
                <a:spcPts val="0"/>
              </a:spcAft>
              <a:buClr>
                <a:schemeClr val="dk1"/>
              </a:buClr>
              <a:buSzPct val="85000"/>
              <a:buFont typeface="Times New Roman"/>
              <a:buNone/>
            </a:pPr>
            <a:r>
              <a:t/>
            </a:r>
            <a:endParaRPr/>
          </a:p>
        </p:txBody>
      </p:sp>
    </p:spTree>
  </p:cSld>
  <p:clrMapOvr>
    <a:masterClrMapping/>
  </p:clrMapOvr>
  <p:transition>
    <p:fade thruBlk="1"/>
  </p:transition>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169"/>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Copy Constructor - Example</a:t>
            </a:r>
            <a:endParaRPr/>
          </a:p>
        </p:txBody>
      </p:sp>
      <p:sp>
        <p:nvSpPr>
          <p:cNvPr id="1465" name="Google Shape;1465;p169"/>
          <p:cNvSpPr txBox="1"/>
          <p:nvPr>
            <p:ph idx="1" type="body"/>
          </p:nvPr>
        </p:nvSpPr>
        <p:spPr>
          <a:xfrm>
            <a:off x="694160" y="1828800"/>
            <a:ext cx="4030240" cy="4114800"/>
          </a:xfrm>
          <a:prstGeom prst="rect">
            <a:avLst/>
          </a:prstGeom>
          <a:noFill/>
          <a:ln>
            <a:noFill/>
          </a:ln>
        </p:spPr>
        <p:txBody>
          <a:bodyPr anchorCtr="0" anchor="t" bIns="45700" lIns="91425" spcFirstLastPara="1" rIns="91425" wrap="square" tIns="45700">
            <a:normAutofit/>
          </a:bodyPr>
          <a:lstStyle/>
          <a:p>
            <a:pPr indent="-274320" lvl="0" marL="274320" rtl="0" algn="l">
              <a:lnSpc>
                <a:spcPct val="110000"/>
              </a:lnSpc>
              <a:spcBef>
                <a:spcPts val="0"/>
              </a:spcBef>
              <a:spcAft>
                <a:spcPts val="0"/>
              </a:spcAft>
              <a:buSzPts val="2210"/>
              <a:buNone/>
            </a:pPr>
            <a:r>
              <a:rPr lang="en-US"/>
              <a:t>class code{int id;</a:t>
            </a:r>
            <a:endParaRPr/>
          </a:p>
          <a:p>
            <a:pPr indent="-274320" lvl="0" marL="274320" rtl="0" algn="l">
              <a:lnSpc>
                <a:spcPct val="110000"/>
              </a:lnSpc>
              <a:spcBef>
                <a:spcPts val="0"/>
              </a:spcBef>
              <a:spcAft>
                <a:spcPts val="0"/>
              </a:spcAft>
              <a:buSzPts val="2210"/>
              <a:buNone/>
            </a:pPr>
            <a:r>
              <a:rPr lang="en-US"/>
              <a:t>public:</a:t>
            </a:r>
            <a:endParaRPr/>
          </a:p>
          <a:p>
            <a:pPr indent="-274320" lvl="0" marL="274320" rtl="0" algn="l">
              <a:lnSpc>
                <a:spcPct val="110000"/>
              </a:lnSpc>
              <a:spcBef>
                <a:spcPts val="0"/>
              </a:spcBef>
              <a:spcAft>
                <a:spcPts val="0"/>
              </a:spcAft>
              <a:buSzPts val="2210"/>
              <a:buNone/>
            </a:pPr>
            <a:r>
              <a:rPr lang="en-US"/>
              <a:t>code() { }</a:t>
            </a:r>
            <a:endParaRPr/>
          </a:p>
          <a:p>
            <a:pPr indent="-274320" lvl="0" marL="274320" rtl="0" algn="l">
              <a:lnSpc>
                <a:spcPct val="110000"/>
              </a:lnSpc>
              <a:spcBef>
                <a:spcPts val="0"/>
              </a:spcBef>
              <a:spcAft>
                <a:spcPts val="0"/>
              </a:spcAft>
              <a:buSzPts val="2210"/>
              <a:buNone/>
            </a:pPr>
            <a:r>
              <a:rPr lang="en-US"/>
              <a:t>code(int a) </a:t>
            </a:r>
            <a:endParaRPr/>
          </a:p>
          <a:p>
            <a:pPr indent="-274320" lvl="0" marL="274320" rtl="0" algn="l">
              <a:lnSpc>
                <a:spcPct val="110000"/>
              </a:lnSpc>
              <a:spcBef>
                <a:spcPts val="0"/>
              </a:spcBef>
              <a:spcAft>
                <a:spcPts val="0"/>
              </a:spcAft>
              <a:buSzPts val="2210"/>
              <a:buNone/>
            </a:pPr>
            <a:r>
              <a:rPr lang="en-US"/>
              <a:t>{ id = a; }</a:t>
            </a:r>
            <a:endParaRPr/>
          </a:p>
          <a:p>
            <a:pPr indent="-274320" lvl="0" marL="274320" rtl="0" algn="l">
              <a:lnSpc>
                <a:spcPct val="110000"/>
              </a:lnSpc>
              <a:spcBef>
                <a:spcPts val="0"/>
              </a:spcBef>
              <a:spcAft>
                <a:spcPts val="0"/>
              </a:spcAft>
              <a:buSzPts val="2210"/>
              <a:buNone/>
            </a:pPr>
            <a:r>
              <a:rPr lang="en-US"/>
              <a:t>code (code &amp; x)</a:t>
            </a:r>
            <a:endParaRPr/>
          </a:p>
          <a:p>
            <a:pPr indent="-274320" lvl="0" marL="274320" rtl="0" algn="l">
              <a:lnSpc>
                <a:spcPct val="110000"/>
              </a:lnSpc>
              <a:spcBef>
                <a:spcPts val="0"/>
              </a:spcBef>
              <a:spcAft>
                <a:spcPts val="0"/>
              </a:spcAft>
              <a:buSzPts val="2210"/>
              <a:buNone/>
            </a:pPr>
            <a:r>
              <a:rPr lang="en-US"/>
              <a:t>{id = x. id;}</a:t>
            </a:r>
            <a:endParaRPr/>
          </a:p>
          <a:p>
            <a:pPr indent="-274320" lvl="0" marL="274320" rtl="0" algn="l">
              <a:lnSpc>
                <a:spcPct val="110000"/>
              </a:lnSpc>
              <a:spcBef>
                <a:spcPts val="0"/>
              </a:spcBef>
              <a:spcAft>
                <a:spcPts val="0"/>
              </a:spcAft>
              <a:buSzPts val="2210"/>
              <a:buNone/>
            </a:pPr>
            <a:r>
              <a:rPr lang="en-US"/>
              <a:t>void display(void)</a:t>
            </a:r>
            <a:endParaRPr/>
          </a:p>
          <a:p>
            <a:pPr indent="-274320" lvl="0" marL="274320" rtl="0" algn="l">
              <a:lnSpc>
                <a:spcPct val="110000"/>
              </a:lnSpc>
              <a:spcBef>
                <a:spcPts val="0"/>
              </a:spcBef>
              <a:spcAft>
                <a:spcPts val="0"/>
              </a:spcAft>
              <a:buSzPts val="2210"/>
              <a:buNone/>
            </a:pPr>
            <a:r>
              <a:rPr lang="en-US"/>
              <a:t>{ cout&lt;&lt;id;}};</a:t>
            </a:r>
            <a:endParaRPr/>
          </a:p>
          <a:p>
            <a:pPr indent="0" lvl="0" marL="0" rtl="0" algn="l">
              <a:lnSpc>
                <a:spcPct val="100000"/>
              </a:lnSpc>
              <a:spcBef>
                <a:spcPts val="580"/>
              </a:spcBef>
              <a:spcAft>
                <a:spcPts val="0"/>
              </a:spcAft>
              <a:buClr>
                <a:schemeClr val="dk1"/>
              </a:buClr>
              <a:buSzPts val="2210"/>
              <a:buFont typeface="Times New Roman"/>
              <a:buNone/>
            </a:pPr>
            <a:r>
              <a:t/>
            </a:r>
            <a:endParaRPr/>
          </a:p>
        </p:txBody>
      </p:sp>
      <p:sp>
        <p:nvSpPr>
          <p:cNvPr id="1466" name="Google Shape;1466;p169"/>
          <p:cNvSpPr txBox="1"/>
          <p:nvPr/>
        </p:nvSpPr>
        <p:spPr>
          <a:xfrm>
            <a:off x="6562065" y="1066800"/>
            <a:ext cx="1244741" cy="37151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Garamond"/>
              <a:buNone/>
            </a:pPr>
            <a:r>
              <a:rPr b="0" i="0" lang="en-US" sz="1800" u="none" cap="none" strike="noStrike">
                <a:solidFill>
                  <a:srgbClr val="FFFFFF"/>
                </a:solidFill>
                <a:latin typeface="Garamond"/>
                <a:ea typeface="Garamond"/>
                <a:cs typeface="Garamond"/>
                <a:sym typeface="Garamond"/>
              </a:rPr>
              <a:t>continue …</a:t>
            </a:r>
            <a:endParaRPr b="0" i="0" sz="1400" u="none" cap="none" strike="noStrike">
              <a:solidFill>
                <a:srgbClr val="000000"/>
              </a:solidFill>
              <a:latin typeface="Arial"/>
              <a:ea typeface="Arial"/>
              <a:cs typeface="Arial"/>
              <a:sym typeface="Arial"/>
            </a:endParaRPr>
          </a:p>
        </p:txBody>
      </p:sp>
      <p:sp>
        <p:nvSpPr>
          <p:cNvPr id="1467" name="Google Shape;1467;p169"/>
          <p:cNvSpPr txBox="1"/>
          <p:nvPr/>
        </p:nvSpPr>
        <p:spPr>
          <a:xfrm>
            <a:off x="4876800" y="2286000"/>
            <a:ext cx="2590800"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int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code A(100);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code B(A);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code C =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Code 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170"/>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Copy Constructor</a:t>
            </a:r>
            <a:endParaRPr/>
          </a:p>
        </p:txBody>
      </p:sp>
      <p:sp>
        <p:nvSpPr>
          <p:cNvPr id="1473" name="Google Shape;1473;p170"/>
          <p:cNvSpPr txBox="1"/>
          <p:nvPr>
            <p:ph idx="1" type="body"/>
          </p:nvPr>
        </p:nvSpPr>
        <p:spPr>
          <a:xfrm>
            <a:off x="694160" y="1828800"/>
            <a:ext cx="8008230" cy="4114800"/>
          </a:xfrm>
          <a:prstGeom prst="rect">
            <a:avLst/>
          </a:prstGeom>
          <a:noFill/>
          <a:ln>
            <a:noFill/>
          </a:ln>
        </p:spPr>
        <p:txBody>
          <a:bodyPr anchorCtr="0" anchor="t" bIns="45700" lIns="91425" spcFirstLastPara="1" rIns="91425" wrap="square" tIns="45700">
            <a:normAutofit/>
          </a:bodyPr>
          <a:lstStyle/>
          <a:p>
            <a:pPr indent="-403225" lvl="0" marL="403225" rtl="0" algn="l">
              <a:lnSpc>
                <a:spcPct val="100000"/>
              </a:lnSpc>
              <a:spcBef>
                <a:spcPts val="0"/>
              </a:spcBef>
              <a:spcAft>
                <a:spcPts val="0"/>
              </a:spcAft>
              <a:buClr>
                <a:srgbClr val="FFFFFF"/>
              </a:buClr>
              <a:buSzPts val="2210"/>
              <a:buFont typeface="Times New Roman"/>
              <a:buChar char="•"/>
            </a:pPr>
            <a:r>
              <a:rPr lang="en-US"/>
              <a:t>A reference variable has been used as an argument to the copy constructor.</a:t>
            </a:r>
            <a:endParaRPr/>
          </a:p>
          <a:p>
            <a:pPr indent="-262890" lvl="0" marL="403225" rtl="0" algn="l">
              <a:lnSpc>
                <a:spcPct val="100000"/>
              </a:lnSpc>
              <a:spcBef>
                <a:spcPts val="580"/>
              </a:spcBef>
              <a:spcAft>
                <a:spcPts val="0"/>
              </a:spcAft>
              <a:buClr>
                <a:srgbClr val="FFFFFF"/>
              </a:buClr>
              <a:buSzPts val="2210"/>
              <a:buNone/>
            </a:pPr>
            <a:r>
              <a:t/>
            </a:r>
            <a:endParaRPr/>
          </a:p>
          <a:p>
            <a:pPr indent="-403225" lvl="0" marL="403225" rtl="0" algn="l">
              <a:lnSpc>
                <a:spcPct val="100000"/>
              </a:lnSpc>
              <a:spcBef>
                <a:spcPts val="580"/>
              </a:spcBef>
              <a:spcAft>
                <a:spcPts val="0"/>
              </a:spcAft>
              <a:buClr>
                <a:srgbClr val="FFFFFF"/>
              </a:buClr>
              <a:buSzPts val="2210"/>
              <a:buFont typeface="Times New Roman"/>
              <a:buChar char="•"/>
            </a:pPr>
            <a:r>
              <a:rPr lang="en-US"/>
              <a:t>We cannot pass the argument by value to a copy constructor.</a:t>
            </a:r>
            <a:endParaRPr/>
          </a:p>
        </p:txBody>
      </p:sp>
      <p:sp>
        <p:nvSpPr>
          <p:cNvPr id="1474" name="Google Shape;1474;p170"/>
          <p:cNvSpPr txBox="1"/>
          <p:nvPr/>
        </p:nvSpPr>
        <p:spPr>
          <a:xfrm>
            <a:off x="6562065" y="1066800"/>
            <a:ext cx="1244741" cy="37151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Garamond"/>
              <a:buNone/>
            </a:pPr>
            <a:r>
              <a:rPr b="0" i="0" lang="en-US" sz="1800" u="none" cap="none" strike="noStrike">
                <a:solidFill>
                  <a:srgbClr val="FFFFFF"/>
                </a:solidFill>
                <a:latin typeface="Garamond"/>
                <a:ea typeface="Garamond"/>
                <a:cs typeface="Garamond"/>
                <a:sym typeface="Garamond"/>
              </a:rPr>
              <a:t>continue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171"/>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Dynamic Constructors</a:t>
            </a:r>
            <a:endParaRPr/>
          </a:p>
        </p:txBody>
      </p:sp>
      <p:sp>
        <p:nvSpPr>
          <p:cNvPr id="1480" name="Google Shape;1480;p171"/>
          <p:cNvSpPr txBox="1"/>
          <p:nvPr>
            <p:ph idx="1" type="body"/>
          </p:nvPr>
        </p:nvSpPr>
        <p:spPr>
          <a:xfrm>
            <a:off x="694160" y="1828800"/>
            <a:ext cx="8008230" cy="4114800"/>
          </a:xfrm>
          <a:prstGeom prst="rect">
            <a:avLst/>
          </a:prstGeom>
          <a:noFill/>
          <a:ln>
            <a:noFill/>
          </a:ln>
        </p:spPr>
        <p:txBody>
          <a:bodyPr anchorCtr="0" anchor="t" bIns="45700" lIns="91425" spcFirstLastPara="1" rIns="91425" wrap="square" tIns="45700">
            <a:normAutofit fontScale="92500" lnSpcReduction="10000"/>
          </a:bodyPr>
          <a:lstStyle/>
          <a:p>
            <a:pPr indent="-403225" lvl="0" marL="403225" rtl="0" algn="l">
              <a:lnSpc>
                <a:spcPct val="100000"/>
              </a:lnSpc>
              <a:spcBef>
                <a:spcPts val="0"/>
              </a:spcBef>
              <a:spcAft>
                <a:spcPts val="0"/>
              </a:spcAft>
              <a:buClr>
                <a:srgbClr val="FFFFFF"/>
              </a:buClr>
              <a:buSzPct val="85000"/>
              <a:buFont typeface="Times New Roman"/>
              <a:buChar char="•"/>
            </a:pPr>
            <a:r>
              <a:rPr lang="en-US"/>
              <a:t>The constructors can also be used to allocate memory while creating objects.</a:t>
            </a:r>
            <a:endParaRPr/>
          </a:p>
          <a:p>
            <a:pPr indent="-403225" lvl="0" marL="403225" rtl="0" algn="l">
              <a:lnSpc>
                <a:spcPct val="100000"/>
              </a:lnSpc>
              <a:spcBef>
                <a:spcPts val="580"/>
              </a:spcBef>
              <a:spcAft>
                <a:spcPts val="0"/>
              </a:spcAft>
              <a:buClr>
                <a:schemeClr val="dk1"/>
              </a:buClr>
              <a:buSzPct val="85000"/>
              <a:buFont typeface="Times New Roman"/>
              <a:buNone/>
            </a:pPr>
            <a:r>
              <a:t/>
            </a:r>
            <a:endParaRPr/>
          </a:p>
          <a:p>
            <a:pPr indent="-403225" lvl="0" marL="403225" rtl="0" algn="l">
              <a:lnSpc>
                <a:spcPct val="100000"/>
              </a:lnSpc>
              <a:spcBef>
                <a:spcPts val="580"/>
              </a:spcBef>
              <a:spcAft>
                <a:spcPts val="0"/>
              </a:spcAft>
              <a:buClr>
                <a:srgbClr val="FFFFFF"/>
              </a:buClr>
              <a:buSzPct val="85000"/>
              <a:buFont typeface="Times New Roman"/>
              <a:buChar char="•"/>
            </a:pPr>
            <a:r>
              <a:rPr lang="en-US"/>
              <a:t>This will enable the system to allocate the right amount of memory for each object when the objects are not of the same size.</a:t>
            </a:r>
            <a:endParaRPr/>
          </a:p>
          <a:p>
            <a:pPr indent="-403225" lvl="0" marL="403225" rtl="0" algn="l">
              <a:lnSpc>
                <a:spcPct val="100000"/>
              </a:lnSpc>
              <a:spcBef>
                <a:spcPts val="580"/>
              </a:spcBef>
              <a:spcAft>
                <a:spcPts val="0"/>
              </a:spcAft>
              <a:buClr>
                <a:srgbClr val="FFFFFF"/>
              </a:buClr>
              <a:buSzPct val="85000"/>
              <a:buFont typeface="Times New Roman"/>
              <a:buChar char="•"/>
            </a:pPr>
            <a:r>
              <a:rPr lang="en-US"/>
              <a:t>Allocation of memory to objects at the time of their construction is known as dynamic construction of objects.</a:t>
            </a:r>
            <a:endParaRPr/>
          </a:p>
          <a:p>
            <a:pPr indent="-403225" lvl="0" marL="403225" rtl="0" algn="l">
              <a:lnSpc>
                <a:spcPct val="100000"/>
              </a:lnSpc>
              <a:spcBef>
                <a:spcPts val="580"/>
              </a:spcBef>
              <a:spcAft>
                <a:spcPts val="0"/>
              </a:spcAft>
              <a:buClr>
                <a:schemeClr val="dk1"/>
              </a:buClr>
              <a:buSzPct val="85000"/>
              <a:buFont typeface="Times New Roman"/>
              <a:buNone/>
            </a:pPr>
            <a:r>
              <a:t/>
            </a:r>
            <a:endParaRPr/>
          </a:p>
          <a:p>
            <a:pPr indent="-403225" lvl="0" marL="403225" rtl="0" algn="l">
              <a:lnSpc>
                <a:spcPct val="100000"/>
              </a:lnSpc>
              <a:spcBef>
                <a:spcPts val="580"/>
              </a:spcBef>
              <a:spcAft>
                <a:spcPts val="0"/>
              </a:spcAft>
              <a:buClr>
                <a:srgbClr val="FFFFFF"/>
              </a:buClr>
              <a:buSzPct val="85000"/>
              <a:buFont typeface="Times New Roman"/>
              <a:buChar char="•"/>
            </a:pPr>
            <a:r>
              <a:rPr lang="en-US"/>
              <a:t>The memory is created with the help of the new operator.</a:t>
            </a:r>
            <a:endParaRPr/>
          </a:p>
          <a:p>
            <a:pPr indent="-273415" lvl="0" marL="403225" rtl="0" algn="l">
              <a:lnSpc>
                <a:spcPct val="100000"/>
              </a:lnSpc>
              <a:spcBef>
                <a:spcPts val="580"/>
              </a:spcBef>
              <a:spcAft>
                <a:spcPts val="0"/>
              </a:spcAft>
              <a:buClr>
                <a:srgbClr val="FFFFFF"/>
              </a:buClr>
              <a:buSzPct val="85000"/>
              <a:buFont typeface="Times New Roman"/>
              <a:buNone/>
            </a:pPr>
            <a:r>
              <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0">
                                            <p:txEl>
                                              <p:pRg end="0" st="0"/>
                                            </p:txEl>
                                          </p:spTgt>
                                        </p:tgtEl>
                                        <p:attrNameLst>
                                          <p:attrName>style.visibility</p:attrName>
                                        </p:attrNameLst>
                                      </p:cBhvr>
                                      <p:to>
                                        <p:strVal val="visible"/>
                                      </p:to>
                                    </p:set>
                                    <p:animEffect filter="fade" transition="in">
                                      <p:cBhvr>
                                        <p:cTn dur="500"/>
                                        <p:tgtEl>
                                          <p:spTgt spid="14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0">
                                            <p:txEl>
                                              <p:pRg end="1" st="1"/>
                                            </p:txEl>
                                          </p:spTgt>
                                        </p:tgtEl>
                                        <p:attrNameLst>
                                          <p:attrName>style.visibility</p:attrName>
                                        </p:attrNameLst>
                                      </p:cBhvr>
                                      <p:to>
                                        <p:strVal val="visible"/>
                                      </p:to>
                                    </p:set>
                                    <p:animEffect filter="fade" transition="in">
                                      <p:cBhvr>
                                        <p:cTn dur="500"/>
                                        <p:tgtEl>
                                          <p:spTgt spid="14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0">
                                            <p:txEl>
                                              <p:pRg end="2" st="2"/>
                                            </p:txEl>
                                          </p:spTgt>
                                        </p:tgtEl>
                                        <p:attrNameLst>
                                          <p:attrName>style.visibility</p:attrName>
                                        </p:attrNameLst>
                                      </p:cBhvr>
                                      <p:to>
                                        <p:strVal val="visible"/>
                                      </p:to>
                                    </p:set>
                                    <p:animEffect filter="fade" transition="in">
                                      <p:cBhvr>
                                        <p:cTn dur="500"/>
                                        <p:tgtEl>
                                          <p:spTgt spid="14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0">
                                            <p:txEl>
                                              <p:pRg end="3" st="3"/>
                                            </p:txEl>
                                          </p:spTgt>
                                        </p:tgtEl>
                                        <p:attrNameLst>
                                          <p:attrName>style.visibility</p:attrName>
                                        </p:attrNameLst>
                                      </p:cBhvr>
                                      <p:to>
                                        <p:strVal val="visible"/>
                                      </p:to>
                                    </p:set>
                                    <p:animEffect filter="fade" transition="in">
                                      <p:cBhvr>
                                        <p:cTn dur="500"/>
                                        <p:tgtEl>
                                          <p:spTgt spid="14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0">
                                            <p:txEl>
                                              <p:pRg end="4" st="4"/>
                                            </p:txEl>
                                          </p:spTgt>
                                        </p:tgtEl>
                                        <p:attrNameLst>
                                          <p:attrName>style.visibility</p:attrName>
                                        </p:attrNameLst>
                                      </p:cBhvr>
                                      <p:to>
                                        <p:strVal val="visible"/>
                                      </p:to>
                                    </p:set>
                                    <p:animEffect filter="fade" transition="in">
                                      <p:cBhvr>
                                        <p:cTn dur="500"/>
                                        <p:tgtEl>
                                          <p:spTgt spid="14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0">
                                            <p:txEl>
                                              <p:pRg end="5" st="5"/>
                                            </p:txEl>
                                          </p:spTgt>
                                        </p:tgtEl>
                                        <p:attrNameLst>
                                          <p:attrName>style.visibility</p:attrName>
                                        </p:attrNameLst>
                                      </p:cBhvr>
                                      <p:to>
                                        <p:strVal val="visible"/>
                                      </p:to>
                                    </p:set>
                                    <p:animEffect filter="fade" transition="in">
                                      <p:cBhvr>
                                        <p:cTn dur="500"/>
                                        <p:tgtEl>
                                          <p:spTgt spid="14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0">
                                            <p:txEl>
                                              <p:pRg end="6" st="6"/>
                                            </p:txEl>
                                          </p:spTgt>
                                        </p:tgtEl>
                                        <p:attrNameLst>
                                          <p:attrName>style.visibility</p:attrName>
                                        </p:attrNameLst>
                                      </p:cBhvr>
                                      <p:to>
                                        <p:strVal val="visible"/>
                                      </p:to>
                                    </p:set>
                                    <p:animEffect filter="fade" transition="in">
                                      <p:cBhvr>
                                        <p:cTn dur="500"/>
                                        <p:tgtEl>
                                          <p:spTgt spid="148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685800" y="609600"/>
            <a:ext cx="7772400" cy="5334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Class &amp; Objects</a:t>
            </a:r>
            <a:endParaRPr/>
          </a:p>
        </p:txBody>
      </p:sp>
      <p:grpSp>
        <p:nvGrpSpPr>
          <p:cNvPr id="245" name="Google Shape;245;p28"/>
          <p:cNvGrpSpPr/>
          <p:nvPr/>
        </p:nvGrpSpPr>
        <p:grpSpPr>
          <a:xfrm>
            <a:off x="3581400" y="1752600"/>
            <a:ext cx="2133600" cy="1905000"/>
            <a:chOff x="2256" y="1248"/>
            <a:chExt cx="1344" cy="1200"/>
          </a:xfrm>
        </p:grpSpPr>
        <p:sp>
          <p:nvSpPr>
            <p:cNvPr id="246" name="Google Shape;246;p28"/>
            <p:cNvSpPr/>
            <p:nvPr/>
          </p:nvSpPr>
          <p:spPr>
            <a:xfrm>
              <a:off x="2256" y="1248"/>
              <a:ext cx="1344" cy="12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47" name="Google Shape;247;p28"/>
            <p:cNvSpPr/>
            <p:nvPr/>
          </p:nvSpPr>
          <p:spPr>
            <a:xfrm>
              <a:off x="2592" y="1529"/>
              <a:ext cx="672" cy="638"/>
            </a:xfrm>
            <a:prstGeom prst="ellipse">
              <a:avLst/>
            </a:prstGeom>
            <a:solidFill>
              <a:schemeClr val="folHlink"/>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248" name="Google Shape;248;p28"/>
            <p:cNvCxnSpPr/>
            <p:nvPr/>
          </p:nvCxnSpPr>
          <p:spPr>
            <a:xfrm>
              <a:off x="2928" y="1248"/>
              <a:ext cx="0" cy="263"/>
            </a:xfrm>
            <a:prstGeom prst="straightConnector1">
              <a:avLst/>
            </a:prstGeom>
            <a:noFill/>
            <a:ln cap="flat" cmpd="sng" w="28575">
              <a:solidFill>
                <a:schemeClr val="dk1"/>
              </a:solidFill>
              <a:prstDash val="solid"/>
              <a:round/>
              <a:headEnd len="sm" w="sm" type="none"/>
              <a:tailEnd len="sm" w="sm" type="none"/>
            </a:ln>
          </p:spPr>
        </p:cxnSp>
        <p:cxnSp>
          <p:nvCxnSpPr>
            <p:cNvPr id="249" name="Google Shape;249;p28"/>
            <p:cNvCxnSpPr/>
            <p:nvPr/>
          </p:nvCxnSpPr>
          <p:spPr>
            <a:xfrm>
              <a:off x="2928" y="2186"/>
              <a:ext cx="0" cy="262"/>
            </a:xfrm>
            <a:prstGeom prst="straightConnector1">
              <a:avLst/>
            </a:prstGeom>
            <a:noFill/>
            <a:ln cap="flat" cmpd="sng" w="28575">
              <a:solidFill>
                <a:schemeClr val="dk1"/>
              </a:solidFill>
              <a:prstDash val="solid"/>
              <a:round/>
              <a:headEnd len="sm" w="sm" type="none"/>
              <a:tailEnd len="sm" w="sm" type="none"/>
            </a:ln>
          </p:spPr>
        </p:cxnSp>
        <p:cxnSp>
          <p:nvCxnSpPr>
            <p:cNvPr id="250" name="Google Shape;250;p28"/>
            <p:cNvCxnSpPr/>
            <p:nvPr/>
          </p:nvCxnSpPr>
          <p:spPr>
            <a:xfrm>
              <a:off x="2414" y="1473"/>
              <a:ext cx="237" cy="188"/>
            </a:xfrm>
            <a:prstGeom prst="straightConnector1">
              <a:avLst/>
            </a:prstGeom>
            <a:noFill/>
            <a:ln cap="flat" cmpd="sng" w="28575">
              <a:solidFill>
                <a:schemeClr val="dk1"/>
              </a:solidFill>
              <a:prstDash val="solid"/>
              <a:round/>
              <a:headEnd len="sm" w="sm" type="none"/>
              <a:tailEnd len="sm" w="sm" type="none"/>
            </a:ln>
          </p:spPr>
        </p:cxnSp>
        <p:cxnSp>
          <p:nvCxnSpPr>
            <p:cNvPr id="251" name="Google Shape;251;p28"/>
            <p:cNvCxnSpPr/>
            <p:nvPr/>
          </p:nvCxnSpPr>
          <p:spPr>
            <a:xfrm>
              <a:off x="3244" y="2036"/>
              <a:ext cx="198" cy="150"/>
            </a:xfrm>
            <a:prstGeom prst="straightConnector1">
              <a:avLst/>
            </a:prstGeom>
            <a:noFill/>
            <a:ln cap="flat" cmpd="sng" w="28575">
              <a:solidFill>
                <a:schemeClr val="dk1"/>
              </a:solidFill>
              <a:prstDash val="solid"/>
              <a:round/>
              <a:headEnd len="sm" w="sm" type="none"/>
              <a:tailEnd len="sm" w="sm" type="none"/>
            </a:ln>
          </p:spPr>
        </p:cxnSp>
        <p:cxnSp>
          <p:nvCxnSpPr>
            <p:cNvPr id="252" name="Google Shape;252;p28"/>
            <p:cNvCxnSpPr/>
            <p:nvPr/>
          </p:nvCxnSpPr>
          <p:spPr>
            <a:xfrm flipH="1" rot="10800000">
              <a:off x="2375" y="2036"/>
              <a:ext cx="237" cy="150"/>
            </a:xfrm>
            <a:prstGeom prst="straightConnector1">
              <a:avLst/>
            </a:prstGeom>
            <a:noFill/>
            <a:ln cap="flat" cmpd="sng" w="28575">
              <a:solidFill>
                <a:schemeClr val="dk1"/>
              </a:solidFill>
              <a:prstDash val="solid"/>
              <a:round/>
              <a:headEnd len="sm" w="sm" type="none"/>
              <a:tailEnd len="sm" w="sm" type="none"/>
            </a:ln>
          </p:spPr>
        </p:cxnSp>
        <p:cxnSp>
          <p:nvCxnSpPr>
            <p:cNvPr id="253" name="Google Shape;253;p28"/>
            <p:cNvCxnSpPr/>
            <p:nvPr/>
          </p:nvCxnSpPr>
          <p:spPr>
            <a:xfrm flipH="1" rot="10800000">
              <a:off x="3205" y="1473"/>
              <a:ext cx="237" cy="188"/>
            </a:xfrm>
            <a:prstGeom prst="straightConnector1">
              <a:avLst/>
            </a:prstGeom>
            <a:noFill/>
            <a:ln cap="flat" cmpd="sng" w="28575">
              <a:solidFill>
                <a:schemeClr val="dk1"/>
              </a:solidFill>
              <a:prstDash val="solid"/>
              <a:round/>
              <a:headEnd len="sm" w="sm" type="none"/>
              <a:tailEnd len="sm" w="sm" type="none"/>
            </a:ln>
          </p:spPr>
        </p:cxnSp>
        <p:sp>
          <p:nvSpPr>
            <p:cNvPr id="254" name="Google Shape;254;p28"/>
            <p:cNvSpPr/>
            <p:nvPr/>
          </p:nvSpPr>
          <p:spPr>
            <a:xfrm>
              <a:off x="2730" y="1623"/>
              <a:ext cx="396" cy="1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Name</a:t>
              </a:r>
              <a:endParaRPr b="0" i="0" sz="1800" u="none" cap="none" strike="noStrike">
                <a:solidFill>
                  <a:schemeClr val="dk1"/>
                </a:solidFill>
                <a:latin typeface="Arial"/>
                <a:ea typeface="Arial"/>
                <a:cs typeface="Arial"/>
                <a:sym typeface="Arial"/>
              </a:endParaRPr>
            </a:p>
          </p:txBody>
        </p:sp>
        <p:sp>
          <p:nvSpPr>
            <p:cNvPr id="255" name="Google Shape;255;p28"/>
            <p:cNvSpPr/>
            <p:nvPr/>
          </p:nvSpPr>
          <p:spPr>
            <a:xfrm>
              <a:off x="2688" y="1824"/>
              <a:ext cx="528" cy="19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Number</a:t>
              </a:r>
              <a:endParaRPr b="0" i="0" sz="1800" u="none" cap="none" strike="noStrike">
                <a:solidFill>
                  <a:schemeClr val="dk1"/>
                </a:solidFill>
                <a:latin typeface="Arial"/>
                <a:ea typeface="Arial"/>
                <a:cs typeface="Arial"/>
                <a:sym typeface="Arial"/>
              </a:endParaRPr>
            </a:p>
          </p:txBody>
        </p:sp>
      </p:grpSp>
      <p:sp>
        <p:nvSpPr>
          <p:cNvPr id="256" name="Google Shape;256;p28"/>
          <p:cNvSpPr txBox="1"/>
          <p:nvPr/>
        </p:nvSpPr>
        <p:spPr>
          <a:xfrm>
            <a:off x="914400" y="1752600"/>
            <a:ext cx="27400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CLASS: Furniture</a:t>
            </a:r>
            <a:endParaRPr b="1" i="0" sz="1800" u="none" cap="none" strike="noStrike">
              <a:solidFill>
                <a:schemeClr val="dk1"/>
              </a:solidFill>
              <a:latin typeface="Arial"/>
              <a:ea typeface="Arial"/>
              <a:cs typeface="Arial"/>
              <a:sym typeface="Arial"/>
            </a:endParaRPr>
          </a:p>
        </p:txBody>
      </p:sp>
      <p:sp>
        <p:nvSpPr>
          <p:cNvPr id="257" name="Google Shape;257;p28"/>
          <p:cNvSpPr txBox="1"/>
          <p:nvPr/>
        </p:nvSpPr>
        <p:spPr>
          <a:xfrm>
            <a:off x="5867400" y="2257425"/>
            <a:ext cx="2441575"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methods: Example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ChangeNumber</a:t>
            </a:r>
            <a:endParaRPr b="1" i="0" sz="2000" u="none" cap="none" strike="noStrike">
              <a:solidFill>
                <a:schemeClr val="dk1"/>
              </a:solidFill>
              <a:latin typeface="Arial"/>
              <a:ea typeface="Arial"/>
              <a:cs typeface="Arial"/>
              <a:sym typeface="Arial"/>
            </a:endParaRPr>
          </a:p>
        </p:txBody>
      </p:sp>
      <p:sp>
        <p:nvSpPr>
          <p:cNvPr id="258" name="Google Shape;258;p28"/>
          <p:cNvSpPr txBox="1"/>
          <p:nvPr/>
        </p:nvSpPr>
        <p:spPr>
          <a:xfrm>
            <a:off x="457200" y="3808413"/>
            <a:ext cx="1403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Objects:</a:t>
            </a:r>
            <a:endParaRPr b="1" i="0" sz="1800" u="none" cap="none" strike="noStrike">
              <a:solidFill>
                <a:schemeClr val="dk1"/>
              </a:solidFill>
              <a:latin typeface="Arial"/>
              <a:ea typeface="Arial"/>
              <a:cs typeface="Arial"/>
              <a:sym typeface="Arial"/>
            </a:endParaRPr>
          </a:p>
        </p:txBody>
      </p:sp>
      <p:grpSp>
        <p:nvGrpSpPr>
          <p:cNvPr id="259" name="Google Shape;259;p28"/>
          <p:cNvGrpSpPr/>
          <p:nvPr/>
        </p:nvGrpSpPr>
        <p:grpSpPr>
          <a:xfrm>
            <a:off x="838200" y="4343400"/>
            <a:ext cx="2133600" cy="1905000"/>
            <a:chOff x="2256" y="1248"/>
            <a:chExt cx="1344" cy="1200"/>
          </a:xfrm>
        </p:grpSpPr>
        <p:sp>
          <p:nvSpPr>
            <p:cNvPr id="260" name="Google Shape;260;p28"/>
            <p:cNvSpPr/>
            <p:nvPr/>
          </p:nvSpPr>
          <p:spPr>
            <a:xfrm>
              <a:off x="2256" y="1248"/>
              <a:ext cx="1344" cy="12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61" name="Google Shape;261;p28"/>
            <p:cNvSpPr/>
            <p:nvPr/>
          </p:nvSpPr>
          <p:spPr>
            <a:xfrm>
              <a:off x="2592" y="1529"/>
              <a:ext cx="672" cy="638"/>
            </a:xfrm>
            <a:prstGeom prst="ellipse">
              <a:avLst/>
            </a:prstGeom>
            <a:solidFill>
              <a:schemeClr val="folHlink"/>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262" name="Google Shape;262;p28"/>
            <p:cNvCxnSpPr/>
            <p:nvPr/>
          </p:nvCxnSpPr>
          <p:spPr>
            <a:xfrm>
              <a:off x="2928" y="1248"/>
              <a:ext cx="0" cy="263"/>
            </a:xfrm>
            <a:prstGeom prst="straightConnector1">
              <a:avLst/>
            </a:prstGeom>
            <a:noFill/>
            <a:ln cap="flat" cmpd="sng" w="28575">
              <a:solidFill>
                <a:schemeClr val="dk1"/>
              </a:solidFill>
              <a:prstDash val="solid"/>
              <a:round/>
              <a:headEnd len="sm" w="sm" type="none"/>
              <a:tailEnd len="sm" w="sm" type="none"/>
            </a:ln>
          </p:spPr>
        </p:cxnSp>
        <p:cxnSp>
          <p:nvCxnSpPr>
            <p:cNvPr id="263" name="Google Shape;263;p28"/>
            <p:cNvCxnSpPr/>
            <p:nvPr/>
          </p:nvCxnSpPr>
          <p:spPr>
            <a:xfrm>
              <a:off x="2928" y="2186"/>
              <a:ext cx="0" cy="262"/>
            </a:xfrm>
            <a:prstGeom prst="straightConnector1">
              <a:avLst/>
            </a:prstGeom>
            <a:noFill/>
            <a:ln cap="flat" cmpd="sng" w="28575">
              <a:solidFill>
                <a:schemeClr val="dk1"/>
              </a:solidFill>
              <a:prstDash val="solid"/>
              <a:round/>
              <a:headEnd len="sm" w="sm" type="none"/>
              <a:tailEnd len="sm" w="sm" type="none"/>
            </a:ln>
          </p:spPr>
        </p:cxnSp>
        <p:cxnSp>
          <p:nvCxnSpPr>
            <p:cNvPr id="264" name="Google Shape;264;p28"/>
            <p:cNvCxnSpPr/>
            <p:nvPr/>
          </p:nvCxnSpPr>
          <p:spPr>
            <a:xfrm>
              <a:off x="2414" y="1473"/>
              <a:ext cx="237" cy="188"/>
            </a:xfrm>
            <a:prstGeom prst="straightConnector1">
              <a:avLst/>
            </a:prstGeom>
            <a:noFill/>
            <a:ln cap="flat" cmpd="sng" w="28575">
              <a:solidFill>
                <a:schemeClr val="dk1"/>
              </a:solidFill>
              <a:prstDash val="solid"/>
              <a:round/>
              <a:headEnd len="sm" w="sm" type="none"/>
              <a:tailEnd len="sm" w="sm" type="none"/>
            </a:ln>
          </p:spPr>
        </p:cxnSp>
        <p:cxnSp>
          <p:nvCxnSpPr>
            <p:cNvPr id="265" name="Google Shape;265;p28"/>
            <p:cNvCxnSpPr/>
            <p:nvPr/>
          </p:nvCxnSpPr>
          <p:spPr>
            <a:xfrm>
              <a:off x="3244" y="2036"/>
              <a:ext cx="198" cy="150"/>
            </a:xfrm>
            <a:prstGeom prst="straightConnector1">
              <a:avLst/>
            </a:prstGeom>
            <a:noFill/>
            <a:ln cap="flat" cmpd="sng" w="28575">
              <a:solidFill>
                <a:schemeClr val="dk1"/>
              </a:solidFill>
              <a:prstDash val="solid"/>
              <a:round/>
              <a:headEnd len="sm" w="sm" type="none"/>
              <a:tailEnd len="sm" w="sm" type="none"/>
            </a:ln>
          </p:spPr>
        </p:cxnSp>
        <p:cxnSp>
          <p:nvCxnSpPr>
            <p:cNvPr id="266" name="Google Shape;266;p28"/>
            <p:cNvCxnSpPr/>
            <p:nvPr/>
          </p:nvCxnSpPr>
          <p:spPr>
            <a:xfrm flipH="1" rot="10800000">
              <a:off x="2375" y="2036"/>
              <a:ext cx="237" cy="150"/>
            </a:xfrm>
            <a:prstGeom prst="straightConnector1">
              <a:avLst/>
            </a:prstGeom>
            <a:noFill/>
            <a:ln cap="flat" cmpd="sng" w="28575">
              <a:solidFill>
                <a:schemeClr val="dk1"/>
              </a:solidFill>
              <a:prstDash val="solid"/>
              <a:round/>
              <a:headEnd len="sm" w="sm" type="none"/>
              <a:tailEnd len="sm" w="sm" type="none"/>
            </a:ln>
          </p:spPr>
        </p:cxnSp>
        <p:cxnSp>
          <p:nvCxnSpPr>
            <p:cNvPr id="267" name="Google Shape;267;p28"/>
            <p:cNvCxnSpPr/>
            <p:nvPr/>
          </p:nvCxnSpPr>
          <p:spPr>
            <a:xfrm flipH="1" rot="10800000">
              <a:off x="3205" y="1473"/>
              <a:ext cx="237" cy="188"/>
            </a:xfrm>
            <a:prstGeom prst="straightConnector1">
              <a:avLst/>
            </a:prstGeom>
            <a:noFill/>
            <a:ln cap="flat" cmpd="sng" w="28575">
              <a:solidFill>
                <a:schemeClr val="dk1"/>
              </a:solidFill>
              <a:prstDash val="solid"/>
              <a:round/>
              <a:headEnd len="sm" w="sm" type="none"/>
              <a:tailEnd len="sm" w="sm" type="none"/>
            </a:ln>
          </p:spPr>
        </p:cxnSp>
        <p:sp>
          <p:nvSpPr>
            <p:cNvPr id="268" name="Google Shape;268;p28"/>
            <p:cNvSpPr/>
            <p:nvPr/>
          </p:nvSpPr>
          <p:spPr>
            <a:xfrm>
              <a:off x="2730" y="1623"/>
              <a:ext cx="396" cy="1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Desk</a:t>
              </a:r>
              <a:endParaRPr b="0" i="0" sz="1800" u="none" cap="none" strike="noStrike">
                <a:solidFill>
                  <a:schemeClr val="dk1"/>
                </a:solidFill>
                <a:latin typeface="Arial"/>
                <a:ea typeface="Arial"/>
                <a:cs typeface="Arial"/>
                <a:sym typeface="Arial"/>
              </a:endParaRPr>
            </a:p>
          </p:txBody>
        </p:sp>
        <p:sp>
          <p:nvSpPr>
            <p:cNvPr id="269" name="Google Shape;269;p28"/>
            <p:cNvSpPr/>
            <p:nvPr/>
          </p:nvSpPr>
          <p:spPr>
            <a:xfrm>
              <a:off x="2688" y="1824"/>
              <a:ext cx="528" cy="19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123445</a:t>
              </a:r>
              <a:endParaRPr b="0" i="0" sz="1800" u="none" cap="none" strike="noStrike">
                <a:solidFill>
                  <a:schemeClr val="dk1"/>
                </a:solidFill>
                <a:latin typeface="Arial"/>
                <a:ea typeface="Arial"/>
                <a:cs typeface="Arial"/>
                <a:sym typeface="Arial"/>
              </a:endParaRPr>
            </a:p>
          </p:txBody>
        </p:sp>
      </p:grpSp>
      <p:grpSp>
        <p:nvGrpSpPr>
          <p:cNvPr id="270" name="Google Shape;270;p28"/>
          <p:cNvGrpSpPr/>
          <p:nvPr/>
        </p:nvGrpSpPr>
        <p:grpSpPr>
          <a:xfrm>
            <a:off x="3581400" y="4343400"/>
            <a:ext cx="2133600" cy="1905000"/>
            <a:chOff x="2256" y="1248"/>
            <a:chExt cx="1344" cy="1200"/>
          </a:xfrm>
        </p:grpSpPr>
        <p:sp>
          <p:nvSpPr>
            <p:cNvPr id="271" name="Google Shape;271;p28"/>
            <p:cNvSpPr/>
            <p:nvPr/>
          </p:nvSpPr>
          <p:spPr>
            <a:xfrm>
              <a:off x="2256" y="1248"/>
              <a:ext cx="1344" cy="12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72" name="Google Shape;272;p28"/>
            <p:cNvSpPr/>
            <p:nvPr/>
          </p:nvSpPr>
          <p:spPr>
            <a:xfrm>
              <a:off x="2592" y="1529"/>
              <a:ext cx="672" cy="638"/>
            </a:xfrm>
            <a:prstGeom prst="ellipse">
              <a:avLst/>
            </a:prstGeom>
            <a:solidFill>
              <a:schemeClr val="folHlink"/>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273" name="Google Shape;273;p28"/>
            <p:cNvCxnSpPr/>
            <p:nvPr/>
          </p:nvCxnSpPr>
          <p:spPr>
            <a:xfrm>
              <a:off x="2928" y="1248"/>
              <a:ext cx="0" cy="263"/>
            </a:xfrm>
            <a:prstGeom prst="straightConnector1">
              <a:avLst/>
            </a:prstGeom>
            <a:noFill/>
            <a:ln cap="flat" cmpd="sng" w="28575">
              <a:solidFill>
                <a:schemeClr val="dk1"/>
              </a:solidFill>
              <a:prstDash val="solid"/>
              <a:round/>
              <a:headEnd len="sm" w="sm" type="none"/>
              <a:tailEnd len="sm" w="sm" type="none"/>
            </a:ln>
          </p:spPr>
        </p:cxnSp>
        <p:cxnSp>
          <p:nvCxnSpPr>
            <p:cNvPr id="274" name="Google Shape;274;p28"/>
            <p:cNvCxnSpPr/>
            <p:nvPr/>
          </p:nvCxnSpPr>
          <p:spPr>
            <a:xfrm>
              <a:off x="2928" y="2186"/>
              <a:ext cx="0" cy="262"/>
            </a:xfrm>
            <a:prstGeom prst="straightConnector1">
              <a:avLst/>
            </a:prstGeom>
            <a:noFill/>
            <a:ln cap="flat" cmpd="sng" w="28575">
              <a:solidFill>
                <a:schemeClr val="dk1"/>
              </a:solidFill>
              <a:prstDash val="solid"/>
              <a:round/>
              <a:headEnd len="sm" w="sm" type="none"/>
              <a:tailEnd len="sm" w="sm" type="none"/>
            </a:ln>
          </p:spPr>
        </p:cxnSp>
        <p:cxnSp>
          <p:nvCxnSpPr>
            <p:cNvPr id="275" name="Google Shape;275;p28"/>
            <p:cNvCxnSpPr/>
            <p:nvPr/>
          </p:nvCxnSpPr>
          <p:spPr>
            <a:xfrm>
              <a:off x="2414" y="1473"/>
              <a:ext cx="237" cy="188"/>
            </a:xfrm>
            <a:prstGeom prst="straightConnector1">
              <a:avLst/>
            </a:prstGeom>
            <a:noFill/>
            <a:ln cap="flat" cmpd="sng" w="28575">
              <a:solidFill>
                <a:schemeClr val="dk1"/>
              </a:solidFill>
              <a:prstDash val="solid"/>
              <a:round/>
              <a:headEnd len="sm" w="sm" type="none"/>
              <a:tailEnd len="sm" w="sm" type="none"/>
            </a:ln>
          </p:spPr>
        </p:cxnSp>
        <p:cxnSp>
          <p:nvCxnSpPr>
            <p:cNvPr id="276" name="Google Shape;276;p28"/>
            <p:cNvCxnSpPr/>
            <p:nvPr/>
          </p:nvCxnSpPr>
          <p:spPr>
            <a:xfrm>
              <a:off x="3244" y="2036"/>
              <a:ext cx="198" cy="150"/>
            </a:xfrm>
            <a:prstGeom prst="straightConnector1">
              <a:avLst/>
            </a:prstGeom>
            <a:noFill/>
            <a:ln cap="flat" cmpd="sng" w="28575">
              <a:solidFill>
                <a:schemeClr val="dk1"/>
              </a:solidFill>
              <a:prstDash val="solid"/>
              <a:round/>
              <a:headEnd len="sm" w="sm" type="none"/>
              <a:tailEnd len="sm" w="sm" type="none"/>
            </a:ln>
          </p:spPr>
        </p:cxnSp>
        <p:cxnSp>
          <p:nvCxnSpPr>
            <p:cNvPr id="277" name="Google Shape;277;p28"/>
            <p:cNvCxnSpPr/>
            <p:nvPr/>
          </p:nvCxnSpPr>
          <p:spPr>
            <a:xfrm flipH="1" rot="10800000">
              <a:off x="2375" y="2036"/>
              <a:ext cx="237" cy="150"/>
            </a:xfrm>
            <a:prstGeom prst="straightConnector1">
              <a:avLst/>
            </a:prstGeom>
            <a:noFill/>
            <a:ln cap="flat" cmpd="sng" w="28575">
              <a:solidFill>
                <a:schemeClr val="dk1"/>
              </a:solidFill>
              <a:prstDash val="solid"/>
              <a:round/>
              <a:headEnd len="sm" w="sm" type="none"/>
              <a:tailEnd len="sm" w="sm" type="none"/>
            </a:ln>
          </p:spPr>
        </p:cxnSp>
        <p:cxnSp>
          <p:nvCxnSpPr>
            <p:cNvPr id="278" name="Google Shape;278;p28"/>
            <p:cNvCxnSpPr/>
            <p:nvPr/>
          </p:nvCxnSpPr>
          <p:spPr>
            <a:xfrm flipH="1" rot="10800000">
              <a:off x="3205" y="1473"/>
              <a:ext cx="237" cy="188"/>
            </a:xfrm>
            <a:prstGeom prst="straightConnector1">
              <a:avLst/>
            </a:prstGeom>
            <a:noFill/>
            <a:ln cap="flat" cmpd="sng" w="28575">
              <a:solidFill>
                <a:schemeClr val="dk1"/>
              </a:solidFill>
              <a:prstDash val="solid"/>
              <a:round/>
              <a:headEnd len="sm" w="sm" type="none"/>
              <a:tailEnd len="sm" w="sm" type="none"/>
            </a:ln>
          </p:spPr>
        </p:cxnSp>
        <p:sp>
          <p:nvSpPr>
            <p:cNvPr id="279" name="Google Shape;279;p28"/>
            <p:cNvSpPr/>
            <p:nvPr/>
          </p:nvSpPr>
          <p:spPr>
            <a:xfrm>
              <a:off x="2730" y="1623"/>
              <a:ext cx="396" cy="1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ChairA</a:t>
              </a:r>
              <a:endParaRPr b="0" i="0" sz="1800" u="none" cap="none" strike="noStrike">
                <a:solidFill>
                  <a:schemeClr val="dk1"/>
                </a:solidFill>
                <a:latin typeface="Arial"/>
                <a:ea typeface="Arial"/>
                <a:cs typeface="Arial"/>
                <a:sym typeface="Arial"/>
              </a:endParaRPr>
            </a:p>
          </p:txBody>
        </p:sp>
        <p:sp>
          <p:nvSpPr>
            <p:cNvPr id="280" name="Google Shape;280;p28"/>
            <p:cNvSpPr/>
            <p:nvPr/>
          </p:nvSpPr>
          <p:spPr>
            <a:xfrm>
              <a:off x="2688" y="1824"/>
              <a:ext cx="528" cy="19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32143</a:t>
              </a:r>
              <a:endParaRPr b="0" i="0" sz="1800" u="none" cap="none" strike="noStrike">
                <a:solidFill>
                  <a:schemeClr val="dk1"/>
                </a:solidFill>
                <a:latin typeface="Arial"/>
                <a:ea typeface="Arial"/>
                <a:cs typeface="Arial"/>
                <a:sym typeface="Arial"/>
              </a:endParaRPr>
            </a:p>
          </p:txBody>
        </p:sp>
      </p:grpSp>
      <p:grpSp>
        <p:nvGrpSpPr>
          <p:cNvPr id="281" name="Google Shape;281;p28"/>
          <p:cNvGrpSpPr/>
          <p:nvPr/>
        </p:nvGrpSpPr>
        <p:grpSpPr>
          <a:xfrm>
            <a:off x="6324600" y="4343400"/>
            <a:ext cx="2133600" cy="1905000"/>
            <a:chOff x="2256" y="1248"/>
            <a:chExt cx="1344" cy="1200"/>
          </a:xfrm>
        </p:grpSpPr>
        <p:sp>
          <p:nvSpPr>
            <p:cNvPr id="282" name="Google Shape;282;p28"/>
            <p:cNvSpPr/>
            <p:nvPr/>
          </p:nvSpPr>
          <p:spPr>
            <a:xfrm>
              <a:off x="2256" y="1248"/>
              <a:ext cx="1344" cy="12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83" name="Google Shape;283;p28"/>
            <p:cNvSpPr/>
            <p:nvPr/>
          </p:nvSpPr>
          <p:spPr>
            <a:xfrm>
              <a:off x="2592" y="1529"/>
              <a:ext cx="672" cy="638"/>
            </a:xfrm>
            <a:prstGeom prst="ellipse">
              <a:avLst/>
            </a:prstGeom>
            <a:solidFill>
              <a:schemeClr val="folHlink"/>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284" name="Google Shape;284;p28"/>
            <p:cNvCxnSpPr/>
            <p:nvPr/>
          </p:nvCxnSpPr>
          <p:spPr>
            <a:xfrm>
              <a:off x="2928" y="1248"/>
              <a:ext cx="0" cy="263"/>
            </a:xfrm>
            <a:prstGeom prst="straightConnector1">
              <a:avLst/>
            </a:prstGeom>
            <a:noFill/>
            <a:ln cap="flat" cmpd="sng" w="28575">
              <a:solidFill>
                <a:schemeClr val="dk1"/>
              </a:solidFill>
              <a:prstDash val="solid"/>
              <a:round/>
              <a:headEnd len="sm" w="sm" type="none"/>
              <a:tailEnd len="sm" w="sm" type="none"/>
            </a:ln>
          </p:spPr>
        </p:cxnSp>
        <p:cxnSp>
          <p:nvCxnSpPr>
            <p:cNvPr id="285" name="Google Shape;285;p28"/>
            <p:cNvCxnSpPr/>
            <p:nvPr/>
          </p:nvCxnSpPr>
          <p:spPr>
            <a:xfrm>
              <a:off x="2928" y="2186"/>
              <a:ext cx="0" cy="262"/>
            </a:xfrm>
            <a:prstGeom prst="straightConnector1">
              <a:avLst/>
            </a:prstGeom>
            <a:noFill/>
            <a:ln cap="flat" cmpd="sng" w="28575">
              <a:solidFill>
                <a:schemeClr val="dk1"/>
              </a:solidFill>
              <a:prstDash val="solid"/>
              <a:round/>
              <a:headEnd len="sm" w="sm" type="none"/>
              <a:tailEnd len="sm" w="sm" type="none"/>
            </a:ln>
          </p:spPr>
        </p:cxnSp>
        <p:cxnSp>
          <p:nvCxnSpPr>
            <p:cNvPr id="286" name="Google Shape;286;p28"/>
            <p:cNvCxnSpPr/>
            <p:nvPr/>
          </p:nvCxnSpPr>
          <p:spPr>
            <a:xfrm>
              <a:off x="2414" y="1473"/>
              <a:ext cx="237" cy="188"/>
            </a:xfrm>
            <a:prstGeom prst="straightConnector1">
              <a:avLst/>
            </a:prstGeom>
            <a:noFill/>
            <a:ln cap="flat" cmpd="sng" w="28575">
              <a:solidFill>
                <a:schemeClr val="dk1"/>
              </a:solidFill>
              <a:prstDash val="solid"/>
              <a:round/>
              <a:headEnd len="sm" w="sm" type="none"/>
              <a:tailEnd len="sm" w="sm" type="none"/>
            </a:ln>
          </p:spPr>
        </p:cxnSp>
        <p:cxnSp>
          <p:nvCxnSpPr>
            <p:cNvPr id="287" name="Google Shape;287;p28"/>
            <p:cNvCxnSpPr/>
            <p:nvPr/>
          </p:nvCxnSpPr>
          <p:spPr>
            <a:xfrm>
              <a:off x="3244" y="2036"/>
              <a:ext cx="198" cy="150"/>
            </a:xfrm>
            <a:prstGeom prst="straightConnector1">
              <a:avLst/>
            </a:prstGeom>
            <a:noFill/>
            <a:ln cap="flat" cmpd="sng" w="28575">
              <a:solidFill>
                <a:schemeClr val="dk1"/>
              </a:solidFill>
              <a:prstDash val="solid"/>
              <a:round/>
              <a:headEnd len="sm" w="sm" type="none"/>
              <a:tailEnd len="sm" w="sm" type="none"/>
            </a:ln>
          </p:spPr>
        </p:cxnSp>
        <p:cxnSp>
          <p:nvCxnSpPr>
            <p:cNvPr id="288" name="Google Shape;288;p28"/>
            <p:cNvCxnSpPr/>
            <p:nvPr/>
          </p:nvCxnSpPr>
          <p:spPr>
            <a:xfrm flipH="1" rot="10800000">
              <a:off x="2375" y="2036"/>
              <a:ext cx="237" cy="150"/>
            </a:xfrm>
            <a:prstGeom prst="straightConnector1">
              <a:avLst/>
            </a:prstGeom>
            <a:noFill/>
            <a:ln cap="flat" cmpd="sng" w="28575">
              <a:solidFill>
                <a:schemeClr val="dk1"/>
              </a:solidFill>
              <a:prstDash val="solid"/>
              <a:round/>
              <a:headEnd len="sm" w="sm" type="none"/>
              <a:tailEnd len="sm" w="sm" type="none"/>
            </a:ln>
          </p:spPr>
        </p:cxnSp>
        <p:cxnSp>
          <p:nvCxnSpPr>
            <p:cNvPr id="289" name="Google Shape;289;p28"/>
            <p:cNvCxnSpPr/>
            <p:nvPr/>
          </p:nvCxnSpPr>
          <p:spPr>
            <a:xfrm flipH="1" rot="10800000">
              <a:off x="3205" y="1473"/>
              <a:ext cx="237" cy="188"/>
            </a:xfrm>
            <a:prstGeom prst="straightConnector1">
              <a:avLst/>
            </a:prstGeom>
            <a:noFill/>
            <a:ln cap="flat" cmpd="sng" w="28575">
              <a:solidFill>
                <a:schemeClr val="dk1"/>
              </a:solidFill>
              <a:prstDash val="solid"/>
              <a:round/>
              <a:headEnd len="sm" w="sm" type="none"/>
              <a:tailEnd len="sm" w="sm" type="none"/>
            </a:ln>
          </p:spPr>
        </p:cxnSp>
        <p:sp>
          <p:nvSpPr>
            <p:cNvPr id="290" name="Google Shape;290;p28"/>
            <p:cNvSpPr/>
            <p:nvPr/>
          </p:nvSpPr>
          <p:spPr>
            <a:xfrm>
              <a:off x="2730" y="1623"/>
              <a:ext cx="396" cy="1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ChairB</a:t>
              </a:r>
              <a:endParaRPr b="0" i="0" sz="1800" u="none" cap="none" strike="noStrike">
                <a:solidFill>
                  <a:schemeClr val="dk1"/>
                </a:solidFill>
                <a:latin typeface="Arial"/>
                <a:ea typeface="Arial"/>
                <a:cs typeface="Arial"/>
                <a:sym typeface="Arial"/>
              </a:endParaRPr>
            </a:p>
          </p:txBody>
        </p:sp>
        <p:sp>
          <p:nvSpPr>
            <p:cNvPr id="291" name="Google Shape;291;p28"/>
            <p:cNvSpPr/>
            <p:nvPr/>
          </p:nvSpPr>
          <p:spPr>
            <a:xfrm>
              <a:off x="2688" y="1824"/>
              <a:ext cx="528" cy="19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45687</a:t>
              </a:r>
              <a:endParaRPr b="0" i="0" sz="1800" u="none" cap="none" strike="noStrike">
                <a:solidFill>
                  <a:schemeClr val="dk1"/>
                </a:solidFill>
                <a:latin typeface="Arial"/>
                <a:ea typeface="Arial"/>
                <a:cs typeface="Arial"/>
                <a:sym typeface="Arial"/>
              </a:endParaRPr>
            </a:p>
          </p:txBody>
        </p:sp>
      </p:grpSp>
      <p:cxnSp>
        <p:nvCxnSpPr>
          <p:cNvPr id="292" name="Google Shape;292;p28"/>
          <p:cNvCxnSpPr/>
          <p:nvPr/>
        </p:nvCxnSpPr>
        <p:spPr>
          <a:xfrm flipH="1" rot="10800000">
            <a:off x="2133600" y="3429000"/>
            <a:ext cx="1524000" cy="914400"/>
          </a:xfrm>
          <a:prstGeom prst="straightConnector1">
            <a:avLst/>
          </a:prstGeom>
          <a:noFill/>
          <a:ln cap="flat" cmpd="sng" w="28575">
            <a:solidFill>
              <a:schemeClr val="dk1"/>
            </a:solidFill>
            <a:prstDash val="dash"/>
            <a:round/>
            <a:headEnd len="sm" w="sm" type="none"/>
            <a:tailEnd len="med" w="med" type="triangle"/>
          </a:ln>
        </p:spPr>
      </p:cxnSp>
      <p:cxnSp>
        <p:nvCxnSpPr>
          <p:cNvPr id="293" name="Google Shape;293;p28"/>
          <p:cNvCxnSpPr/>
          <p:nvPr/>
        </p:nvCxnSpPr>
        <p:spPr>
          <a:xfrm rot="10800000">
            <a:off x="4648200" y="3733800"/>
            <a:ext cx="0" cy="533400"/>
          </a:xfrm>
          <a:prstGeom prst="straightConnector1">
            <a:avLst/>
          </a:prstGeom>
          <a:noFill/>
          <a:ln cap="flat" cmpd="sng" w="28575">
            <a:solidFill>
              <a:schemeClr val="dk1"/>
            </a:solidFill>
            <a:prstDash val="dash"/>
            <a:round/>
            <a:headEnd len="sm" w="sm" type="none"/>
            <a:tailEnd len="med" w="med" type="triangle"/>
          </a:ln>
        </p:spPr>
      </p:cxnSp>
      <p:cxnSp>
        <p:nvCxnSpPr>
          <p:cNvPr id="294" name="Google Shape;294;p28"/>
          <p:cNvCxnSpPr/>
          <p:nvPr/>
        </p:nvCxnSpPr>
        <p:spPr>
          <a:xfrm rot="10800000">
            <a:off x="5486400" y="3429000"/>
            <a:ext cx="1524000" cy="914400"/>
          </a:xfrm>
          <a:prstGeom prst="straightConnector1">
            <a:avLst/>
          </a:prstGeom>
          <a:noFill/>
          <a:ln cap="flat" cmpd="sng" w="28575">
            <a:solidFill>
              <a:schemeClr val="dk1"/>
            </a:solidFill>
            <a:prstDash val="dash"/>
            <a:round/>
            <a:headEnd len="sm" w="sm" type="none"/>
            <a:tailEnd len="med" w="med" type="triangle"/>
          </a:ln>
        </p:spPr>
      </p:cxn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172"/>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Destructors</a:t>
            </a:r>
            <a:endParaRPr/>
          </a:p>
        </p:txBody>
      </p:sp>
      <p:sp>
        <p:nvSpPr>
          <p:cNvPr id="1486" name="Google Shape;1486;p172"/>
          <p:cNvSpPr txBox="1"/>
          <p:nvPr>
            <p:ph idx="1" type="body"/>
          </p:nvPr>
        </p:nvSpPr>
        <p:spPr>
          <a:xfrm>
            <a:off x="694160" y="1371600"/>
            <a:ext cx="8008230" cy="5105400"/>
          </a:xfrm>
          <a:prstGeom prst="rect">
            <a:avLst/>
          </a:prstGeom>
          <a:noFill/>
          <a:ln>
            <a:noFill/>
          </a:ln>
        </p:spPr>
        <p:txBody>
          <a:bodyPr anchorCtr="0" anchor="t" bIns="45700" lIns="91425" spcFirstLastPara="1" rIns="91425" wrap="square" tIns="45700">
            <a:normAutofit fontScale="92500" lnSpcReduction="20000"/>
          </a:bodyPr>
          <a:lstStyle/>
          <a:p>
            <a:pPr indent="-403225" lvl="0" marL="403225" rtl="0" algn="l">
              <a:lnSpc>
                <a:spcPct val="100000"/>
              </a:lnSpc>
              <a:spcBef>
                <a:spcPts val="0"/>
              </a:spcBef>
              <a:spcAft>
                <a:spcPts val="0"/>
              </a:spcAft>
              <a:buClr>
                <a:srgbClr val="FFFFFF"/>
              </a:buClr>
              <a:buSzPct val="85000"/>
              <a:buFont typeface="Times New Roman"/>
              <a:buChar char="•"/>
            </a:pPr>
            <a:r>
              <a:rPr lang="en-US"/>
              <a:t>A destructor is used to destroy the objects that have been created by a constructor.</a:t>
            </a:r>
            <a:endParaRPr/>
          </a:p>
          <a:p>
            <a:pPr indent="-274320" lvl="0" marL="274320" rtl="0" algn="l">
              <a:lnSpc>
                <a:spcPct val="100000"/>
              </a:lnSpc>
              <a:spcBef>
                <a:spcPts val="580"/>
              </a:spcBef>
              <a:spcAft>
                <a:spcPts val="0"/>
              </a:spcAft>
              <a:buSzPct val="85000"/>
              <a:buChar char="⚫"/>
            </a:pPr>
            <a:r>
              <a:rPr lang="en-US"/>
              <a:t>To de-initialize the objects when they aredestroyed</a:t>
            </a:r>
            <a:endParaRPr/>
          </a:p>
          <a:p>
            <a:pPr indent="-274320" lvl="0" marL="274320" rtl="0" algn="l">
              <a:lnSpc>
                <a:spcPct val="100000"/>
              </a:lnSpc>
              <a:spcBef>
                <a:spcPts val="580"/>
              </a:spcBef>
              <a:spcAft>
                <a:spcPts val="0"/>
              </a:spcAft>
              <a:buSzPct val="85000"/>
              <a:buChar char="⚫"/>
            </a:pPr>
            <a:r>
              <a:rPr lang="en-US"/>
              <a:t> To clear memory space occupied by adata member.</a:t>
            </a:r>
            <a:endParaRPr/>
          </a:p>
          <a:p>
            <a:pPr indent="-403225" lvl="0" marL="403225" rtl="0" algn="l">
              <a:lnSpc>
                <a:spcPct val="100000"/>
              </a:lnSpc>
              <a:spcBef>
                <a:spcPts val="580"/>
              </a:spcBef>
              <a:spcAft>
                <a:spcPts val="0"/>
              </a:spcAft>
              <a:buClr>
                <a:srgbClr val="FFFFFF"/>
              </a:buClr>
              <a:buSzPct val="85000"/>
              <a:buFont typeface="Times New Roman"/>
              <a:buChar char="•"/>
            </a:pPr>
            <a:r>
              <a:rPr lang="en-US"/>
              <a:t>Syntax : </a:t>
            </a:r>
            <a:endParaRPr/>
          </a:p>
          <a:p>
            <a:pPr indent="-403225" lvl="0" marL="403225" rtl="0" algn="l">
              <a:lnSpc>
                <a:spcPct val="100000"/>
              </a:lnSpc>
              <a:spcBef>
                <a:spcPts val="580"/>
              </a:spcBef>
              <a:spcAft>
                <a:spcPts val="0"/>
              </a:spcAft>
              <a:buClr>
                <a:schemeClr val="dk1"/>
              </a:buClr>
              <a:buSzPct val="85000"/>
              <a:buNone/>
            </a:pPr>
            <a:r>
              <a:rPr lang="en-US"/>
              <a:t>class CLASSNAME{</a:t>
            </a:r>
            <a:endParaRPr/>
          </a:p>
          <a:p>
            <a:pPr indent="-403225" lvl="0" marL="403225" rtl="0" algn="l">
              <a:lnSpc>
                <a:spcPct val="100000"/>
              </a:lnSpc>
              <a:spcBef>
                <a:spcPts val="580"/>
              </a:spcBef>
              <a:spcAft>
                <a:spcPts val="0"/>
              </a:spcAft>
              <a:buClr>
                <a:schemeClr val="dk1"/>
              </a:buClr>
              <a:buSzPct val="85000"/>
              <a:buNone/>
            </a:pPr>
            <a:r>
              <a:rPr lang="en-US"/>
              <a:t>……………….</a:t>
            </a:r>
            <a:endParaRPr/>
          </a:p>
          <a:p>
            <a:pPr indent="-403225" lvl="0" marL="403225" rtl="0" algn="l">
              <a:lnSpc>
                <a:spcPct val="100000"/>
              </a:lnSpc>
              <a:spcBef>
                <a:spcPts val="580"/>
              </a:spcBef>
              <a:spcAft>
                <a:spcPts val="0"/>
              </a:spcAft>
              <a:buClr>
                <a:schemeClr val="dk1"/>
              </a:buClr>
              <a:buSzPct val="85000"/>
              <a:buNone/>
            </a:pPr>
            <a:r>
              <a:rPr lang="en-US"/>
              <a:t>public:</a:t>
            </a:r>
            <a:endParaRPr/>
          </a:p>
          <a:p>
            <a:pPr indent="-403225" lvl="0" marL="403225" rtl="0" algn="l">
              <a:lnSpc>
                <a:spcPct val="100000"/>
              </a:lnSpc>
              <a:spcBef>
                <a:spcPts val="580"/>
              </a:spcBef>
              <a:spcAft>
                <a:spcPts val="0"/>
              </a:spcAft>
              <a:buClr>
                <a:schemeClr val="dk1"/>
              </a:buClr>
              <a:buSzPct val="85000"/>
              <a:buNone/>
            </a:pPr>
            <a:r>
              <a:rPr lang="en-US"/>
              <a:t>~CLASSNAME();</a:t>
            </a:r>
            <a:endParaRPr/>
          </a:p>
          <a:p>
            <a:pPr indent="-403225" lvl="0" marL="403225" rtl="0" algn="l">
              <a:lnSpc>
                <a:spcPct val="100000"/>
              </a:lnSpc>
              <a:spcBef>
                <a:spcPts val="580"/>
              </a:spcBef>
              <a:spcAft>
                <a:spcPts val="0"/>
              </a:spcAft>
              <a:buClr>
                <a:schemeClr val="dk1"/>
              </a:buClr>
              <a:buSzPct val="85000"/>
              <a:buNone/>
            </a:pPr>
            <a:r>
              <a:rPr lang="en-US"/>
              <a:t>};</a:t>
            </a:r>
            <a:endParaRPr/>
          </a:p>
          <a:p>
            <a:pPr indent="-403225" lvl="0" marL="403225" rtl="0" algn="l">
              <a:lnSpc>
                <a:spcPct val="100000"/>
              </a:lnSpc>
              <a:spcBef>
                <a:spcPts val="580"/>
              </a:spcBef>
              <a:spcAft>
                <a:spcPts val="0"/>
              </a:spcAft>
              <a:buClr>
                <a:srgbClr val="FFFFFF"/>
              </a:buClr>
              <a:buSzPct val="85000"/>
              <a:buFont typeface="Times New Roman"/>
              <a:buChar char="•"/>
            </a:pPr>
            <a:r>
              <a:rPr lang="en-US"/>
              <a:t>Like constructor, the destructor is a member function whose name is the same as the class name but is preceded by a tilde.</a:t>
            </a:r>
            <a:endParaRPr/>
          </a:p>
          <a:p>
            <a:pPr indent="-403225" lvl="0" marL="403225" rtl="0" algn="l">
              <a:lnSpc>
                <a:spcPct val="100000"/>
              </a:lnSpc>
              <a:spcBef>
                <a:spcPts val="580"/>
              </a:spcBef>
              <a:spcAft>
                <a:spcPts val="0"/>
              </a:spcAft>
              <a:buClr>
                <a:schemeClr val="dk1"/>
              </a:buClr>
              <a:buSzPct val="85000"/>
              <a:buFont typeface="Times New Roman"/>
              <a:buNone/>
            </a:pPr>
            <a:r>
              <a:rPr lang="en-US"/>
              <a:t>eg:     ~ integer ( ) { }</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6">
                                            <p:txEl>
                                              <p:pRg end="0" st="0"/>
                                            </p:txEl>
                                          </p:spTgt>
                                        </p:tgtEl>
                                        <p:attrNameLst>
                                          <p:attrName>style.visibility</p:attrName>
                                        </p:attrNameLst>
                                      </p:cBhvr>
                                      <p:to>
                                        <p:strVal val="visible"/>
                                      </p:to>
                                    </p:set>
                                    <p:animEffect filter="fade" transition="in">
                                      <p:cBhvr>
                                        <p:cTn dur="500"/>
                                        <p:tgtEl>
                                          <p:spTgt spid="14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6">
                                            <p:txEl>
                                              <p:pRg end="1" st="1"/>
                                            </p:txEl>
                                          </p:spTgt>
                                        </p:tgtEl>
                                        <p:attrNameLst>
                                          <p:attrName>style.visibility</p:attrName>
                                        </p:attrNameLst>
                                      </p:cBhvr>
                                      <p:to>
                                        <p:strVal val="visible"/>
                                      </p:to>
                                    </p:set>
                                    <p:animEffect filter="fade" transition="in">
                                      <p:cBhvr>
                                        <p:cTn dur="500"/>
                                        <p:tgtEl>
                                          <p:spTgt spid="14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6">
                                            <p:txEl>
                                              <p:pRg end="2" st="2"/>
                                            </p:txEl>
                                          </p:spTgt>
                                        </p:tgtEl>
                                        <p:attrNameLst>
                                          <p:attrName>style.visibility</p:attrName>
                                        </p:attrNameLst>
                                      </p:cBhvr>
                                      <p:to>
                                        <p:strVal val="visible"/>
                                      </p:to>
                                    </p:set>
                                    <p:animEffect filter="fade" transition="in">
                                      <p:cBhvr>
                                        <p:cTn dur="500"/>
                                        <p:tgtEl>
                                          <p:spTgt spid="14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6">
                                            <p:txEl>
                                              <p:pRg end="3" st="3"/>
                                            </p:txEl>
                                          </p:spTgt>
                                        </p:tgtEl>
                                        <p:attrNameLst>
                                          <p:attrName>style.visibility</p:attrName>
                                        </p:attrNameLst>
                                      </p:cBhvr>
                                      <p:to>
                                        <p:strVal val="visible"/>
                                      </p:to>
                                    </p:set>
                                    <p:animEffect filter="fade" transition="in">
                                      <p:cBhvr>
                                        <p:cTn dur="500"/>
                                        <p:tgtEl>
                                          <p:spTgt spid="14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6">
                                            <p:txEl>
                                              <p:pRg end="4" st="4"/>
                                            </p:txEl>
                                          </p:spTgt>
                                        </p:tgtEl>
                                        <p:attrNameLst>
                                          <p:attrName>style.visibility</p:attrName>
                                        </p:attrNameLst>
                                      </p:cBhvr>
                                      <p:to>
                                        <p:strVal val="visible"/>
                                      </p:to>
                                    </p:set>
                                    <p:animEffect filter="fade" transition="in">
                                      <p:cBhvr>
                                        <p:cTn dur="500"/>
                                        <p:tgtEl>
                                          <p:spTgt spid="14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6">
                                            <p:txEl>
                                              <p:pRg end="5" st="5"/>
                                            </p:txEl>
                                          </p:spTgt>
                                        </p:tgtEl>
                                        <p:attrNameLst>
                                          <p:attrName>style.visibility</p:attrName>
                                        </p:attrNameLst>
                                      </p:cBhvr>
                                      <p:to>
                                        <p:strVal val="visible"/>
                                      </p:to>
                                    </p:set>
                                    <p:animEffect filter="fade" transition="in">
                                      <p:cBhvr>
                                        <p:cTn dur="500"/>
                                        <p:tgtEl>
                                          <p:spTgt spid="14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6">
                                            <p:txEl>
                                              <p:pRg end="6" st="6"/>
                                            </p:txEl>
                                          </p:spTgt>
                                        </p:tgtEl>
                                        <p:attrNameLst>
                                          <p:attrName>style.visibility</p:attrName>
                                        </p:attrNameLst>
                                      </p:cBhvr>
                                      <p:to>
                                        <p:strVal val="visible"/>
                                      </p:to>
                                    </p:set>
                                    <p:animEffect filter="fade" transition="in">
                                      <p:cBhvr>
                                        <p:cTn dur="500"/>
                                        <p:tgtEl>
                                          <p:spTgt spid="14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6">
                                            <p:txEl>
                                              <p:pRg end="7" st="7"/>
                                            </p:txEl>
                                          </p:spTgt>
                                        </p:tgtEl>
                                        <p:attrNameLst>
                                          <p:attrName>style.visibility</p:attrName>
                                        </p:attrNameLst>
                                      </p:cBhvr>
                                      <p:to>
                                        <p:strVal val="visible"/>
                                      </p:to>
                                    </p:set>
                                    <p:animEffect filter="fade" transition="in">
                                      <p:cBhvr>
                                        <p:cTn dur="500"/>
                                        <p:tgtEl>
                                          <p:spTgt spid="14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6">
                                            <p:txEl>
                                              <p:pRg end="8" st="8"/>
                                            </p:txEl>
                                          </p:spTgt>
                                        </p:tgtEl>
                                        <p:attrNameLst>
                                          <p:attrName>style.visibility</p:attrName>
                                        </p:attrNameLst>
                                      </p:cBhvr>
                                      <p:to>
                                        <p:strVal val="visible"/>
                                      </p:to>
                                    </p:set>
                                    <p:animEffect filter="fade" transition="in">
                                      <p:cBhvr>
                                        <p:cTn dur="500"/>
                                        <p:tgtEl>
                                          <p:spTgt spid="148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6">
                                            <p:txEl>
                                              <p:pRg end="9" st="9"/>
                                            </p:txEl>
                                          </p:spTgt>
                                        </p:tgtEl>
                                        <p:attrNameLst>
                                          <p:attrName>style.visibility</p:attrName>
                                        </p:attrNameLst>
                                      </p:cBhvr>
                                      <p:to>
                                        <p:strVal val="visible"/>
                                      </p:to>
                                    </p:set>
                                    <p:animEffect filter="fade" transition="in">
                                      <p:cBhvr>
                                        <p:cTn dur="500"/>
                                        <p:tgtEl>
                                          <p:spTgt spid="148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6">
                                            <p:txEl>
                                              <p:pRg end="10" st="10"/>
                                            </p:txEl>
                                          </p:spTgt>
                                        </p:tgtEl>
                                        <p:attrNameLst>
                                          <p:attrName>style.visibility</p:attrName>
                                        </p:attrNameLst>
                                      </p:cBhvr>
                                      <p:to>
                                        <p:strVal val="visible"/>
                                      </p:to>
                                    </p:set>
                                    <p:animEffect filter="fade" transition="in">
                                      <p:cBhvr>
                                        <p:cTn dur="500"/>
                                        <p:tgtEl>
                                          <p:spTgt spid="148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173"/>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Destructors</a:t>
            </a:r>
            <a:endParaRPr/>
          </a:p>
        </p:txBody>
      </p:sp>
      <p:sp>
        <p:nvSpPr>
          <p:cNvPr id="1492" name="Google Shape;1492;p173"/>
          <p:cNvSpPr txBox="1"/>
          <p:nvPr>
            <p:ph idx="1" type="body"/>
          </p:nvPr>
        </p:nvSpPr>
        <p:spPr>
          <a:xfrm>
            <a:off x="694160" y="1828800"/>
            <a:ext cx="8008230" cy="4292600"/>
          </a:xfrm>
          <a:prstGeom prst="rect">
            <a:avLst/>
          </a:prstGeom>
          <a:noFill/>
          <a:ln>
            <a:noFill/>
          </a:ln>
        </p:spPr>
        <p:txBody>
          <a:bodyPr anchorCtr="0" anchor="t" bIns="45700" lIns="91425" spcFirstLastPara="1" rIns="91425" wrap="square" tIns="45700">
            <a:normAutofit/>
          </a:bodyPr>
          <a:lstStyle/>
          <a:p>
            <a:pPr indent="-403225" lvl="0" marL="403225" rtl="0" algn="l">
              <a:lnSpc>
                <a:spcPct val="100000"/>
              </a:lnSpc>
              <a:spcBef>
                <a:spcPts val="0"/>
              </a:spcBef>
              <a:spcAft>
                <a:spcPts val="0"/>
              </a:spcAft>
              <a:buClr>
                <a:srgbClr val="FFFFFF"/>
              </a:buClr>
              <a:buSzPts val="2210"/>
              <a:buFont typeface="Times New Roman"/>
              <a:buChar char="•"/>
            </a:pPr>
            <a:r>
              <a:rPr lang="en-US"/>
              <a:t>A destructor never takes any argument nor does it return any value.</a:t>
            </a:r>
            <a:endParaRPr/>
          </a:p>
          <a:p>
            <a:pPr indent="-403225" lvl="0" marL="403225" rtl="0" algn="l">
              <a:lnSpc>
                <a:spcPct val="100000"/>
              </a:lnSpc>
              <a:spcBef>
                <a:spcPts val="580"/>
              </a:spcBef>
              <a:spcAft>
                <a:spcPts val="0"/>
              </a:spcAft>
              <a:buClr>
                <a:schemeClr val="dk1"/>
              </a:buClr>
              <a:buSzPts val="2210"/>
              <a:buFont typeface="Times New Roman"/>
              <a:buNone/>
            </a:pPr>
            <a:r>
              <a:t/>
            </a:r>
            <a:endParaRPr/>
          </a:p>
          <a:p>
            <a:pPr indent="-403225" lvl="0" marL="403225" rtl="0" algn="l">
              <a:lnSpc>
                <a:spcPct val="100000"/>
              </a:lnSpc>
              <a:spcBef>
                <a:spcPts val="580"/>
              </a:spcBef>
              <a:spcAft>
                <a:spcPts val="0"/>
              </a:spcAft>
              <a:buClr>
                <a:srgbClr val="FFFFFF"/>
              </a:buClr>
              <a:buSzPts val="2210"/>
              <a:buFont typeface="Times New Roman"/>
              <a:buChar char="•"/>
            </a:pPr>
            <a:r>
              <a:rPr lang="en-US"/>
              <a:t>It will be invoked implicitly by the compiler upon exit from the program – or block or function as the case may be – to clean up storage that is no longer accessible.</a:t>
            </a:r>
            <a:endParaRPr/>
          </a:p>
          <a:p>
            <a:pPr indent="-403225" lvl="0" marL="403225" rtl="0" algn="l">
              <a:lnSpc>
                <a:spcPct val="100000"/>
              </a:lnSpc>
              <a:spcBef>
                <a:spcPts val="580"/>
              </a:spcBef>
              <a:spcAft>
                <a:spcPts val="0"/>
              </a:spcAft>
              <a:buClr>
                <a:schemeClr val="dk1"/>
              </a:buClr>
              <a:buSzPts val="2210"/>
              <a:buFont typeface="Times New Roman"/>
              <a:buNone/>
            </a:pPr>
            <a:r>
              <a:t/>
            </a:r>
            <a:endParaRPr/>
          </a:p>
        </p:txBody>
      </p:sp>
      <p:sp>
        <p:nvSpPr>
          <p:cNvPr id="1493" name="Google Shape;1493;p173"/>
          <p:cNvSpPr txBox="1"/>
          <p:nvPr/>
        </p:nvSpPr>
        <p:spPr>
          <a:xfrm>
            <a:off x="6562065" y="1066800"/>
            <a:ext cx="1244741" cy="37151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Garamond"/>
              <a:buNone/>
            </a:pPr>
            <a:r>
              <a:rPr b="0" i="0" lang="en-US" sz="1800" u="none" cap="none" strike="noStrike">
                <a:solidFill>
                  <a:srgbClr val="FFFFFF"/>
                </a:solidFill>
                <a:latin typeface="Garamond"/>
                <a:ea typeface="Garamond"/>
                <a:cs typeface="Garamond"/>
                <a:sym typeface="Garamond"/>
              </a:rPr>
              <a:t>continue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2">
                                            <p:txEl>
                                              <p:pRg end="0" st="0"/>
                                            </p:txEl>
                                          </p:spTgt>
                                        </p:tgtEl>
                                        <p:attrNameLst>
                                          <p:attrName>style.visibility</p:attrName>
                                        </p:attrNameLst>
                                      </p:cBhvr>
                                      <p:to>
                                        <p:strVal val="visible"/>
                                      </p:to>
                                    </p:set>
                                    <p:animEffect filter="fade" transition="in">
                                      <p:cBhvr>
                                        <p:cTn dur="500"/>
                                        <p:tgtEl>
                                          <p:spTgt spid="14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2">
                                            <p:txEl>
                                              <p:pRg end="1" st="1"/>
                                            </p:txEl>
                                          </p:spTgt>
                                        </p:tgtEl>
                                        <p:attrNameLst>
                                          <p:attrName>style.visibility</p:attrName>
                                        </p:attrNameLst>
                                      </p:cBhvr>
                                      <p:to>
                                        <p:strVal val="visible"/>
                                      </p:to>
                                    </p:set>
                                    <p:animEffect filter="fade" transition="in">
                                      <p:cBhvr>
                                        <p:cTn dur="500"/>
                                        <p:tgtEl>
                                          <p:spTgt spid="14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2">
                                            <p:txEl>
                                              <p:pRg end="2" st="2"/>
                                            </p:txEl>
                                          </p:spTgt>
                                        </p:tgtEl>
                                        <p:attrNameLst>
                                          <p:attrName>style.visibility</p:attrName>
                                        </p:attrNameLst>
                                      </p:cBhvr>
                                      <p:to>
                                        <p:strVal val="visible"/>
                                      </p:to>
                                    </p:set>
                                    <p:animEffect filter="fade" transition="in">
                                      <p:cBhvr>
                                        <p:cTn dur="500"/>
                                        <p:tgtEl>
                                          <p:spTgt spid="14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2">
                                            <p:txEl>
                                              <p:pRg end="3" st="3"/>
                                            </p:txEl>
                                          </p:spTgt>
                                        </p:tgtEl>
                                        <p:attrNameLst>
                                          <p:attrName>style.visibility</p:attrName>
                                        </p:attrNameLst>
                                      </p:cBhvr>
                                      <p:to>
                                        <p:strVal val="visible"/>
                                      </p:to>
                                    </p:set>
                                    <p:animEffect filter="fade" transition="in">
                                      <p:cBhvr>
                                        <p:cTn dur="500"/>
                                        <p:tgtEl>
                                          <p:spTgt spid="149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174"/>
          <p:cNvSpPr txBox="1"/>
          <p:nvPr>
            <p:ph type="title"/>
          </p:nvPr>
        </p:nvSpPr>
        <p:spPr>
          <a:xfrm>
            <a:off x="677229" y="228600"/>
            <a:ext cx="77712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a:solidFill>
                  <a:schemeClr val="dk1"/>
                </a:solidFill>
              </a:rPr>
              <a:t>Destructors</a:t>
            </a:r>
            <a:endParaRPr/>
          </a:p>
        </p:txBody>
      </p:sp>
      <p:sp>
        <p:nvSpPr>
          <p:cNvPr id="1499" name="Google Shape;1499;p174"/>
          <p:cNvSpPr txBox="1"/>
          <p:nvPr>
            <p:ph idx="1" type="body"/>
          </p:nvPr>
        </p:nvSpPr>
        <p:spPr>
          <a:xfrm>
            <a:off x="694160" y="1828800"/>
            <a:ext cx="8008230" cy="4292600"/>
          </a:xfrm>
          <a:prstGeom prst="rect">
            <a:avLst/>
          </a:prstGeom>
          <a:noFill/>
          <a:ln>
            <a:noFill/>
          </a:ln>
        </p:spPr>
        <p:txBody>
          <a:bodyPr anchorCtr="0" anchor="t" bIns="45700" lIns="91425" spcFirstLastPara="1" rIns="91425" wrap="square" tIns="45700">
            <a:normAutofit fontScale="92500" lnSpcReduction="10000"/>
          </a:bodyPr>
          <a:lstStyle/>
          <a:p>
            <a:pPr indent="-403225" lvl="0" marL="403225" rtl="0" algn="l">
              <a:lnSpc>
                <a:spcPct val="100000"/>
              </a:lnSpc>
              <a:spcBef>
                <a:spcPts val="0"/>
              </a:spcBef>
              <a:spcAft>
                <a:spcPts val="0"/>
              </a:spcAft>
              <a:buClr>
                <a:srgbClr val="FFFFFF"/>
              </a:buClr>
              <a:buSzPct val="85000"/>
              <a:buFont typeface="Times New Roman"/>
              <a:buChar char="•"/>
            </a:pPr>
            <a:r>
              <a:rPr lang="en-US"/>
              <a:t>It is a good practice to declare destructors in a program since it releases memory space for further use.</a:t>
            </a:r>
            <a:endParaRPr/>
          </a:p>
          <a:p>
            <a:pPr indent="-403225" lvl="0" marL="403225" rtl="0" algn="l">
              <a:lnSpc>
                <a:spcPct val="100000"/>
              </a:lnSpc>
              <a:spcBef>
                <a:spcPts val="580"/>
              </a:spcBef>
              <a:spcAft>
                <a:spcPts val="0"/>
              </a:spcAft>
              <a:buClr>
                <a:schemeClr val="dk1"/>
              </a:buClr>
              <a:buSzPct val="85000"/>
              <a:buFont typeface="Times New Roman"/>
              <a:buNone/>
            </a:pPr>
            <a:r>
              <a:t/>
            </a:r>
            <a:endParaRPr/>
          </a:p>
          <a:p>
            <a:pPr indent="-403225" lvl="0" marL="403225" rtl="0" algn="l">
              <a:lnSpc>
                <a:spcPct val="100000"/>
              </a:lnSpc>
              <a:spcBef>
                <a:spcPts val="580"/>
              </a:spcBef>
              <a:spcAft>
                <a:spcPts val="0"/>
              </a:spcAft>
              <a:buClr>
                <a:srgbClr val="FFFFFF"/>
              </a:buClr>
              <a:buSzPct val="85000"/>
              <a:buFont typeface="Times New Roman"/>
              <a:buChar char="•"/>
            </a:pPr>
            <a:r>
              <a:rPr lang="en-US"/>
              <a:t>Whenever </a:t>
            </a:r>
            <a:r>
              <a:rPr b="1" i="1" lang="en-US"/>
              <a:t>new</a:t>
            </a:r>
            <a:r>
              <a:rPr lang="en-US"/>
              <a:t> is used to allocate memory in the constructor, we should use </a:t>
            </a:r>
            <a:r>
              <a:rPr b="1" i="1" lang="en-US"/>
              <a:t>delete</a:t>
            </a:r>
            <a:r>
              <a:rPr lang="en-US"/>
              <a:t> to free that memory.</a:t>
            </a:r>
            <a:endParaRPr/>
          </a:p>
          <a:p>
            <a:pPr indent="-274320" lvl="0" marL="274320" rtl="0" algn="l">
              <a:lnSpc>
                <a:spcPct val="100000"/>
              </a:lnSpc>
              <a:spcBef>
                <a:spcPts val="580"/>
              </a:spcBef>
              <a:spcAft>
                <a:spcPts val="0"/>
              </a:spcAft>
              <a:buSzPct val="85000"/>
              <a:buChar char="⚫"/>
            </a:pPr>
            <a:r>
              <a:rPr lang="en-US"/>
              <a:t>A destructor function is calledautomatically when the object goes out of scope:</a:t>
            </a:r>
            <a:endParaRPr/>
          </a:p>
          <a:p>
            <a:pPr indent="-274320" lvl="0" marL="274320" rtl="0" algn="l">
              <a:lnSpc>
                <a:spcPct val="100000"/>
              </a:lnSpc>
              <a:spcBef>
                <a:spcPts val="580"/>
              </a:spcBef>
              <a:spcAft>
                <a:spcPts val="0"/>
              </a:spcAft>
              <a:buSzPct val="85000"/>
              <a:buNone/>
            </a:pPr>
            <a:r>
              <a:rPr lang="en-US"/>
              <a:t>   (1) the function ends</a:t>
            </a:r>
            <a:endParaRPr/>
          </a:p>
          <a:p>
            <a:pPr indent="-274320" lvl="0" marL="274320" rtl="0" algn="l">
              <a:lnSpc>
                <a:spcPct val="100000"/>
              </a:lnSpc>
              <a:spcBef>
                <a:spcPts val="580"/>
              </a:spcBef>
              <a:spcAft>
                <a:spcPts val="0"/>
              </a:spcAft>
              <a:buSzPct val="85000"/>
              <a:buNone/>
            </a:pPr>
            <a:r>
              <a:rPr lang="en-US"/>
              <a:t>   (2) the program ends</a:t>
            </a:r>
            <a:endParaRPr/>
          </a:p>
          <a:p>
            <a:pPr indent="-274320" lvl="0" marL="274320" rtl="0" algn="l">
              <a:lnSpc>
                <a:spcPct val="100000"/>
              </a:lnSpc>
              <a:spcBef>
                <a:spcPts val="580"/>
              </a:spcBef>
              <a:spcAft>
                <a:spcPts val="0"/>
              </a:spcAft>
              <a:buSzPct val="85000"/>
              <a:buNone/>
            </a:pPr>
            <a:r>
              <a:rPr lang="en-US"/>
              <a:t>   (3) a block containing temporary variables ends</a:t>
            </a:r>
            <a:endParaRPr/>
          </a:p>
          <a:p>
            <a:pPr indent="-274320" lvl="0" marL="274320" rtl="0" algn="l">
              <a:lnSpc>
                <a:spcPct val="100000"/>
              </a:lnSpc>
              <a:spcBef>
                <a:spcPts val="580"/>
              </a:spcBef>
              <a:spcAft>
                <a:spcPts val="0"/>
              </a:spcAft>
              <a:buSzPct val="85000"/>
              <a:buNone/>
            </a:pPr>
            <a:r>
              <a:rPr lang="en-US"/>
              <a:t>   (4) a delete operator is called</a:t>
            </a:r>
            <a:endParaRPr/>
          </a:p>
          <a:p>
            <a:pPr indent="-273415" lvl="0" marL="403225" rtl="0" algn="l">
              <a:lnSpc>
                <a:spcPct val="100000"/>
              </a:lnSpc>
              <a:spcBef>
                <a:spcPts val="580"/>
              </a:spcBef>
              <a:spcAft>
                <a:spcPts val="0"/>
              </a:spcAft>
              <a:buClr>
                <a:srgbClr val="FFFFFF"/>
              </a:buClr>
              <a:buSzPct val="85000"/>
              <a:buFont typeface="Times New Roman"/>
              <a:buNone/>
            </a:pPr>
            <a:r>
              <a:t/>
            </a:r>
            <a:endParaRPr/>
          </a:p>
          <a:p>
            <a:pPr indent="-403225" lvl="0" marL="403225" rtl="0" algn="l">
              <a:lnSpc>
                <a:spcPct val="100000"/>
              </a:lnSpc>
              <a:spcBef>
                <a:spcPts val="580"/>
              </a:spcBef>
              <a:spcAft>
                <a:spcPts val="0"/>
              </a:spcAft>
              <a:buClr>
                <a:schemeClr val="dk1"/>
              </a:buClr>
              <a:buSzPct val="85000"/>
              <a:buFont typeface="Times New Roman"/>
              <a:buNone/>
            </a:pPr>
            <a:r>
              <a:t/>
            </a:r>
            <a:endParaRPr/>
          </a:p>
        </p:txBody>
      </p:sp>
      <p:sp>
        <p:nvSpPr>
          <p:cNvPr id="1500" name="Google Shape;1500;p174"/>
          <p:cNvSpPr txBox="1"/>
          <p:nvPr/>
        </p:nvSpPr>
        <p:spPr>
          <a:xfrm>
            <a:off x="6562065" y="1066800"/>
            <a:ext cx="1244741" cy="371513"/>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Garamond"/>
              <a:buNone/>
            </a:pPr>
            <a:r>
              <a:rPr b="0" i="0" lang="en-US" sz="1800" u="none" cap="none" strike="noStrike">
                <a:solidFill>
                  <a:srgbClr val="FFFFFF"/>
                </a:solidFill>
                <a:latin typeface="Garamond"/>
                <a:ea typeface="Garamond"/>
                <a:cs typeface="Garamond"/>
                <a:sym typeface="Garamond"/>
              </a:rPr>
              <a:t>continue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9">
                                            <p:txEl>
                                              <p:pRg end="0" st="0"/>
                                            </p:txEl>
                                          </p:spTgt>
                                        </p:tgtEl>
                                        <p:attrNameLst>
                                          <p:attrName>style.visibility</p:attrName>
                                        </p:attrNameLst>
                                      </p:cBhvr>
                                      <p:to>
                                        <p:strVal val="visible"/>
                                      </p:to>
                                    </p:set>
                                    <p:animEffect filter="fade" transition="in">
                                      <p:cBhvr>
                                        <p:cTn dur="500"/>
                                        <p:tgtEl>
                                          <p:spTgt spid="14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9">
                                            <p:txEl>
                                              <p:pRg end="1" st="1"/>
                                            </p:txEl>
                                          </p:spTgt>
                                        </p:tgtEl>
                                        <p:attrNameLst>
                                          <p:attrName>style.visibility</p:attrName>
                                        </p:attrNameLst>
                                      </p:cBhvr>
                                      <p:to>
                                        <p:strVal val="visible"/>
                                      </p:to>
                                    </p:set>
                                    <p:animEffect filter="fade" transition="in">
                                      <p:cBhvr>
                                        <p:cTn dur="500"/>
                                        <p:tgtEl>
                                          <p:spTgt spid="14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9">
                                            <p:txEl>
                                              <p:pRg end="2" st="2"/>
                                            </p:txEl>
                                          </p:spTgt>
                                        </p:tgtEl>
                                        <p:attrNameLst>
                                          <p:attrName>style.visibility</p:attrName>
                                        </p:attrNameLst>
                                      </p:cBhvr>
                                      <p:to>
                                        <p:strVal val="visible"/>
                                      </p:to>
                                    </p:set>
                                    <p:animEffect filter="fade" transition="in">
                                      <p:cBhvr>
                                        <p:cTn dur="500"/>
                                        <p:tgtEl>
                                          <p:spTgt spid="14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9">
                                            <p:txEl>
                                              <p:pRg end="3" st="3"/>
                                            </p:txEl>
                                          </p:spTgt>
                                        </p:tgtEl>
                                        <p:attrNameLst>
                                          <p:attrName>style.visibility</p:attrName>
                                        </p:attrNameLst>
                                      </p:cBhvr>
                                      <p:to>
                                        <p:strVal val="visible"/>
                                      </p:to>
                                    </p:set>
                                    <p:animEffect filter="fade" transition="in">
                                      <p:cBhvr>
                                        <p:cTn dur="500"/>
                                        <p:tgtEl>
                                          <p:spTgt spid="14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9">
                                            <p:txEl>
                                              <p:pRg end="4" st="4"/>
                                            </p:txEl>
                                          </p:spTgt>
                                        </p:tgtEl>
                                        <p:attrNameLst>
                                          <p:attrName>style.visibility</p:attrName>
                                        </p:attrNameLst>
                                      </p:cBhvr>
                                      <p:to>
                                        <p:strVal val="visible"/>
                                      </p:to>
                                    </p:set>
                                    <p:animEffect filter="fade" transition="in">
                                      <p:cBhvr>
                                        <p:cTn dur="500"/>
                                        <p:tgtEl>
                                          <p:spTgt spid="14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9">
                                            <p:txEl>
                                              <p:pRg end="5" st="5"/>
                                            </p:txEl>
                                          </p:spTgt>
                                        </p:tgtEl>
                                        <p:attrNameLst>
                                          <p:attrName>style.visibility</p:attrName>
                                        </p:attrNameLst>
                                      </p:cBhvr>
                                      <p:to>
                                        <p:strVal val="visible"/>
                                      </p:to>
                                    </p:set>
                                    <p:animEffect filter="fade" transition="in">
                                      <p:cBhvr>
                                        <p:cTn dur="500"/>
                                        <p:tgtEl>
                                          <p:spTgt spid="14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9">
                                            <p:txEl>
                                              <p:pRg end="6" st="6"/>
                                            </p:txEl>
                                          </p:spTgt>
                                        </p:tgtEl>
                                        <p:attrNameLst>
                                          <p:attrName>style.visibility</p:attrName>
                                        </p:attrNameLst>
                                      </p:cBhvr>
                                      <p:to>
                                        <p:strVal val="visible"/>
                                      </p:to>
                                    </p:set>
                                    <p:animEffect filter="fade" transition="in">
                                      <p:cBhvr>
                                        <p:cTn dur="500"/>
                                        <p:tgtEl>
                                          <p:spTgt spid="14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9">
                                            <p:txEl>
                                              <p:pRg end="7" st="7"/>
                                            </p:txEl>
                                          </p:spTgt>
                                        </p:tgtEl>
                                        <p:attrNameLst>
                                          <p:attrName>style.visibility</p:attrName>
                                        </p:attrNameLst>
                                      </p:cBhvr>
                                      <p:to>
                                        <p:strVal val="visible"/>
                                      </p:to>
                                    </p:set>
                                    <p:animEffect filter="fade" transition="in">
                                      <p:cBhvr>
                                        <p:cTn dur="500"/>
                                        <p:tgtEl>
                                          <p:spTgt spid="149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9">
                                            <p:txEl>
                                              <p:pRg end="8" st="8"/>
                                            </p:txEl>
                                          </p:spTgt>
                                        </p:tgtEl>
                                        <p:attrNameLst>
                                          <p:attrName>style.visibility</p:attrName>
                                        </p:attrNameLst>
                                      </p:cBhvr>
                                      <p:to>
                                        <p:strVal val="visible"/>
                                      </p:to>
                                    </p:set>
                                    <p:animEffect filter="fade" transition="in">
                                      <p:cBhvr>
                                        <p:cTn dur="500"/>
                                        <p:tgtEl>
                                          <p:spTgt spid="149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9">
                                            <p:txEl>
                                              <p:pRg end="9" st="9"/>
                                            </p:txEl>
                                          </p:spTgt>
                                        </p:tgtEl>
                                        <p:attrNameLst>
                                          <p:attrName>style.visibility</p:attrName>
                                        </p:attrNameLst>
                                      </p:cBhvr>
                                      <p:to>
                                        <p:strVal val="visible"/>
                                      </p:to>
                                    </p:set>
                                    <p:animEffect filter="fade" transition="in">
                                      <p:cBhvr>
                                        <p:cTn dur="500"/>
                                        <p:tgtEl>
                                          <p:spTgt spid="149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17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sz="4000"/>
              <a:t>Order of calling constructors and destructors</a:t>
            </a:r>
            <a:endParaRPr sz="4000"/>
          </a:p>
        </p:txBody>
      </p:sp>
      <p:sp>
        <p:nvSpPr>
          <p:cNvPr id="1506" name="Google Shape;1506;p17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609600" lvl="0" marL="609600" rtl="0" algn="l">
              <a:lnSpc>
                <a:spcPct val="90000"/>
              </a:lnSpc>
              <a:spcBef>
                <a:spcPts val="0"/>
              </a:spcBef>
              <a:spcAft>
                <a:spcPts val="0"/>
              </a:spcAft>
              <a:buSzPts val="2380"/>
              <a:buChar char="⚫"/>
            </a:pPr>
            <a:r>
              <a:rPr lang="en-US" sz="2800"/>
              <a:t>objects defined in blocks (local, automatic)</a:t>
            </a:r>
            <a:endParaRPr/>
          </a:p>
          <a:p>
            <a:pPr indent="-533400" lvl="1" marL="990600" rtl="0" algn="l">
              <a:lnSpc>
                <a:spcPct val="90000"/>
              </a:lnSpc>
              <a:spcBef>
                <a:spcPts val="370"/>
              </a:spcBef>
              <a:spcAft>
                <a:spcPts val="0"/>
              </a:spcAft>
              <a:buSzPts val="2040"/>
              <a:buChar char="⚫"/>
            </a:pPr>
            <a:r>
              <a:rPr lang="en-US" sz="2400"/>
              <a:t>constructors are called when the definition is executed (met)</a:t>
            </a:r>
            <a:endParaRPr/>
          </a:p>
          <a:p>
            <a:pPr indent="-533400" lvl="1" marL="990600" rtl="0" algn="l">
              <a:lnSpc>
                <a:spcPct val="90000"/>
              </a:lnSpc>
              <a:spcBef>
                <a:spcPts val="370"/>
              </a:spcBef>
              <a:spcAft>
                <a:spcPts val="0"/>
              </a:spcAft>
              <a:buSzPts val="2040"/>
              <a:buChar char="⚫"/>
            </a:pPr>
            <a:r>
              <a:rPr lang="en-US" sz="2400"/>
              <a:t>destructors after leaving the block, order opposite to constructors</a:t>
            </a:r>
            <a:endParaRPr/>
          </a:p>
          <a:p>
            <a:pPr indent="-403860" lvl="1" marL="990600" rtl="0" algn="l">
              <a:lnSpc>
                <a:spcPct val="90000"/>
              </a:lnSpc>
              <a:spcBef>
                <a:spcPts val="370"/>
              </a:spcBef>
              <a:spcAft>
                <a:spcPts val="0"/>
              </a:spcAft>
              <a:buSzPts val="2040"/>
              <a:buNone/>
            </a:pPr>
            <a:r>
              <a:t/>
            </a:r>
            <a:endParaRPr sz="2400"/>
          </a:p>
          <a:p>
            <a:pPr indent="-609600" lvl="0" marL="609600" rtl="0" algn="l">
              <a:lnSpc>
                <a:spcPct val="90000"/>
              </a:lnSpc>
              <a:spcBef>
                <a:spcPts val="580"/>
              </a:spcBef>
              <a:spcAft>
                <a:spcPts val="0"/>
              </a:spcAft>
              <a:buSzPts val="2380"/>
              <a:buChar char="⚫"/>
            </a:pPr>
            <a:r>
              <a:rPr lang="en-US" sz="2800"/>
              <a:t>global objects (static)</a:t>
            </a:r>
            <a:endParaRPr/>
          </a:p>
          <a:p>
            <a:pPr indent="-533400" lvl="1" marL="990600" rtl="0" algn="l">
              <a:lnSpc>
                <a:spcPct val="90000"/>
              </a:lnSpc>
              <a:spcBef>
                <a:spcPts val="370"/>
              </a:spcBef>
              <a:spcAft>
                <a:spcPts val="0"/>
              </a:spcAft>
              <a:buSzPts val="2040"/>
              <a:buChar char="⚫"/>
            </a:pPr>
            <a:r>
              <a:rPr lang="en-US" sz="2400"/>
              <a:t>constructors are called in an order of objects’ definitions, before calling the main() function</a:t>
            </a:r>
            <a:endParaRPr/>
          </a:p>
          <a:p>
            <a:pPr indent="-533400" lvl="1" marL="990600" rtl="0" algn="l">
              <a:lnSpc>
                <a:spcPct val="90000"/>
              </a:lnSpc>
              <a:spcBef>
                <a:spcPts val="370"/>
              </a:spcBef>
              <a:spcAft>
                <a:spcPts val="0"/>
              </a:spcAft>
              <a:buSzPts val="2040"/>
              <a:buChar char="⚫"/>
            </a:pPr>
            <a:r>
              <a:rPr lang="en-US" sz="2400"/>
              <a:t>destructors in order opposite to constructors, after finishing main().</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176"/>
          <p:cNvSpPr txBox="1"/>
          <p:nvPr>
            <p:ph type="title"/>
          </p:nvPr>
        </p:nvSpPr>
        <p:spPr>
          <a:xfrm>
            <a:off x="1905000" y="381000"/>
            <a:ext cx="7771200" cy="4572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br>
              <a:rPr lang="en-US">
                <a:solidFill>
                  <a:schemeClr val="accent1"/>
                </a:solidFill>
              </a:rPr>
            </a:br>
            <a:r>
              <a:rPr lang="en-US">
                <a:solidFill>
                  <a:schemeClr val="accent1"/>
                </a:solidFill>
              </a:rPr>
              <a:t> Sample program</a:t>
            </a:r>
            <a:endParaRPr/>
          </a:p>
        </p:txBody>
      </p:sp>
      <p:sp>
        <p:nvSpPr>
          <p:cNvPr id="1512" name="Google Shape;1512;p176"/>
          <p:cNvSpPr txBox="1"/>
          <p:nvPr>
            <p:ph idx="1" type="body"/>
          </p:nvPr>
        </p:nvSpPr>
        <p:spPr>
          <a:xfrm>
            <a:off x="533400" y="762000"/>
            <a:ext cx="4648200" cy="6096000"/>
          </a:xfrm>
          <a:prstGeom prst="rect">
            <a:avLst/>
          </a:prstGeom>
          <a:noFill/>
          <a:ln>
            <a:noFill/>
          </a:ln>
        </p:spPr>
        <p:txBody>
          <a:bodyPr anchorCtr="0" anchor="t" bIns="45700" lIns="91425" spcFirstLastPara="1" rIns="91425" wrap="square" tIns="45700">
            <a:noAutofit/>
          </a:bodyPr>
          <a:lstStyle/>
          <a:p>
            <a:pPr indent="-274320" lvl="0" marL="274320" rtl="0" algn="l">
              <a:lnSpc>
                <a:spcPct val="100000"/>
              </a:lnSpc>
              <a:spcBef>
                <a:spcPts val="0"/>
              </a:spcBef>
              <a:spcAft>
                <a:spcPts val="0"/>
              </a:spcAft>
              <a:buSzPts val="2040"/>
              <a:buNone/>
            </a:pPr>
            <a:r>
              <a:rPr lang="en-US" sz="2400"/>
              <a:t>class counter{ </a:t>
            </a:r>
            <a:endParaRPr/>
          </a:p>
          <a:p>
            <a:pPr indent="-274320" lvl="0" marL="274320" rtl="0" algn="l">
              <a:lnSpc>
                <a:spcPct val="100000"/>
              </a:lnSpc>
              <a:spcBef>
                <a:spcPts val="580"/>
              </a:spcBef>
              <a:spcAft>
                <a:spcPts val="0"/>
              </a:spcAft>
              <a:buSzPts val="2040"/>
              <a:buNone/>
            </a:pPr>
            <a:r>
              <a:rPr lang="en-US" sz="2400"/>
              <a:t>int id;</a:t>
            </a:r>
            <a:endParaRPr/>
          </a:p>
          <a:p>
            <a:pPr indent="-274320" lvl="0" marL="274320" rtl="0" algn="l">
              <a:lnSpc>
                <a:spcPct val="100000"/>
              </a:lnSpc>
              <a:spcBef>
                <a:spcPts val="580"/>
              </a:spcBef>
              <a:spcAft>
                <a:spcPts val="0"/>
              </a:spcAft>
              <a:buSzPts val="2040"/>
              <a:buNone/>
            </a:pPr>
            <a:r>
              <a:rPr lang="en-US" sz="2400"/>
              <a:t>public:</a:t>
            </a:r>
            <a:endParaRPr/>
          </a:p>
          <a:p>
            <a:pPr indent="-274320" lvl="0" marL="274320" rtl="0" algn="l">
              <a:lnSpc>
                <a:spcPct val="100000"/>
              </a:lnSpc>
              <a:spcBef>
                <a:spcPts val="580"/>
              </a:spcBef>
              <a:spcAft>
                <a:spcPts val="0"/>
              </a:spcAft>
              <a:buSzPts val="2040"/>
              <a:buNone/>
            </a:pPr>
            <a:r>
              <a:rPr lang="en-US" sz="2400"/>
              <a:t>counter(int i)</a:t>
            </a:r>
            <a:endParaRPr/>
          </a:p>
          <a:p>
            <a:pPr indent="-274320" lvl="0" marL="274320" rtl="0" algn="l">
              <a:lnSpc>
                <a:spcPct val="100000"/>
              </a:lnSpc>
              <a:spcBef>
                <a:spcPts val="580"/>
              </a:spcBef>
              <a:spcAft>
                <a:spcPts val="0"/>
              </a:spcAft>
              <a:buSzPts val="2040"/>
              <a:buNone/>
            </a:pPr>
            <a:r>
              <a:rPr lang="en-US" sz="2400"/>
              <a:t>{Id=i;</a:t>
            </a:r>
            <a:endParaRPr/>
          </a:p>
          <a:p>
            <a:pPr indent="-274320" lvl="0" marL="274320" rtl="0" algn="l">
              <a:lnSpc>
                <a:spcPct val="100000"/>
              </a:lnSpc>
              <a:spcBef>
                <a:spcPts val="580"/>
              </a:spcBef>
              <a:spcAft>
                <a:spcPts val="0"/>
              </a:spcAft>
              <a:buSzPts val="2040"/>
              <a:buNone/>
            </a:pPr>
            <a:r>
              <a:rPr lang="en-US" sz="2400"/>
              <a:t>cout&lt;&lt;“contructor of object with id=”&lt;&lt;id;</a:t>
            </a:r>
            <a:endParaRPr/>
          </a:p>
          <a:p>
            <a:pPr indent="-274320" lvl="0" marL="274320" rtl="0" algn="l">
              <a:lnSpc>
                <a:spcPct val="100000"/>
              </a:lnSpc>
              <a:spcBef>
                <a:spcPts val="580"/>
              </a:spcBef>
              <a:spcAft>
                <a:spcPts val="0"/>
              </a:spcAft>
              <a:buSzPts val="2040"/>
              <a:buNone/>
            </a:pPr>
            <a:r>
              <a:rPr lang="en-US" sz="2400"/>
              <a:t>~counter(){</a:t>
            </a:r>
            <a:endParaRPr/>
          </a:p>
          <a:p>
            <a:pPr indent="-274320" lvl="0" marL="274320" rtl="0" algn="l">
              <a:lnSpc>
                <a:spcPct val="100000"/>
              </a:lnSpc>
              <a:spcBef>
                <a:spcPts val="580"/>
              </a:spcBef>
              <a:spcAft>
                <a:spcPts val="0"/>
              </a:spcAft>
              <a:buSzPts val="2040"/>
              <a:buNone/>
            </a:pPr>
            <a:r>
              <a:rPr lang="en-US" sz="2400"/>
              <a:t>cout&lt;&lt;“destructor with id=”&lt;&lt;id;}</a:t>
            </a:r>
            <a:endParaRPr/>
          </a:p>
          <a:p>
            <a:pPr indent="-274320" lvl="0" marL="274320" rtl="0" algn="l">
              <a:lnSpc>
                <a:spcPct val="100000"/>
              </a:lnSpc>
              <a:spcBef>
                <a:spcPts val="580"/>
              </a:spcBef>
              <a:spcAft>
                <a:spcPts val="0"/>
              </a:spcAft>
              <a:buSzPts val="2040"/>
              <a:buNone/>
            </a:pPr>
            <a:r>
              <a:rPr lang="en-US" sz="2400"/>
              <a:t>};</a:t>
            </a:r>
            <a:endParaRPr/>
          </a:p>
          <a:p>
            <a:pPr indent="-274320" lvl="0" marL="274320" rtl="0" algn="l">
              <a:lnSpc>
                <a:spcPct val="100000"/>
              </a:lnSpc>
              <a:spcBef>
                <a:spcPts val="580"/>
              </a:spcBef>
              <a:spcAft>
                <a:spcPts val="0"/>
              </a:spcAft>
              <a:buSzPts val="2040"/>
              <a:buNone/>
            </a:pPr>
            <a:r>
              <a:rPr lang="en-US" sz="2400"/>
              <a:t>void main(){    counter c1(1);   </a:t>
            </a:r>
            <a:endParaRPr/>
          </a:p>
          <a:p>
            <a:pPr indent="-274320" lvl="0" marL="274320" rtl="0" algn="l">
              <a:lnSpc>
                <a:spcPct val="100000"/>
              </a:lnSpc>
              <a:spcBef>
                <a:spcPts val="580"/>
              </a:spcBef>
              <a:spcAft>
                <a:spcPts val="0"/>
              </a:spcAft>
              <a:buSzPts val="2040"/>
              <a:buNone/>
            </a:pPr>
            <a:r>
              <a:rPr lang="en-US" sz="2400"/>
              <a:t> counter c2(2);  counter c3(3); </a:t>
            </a:r>
            <a:endParaRPr/>
          </a:p>
          <a:p>
            <a:pPr indent="-274320" lvl="0" marL="274320" rtl="0" algn="l">
              <a:lnSpc>
                <a:spcPct val="100000"/>
              </a:lnSpc>
              <a:spcBef>
                <a:spcPts val="580"/>
              </a:spcBef>
              <a:spcAft>
                <a:spcPts val="0"/>
              </a:spcAft>
              <a:buSzPts val="2040"/>
              <a:buNone/>
            </a:pPr>
            <a:r>
              <a:rPr lang="en-US" sz="2400"/>
              <a:t> cout&lt;&lt;“\n end of main”;      }</a:t>
            </a:r>
            <a:endParaRPr/>
          </a:p>
        </p:txBody>
      </p:sp>
      <p:sp>
        <p:nvSpPr>
          <p:cNvPr id="1513" name="Google Shape;1513;p176"/>
          <p:cNvSpPr txBox="1"/>
          <p:nvPr/>
        </p:nvSpPr>
        <p:spPr>
          <a:xfrm>
            <a:off x="5562600" y="1676400"/>
            <a:ext cx="3352800" cy="44319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1"/>
                </a:solidFill>
                <a:latin typeface="Times New Roman"/>
                <a:ea typeface="Times New Roman"/>
                <a:cs typeface="Times New Roman"/>
                <a:sym typeface="Times New Roman"/>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1"/>
                </a:solidFill>
                <a:latin typeface="Times New Roman"/>
                <a:ea typeface="Times New Roman"/>
                <a:cs typeface="Times New Roman"/>
                <a:sym typeface="Times New Roman"/>
              </a:rPr>
              <a:t>constructor of object with id=1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1"/>
                </a:solidFill>
                <a:latin typeface="Times New Roman"/>
                <a:ea typeface="Times New Roman"/>
                <a:cs typeface="Times New Roman"/>
                <a:sym typeface="Times New Roman"/>
              </a:rPr>
              <a:t>constructor of object with id=2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1"/>
                </a:solidFill>
                <a:latin typeface="Times New Roman"/>
                <a:ea typeface="Times New Roman"/>
                <a:cs typeface="Times New Roman"/>
                <a:sym typeface="Times New Roman"/>
              </a:rPr>
              <a:t>constructor of object with id=3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1"/>
                </a:solidFill>
                <a:latin typeface="Times New Roman"/>
                <a:ea typeface="Times New Roman"/>
                <a:cs typeface="Times New Roman"/>
                <a:sym typeface="Times New Roman"/>
              </a:rPr>
              <a:t>End of 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1"/>
                </a:solidFill>
                <a:latin typeface="Times New Roman"/>
                <a:ea typeface="Times New Roman"/>
                <a:cs typeface="Times New Roman"/>
                <a:sym typeface="Times New Roman"/>
              </a:rPr>
              <a:t>destructor with id=3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1"/>
                </a:solidFill>
                <a:latin typeface="Times New Roman"/>
                <a:ea typeface="Times New Roman"/>
                <a:cs typeface="Times New Roman"/>
                <a:sym typeface="Times New Roman"/>
              </a:rPr>
              <a:t>destructor with id=2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1"/>
                </a:solidFill>
                <a:latin typeface="Times New Roman"/>
                <a:ea typeface="Times New Roman"/>
                <a:cs typeface="Times New Roman"/>
                <a:sym typeface="Times New Roman"/>
              </a:rPr>
              <a:t>destructor with id=1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sp>
        <p:nvSpPr>
          <p:cNvPr id="1518" name="Google Shape;1518;p17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sz="4000"/>
              <a:t>Constructing and destructing dynamic objects</a:t>
            </a:r>
            <a:endParaRPr sz="4000"/>
          </a:p>
        </p:txBody>
      </p:sp>
      <p:sp>
        <p:nvSpPr>
          <p:cNvPr id="1519" name="Google Shape;1519;p17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533400" lvl="1" marL="990600" rtl="0" algn="l">
              <a:lnSpc>
                <a:spcPct val="90000"/>
              </a:lnSpc>
              <a:spcBef>
                <a:spcPts val="0"/>
              </a:spcBef>
              <a:spcAft>
                <a:spcPts val="0"/>
              </a:spcAft>
              <a:buSzPts val="1700"/>
              <a:buFont typeface="Noto Sans Symbols"/>
              <a:buNone/>
            </a:pPr>
            <a:r>
              <a:rPr lang="en-US" sz="2000"/>
              <a:t>point *pp0=new point;</a:t>
            </a:r>
            <a:endParaRPr/>
          </a:p>
          <a:p>
            <a:pPr indent="-533400" lvl="1" marL="990600" rtl="0" algn="l">
              <a:lnSpc>
                <a:spcPct val="90000"/>
              </a:lnSpc>
              <a:spcBef>
                <a:spcPts val="370"/>
              </a:spcBef>
              <a:spcAft>
                <a:spcPts val="0"/>
              </a:spcAft>
              <a:buSzPts val="1700"/>
              <a:buFont typeface="Noto Sans Symbols"/>
              <a:buNone/>
            </a:pPr>
            <a:r>
              <a:rPr lang="en-US" sz="2000"/>
              <a:t>point *pp1=new point(1.0);</a:t>
            </a:r>
            <a:endParaRPr/>
          </a:p>
          <a:p>
            <a:pPr indent="-533400" lvl="1" marL="990600" rtl="0" algn="l">
              <a:lnSpc>
                <a:spcPct val="90000"/>
              </a:lnSpc>
              <a:spcBef>
                <a:spcPts val="370"/>
              </a:spcBef>
              <a:spcAft>
                <a:spcPts val="0"/>
              </a:spcAft>
              <a:buSzPts val="1700"/>
              <a:buFont typeface="Noto Sans Symbols"/>
              <a:buNone/>
            </a:pPr>
            <a:r>
              <a:rPr lang="en-US" sz="2000"/>
              <a:t>point *pp2=new point(10.0, 20.0);</a:t>
            </a:r>
            <a:endParaRPr/>
          </a:p>
          <a:p>
            <a:pPr indent="-533400" lvl="1" marL="990600" rtl="0" algn="l">
              <a:lnSpc>
                <a:spcPct val="90000"/>
              </a:lnSpc>
              <a:spcBef>
                <a:spcPts val="370"/>
              </a:spcBef>
              <a:spcAft>
                <a:spcPts val="0"/>
              </a:spcAft>
              <a:buSzPts val="1700"/>
              <a:buFont typeface="Noto Sans Symbols"/>
              <a:buNone/>
            </a:pPr>
            <a:r>
              <a:rPr lang="en-US" sz="2000"/>
              <a:t>point *arrPoints=new point[10];	</a:t>
            </a:r>
            <a:endParaRPr sz="2000"/>
          </a:p>
          <a:p>
            <a:pPr indent="-533400" lvl="1" marL="990600" rtl="0" algn="l">
              <a:lnSpc>
                <a:spcPct val="90000"/>
              </a:lnSpc>
              <a:spcBef>
                <a:spcPts val="370"/>
              </a:spcBef>
              <a:spcAft>
                <a:spcPts val="0"/>
              </a:spcAft>
              <a:buSzPts val="1700"/>
              <a:buFont typeface="Noto Sans Symbols"/>
              <a:buNone/>
            </a:pPr>
            <a:r>
              <a:rPr lang="en-US" sz="2000"/>
              <a:t>	</a:t>
            </a:r>
            <a:r>
              <a:rPr lang="en-US" sz="2000">
                <a:solidFill>
                  <a:schemeClr val="folHlink"/>
                </a:solidFill>
              </a:rPr>
              <a:t>// array of 10 points </a:t>
            </a:r>
            <a:endParaRPr sz="2000">
              <a:solidFill>
                <a:schemeClr val="folHlink"/>
              </a:solidFill>
            </a:endParaRPr>
          </a:p>
          <a:p>
            <a:pPr indent="-533400" lvl="1" marL="990600" rtl="0" algn="l">
              <a:lnSpc>
                <a:spcPct val="90000"/>
              </a:lnSpc>
              <a:spcBef>
                <a:spcPts val="370"/>
              </a:spcBef>
              <a:spcAft>
                <a:spcPts val="0"/>
              </a:spcAft>
              <a:buSzPts val="1700"/>
              <a:buFont typeface="Noto Sans Symbols"/>
              <a:buNone/>
            </a:pPr>
            <a:r>
              <a:rPr lang="en-US" sz="2000">
                <a:solidFill>
                  <a:schemeClr val="folHlink"/>
                </a:solidFill>
              </a:rPr>
              <a:t>	// initialized with the default constructor </a:t>
            </a:r>
            <a:endParaRPr/>
          </a:p>
          <a:p>
            <a:pPr indent="-533400" lvl="1" marL="990600" rtl="0" algn="l">
              <a:lnSpc>
                <a:spcPct val="90000"/>
              </a:lnSpc>
              <a:spcBef>
                <a:spcPts val="370"/>
              </a:spcBef>
              <a:spcAft>
                <a:spcPts val="0"/>
              </a:spcAft>
              <a:buSzPts val="1700"/>
              <a:buFont typeface="Noto Sans Symbols"/>
              <a:buNone/>
            </a:pPr>
            <a:r>
              <a:rPr lang="en-US" sz="2000">
                <a:solidFill>
                  <a:schemeClr val="folHlink"/>
                </a:solidFill>
              </a:rPr>
              <a:t>	// in order of increasing addresses</a:t>
            </a:r>
            <a:endParaRPr/>
          </a:p>
          <a:p>
            <a:pPr indent="-533400" lvl="1" marL="990600" rtl="0" algn="l">
              <a:lnSpc>
                <a:spcPct val="90000"/>
              </a:lnSpc>
              <a:spcBef>
                <a:spcPts val="370"/>
              </a:spcBef>
              <a:spcAft>
                <a:spcPts val="0"/>
              </a:spcAft>
              <a:buSzPts val="1700"/>
              <a:buFont typeface="Noto Sans Symbols"/>
              <a:buNone/>
            </a:pPr>
            <a:r>
              <a:rPr lang="en-US" sz="2000">
                <a:solidFill>
                  <a:schemeClr val="folHlink"/>
                </a:solidFill>
              </a:rPr>
              <a:t>	// </a:t>
            </a:r>
            <a:r>
              <a:rPr lang="en-US" sz="2000" u="sng">
                <a:solidFill>
                  <a:schemeClr val="folHlink"/>
                </a:solidFill>
              </a:rPr>
              <a:t>new T[] – calls only the default constructor</a:t>
            </a:r>
            <a:endParaRPr sz="2000" u="sng">
              <a:solidFill>
                <a:schemeClr val="folHlink"/>
              </a:solidFill>
            </a:endParaRPr>
          </a:p>
          <a:p>
            <a:pPr indent="-533400" lvl="1" marL="990600" rtl="0" algn="l">
              <a:lnSpc>
                <a:spcPct val="90000"/>
              </a:lnSpc>
              <a:spcBef>
                <a:spcPts val="370"/>
              </a:spcBef>
              <a:spcAft>
                <a:spcPts val="0"/>
              </a:spcAft>
              <a:buSzPts val="1700"/>
              <a:buFont typeface="Noto Sans Symbols"/>
              <a:buNone/>
            </a:pPr>
            <a:r>
              <a:t/>
            </a:r>
            <a:endParaRPr sz="2000">
              <a:solidFill>
                <a:schemeClr val="folHlink"/>
              </a:solidFill>
            </a:endParaRPr>
          </a:p>
          <a:p>
            <a:pPr indent="-533400" lvl="1" marL="990600" rtl="0" algn="l">
              <a:lnSpc>
                <a:spcPct val="90000"/>
              </a:lnSpc>
              <a:spcBef>
                <a:spcPts val="370"/>
              </a:spcBef>
              <a:spcAft>
                <a:spcPts val="0"/>
              </a:spcAft>
              <a:buSzPts val="1700"/>
              <a:buFont typeface="Noto Sans Symbols"/>
              <a:buNone/>
            </a:pPr>
            <a:r>
              <a:rPr lang="en-US" sz="2000"/>
              <a:t>delete pp1;</a:t>
            </a:r>
            <a:endParaRPr/>
          </a:p>
          <a:p>
            <a:pPr indent="-533400" lvl="1" marL="990600" rtl="0" algn="l">
              <a:lnSpc>
                <a:spcPct val="90000"/>
              </a:lnSpc>
              <a:spcBef>
                <a:spcPts val="370"/>
              </a:spcBef>
              <a:spcAft>
                <a:spcPts val="0"/>
              </a:spcAft>
              <a:buSzPts val="1700"/>
              <a:buFont typeface="Noto Sans Symbols"/>
              <a:buNone/>
            </a:pPr>
            <a:r>
              <a:rPr lang="en-US" sz="2000"/>
              <a:t>delete pp2;</a:t>
            </a:r>
            <a:endParaRPr/>
          </a:p>
          <a:p>
            <a:pPr indent="-533400" lvl="1" marL="990600" rtl="0" algn="l">
              <a:lnSpc>
                <a:spcPct val="90000"/>
              </a:lnSpc>
              <a:spcBef>
                <a:spcPts val="370"/>
              </a:spcBef>
              <a:spcAft>
                <a:spcPts val="0"/>
              </a:spcAft>
              <a:buSzPts val="1700"/>
              <a:buFont typeface="Noto Sans Symbols"/>
              <a:buNone/>
            </a:pPr>
            <a:r>
              <a:rPr lang="en-US" sz="2000"/>
              <a:t>delete pp0;</a:t>
            </a:r>
            <a:endParaRPr/>
          </a:p>
          <a:p>
            <a:pPr indent="-533400" lvl="1" marL="990600" rtl="0" algn="l">
              <a:lnSpc>
                <a:spcPct val="90000"/>
              </a:lnSpc>
              <a:spcBef>
                <a:spcPts val="370"/>
              </a:spcBef>
              <a:spcAft>
                <a:spcPts val="0"/>
              </a:spcAft>
              <a:buSzPts val="1700"/>
              <a:buFont typeface="Noto Sans Symbols"/>
              <a:buNone/>
            </a:pPr>
            <a:r>
              <a:rPr lang="en-US" sz="2000"/>
              <a:t>delete [] arrPoints; </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3" name="Shape 1523"/>
        <p:cNvGrpSpPr/>
        <p:nvPr/>
      </p:nvGrpSpPr>
      <p:grpSpPr>
        <a:xfrm>
          <a:off x="0" y="0"/>
          <a:ext cx="0" cy="0"/>
          <a:chOff x="0" y="0"/>
          <a:chExt cx="0" cy="0"/>
        </a:xfrm>
      </p:grpSpPr>
      <p:sp>
        <p:nvSpPr>
          <p:cNvPr id="1524" name="Google Shape;1524;p17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Example</a:t>
            </a:r>
            <a:endParaRPr/>
          </a:p>
        </p:txBody>
      </p:sp>
      <p:sp>
        <p:nvSpPr>
          <p:cNvPr id="1525" name="Google Shape;1525;p17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040"/>
              <a:buChar char="⚫"/>
            </a:pPr>
            <a:r>
              <a:rPr lang="en-US" sz="2400"/>
              <a:t>define class: person</a:t>
            </a:r>
            <a:endParaRPr/>
          </a:p>
          <a:p>
            <a:pPr indent="-228600" lvl="1" marL="548640" rtl="0" algn="l">
              <a:lnSpc>
                <a:spcPct val="90000"/>
              </a:lnSpc>
              <a:spcBef>
                <a:spcPts val="370"/>
              </a:spcBef>
              <a:spcAft>
                <a:spcPts val="0"/>
              </a:spcAft>
              <a:buSzPts val="1700"/>
              <a:buFont typeface="Noto Sans Symbols"/>
              <a:buNone/>
            </a:pPr>
            <a:r>
              <a:t/>
            </a:r>
            <a:endParaRPr sz="2000"/>
          </a:p>
          <a:p>
            <a:pPr indent="-228600" lvl="1" marL="548640" rtl="0" algn="l">
              <a:lnSpc>
                <a:spcPct val="90000"/>
              </a:lnSpc>
              <a:spcBef>
                <a:spcPts val="370"/>
              </a:spcBef>
              <a:spcAft>
                <a:spcPts val="0"/>
              </a:spcAft>
              <a:buSzPts val="1700"/>
              <a:buFont typeface="Noto Sans Symbols"/>
              <a:buNone/>
            </a:pPr>
            <a:r>
              <a:rPr lang="en-US" sz="2000"/>
              <a:t>class person</a:t>
            </a:r>
            <a:endParaRPr/>
          </a:p>
          <a:p>
            <a:pPr indent="-228600" lvl="1" marL="548640" rtl="0" algn="l">
              <a:lnSpc>
                <a:spcPct val="90000"/>
              </a:lnSpc>
              <a:spcBef>
                <a:spcPts val="370"/>
              </a:spcBef>
              <a:spcAft>
                <a:spcPts val="0"/>
              </a:spcAft>
              <a:buSzPts val="1700"/>
              <a:buFont typeface="Noto Sans Symbols"/>
              <a:buNone/>
            </a:pPr>
            <a:r>
              <a:rPr lang="en-US" sz="2000"/>
              <a:t>{</a:t>
            </a:r>
            <a:endParaRPr/>
          </a:p>
          <a:p>
            <a:pPr indent="-228600" lvl="1" marL="548640" rtl="0" algn="l">
              <a:lnSpc>
                <a:spcPct val="90000"/>
              </a:lnSpc>
              <a:spcBef>
                <a:spcPts val="370"/>
              </a:spcBef>
              <a:spcAft>
                <a:spcPts val="0"/>
              </a:spcAft>
              <a:buSzPts val="1700"/>
              <a:buFont typeface="Noto Sans Symbols"/>
              <a:buNone/>
            </a:pPr>
            <a:r>
              <a:rPr lang="en-US" sz="2000"/>
              <a:t>  int    age;</a:t>
            </a:r>
            <a:endParaRPr/>
          </a:p>
          <a:p>
            <a:pPr indent="-228600" lvl="1" marL="548640" rtl="0" algn="l">
              <a:lnSpc>
                <a:spcPct val="90000"/>
              </a:lnSpc>
              <a:spcBef>
                <a:spcPts val="370"/>
              </a:spcBef>
              <a:spcAft>
                <a:spcPts val="0"/>
              </a:spcAft>
              <a:buSzPts val="1700"/>
              <a:buFont typeface="Noto Sans Symbols"/>
              <a:buNone/>
            </a:pPr>
            <a:r>
              <a:rPr lang="en-US" sz="2000"/>
              <a:t>  char *name,</a:t>
            </a:r>
            <a:endParaRPr/>
          </a:p>
          <a:p>
            <a:pPr indent="-228600" lvl="1" marL="548640" rtl="0" algn="l">
              <a:lnSpc>
                <a:spcPct val="90000"/>
              </a:lnSpc>
              <a:spcBef>
                <a:spcPts val="370"/>
              </a:spcBef>
              <a:spcAft>
                <a:spcPts val="0"/>
              </a:spcAft>
              <a:buSzPts val="1700"/>
              <a:buFont typeface="Noto Sans Symbols"/>
              <a:buNone/>
            </a:pPr>
            <a:r>
              <a:rPr lang="en-US" sz="2000"/>
              <a:t>          *lastName;</a:t>
            </a:r>
            <a:endParaRPr/>
          </a:p>
          <a:p>
            <a:pPr indent="-228600" lvl="1" marL="548640" rtl="0" algn="l">
              <a:lnSpc>
                <a:spcPct val="90000"/>
              </a:lnSpc>
              <a:spcBef>
                <a:spcPts val="370"/>
              </a:spcBef>
              <a:spcAft>
                <a:spcPts val="0"/>
              </a:spcAft>
              <a:buSzPts val="1700"/>
              <a:buFont typeface="Noto Sans Symbols"/>
              <a:buNone/>
            </a:pPr>
            <a:r>
              <a:rPr lang="en-US" sz="2000"/>
              <a:t>public:</a:t>
            </a:r>
            <a:endParaRPr/>
          </a:p>
          <a:p>
            <a:pPr indent="-228600" lvl="1" marL="548640" rtl="0" algn="l">
              <a:lnSpc>
                <a:spcPct val="90000"/>
              </a:lnSpc>
              <a:spcBef>
                <a:spcPts val="370"/>
              </a:spcBef>
              <a:spcAft>
                <a:spcPts val="0"/>
              </a:spcAft>
              <a:buSzPts val="1700"/>
              <a:buFont typeface="Noto Sans Symbols"/>
              <a:buNone/>
            </a:pPr>
            <a:r>
              <a:rPr lang="en-US" sz="2000"/>
              <a:t>  person(const char *name, const char *lastName, const int age);</a:t>
            </a:r>
            <a:endParaRPr/>
          </a:p>
          <a:p>
            <a:pPr indent="-228600" lvl="1" marL="548640" rtl="0" algn="l">
              <a:lnSpc>
                <a:spcPct val="90000"/>
              </a:lnSpc>
              <a:spcBef>
                <a:spcPts val="370"/>
              </a:spcBef>
              <a:spcAft>
                <a:spcPts val="0"/>
              </a:spcAft>
              <a:buSzPts val="1700"/>
              <a:buFont typeface="Noto Sans Symbols"/>
              <a:buNone/>
            </a:pPr>
            <a:r>
              <a:rPr lang="en-US" sz="2000"/>
              <a:t>~person();</a:t>
            </a:r>
            <a:endParaRPr/>
          </a:p>
          <a:p>
            <a:pPr indent="-228600" lvl="1" marL="548640" rtl="0" algn="l">
              <a:lnSpc>
                <a:spcPct val="90000"/>
              </a:lnSpc>
              <a:spcBef>
                <a:spcPts val="370"/>
              </a:spcBef>
              <a:spcAft>
                <a:spcPts val="0"/>
              </a:spcAft>
              <a:buSzPts val="1700"/>
              <a:buFont typeface="Noto Sans Symbols"/>
              <a:buNone/>
            </a:pPr>
            <a:r>
              <a:rPr lang="en-US" sz="2000"/>
              <a:t>};</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179"/>
          <p:cNvSpPr txBox="1"/>
          <p:nvPr>
            <p:ph idx="1" type="body"/>
          </p:nvPr>
        </p:nvSpPr>
        <p:spPr>
          <a:xfrm>
            <a:off x="457200" y="1412875"/>
            <a:ext cx="8229600" cy="4895850"/>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700"/>
              <a:buFont typeface="Noto Sans Symbols"/>
              <a:buNone/>
            </a:pPr>
            <a:r>
              <a:rPr lang="en-US" sz="2000"/>
              <a:t>inline person::person(const char *name, const char *lastName, const int age) </a:t>
            </a:r>
            <a:endParaRPr/>
          </a:p>
          <a:p>
            <a:pPr indent="-274320" lvl="0" marL="274320" rtl="0" algn="l">
              <a:lnSpc>
                <a:spcPct val="80000"/>
              </a:lnSpc>
              <a:spcBef>
                <a:spcPts val="580"/>
              </a:spcBef>
              <a:spcAft>
                <a:spcPts val="0"/>
              </a:spcAft>
              <a:buSzPts val="1700"/>
              <a:buFont typeface="Noto Sans Symbols"/>
              <a:buNone/>
            </a:pPr>
            <a:r>
              <a:rPr lang="en-US" sz="2000"/>
              <a:t>:age(age)</a:t>
            </a:r>
            <a:endParaRPr/>
          </a:p>
          <a:p>
            <a:pPr indent="-274320" lvl="0" marL="274320" rtl="0" algn="l">
              <a:lnSpc>
                <a:spcPct val="80000"/>
              </a:lnSpc>
              <a:spcBef>
                <a:spcPts val="580"/>
              </a:spcBef>
              <a:spcAft>
                <a:spcPts val="0"/>
              </a:spcAft>
              <a:buSzPts val="1700"/>
              <a:buFont typeface="Noto Sans Symbols"/>
              <a:buNone/>
            </a:pPr>
            <a:r>
              <a:rPr lang="en-US" sz="2000"/>
              <a:t>{ </a:t>
            </a:r>
            <a:endParaRPr/>
          </a:p>
          <a:p>
            <a:pPr indent="-274320" lvl="0" marL="274320" rtl="0" algn="l">
              <a:lnSpc>
                <a:spcPct val="80000"/>
              </a:lnSpc>
              <a:spcBef>
                <a:spcPts val="580"/>
              </a:spcBef>
              <a:spcAft>
                <a:spcPts val="0"/>
              </a:spcAft>
              <a:buSzPts val="1700"/>
              <a:buFont typeface="Noto Sans Symbols"/>
              <a:buNone/>
            </a:pPr>
            <a:r>
              <a:rPr lang="en-US" sz="2000"/>
              <a:t>  </a:t>
            </a:r>
            <a:r>
              <a:rPr lang="en-US" sz="2000">
                <a:solidFill>
                  <a:schemeClr val="accent1"/>
                </a:solidFill>
              </a:rPr>
              <a:t>person::name=new char[strlen(name) + 1];	</a:t>
            </a:r>
            <a:endParaRPr sz="2000">
              <a:solidFill>
                <a:schemeClr val="accent1"/>
              </a:solidFill>
            </a:endParaRPr>
          </a:p>
          <a:p>
            <a:pPr indent="-274320" lvl="0" marL="274320" rtl="0" algn="l">
              <a:lnSpc>
                <a:spcPct val="80000"/>
              </a:lnSpc>
              <a:spcBef>
                <a:spcPts val="580"/>
              </a:spcBef>
              <a:spcAft>
                <a:spcPts val="0"/>
              </a:spcAft>
              <a:buSzPts val="1700"/>
              <a:buFont typeface="Noto Sans Symbols"/>
              <a:buNone/>
            </a:pPr>
            <a:r>
              <a:rPr lang="en-US" sz="2000"/>
              <a:t>  strcpy(person::name, name);			</a:t>
            </a:r>
            <a:endParaRPr sz="2000">
              <a:solidFill>
                <a:schemeClr val="folHlink"/>
              </a:solidFill>
            </a:endParaRPr>
          </a:p>
          <a:p>
            <a:pPr indent="-274320" lvl="0" marL="274320" rtl="0" algn="l">
              <a:lnSpc>
                <a:spcPct val="80000"/>
              </a:lnSpc>
              <a:spcBef>
                <a:spcPts val="580"/>
              </a:spcBef>
              <a:spcAft>
                <a:spcPts val="0"/>
              </a:spcAft>
              <a:buSzPts val="1700"/>
              <a:buFont typeface="Noto Sans Symbols"/>
              <a:buNone/>
            </a:pPr>
            <a:r>
              <a:rPr lang="en-US" sz="2000"/>
              <a:t>  person::lastName=new char[strlen(lastName) + 1];</a:t>
            </a:r>
            <a:endParaRPr/>
          </a:p>
          <a:p>
            <a:pPr indent="-274320" lvl="0" marL="274320" rtl="0" algn="l">
              <a:lnSpc>
                <a:spcPct val="80000"/>
              </a:lnSpc>
              <a:spcBef>
                <a:spcPts val="580"/>
              </a:spcBef>
              <a:spcAft>
                <a:spcPts val="0"/>
              </a:spcAft>
              <a:buSzPts val="1700"/>
              <a:buFont typeface="Noto Sans Symbols"/>
              <a:buNone/>
            </a:pPr>
            <a:r>
              <a:rPr lang="en-US" sz="2000"/>
              <a:t>  </a:t>
            </a:r>
            <a:r>
              <a:rPr lang="en-US" sz="2000">
                <a:solidFill>
                  <a:schemeClr val="accent1"/>
                </a:solidFill>
              </a:rPr>
              <a:t>strcpy(person::lastName, lastName);</a:t>
            </a:r>
            <a:endParaRPr/>
          </a:p>
          <a:p>
            <a:pPr indent="-274320" lvl="0" marL="274320" rtl="0" algn="l">
              <a:lnSpc>
                <a:spcPct val="80000"/>
              </a:lnSpc>
              <a:spcBef>
                <a:spcPts val="580"/>
              </a:spcBef>
              <a:spcAft>
                <a:spcPts val="0"/>
              </a:spcAft>
              <a:buSzPts val="1700"/>
              <a:buFont typeface="Noto Sans Symbols"/>
              <a:buNone/>
            </a:pPr>
            <a:r>
              <a:rPr lang="en-US" sz="2000"/>
              <a:t>}</a:t>
            </a:r>
            <a:endParaRPr/>
          </a:p>
          <a:p>
            <a:pPr indent="-274320" lvl="0" marL="274320" rtl="0" algn="l">
              <a:lnSpc>
                <a:spcPct val="80000"/>
              </a:lnSpc>
              <a:spcBef>
                <a:spcPts val="580"/>
              </a:spcBef>
              <a:spcAft>
                <a:spcPts val="0"/>
              </a:spcAft>
              <a:buSzPts val="1700"/>
              <a:buFont typeface="Noto Sans Symbols"/>
              <a:buNone/>
            </a:pPr>
            <a:r>
              <a:t/>
            </a:r>
            <a:endParaRPr sz="2000"/>
          </a:p>
          <a:p>
            <a:pPr indent="-274320" lvl="0" marL="274320" rtl="0" algn="l">
              <a:lnSpc>
                <a:spcPct val="80000"/>
              </a:lnSpc>
              <a:spcBef>
                <a:spcPts val="580"/>
              </a:spcBef>
              <a:spcAft>
                <a:spcPts val="0"/>
              </a:spcAft>
              <a:buSzPts val="1700"/>
              <a:buFont typeface="Noto Sans Symbols"/>
              <a:buNone/>
            </a:pPr>
            <a:r>
              <a:rPr lang="en-US" sz="2000"/>
              <a:t>inline person::~person()</a:t>
            </a:r>
            <a:endParaRPr/>
          </a:p>
          <a:p>
            <a:pPr indent="-274320" lvl="0" marL="274320" rtl="0" algn="l">
              <a:lnSpc>
                <a:spcPct val="80000"/>
              </a:lnSpc>
              <a:spcBef>
                <a:spcPts val="580"/>
              </a:spcBef>
              <a:spcAft>
                <a:spcPts val="0"/>
              </a:spcAft>
              <a:buSzPts val="1700"/>
              <a:buFont typeface="Noto Sans Symbols"/>
              <a:buNone/>
            </a:pPr>
            <a:r>
              <a:rPr lang="en-US" sz="2000"/>
              <a:t>{</a:t>
            </a:r>
            <a:endParaRPr sz="2000"/>
          </a:p>
          <a:p>
            <a:pPr indent="-274320" lvl="0" marL="274320" rtl="0" algn="l">
              <a:lnSpc>
                <a:spcPct val="80000"/>
              </a:lnSpc>
              <a:spcBef>
                <a:spcPts val="580"/>
              </a:spcBef>
              <a:spcAft>
                <a:spcPts val="0"/>
              </a:spcAft>
              <a:buSzPts val="1700"/>
              <a:buFont typeface="Noto Sans Symbols"/>
              <a:buNone/>
            </a:pPr>
            <a:r>
              <a:rPr lang="en-US" sz="2000">
                <a:solidFill>
                  <a:schemeClr val="accent1"/>
                </a:solidFill>
              </a:rPr>
              <a:t>  delete [] name;		</a:t>
            </a:r>
            <a:endParaRPr sz="2000">
              <a:solidFill>
                <a:schemeClr val="accent1"/>
              </a:solidFill>
            </a:endParaRPr>
          </a:p>
          <a:p>
            <a:pPr indent="-274320" lvl="0" marL="274320" rtl="0" algn="l">
              <a:lnSpc>
                <a:spcPct val="80000"/>
              </a:lnSpc>
              <a:spcBef>
                <a:spcPts val="580"/>
              </a:spcBef>
              <a:spcAft>
                <a:spcPts val="0"/>
              </a:spcAft>
              <a:buSzPts val="1700"/>
              <a:buFont typeface="Noto Sans Symbols"/>
              <a:buNone/>
            </a:pPr>
            <a:r>
              <a:rPr lang="en-US" sz="2000">
                <a:solidFill>
                  <a:schemeClr val="accent1"/>
                </a:solidFill>
              </a:rPr>
              <a:t>  delete [] lastName;</a:t>
            </a:r>
            <a:endParaRPr/>
          </a:p>
          <a:p>
            <a:pPr indent="-274320" lvl="0" marL="274320" rtl="0" algn="l">
              <a:lnSpc>
                <a:spcPct val="80000"/>
              </a:lnSpc>
              <a:spcBef>
                <a:spcPts val="580"/>
              </a:spcBef>
              <a:spcAft>
                <a:spcPts val="0"/>
              </a:spcAft>
              <a:buSzPts val="1700"/>
              <a:buFont typeface="Noto Sans Symbols"/>
              <a:buNone/>
            </a:pPr>
            <a:r>
              <a:rPr lang="en-US" sz="2000"/>
              <a:t>}</a:t>
            </a:r>
            <a:endParaRPr/>
          </a:p>
          <a:p>
            <a:pPr indent="-274320" lvl="0" marL="274320" rtl="0" algn="l">
              <a:lnSpc>
                <a:spcPct val="80000"/>
              </a:lnSpc>
              <a:spcBef>
                <a:spcPts val="580"/>
              </a:spcBef>
              <a:spcAft>
                <a:spcPts val="0"/>
              </a:spcAft>
              <a:buSzPts val="1700"/>
              <a:buFont typeface="Noto Sans Symbols"/>
              <a:buNone/>
            </a:pPr>
            <a:r>
              <a:t/>
            </a:r>
            <a:endParaRPr sz="2000"/>
          </a:p>
          <a:p>
            <a:pPr indent="-274320" lvl="0" marL="274320" rtl="0" algn="l">
              <a:lnSpc>
                <a:spcPct val="80000"/>
              </a:lnSpc>
              <a:spcBef>
                <a:spcPts val="580"/>
              </a:spcBef>
              <a:spcAft>
                <a:spcPts val="0"/>
              </a:spcAft>
              <a:buSzPts val="1700"/>
              <a:buFont typeface="Noto Sans Symbols"/>
              <a:buNone/>
            </a:pPr>
            <a:r>
              <a:t/>
            </a:r>
            <a:endParaRPr sz="2000"/>
          </a:p>
        </p:txBody>
      </p:sp>
      <p:sp>
        <p:nvSpPr>
          <p:cNvPr id="1531" name="Google Shape;1531;p17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Example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Inheritance</a:t>
            </a:r>
            <a:br>
              <a:rPr lang="en-US"/>
            </a:br>
            <a:endParaRPr/>
          </a:p>
        </p:txBody>
      </p:sp>
      <p:sp>
        <p:nvSpPr>
          <p:cNvPr id="300" name="Google Shape;300;p2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Use in the small, when a </a:t>
            </a:r>
            <a:r>
              <a:rPr i="1" lang="en-US"/>
              <a:t>derived</a:t>
            </a:r>
            <a:r>
              <a:rPr lang="en-US"/>
              <a:t> class "is-a" </a:t>
            </a:r>
            <a:r>
              <a:rPr i="1" lang="en-US"/>
              <a:t>base</a:t>
            </a:r>
            <a:r>
              <a:rPr lang="en-US"/>
              <a:t> class</a:t>
            </a:r>
            <a:endParaRPr/>
          </a:p>
          <a:p>
            <a:pPr indent="-228600" lvl="1" marL="548640" rtl="0" algn="l">
              <a:lnSpc>
                <a:spcPct val="100000"/>
              </a:lnSpc>
              <a:spcBef>
                <a:spcPts val="370"/>
              </a:spcBef>
              <a:spcAft>
                <a:spcPts val="0"/>
              </a:spcAft>
              <a:buSzPts val="2040"/>
              <a:buChar char="⚫"/>
            </a:pPr>
            <a:r>
              <a:rPr lang="en-US"/>
              <a:t>enables code reuse</a:t>
            </a:r>
            <a:endParaRPr/>
          </a:p>
          <a:p>
            <a:pPr indent="-228600" lvl="1" marL="548640" rtl="0" algn="l">
              <a:lnSpc>
                <a:spcPct val="100000"/>
              </a:lnSpc>
              <a:spcBef>
                <a:spcPts val="370"/>
              </a:spcBef>
              <a:spcAft>
                <a:spcPts val="0"/>
              </a:spcAft>
              <a:buSzPts val="2040"/>
              <a:buChar char="⚫"/>
            </a:pPr>
            <a:r>
              <a:rPr lang="en-US"/>
              <a:t>enables design reuse &amp; polymorphic programming</a:t>
            </a:r>
            <a:endParaRPr/>
          </a:p>
          <a:p>
            <a:pPr indent="-274320" lvl="0" marL="274320" rtl="0" algn="l">
              <a:lnSpc>
                <a:spcPct val="100000"/>
              </a:lnSpc>
              <a:spcBef>
                <a:spcPts val="580"/>
              </a:spcBef>
              <a:spcAft>
                <a:spcPts val="0"/>
              </a:spcAft>
              <a:buSzPts val="2210"/>
              <a:buChar char="⚫"/>
            </a:pPr>
            <a:r>
              <a:rPr lang="en-US"/>
              <a:t>Example:</a:t>
            </a:r>
            <a:endParaRPr/>
          </a:p>
          <a:p>
            <a:pPr indent="-228600" lvl="1" marL="548640" rtl="0" algn="l">
              <a:lnSpc>
                <a:spcPct val="100000"/>
              </a:lnSpc>
              <a:spcBef>
                <a:spcPts val="370"/>
              </a:spcBef>
              <a:spcAft>
                <a:spcPts val="0"/>
              </a:spcAft>
              <a:buSzPts val="2040"/>
              <a:buChar char="⚫"/>
            </a:pPr>
            <a:r>
              <a:rPr lang="en-US"/>
              <a:t>a Student is-a Person</a:t>
            </a:r>
            <a:endParaRPr/>
          </a:p>
        </p:txBody>
      </p:sp>
      <p:grpSp>
        <p:nvGrpSpPr>
          <p:cNvPr id="301" name="Google Shape;301;p29"/>
          <p:cNvGrpSpPr/>
          <p:nvPr/>
        </p:nvGrpSpPr>
        <p:grpSpPr>
          <a:xfrm>
            <a:off x="1376363" y="3990975"/>
            <a:ext cx="6486525" cy="1724025"/>
            <a:chOff x="825" y="1926"/>
            <a:chExt cx="4086" cy="1086"/>
          </a:xfrm>
        </p:grpSpPr>
        <p:sp>
          <p:nvSpPr>
            <p:cNvPr id="302" name="Google Shape;302;p29"/>
            <p:cNvSpPr/>
            <p:nvPr/>
          </p:nvSpPr>
          <p:spPr>
            <a:xfrm>
              <a:off x="825" y="2805"/>
              <a:ext cx="953" cy="207"/>
            </a:xfrm>
            <a:prstGeom prst="roundRect">
              <a:avLst>
                <a:gd fmla="val 12495" name="adj"/>
              </a:avLst>
            </a:prstGeom>
            <a:solidFill>
              <a:schemeClr val="accent1"/>
            </a:solidFill>
            <a:ln cap="flat" cmpd="sng" w="12700">
              <a:solidFill>
                <a:schemeClr val="dk1"/>
              </a:solidFill>
              <a:prstDash val="solid"/>
              <a:round/>
              <a:headEnd len="sm" w="sm" type="none"/>
              <a:tailEnd len="sm" w="sm" type="none"/>
            </a:ln>
          </p:spPr>
          <p:txBody>
            <a:bodyPr anchorCtr="1" anchor="t" bIns="45925" lIns="91850" spcFirstLastPara="1" rIns="91850" wrap="square" tIns="4592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Undergraduate</a:t>
              </a:r>
              <a:endParaRPr b="0" i="0" sz="1400" u="none" cap="none" strike="noStrike">
                <a:solidFill>
                  <a:srgbClr val="000000"/>
                </a:solidFill>
                <a:latin typeface="Arial"/>
                <a:ea typeface="Arial"/>
                <a:cs typeface="Arial"/>
                <a:sym typeface="Arial"/>
              </a:endParaRPr>
            </a:p>
          </p:txBody>
        </p:sp>
        <p:sp>
          <p:nvSpPr>
            <p:cNvPr id="303" name="Google Shape;303;p29"/>
            <p:cNvSpPr/>
            <p:nvPr/>
          </p:nvSpPr>
          <p:spPr>
            <a:xfrm>
              <a:off x="2377" y="1926"/>
              <a:ext cx="954" cy="207"/>
            </a:xfrm>
            <a:prstGeom prst="roundRect">
              <a:avLst>
                <a:gd fmla="val 12495" name="adj"/>
              </a:avLst>
            </a:prstGeom>
            <a:solidFill>
              <a:schemeClr val="accent1"/>
            </a:solidFill>
            <a:ln cap="flat" cmpd="sng" w="12700">
              <a:solidFill>
                <a:schemeClr val="dk1"/>
              </a:solidFill>
              <a:prstDash val="solid"/>
              <a:round/>
              <a:headEnd len="sm" w="sm" type="none"/>
              <a:tailEnd len="sm" w="sm" type="none"/>
            </a:ln>
          </p:spPr>
          <p:txBody>
            <a:bodyPr anchorCtr="1" anchor="t" bIns="45925" lIns="91850" spcFirstLastPara="1" rIns="91850" wrap="square" tIns="4592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Person</a:t>
              </a:r>
              <a:endParaRPr b="0" i="0" sz="1400" u="none" cap="none" strike="noStrike">
                <a:solidFill>
                  <a:srgbClr val="000000"/>
                </a:solidFill>
                <a:latin typeface="Arial"/>
                <a:ea typeface="Arial"/>
                <a:cs typeface="Arial"/>
                <a:sym typeface="Arial"/>
              </a:endParaRPr>
            </a:p>
          </p:txBody>
        </p:sp>
        <p:sp>
          <p:nvSpPr>
            <p:cNvPr id="304" name="Google Shape;304;p29"/>
            <p:cNvSpPr/>
            <p:nvPr/>
          </p:nvSpPr>
          <p:spPr>
            <a:xfrm>
              <a:off x="1348" y="2370"/>
              <a:ext cx="955" cy="207"/>
            </a:xfrm>
            <a:prstGeom prst="roundRect">
              <a:avLst>
                <a:gd fmla="val 12495" name="adj"/>
              </a:avLst>
            </a:prstGeom>
            <a:solidFill>
              <a:schemeClr val="accent1"/>
            </a:solidFill>
            <a:ln cap="flat" cmpd="sng" w="12700">
              <a:solidFill>
                <a:schemeClr val="dk1"/>
              </a:solidFill>
              <a:prstDash val="solid"/>
              <a:round/>
              <a:headEnd len="sm" w="sm" type="none"/>
              <a:tailEnd len="sm" w="sm" type="none"/>
            </a:ln>
          </p:spPr>
          <p:txBody>
            <a:bodyPr anchorCtr="1" anchor="t" bIns="45925" lIns="91850" spcFirstLastPara="1" rIns="91850" wrap="square" tIns="4592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Student</a:t>
              </a:r>
              <a:endParaRPr b="0" i="0" sz="1400" u="none" cap="none" strike="noStrike">
                <a:solidFill>
                  <a:srgbClr val="000000"/>
                </a:solidFill>
                <a:latin typeface="Arial"/>
                <a:ea typeface="Arial"/>
                <a:cs typeface="Arial"/>
                <a:sym typeface="Arial"/>
              </a:endParaRPr>
            </a:p>
          </p:txBody>
        </p:sp>
        <p:sp>
          <p:nvSpPr>
            <p:cNvPr id="305" name="Google Shape;305;p29"/>
            <p:cNvSpPr/>
            <p:nvPr/>
          </p:nvSpPr>
          <p:spPr>
            <a:xfrm>
              <a:off x="3421" y="2370"/>
              <a:ext cx="954" cy="207"/>
            </a:xfrm>
            <a:prstGeom prst="roundRect">
              <a:avLst>
                <a:gd fmla="val 12495" name="adj"/>
              </a:avLst>
            </a:prstGeom>
            <a:solidFill>
              <a:schemeClr val="accent1"/>
            </a:solidFill>
            <a:ln cap="flat" cmpd="sng" w="12700">
              <a:solidFill>
                <a:schemeClr val="dk1"/>
              </a:solidFill>
              <a:prstDash val="solid"/>
              <a:round/>
              <a:headEnd len="sm" w="sm" type="none"/>
              <a:tailEnd len="sm" w="sm" type="none"/>
            </a:ln>
          </p:spPr>
          <p:txBody>
            <a:bodyPr anchorCtr="1" anchor="t" bIns="45925" lIns="91850" spcFirstLastPara="1" rIns="91850" wrap="square" tIns="4592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Employee</a:t>
              </a:r>
              <a:endParaRPr b="0" i="0" sz="1400" u="none" cap="none" strike="noStrike">
                <a:solidFill>
                  <a:srgbClr val="000000"/>
                </a:solidFill>
                <a:latin typeface="Arial"/>
                <a:ea typeface="Arial"/>
                <a:cs typeface="Arial"/>
                <a:sym typeface="Arial"/>
              </a:endParaRPr>
            </a:p>
          </p:txBody>
        </p:sp>
        <p:sp>
          <p:nvSpPr>
            <p:cNvPr id="306" name="Google Shape;306;p29"/>
            <p:cNvSpPr/>
            <p:nvPr/>
          </p:nvSpPr>
          <p:spPr>
            <a:xfrm>
              <a:off x="1871" y="2805"/>
              <a:ext cx="955" cy="207"/>
            </a:xfrm>
            <a:prstGeom prst="roundRect">
              <a:avLst>
                <a:gd fmla="val 12495" name="adj"/>
              </a:avLst>
            </a:prstGeom>
            <a:solidFill>
              <a:schemeClr val="accent1"/>
            </a:solidFill>
            <a:ln cap="flat" cmpd="sng" w="12700">
              <a:solidFill>
                <a:schemeClr val="dk1"/>
              </a:solidFill>
              <a:prstDash val="solid"/>
              <a:round/>
              <a:headEnd len="sm" w="sm" type="none"/>
              <a:tailEnd len="sm" w="sm" type="none"/>
            </a:ln>
          </p:spPr>
          <p:txBody>
            <a:bodyPr anchorCtr="1" anchor="t" bIns="45925" lIns="91850" spcFirstLastPara="1" rIns="91850" wrap="square" tIns="4592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Graduate</a:t>
              </a:r>
              <a:endParaRPr b="0" i="0" sz="1400" u="none" cap="none" strike="noStrike">
                <a:solidFill>
                  <a:srgbClr val="000000"/>
                </a:solidFill>
                <a:latin typeface="Arial"/>
                <a:ea typeface="Arial"/>
                <a:cs typeface="Arial"/>
                <a:sym typeface="Arial"/>
              </a:endParaRPr>
            </a:p>
          </p:txBody>
        </p:sp>
        <p:sp>
          <p:nvSpPr>
            <p:cNvPr id="307" name="Google Shape;307;p29"/>
            <p:cNvSpPr/>
            <p:nvPr/>
          </p:nvSpPr>
          <p:spPr>
            <a:xfrm>
              <a:off x="2914" y="2805"/>
              <a:ext cx="954" cy="207"/>
            </a:xfrm>
            <a:prstGeom prst="roundRect">
              <a:avLst>
                <a:gd fmla="val 12495" name="adj"/>
              </a:avLst>
            </a:prstGeom>
            <a:solidFill>
              <a:schemeClr val="accent1"/>
            </a:solidFill>
            <a:ln cap="flat" cmpd="sng" w="12700">
              <a:solidFill>
                <a:schemeClr val="dk1"/>
              </a:solidFill>
              <a:prstDash val="solid"/>
              <a:round/>
              <a:headEnd len="sm" w="sm" type="none"/>
              <a:tailEnd len="sm" w="sm" type="none"/>
            </a:ln>
          </p:spPr>
          <p:txBody>
            <a:bodyPr anchorCtr="1" anchor="t" bIns="45925" lIns="91850" spcFirstLastPara="1" rIns="91850" wrap="square" tIns="4592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Staff</a:t>
              </a:r>
              <a:endParaRPr b="0" i="0" sz="1400" u="none" cap="none" strike="noStrike">
                <a:solidFill>
                  <a:srgbClr val="000000"/>
                </a:solidFill>
                <a:latin typeface="Arial"/>
                <a:ea typeface="Arial"/>
                <a:cs typeface="Arial"/>
                <a:sym typeface="Arial"/>
              </a:endParaRPr>
            </a:p>
          </p:txBody>
        </p:sp>
        <p:sp>
          <p:nvSpPr>
            <p:cNvPr id="308" name="Google Shape;308;p29"/>
            <p:cNvSpPr/>
            <p:nvPr/>
          </p:nvSpPr>
          <p:spPr>
            <a:xfrm>
              <a:off x="3956" y="2805"/>
              <a:ext cx="955" cy="207"/>
            </a:xfrm>
            <a:prstGeom prst="roundRect">
              <a:avLst>
                <a:gd fmla="val 12495" name="adj"/>
              </a:avLst>
            </a:prstGeom>
            <a:solidFill>
              <a:schemeClr val="accent1"/>
            </a:solidFill>
            <a:ln cap="flat" cmpd="sng" w="12700">
              <a:solidFill>
                <a:schemeClr val="dk1"/>
              </a:solidFill>
              <a:prstDash val="solid"/>
              <a:round/>
              <a:headEnd len="sm" w="sm" type="none"/>
              <a:tailEnd len="sm" w="sm" type="none"/>
            </a:ln>
          </p:spPr>
          <p:txBody>
            <a:bodyPr anchorCtr="1" anchor="t" bIns="45925" lIns="91850" spcFirstLastPara="1" rIns="91850" wrap="square" tIns="4592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Faculty</a:t>
              </a:r>
              <a:endParaRPr b="0" i="0" sz="1400" u="none" cap="none" strike="noStrike">
                <a:solidFill>
                  <a:srgbClr val="000000"/>
                </a:solidFill>
                <a:latin typeface="Arial"/>
                <a:ea typeface="Arial"/>
                <a:cs typeface="Arial"/>
                <a:sym typeface="Arial"/>
              </a:endParaRPr>
            </a:p>
          </p:txBody>
        </p:sp>
        <p:cxnSp>
          <p:nvCxnSpPr>
            <p:cNvPr id="309" name="Google Shape;309;p29"/>
            <p:cNvCxnSpPr>
              <a:stCxn id="303" idx="2"/>
              <a:endCxn id="304" idx="0"/>
            </p:cNvCxnSpPr>
            <p:nvPr/>
          </p:nvCxnSpPr>
          <p:spPr>
            <a:xfrm rot="5400000">
              <a:off x="2254" y="1833"/>
              <a:ext cx="300" cy="900"/>
            </a:xfrm>
            <a:prstGeom prst="bentConnector3">
              <a:avLst>
                <a:gd fmla="val -907275" name="adj1"/>
              </a:avLst>
            </a:prstGeom>
            <a:noFill/>
            <a:ln cap="flat" cmpd="sng" w="9525">
              <a:solidFill>
                <a:schemeClr val="dk1"/>
              </a:solidFill>
              <a:prstDash val="solid"/>
              <a:miter lim="800000"/>
              <a:headEnd len="sm" w="sm" type="none"/>
              <a:tailEnd len="sm" w="sm" type="none"/>
            </a:ln>
          </p:spPr>
        </p:cxnSp>
        <p:cxnSp>
          <p:nvCxnSpPr>
            <p:cNvPr id="310" name="Google Shape;310;p29"/>
            <p:cNvCxnSpPr>
              <a:stCxn id="303" idx="2"/>
              <a:endCxn id="305" idx="0"/>
            </p:cNvCxnSpPr>
            <p:nvPr/>
          </p:nvCxnSpPr>
          <p:spPr>
            <a:xfrm flipH="1" rot="-5400000">
              <a:off x="3154" y="1833"/>
              <a:ext cx="300" cy="900"/>
            </a:xfrm>
            <a:prstGeom prst="bentConnector3">
              <a:avLst>
                <a:gd fmla="val -907275" name="adj1"/>
              </a:avLst>
            </a:prstGeom>
            <a:noFill/>
            <a:ln cap="flat" cmpd="sng" w="9525">
              <a:solidFill>
                <a:schemeClr val="dk1"/>
              </a:solidFill>
              <a:prstDash val="solid"/>
              <a:miter lim="800000"/>
              <a:headEnd len="sm" w="sm" type="none"/>
              <a:tailEnd len="sm" w="sm" type="none"/>
            </a:ln>
          </p:spPr>
        </p:cxnSp>
        <p:cxnSp>
          <p:nvCxnSpPr>
            <p:cNvPr id="311" name="Google Shape;311;p29"/>
            <p:cNvCxnSpPr>
              <a:stCxn id="304" idx="2"/>
              <a:endCxn id="302" idx="0"/>
            </p:cNvCxnSpPr>
            <p:nvPr/>
          </p:nvCxnSpPr>
          <p:spPr>
            <a:xfrm rot="5400000">
              <a:off x="1376" y="2427"/>
              <a:ext cx="300" cy="600"/>
            </a:xfrm>
            <a:prstGeom prst="bentConnector3">
              <a:avLst>
                <a:gd fmla="val -1055333" name="adj1"/>
              </a:avLst>
            </a:prstGeom>
            <a:noFill/>
            <a:ln cap="flat" cmpd="sng" w="9525">
              <a:solidFill>
                <a:schemeClr val="dk1"/>
              </a:solidFill>
              <a:prstDash val="solid"/>
              <a:miter lim="800000"/>
              <a:headEnd len="sm" w="sm" type="none"/>
              <a:tailEnd len="sm" w="sm" type="none"/>
            </a:ln>
          </p:spPr>
        </p:cxnSp>
        <p:cxnSp>
          <p:nvCxnSpPr>
            <p:cNvPr id="312" name="Google Shape;312;p29"/>
            <p:cNvCxnSpPr>
              <a:stCxn id="304" idx="2"/>
              <a:endCxn id="306" idx="0"/>
            </p:cNvCxnSpPr>
            <p:nvPr/>
          </p:nvCxnSpPr>
          <p:spPr>
            <a:xfrm flipH="1" rot="-5400000">
              <a:off x="1976" y="2427"/>
              <a:ext cx="300" cy="600"/>
            </a:xfrm>
            <a:prstGeom prst="bentConnector3">
              <a:avLst>
                <a:gd fmla="val -1055333" name="adj1"/>
              </a:avLst>
            </a:prstGeom>
            <a:noFill/>
            <a:ln cap="flat" cmpd="sng" w="9525">
              <a:solidFill>
                <a:schemeClr val="dk1"/>
              </a:solidFill>
              <a:prstDash val="solid"/>
              <a:miter lim="800000"/>
              <a:headEnd len="sm" w="sm" type="none"/>
              <a:tailEnd len="sm" w="sm" type="none"/>
            </a:ln>
          </p:spPr>
        </p:cxnSp>
        <p:cxnSp>
          <p:nvCxnSpPr>
            <p:cNvPr id="313" name="Google Shape;313;p29"/>
            <p:cNvCxnSpPr>
              <a:stCxn id="305" idx="2"/>
              <a:endCxn id="307" idx="0"/>
            </p:cNvCxnSpPr>
            <p:nvPr/>
          </p:nvCxnSpPr>
          <p:spPr>
            <a:xfrm rot="5400000">
              <a:off x="3448" y="2427"/>
              <a:ext cx="300" cy="600"/>
            </a:xfrm>
            <a:prstGeom prst="bentConnector3">
              <a:avLst>
                <a:gd fmla="val -1055333" name="adj1"/>
              </a:avLst>
            </a:prstGeom>
            <a:noFill/>
            <a:ln cap="flat" cmpd="sng" w="9525">
              <a:solidFill>
                <a:schemeClr val="dk1"/>
              </a:solidFill>
              <a:prstDash val="solid"/>
              <a:miter lim="800000"/>
              <a:headEnd len="sm" w="sm" type="none"/>
              <a:tailEnd len="sm" w="sm" type="none"/>
            </a:ln>
          </p:spPr>
        </p:cxnSp>
        <p:cxnSp>
          <p:nvCxnSpPr>
            <p:cNvPr id="314" name="Google Shape;314;p29"/>
            <p:cNvCxnSpPr>
              <a:stCxn id="305" idx="2"/>
              <a:endCxn id="308" idx="0"/>
            </p:cNvCxnSpPr>
            <p:nvPr/>
          </p:nvCxnSpPr>
          <p:spPr>
            <a:xfrm flipH="1" rot="-5400000">
              <a:off x="4048" y="2427"/>
              <a:ext cx="300" cy="600"/>
            </a:xfrm>
            <a:prstGeom prst="bentConnector3">
              <a:avLst>
                <a:gd fmla="val -1055333" name="adj1"/>
              </a:avLst>
            </a:prstGeom>
            <a:noFill/>
            <a:ln cap="flat" cmpd="sng" w="9525">
              <a:solidFill>
                <a:schemeClr val="dk1"/>
              </a:solidFill>
              <a:prstDash val="solid"/>
              <a:miter lim="800000"/>
              <a:headEnd len="sm" w="sm" type="none"/>
              <a:tailEnd len="sm" w="sm"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320" name="Google Shape;320;p3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1" lang="en-US"/>
              <a:t>Shape </a:t>
            </a:r>
            <a:r>
              <a:rPr lang="en-US"/>
              <a:t>class hierarchy</a:t>
            </a:r>
            <a:endParaRPr/>
          </a:p>
        </p:txBody>
      </p:sp>
      <p:sp>
        <p:nvSpPr>
          <p:cNvPr id="321" name="Google Shape;321;p30"/>
          <p:cNvSpPr/>
          <p:nvPr/>
        </p:nvSpPr>
        <p:spPr>
          <a:xfrm>
            <a:off x="1524000" y="2819400"/>
            <a:ext cx="3040063"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TwoDimensionalShape</a:t>
            </a:r>
            <a:endParaRPr b="0" i="0" sz="1400" u="none" cap="none" strike="noStrike">
              <a:solidFill>
                <a:srgbClr val="000000"/>
              </a:solidFill>
              <a:latin typeface="Arial"/>
              <a:ea typeface="Arial"/>
              <a:cs typeface="Arial"/>
              <a:sym typeface="Arial"/>
            </a:endParaRPr>
          </a:p>
        </p:txBody>
      </p:sp>
      <p:sp>
        <p:nvSpPr>
          <p:cNvPr id="322" name="Google Shape;322;p30"/>
          <p:cNvSpPr/>
          <p:nvPr/>
        </p:nvSpPr>
        <p:spPr>
          <a:xfrm>
            <a:off x="4191000" y="1828800"/>
            <a:ext cx="925513"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Shape</a:t>
            </a:r>
            <a:endParaRPr b="0" i="0" sz="1400" u="none" cap="none" strike="noStrike">
              <a:solidFill>
                <a:srgbClr val="000000"/>
              </a:solidFill>
              <a:latin typeface="Arial"/>
              <a:ea typeface="Arial"/>
              <a:cs typeface="Arial"/>
              <a:sym typeface="Arial"/>
            </a:endParaRPr>
          </a:p>
        </p:txBody>
      </p:sp>
      <p:cxnSp>
        <p:nvCxnSpPr>
          <p:cNvPr id="323" name="Google Shape;323;p30"/>
          <p:cNvCxnSpPr/>
          <p:nvPr/>
        </p:nvCxnSpPr>
        <p:spPr>
          <a:xfrm flipH="1">
            <a:off x="2819400" y="2362200"/>
            <a:ext cx="1600200" cy="533400"/>
          </a:xfrm>
          <a:prstGeom prst="straightConnector1">
            <a:avLst/>
          </a:prstGeom>
          <a:noFill/>
          <a:ln cap="flat" cmpd="sng" w="12700">
            <a:solidFill>
              <a:schemeClr val="accent2"/>
            </a:solidFill>
            <a:prstDash val="solid"/>
            <a:round/>
            <a:headEnd len="sm" w="sm" type="none"/>
            <a:tailEnd len="sm" w="sm" type="none"/>
          </a:ln>
        </p:spPr>
      </p:cxnSp>
      <p:cxnSp>
        <p:nvCxnSpPr>
          <p:cNvPr id="324" name="Google Shape;324;p30"/>
          <p:cNvCxnSpPr/>
          <p:nvPr/>
        </p:nvCxnSpPr>
        <p:spPr>
          <a:xfrm>
            <a:off x="4724400" y="2362200"/>
            <a:ext cx="1828800" cy="533400"/>
          </a:xfrm>
          <a:prstGeom prst="straightConnector1">
            <a:avLst/>
          </a:prstGeom>
          <a:noFill/>
          <a:ln cap="flat" cmpd="sng" w="12700">
            <a:solidFill>
              <a:schemeClr val="accent2"/>
            </a:solidFill>
            <a:prstDash val="solid"/>
            <a:round/>
            <a:headEnd len="sm" w="sm" type="none"/>
            <a:tailEnd len="sm" w="sm" type="none"/>
          </a:ln>
        </p:spPr>
      </p:cxnSp>
      <p:sp>
        <p:nvSpPr>
          <p:cNvPr id="325" name="Google Shape;325;p30"/>
          <p:cNvSpPr/>
          <p:nvPr/>
        </p:nvSpPr>
        <p:spPr>
          <a:xfrm>
            <a:off x="5029200" y="2819400"/>
            <a:ext cx="3190875" cy="454025"/>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ThreeDimensionalShape</a:t>
            </a:r>
            <a:endParaRPr b="0" i="0" sz="1400" u="none" cap="none" strike="noStrike">
              <a:solidFill>
                <a:srgbClr val="000000"/>
              </a:solidFill>
              <a:latin typeface="Arial"/>
              <a:ea typeface="Arial"/>
              <a:cs typeface="Arial"/>
              <a:sym typeface="Arial"/>
            </a:endParaRPr>
          </a:p>
        </p:txBody>
      </p:sp>
      <p:grpSp>
        <p:nvGrpSpPr>
          <p:cNvPr id="326" name="Google Shape;326;p30"/>
          <p:cNvGrpSpPr/>
          <p:nvPr/>
        </p:nvGrpSpPr>
        <p:grpSpPr>
          <a:xfrm>
            <a:off x="1295400" y="3352800"/>
            <a:ext cx="3497263" cy="1292225"/>
            <a:chOff x="816" y="2112"/>
            <a:chExt cx="2203" cy="814"/>
          </a:xfrm>
        </p:grpSpPr>
        <p:sp>
          <p:nvSpPr>
            <p:cNvPr id="327" name="Google Shape;327;p30"/>
            <p:cNvSpPr/>
            <p:nvPr/>
          </p:nvSpPr>
          <p:spPr>
            <a:xfrm>
              <a:off x="816" y="2640"/>
              <a:ext cx="582" cy="286"/>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Circle</a:t>
              </a:r>
              <a:endParaRPr b="0" i="0" sz="1400" u="none" cap="none" strike="noStrike">
                <a:solidFill>
                  <a:srgbClr val="000000"/>
                </a:solidFill>
                <a:latin typeface="Arial"/>
                <a:ea typeface="Arial"/>
                <a:cs typeface="Arial"/>
                <a:sym typeface="Arial"/>
              </a:endParaRPr>
            </a:p>
          </p:txBody>
        </p:sp>
        <p:cxnSp>
          <p:nvCxnSpPr>
            <p:cNvPr id="328" name="Google Shape;328;p30"/>
            <p:cNvCxnSpPr/>
            <p:nvPr/>
          </p:nvCxnSpPr>
          <p:spPr>
            <a:xfrm flipH="1">
              <a:off x="1200" y="2112"/>
              <a:ext cx="432" cy="528"/>
            </a:xfrm>
            <a:prstGeom prst="straightConnector1">
              <a:avLst/>
            </a:prstGeom>
            <a:noFill/>
            <a:ln cap="flat" cmpd="sng" w="12700">
              <a:solidFill>
                <a:schemeClr val="accent2"/>
              </a:solidFill>
              <a:prstDash val="solid"/>
              <a:round/>
              <a:headEnd len="sm" w="sm" type="none"/>
              <a:tailEnd len="sm" w="sm" type="none"/>
            </a:ln>
          </p:spPr>
        </p:cxnSp>
        <p:cxnSp>
          <p:nvCxnSpPr>
            <p:cNvPr id="329" name="Google Shape;329;p30"/>
            <p:cNvCxnSpPr/>
            <p:nvPr/>
          </p:nvCxnSpPr>
          <p:spPr>
            <a:xfrm>
              <a:off x="1968" y="2112"/>
              <a:ext cx="480" cy="528"/>
            </a:xfrm>
            <a:prstGeom prst="straightConnector1">
              <a:avLst/>
            </a:prstGeom>
            <a:noFill/>
            <a:ln cap="flat" cmpd="sng" w="12700">
              <a:solidFill>
                <a:schemeClr val="accent2"/>
              </a:solidFill>
              <a:prstDash val="solid"/>
              <a:round/>
              <a:headEnd len="sm" w="sm" type="none"/>
              <a:tailEnd len="sm" w="sm" type="none"/>
            </a:ln>
          </p:spPr>
        </p:cxnSp>
        <p:cxnSp>
          <p:nvCxnSpPr>
            <p:cNvPr id="330" name="Google Shape;330;p30"/>
            <p:cNvCxnSpPr/>
            <p:nvPr/>
          </p:nvCxnSpPr>
          <p:spPr>
            <a:xfrm>
              <a:off x="1824" y="2112"/>
              <a:ext cx="0" cy="528"/>
            </a:xfrm>
            <a:prstGeom prst="straightConnector1">
              <a:avLst/>
            </a:prstGeom>
            <a:noFill/>
            <a:ln cap="flat" cmpd="sng" w="12700">
              <a:solidFill>
                <a:schemeClr val="accent2"/>
              </a:solidFill>
              <a:prstDash val="solid"/>
              <a:round/>
              <a:headEnd len="sm" w="sm" type="none"/>
              <a:tailEnd len="sm" w="sm" type="none"/>
            </a:ln>
          </p:spPr>
        </p:cxnSp>
        <p:sp>
          <p:nvSpPr>
            <p:cNvPr id="331" name="Google Shape;331;p30"/>
            <p:cNvSpPr/>
            <p:nvPr/>
          </p:nvSpPr>
          <p:spPr>
            <a:xfrm>
              <a:off x="1536" y="2640"/>
              <a:ext cx="647" cy="286"/>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Square</a:t>
              </a:r>
              <a:endParaRPr b="0" i="0" sz="1400" u="none" cap="none" strike="noStrike">
                <a:solidFill>
                  <a:srgbClr val="000000"/>
                </a:solidFill>
                <a:latin typeface="Arial"/>
                <a:ea typeface="Arial"/>
                <a:cs typeface="Arial"/>
                <a:sym typeface="Arial"/>
              </a:endParaRPr>
            </a:p>
          </p:txBody>
        </p:sp>
        <p:sp>
          <p:nvSpPr>
            <p:cNvPr id="332" name="Google Shape;332;p30"/>
            <p:cNvSpPr/>
            <p:nvPr/>
          </p:nvSpPr>
          <p:spPr>
            <a:xfrm>
              <a:off x="2256" y="2640"/>
              <a:ext cx="763" cy="286"/>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Triangle</a:t>
              </a:r>
              <a:endParaRPr b="0" i="0" sz="1400" u="none" cap="none" strike="noStrike">
                <a:solidFill>
                  <a:srgbClr val="000000"/>
                </a:solidFill>
                <a:latin typeface="Arial"/>
                <a:ea typeface="Arial"/>
                <a:cs typeface="Arial"/>
                <a:sym typeface="Arial"/>
              </a:endParaRPr>
            </a:p>
          </p:txBody>
        </p:sp>
      </p:grpSp>
      <p:grpSp>
        <p:nvGrpSpPr>
          <p:cNvPr id="333" name="Google Shape;333;p30"/>
          <p:cNvGrpSpPr/>
          <p:nvPr/>
        </p:nvGrpSpPr>
        <p:grpSpPr>
          <a:xfrm>
            <a:off x="4953000" y="3352800"/>
            <a:ext cx="3954463" cy="1292225"/>
            <a:chOff x="816" y="2112"/>
            <a:chExt cx="2491" cy="814"/>
          </a:xfrm>
        </p:grpSpPr>
        <p:sp>
          <p:nvSpPr>
            <p:cNvPr id="334" name="Google Shape;334;p30"/>
            <p:cNvSpPr/>
            <p:nvPr/>
          </p:nvSpPr>
          <p:spPr>
            <a:xfrm>
              <a:off x="816" y="2640"/>
              <a:ext cx="647" cy="286"/>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Sphere</a:t>
              </a:r>
              <a:endParaRPr b="0" i="0" sz="1400" u="none" cap="none" strike="noStrike">
                <a:solidFill>
                  <a:srgbClr val="000000"/>
                </a:solidFill>
                <a:latin typeface="Arial"/>
                <a:ea typeface="Arial"/>
                <a:cs typeface="Arial"/>
                <a:sym typeface="Arial"/>
              </a:endParaRPr>
            </a:p>
          </p:txBody>
        </p:sp>
        <p:cxnSp>
          <p:nvCxnSpPr>
            <p:cNvPr id="335" name="Google Shape;335;p30"/>
            <p:cNvCxnSpPr/>
            <p:nvPr/>
          </p:nvCxnSpPr>
          <p:spPr>
            <a:xfrm flipH="1">
              <a:off x="1200" y="2112"/>
              <a:ext cx="432" cy="528"/>
            </a:xfrm>
            <a:prstGeom prst="straightConnector1">
              <a:avLst/>
            </a:prstGeom>
            <a:noFill/>
            <a:ln cap="flat" cmpd="sng" w="12700">
              <a:solidFill>
                <a:schemeClr val="accent2"/>
              </a:solidFill>
              <a:prstDash val="solid"/>
              <a:round/>
              <a:headEnd len="sm" w="sm" type="none"/>
              <a:tailEnd len="sm" w="sm" type="none"/>
            </a:ln>
          </p:spPr>
        </p:cxnSp>
        <p:cxnSp>
          <p:nvCxnSpPr>
            <p:cNvPr id="336" name="Google Shape;336;p30"/>
            <p:cNvCxnSpPr/>
            <p:nvPr/>
          </p:nvCxnSpPr>
          <p:spPr>
            <a:xfrm>
              <a:off x="1968" y="2112"/>
              <a:ext cx="480" cy="528"/>
            </a:xfrm>
            <a:prstGeom prst="straightConnector1">
              <a:avLst/>
            </a:prstGeom>
            <a:noFill/>
            <a:ln cap="flat" cmpd="sng" w="12700">
              <a:solidFill>
                <a:schemeClr val="accent2"/>
              </a:solidFill>
              <a:prstDash val="solid"/>
              <a:round/>
              <a:headEnd len="sm" w="sm" type="none"/>
              <a:tailEnd len="sm" w="sm" type="none"/>
            </a:ln>
          </p:spPr>
        </p:cxnSp>
        <p:cxnSp>
          <p:nvCxnSpPr>
            <p:cNvPr id="337" name="Google Shape;337;p30"/>
            <p:cNvCxnSpPr/>
            <p:nvPr/>
          </p:nvCxnSpPr>
          <p:spPr>
            <a:xfrm>
              <a:off x="1824" y="2112"/>
              <a:ext cx="0" cy="528"/>
            </a:xfrm>
            <a:prstGeom prst="straightConnector1">
              <a:avLst/>
            </a:prstGeom>
            <a:noFill/>
            <a:ln cap="flat" cmpd="sng" w="12700">
              <a:solidFill>
                <a:schemeClr val="accent2"/>
              </a:solidFill>
              <a:prstDash val="solid"/>
              <a:round/>
              <a:headEnd len="sm" w="sm" type="none"/>
              <a:tailEnd len="sm" w="sm" type="none"/>
            </a:ln>
          </p:spPr>
        </p:cxnSp>
        <p:sp>
          <p:nvSpPr>
            <p:cNvPr id="338" name="Google Shape;338;p30"/>
            <p:cNvSpPr/>
            <p:nvPr/>
          </p:nvSpPr>
          <p:spPr>
            <a:xfrm>
              <a:off x="1536" y="2640"/>
              <a:ext cx="519" cy="286"/>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Cube</a:t>
              </a:r>
              <a:endParaRPr b="0" i="0" sz="1400" u="none" cap="none" strike="noStrike">
                <a:solidFill>
                  <a:srgbClr val="000000"/>
                </a:solidFill>
                <a:latin typeface="Arial"/>
                <a:ea typeface="Arial"/>
                <a:cs typeface="Arial"/>
                <a:sym typeface="Arial"/>
              </a:endParaRPr>
            </a:p>
          </p:txBody>
        </p:sp>
        <p:sp>
          <p:nvSpPr>
            <p:cNvPr id="339" name="Google Shape;339;p30"/>
            <p:cNvSpPr/>
            <p:nvPr/>
          </p:nvSpPr>
          <p:spPr>
            <a:xfrm>
              <a:off x="2256" y="2640"/>
              <a:ext cx="1051" cy="286"/>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Tetrahedron</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Polymorphism</a:t>
            </a:r>
            <a:endParaRPr/>
          </a:p>
        </p:txBody>
      </p:sp>
      <p:sp>
        <p:nvSpPr>
          <p:cNvPr id="345" name="Google Shape;345;p3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Polymorphism is a property by which the same message can be sent to objects of several different classes and each object can respond in a different way depending on its class.</a:t>
            </a:r>
            <a:endParaRPr/>
          </a:p>
          <a:p>
            <a:pPr indent="-133985" lvl="0" marL="274320" rtl="0" algn="l">
              <a:lnSpc>
                <a:spcPct val="100000"/>
              </a:lnSpc>
              <a:spcBef>
                <a:spcPts val="580"/>
              </a:spcBef>
              <a:spcAft>
                <a:spcPts val="0"/>
              </a:spcAft>
              <a:buSzPts val="2210"/>
              <a:buNone/>
            </a:pPr>
            <a:r>
              <a:t/>
            </a:r>
            <a:endParaRPr/>
          </a:p>
        </p:txBody>
      </p:sp>
      <p:pic>
        <p:nvPicPr>
          <p:cNvPr id="346" name="Google Shape;346;p31"/>
          <p:cNvPicPr preferRelativeResize="0"/>
          <p:nvPr/>
        </p:nvPicPr>
        <p:blipFill rotWithShape="1">
          <a:blip r:embed="rId3">
            <a:alphaModFix/>
          </a:blip>
          <a:srcRect b="0" l="0" r="0" t="0"/>
          <a:stretch/>
        </p:blipFill>
        <p:spPr>
          <a:xfrm>
            <a:off x="1295400" y="3276600"/>
            <a:ext cx="6553200"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Need of Object-Oriented Programming</a:t>
            </a:r>
            <a:endParaRPr/>
          </a:p>
        </p:txBody>
      </p:sp>
      <p:sp>
        <p:nvSpPr>
          <p:cNvPr id="112" name="Google Shape;112;p1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210"/>
              <a:buChar char="⚫"/>
            </a:pPr>
            <a:r>
              <a:rPr lang="en-US"/>
              <a:t>Programming paradigm</a:t>
            </a:r>
            <a:endParaRPr/>
          </a:p>
          <a:p>
            <a:pPr indent="-274320" lvl="0" marL="274320" rtl="0" algn="l">
              <a:lnSpc>
                <a:spcPct val="100000"/>
              </a:lnSpc>
              <a:spcBef>
                <a:spcPts val="580"/>
              </a:spcBef>
              <a:spcAft>
                <a:spcPts val="0"/>
              </a:spcAft>
              <a:buSzPts val="2210"/>
              <a:buChar char="⚫"/>
            </a:pPr>
            <a:r>
              <a:rPr lang="en-US"/>
              <a:t>Different approaches to build solutions to specific type of problems</a:t>
            </a:r>
            <a:endParaRPr/>
          </a:p>
          <a:p>
            <a:pPr indent="-274320" lvl="0" marL="274320" rtl="0" algn="l">
              <a:lnSpc>
                <a:spcPct val="100000"/>
              </a:lnSpc>
              <a:spcBef>
                <a:spcPts val="840"/>
              </a:spcBef>
              <a:spcAft>
                <a:spcPts val="0"/>
              </a:spcAft>
              <a:buSzPts val="2380"/>
              <a:buChar char="⚫"/>
            </a:pPr>
            <a:r>
              <a:rPr lang="en-US" sz="2800"/>
              <a:t>One problem-solving technique:</a:t>
            </a:r>
            <a:endParaRPr/>
          </a:p>
          <a:p>
            <a:pPr indent="-228600" lvl="1" marL="548640" rtl="0" algn="l">
              <a:lnSpc>
                <a:spcPct val="100000"/>
              </a:lnSpc>
              <a:spcBef>
                <a:spcPts val="690"/>
              </a:spcBef>
              <a:spcAft>
                <a:spcPts val="0"/>
              </a:spcAft>
              <a:buSzPts val="1955"/>
              <a:buChar char="⚫"/>
            </a:pPr>
            <a:r>
              <a:rPr lang="en-US" sz="2300"/>
              <a:t>Analyze the problem </a:t>
            </a:r>
            <a:endParaRPr/>
          </a:p>
          <a:p>
            <a:pPr indent="-228600" lvl="1" marL="548640" rtl="0" algn="l">
              <a:lnSpc>
                <a:spcPct val="100000"/>
              </a:lnSpc>
              <a:spcBef>
                <a:spcPts val="690"/>
              </a:spcBef>
              <a:spcAft>
                <a:spcPts val="0"/>
              </a:spcAft>
              <a:buSzPts val="1955"/>
              <a:buChar char="⚫"/>
            </a:pPr>
            <a:r>
              <a:rPr lang="en-US" sz="2300"/>
              <a:t>Outline the problem requirements</a:t>
            </a:r>
            <a:endParaRPr/>
          </a:p>
          <a:p>
            <a:pPr indent="-228600" lvl="1" marL="548640" rtl="0" algn="l">
              <a:lnSpc>
                <a:spcPct val="100000"/>
              </a:lnSpc>
              <a:spcBef>
                <a:spcPts val="690"/>
              </a:spcBef>
              <a:spcAft>
                <a:spcPts val="0"/>
              </a:spcAft>
              <a:buSzPts val="1955"/>
              <a:buChar char="⚫"/>
            </a:pPr>
            <a:r>
              <a:rPr lang="en-US" sz="2300"/>
              <a:t>Design steps (algorithm) to solve the problem</a:t>
            </a:r>
            <a:endParaRPr/>
          </a:p>
          <a:p>
            <a:pPr indent="-274320" lvl="0" marL="274320" rtl="0" algn="l">
              <a:lnSpc>
                <a:spcPct val="100000"/>
              </a:lnSpc>
              <a:spcBef>
                <a:spcPts val="840"/>
              </a:spcBef>
              <a:spcAft>
                <a:spcPts val="0"/>
              </a:spcAft>
              <a:buSzPts val="2380"/>
              <a:buChar char="⚫"/>
            </a:pPr>
            <a:r>
              <a:rPr lang="en-US" sz="2800" u="sng"/>
              <a:t>Algorithm</a:t>
            </a:r>
            <a:r>
              <a:rPr lang="en-US" sz="2800"/>
              <a:t>: </a:t>
            </a:r>
            <a:endParaRPr/>
          </a:p>
          <a:p>
            <a:pPr indent="-228600" lvl="1" marL="548640" rtl="0" algn="l">
              <a:lnSpc>
                <a:spcPct val="100000"/>
              </a:lnSpc>
              <a:spcBef>
                <a:spcPts val="690"/>
              </a:spcBef>
              <a:spcAft>
                <a:spcPts val="0"/>
              </a:spcAft>
              <a:buSzPts val="1955"/>
              <a:buChar char="⚫"/>
            </a:pPr>
            <a:r>
              <a:rPr lang="en-US" sz="2300"/>
              <a:t>Step-by-step problem-solving process</a:t>
            </a:r>
            <a:endParaRPr/>
          </a:p>
          <a:p>
            <a:pPr indent="-228600" lvl="1" marL="548640" rtl="0" algn="l">
              <a:lnSpc>
                <a:spcPct val="100000"/>
              </a:lnSpc>
              <a:spcBef>
                <a:spcPts val="690"/>
              </a:spcBef>
              <a:spcAft>
                <a:spcPts val="0"/>
              </a:spcAft>
              <a:buSzPts val="1955"/>
              <a:buChar char="⚫"/>
            </a:pPr>
            <a:r>
              <a:rPr lang="en-US" sz="2300"/>
              <a:t>Solution achieved in finite amount of time</a:t>
            </a:r>
            <a:endParaRPr/>
          </a:p>
          <a:p>
            <a:pPr indent="-274320" lvl="0" marL="274320" rtl="0" algn="l">
              <a:lnSpc>
                <a:spcPct val="100000"/>
              </a:lnSpc>
              <a:spcBef>
                <a:spcPts val="580"/>
              </a:spcBef>
              <a:spcAft>
                <a:spcPts val="0"/>
              </a:spcAft>
              <a:buSzPts val="221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C++ Programming</a:t>
            </a:r>
            <a:endParaRPr/>
          </a:p>
        </p:txBody>
      </p:sp>
      <p:sp>
        <p:nvSpPr>
          <p:cNvPr id="352" name="Google Shape;352;p3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210"/>
              <a:buChar char="⚫"/>
            </a:pPr>
            <a:r>
              <a:rPr lang="en-US"/>
              <a:t>History of C++ </a:t>
            </a:r>
            <a:endParaRPr/>
          </a:p>
          <a:p>
            <a:pPr indent="-228600" lvl="1" marL="548640" rtl="0" algn="l">
              <a:lnSpc>
                <a:spcPct val="100000"/>
              </a:lnSpc>
              <a:spcBef>
                <a:spcPts val="370"/>
              </a:spcBef>
              <a:spcAft>
                <a:spcPts val="0"/>
              </a:spcAft>
              <a:buSzPts val="2040"/>
              <a:buChar char="⚫"/>
            </a:pPr>
            <a:r>
              <a:rPr lang="en-US"/>
              <a:t>Extension of C</a:t>
            </a:r>
            <a:endParaRPr/>
          </a:p>
          <a:p>
            <a:pPr indent="-228600" lvl="1" marL="548640" rtl="0" algn="l">
              <a:lnSpc>
                <a:spcPct val="100000"/>
              </a:lnSpc>
              <a:spcBef>
                <a:spcPts val="370"/>
              </a:spcBef>
              <a:spcAft>
                <a:spcPts val="0"/>
              </a:spcAft>
              <a:buSzPts val="2040"/>
              <a:buChar char="⚫"/>
            </a:pPr>
            <a:r>
              <a:rPr lang="en-US"/>
              <a:t>Early 1980s: </a:t>
            </a:r>
            <a:r>
              <a:rPr lang="en-US">
                <a:solidFill>
                  <a:srgbClr val="FF0000"/>
                </a:solidFill>
              </a:rPr>
              <a:t>Bjarne Stroustrup </a:t>
            </a:r>
            <a:r>
              <a:rPr lang="en-US"/>
              <a:t>(Bell Laboratories)</a:t>
            </a:r>
            <a:endParaRPr/>
          </a:p>
          <a:p>
            <a:pPr indent="-228600" lvl="1" marL="548640" rtl="0" algn="l">
              <a:lnSpc>
                <a:spcPct val="100000"/>
              </a:lnSpc>
              <a:spcBef>
                <a:spcPts val="370"/>
              </a:spcBef>
              <a:spcAft>
                <a:spcPts val="0"/>
              </a:spcAft>
              <a:buSzPts val="2040"/>
              <a:buChar char="⚫"/>
            </a:pPr>
            <a:r>
              <a:rPr lang="en-US"/>
              <a:t>Provides capabilities for object-oriented programming</a:t>
            </a:r>
            <a:endParaRPr/>
          </a:p>
          <a:p>
            <a:pPr indent="-228600" lvl="2" marL="822960" rtl="0" algn="l">
              <a:lnSpc>
                <a:spcPct val="100000"/>
              </a:lnSpc>
              <a:spcBef>
                <a:spcPts val="370"/>
              </a:spcBef>
              <a:spcAft>
                <a:spcPts val="0"/>
              </a:spcAft>
              <a:buSzPts val="1700"/>
              <a:buChar char="⚫"/>
            </a:pPr>
            <a:r>
              <a:rPr lang="en-US"/>
              <a:t>Objects: reusable software components </a:t>
            </a:r>
            <a:endParaRPr/>
          </a:p>
          <a:p>
            <a:pPr indent="-228600" lvl="3" marL="1097280" rtl="0" algn="l">
              <a:lnSpc>
                <a:spcPct val="100000"/>
              </a:lnSpc>
              <a:spcBef>
                <a:spcPts val="370"/>
              </a:spcBef>
              <a:spcAft>
                <a:spcPts val="0"/>
              </a:spcAft>
              <a:buSzPts val="1600"/>
              <a:buChar char="⚫"/>
            </a:pPr>
            <a:r>
              <a:rPr lang="en-US"/>
              <a:t>Model items in real world</a:t>
            </a:r>
            <a:endParaRPr/>
          </a:p>
          <a:p>
            <a:pPr indent="-228600" lvl="2" marL="822960" rtl="0" algn="l">
              <a:lnSpc>
                <a:spcPct val="100000"/>
              </a:lnSpc>
              <a:spcBef>
                <a:spcPts val="370"/>
              </a:spcBef>
              <a:spcAft>
                <a:spcPts val="0"/>
              </a:spcAft>
              <a:buSzPts val="1700"/>
              <a:buChar char="⚫"/>
            </a:pPr>
            <a:r>
              <a:rPr lang="en-US"/>
              <a:t>Object-oriented programs</a:t>
            </a:r>
            <a:endParaRPr/>
          </a:p>
          <a:p>
            <a:pPr indent="-228600" lvl="3" marL="1097280" rtl="0" algn="l">
              <a:lnSpc>
                <a:spcPct val="100000"/>
              </a:lnSpc>
              <a:spcBef>
                <a:spcPts val="370"/>
              </a:spcBef>
              <a:spcAft>
                <a:spcPts val="0"/>
              </a:spcAft>
              <a:buSzPts val="1600"/>
              <a:buChar char="⚫"/>
            </a:pPr>
            <a:r>
              <a:rPr lang="en-US"/>
              <a:t>Easy to understand, correct and modify</a:t>
            </a:r>
            <a:endParaRPr/>
          </a:p>
          <a:p>
            <a:pPr indent="-228600" lvl="1" marL="548640" rtl="0" algn="l">
              <a:lnSpc>
                <a:spcPct val="100000"/>
              </a:lnSpc>
              <a:spcBef>
                <a:spcPts val="370"/>
              </a:spcBef>
              <a:spcAft>
                <a:spcPts val="0"/>
              </a:spcAft>
              <a:buSzPts val="2040"/>
              <a:buChar char="⚫"/>
            </a:pPr>
            <a:r>
              <a:rPr lang="en-US"/>
              <a:t>Hybrid language</a:t>
            </a:r>
            <a:endParaRPr/>
          </a:p>
          <a:p>
            <a:pPr indent="-228600" lvl="2" marL="822960" rtl="0" algn="l">
              <a:lnSpc>
                <a:spcPct val="100000"/>
              </a:lnSpc>
              <a:spcBef>
                <a:spcPts val="370"/>
              </a:spcBef>
              <a:spcAft>
                <a:spcPts val="0"/>
              </a:spcAft>
              <a:buSzPts val="1700"/>
              <a:buChar char="⚫"/>
            </a:pPr>
            <a:r>
              <a:rPr lang="en-US"/>
              <a:t>C-like style</a:t>
            </a:r>
            <a:endParaRPr/>
          </a:p>
          <a:p>
            <a:pPr indent="-228600" lvl="2" marL="822960" rtl="0" algn="l">
              <a:lnSpc>
                <a:spcPct val="100000"/>
              </a:lnSpc>
              <a:spcBef>
                <a:spcPts val="370"/>
              </a:spcBef>
              <a:spcAft>
                <a:spcPts val="0"/>
              </a:spcAft>
              <a:buSzPts val="1700"/>
              <a:buChar char="⚫"/>
            </a:pPr>
            <a:r>
              <a:rPr lang="en-US"/>
              <a:t>Object-oriented style</a:t>
            </a:r>
            <a:endParaRPr/>
          </a:p>
          <a:p>
            <a:pPr indent="-228600" lvl="2" marL="822960" rtl="0" algn="l">
              <a:lnSpc>
                <a:spcPct val="100000"/>
              </a:lnSpc>
              <a:spcBef>
                <a:spcPts val="370"/>
              </a:spcBef>
              <a:spcAft>
                <a:spcPts val="0"/>
              </a:spcAft>
              <a:buSzPts val="1700"/>
              <a:buChar char="⚫"/>
            </a:pPr>
            <a:r>
              <a:rPr lang="en-US"/>
              <a:t>Both</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Structure of C++ program</a:t>
            </a:r>
            <a:endParaRPr/>
          </a:p>
        </p:txBody>
      </p:sp>
      <p:pic>
        <p:nvPicPr>
          <p:cNvPr descr="program structure of c++" id="358" name="Google Shape;358;p33"/>
          <p:cNvPicPr preferRelativeResize="0"/>
          <p:nvPr>
            <p:ph idx="1" type="body"/>
          </p:nvPr>
        </p:nvPicPr>
        <p:blipFill rotWithShape="1">
          <a:blip r:embed="rId3">
            <a:alphaModFix/>
          </a:blip>
          <a:srcRect b="0" l="0" r="0" t="0"/>
          <a:stretch/>
        </p:blipFill>
        <p:spPr>
          <a:xfrm>
            <a:off x="457200" y="1676400"/>
            <a:ext cx="3133725" cy="3962400"/>
          </a:xfrm>
          <a:prstGeom prst="rect">
            <a:avLst/>
          </a:prstGeom>
          <a:noFill/>
          <a:ln>
            <a:noFill/>
          </a:ln>
        </p:spPr>
      </p:pic>
      <p:sp>
        <p:nvSpPr>
          <p:cNvPr id="359" name="Google Shape;359;p33"/>
          <p:cNvSpPr/>
          <p:nvPr/>
        </p:nvSpPr>
        <p:spPr>
          <a:xfrm>
            <a:off x="3886200" y="1143000"/>
            <a:ext cx="4953000" cy="56323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Declaration section</a:t>
            </a:r>
            <a:r>
              <a:rPr b="0" i="0" lang="en-US" sz="2000" u="none" cap="none" strike="noStrike">
                <a:solidFill>
                  <a:schemeClr val="dk1"/>
                </a:solidFill>
                <a:latin typeface="Times New Roman"/>
                <a:ea typeface="Times New Roman"/>
                <a:cs typeface="Times New Roman"/>
                <a:sym typeface="Times New Roman"/>
              </a:rPr>
              <a:t> includes different library functions and header files. All preprocessor directives are written in this section.</a:t>
            </a:r>
            <a:br>
              <a:rPr b="0" i="0" lang="en-US" sz="2000" u="none" cap="none" strike="noStrike">
                <a:solidFill>
                  <a:schemeClr val="dk1"/>
                </a:solidFill>
                <a:latin typeface="Times New Roman"/>
                <a:ea typeface="Times New Roman"/>
                <a:cs typeface="Times New Roman"/>
                <a:sym typeface="Times New Roman"/>
              </a:rPr>
            </a:br>
            <a:br>
              <a:rPr b="0" i="0" lang="en-US" sz="2000" u="none" cap="none" strike="noStrike">
                <a:solidFill>
                  <a:schemeClr val="dk1"/>
                </a:solidFill>
                <a:latin typeface="Times New Roman"/>
                <a:ea typeface="Times New Roman"/>
                <a:cs typeface="Times New Roman"/>
                <a:sym typeface="Times New Roman"/>
              </a:rPr>
            </a:br>
            <a:r>
              <a:rPr b="1" i="0" lang="en-US" sz="2000" u="none" cap="none" strike="noStrike">
                <a:solidFill>
                  <a:schemeClr val="dk1"/>
                </a:solidFill>
                <a:latin typeface="Times New Roman"/>
                <a:ea typeface="Times New Roman"/>
                <a:cs typeface="Times New Roman"/>
                <a:sym typeface="Times New Roman"/>
              </a:rPr>
              <a:t>Global declaration</a:t>
            </a:r>
            <a:r>
              <a:rPr b="0" i="0" lang="en-US" sz="2000" u="none" cap="none" strike="noStrike">
                <a:solidFill>
                  <a:schemeClr val="dk1"/>
                </a:solidFill>
                <a:latin typeface="Times New Roman"/>
                <a:ea typeface="Times New Roman"/>
                <a:cs typeface="Times New Roman"/>
                <a:sym typeface="Times New Roman"/>
              </a:rPr>
              <a:t> includes structure, class, variable. All global variables are declared here.</a:t>
            </a:r>
            <a:br>
              <a:rPr b="0" i="0" lang="en-US" sz="2000" u="none" cap="none" strike="noStrike">
                <a:solidFill>
                  <a:schemeClr val="dk1"/>
                </a:solidFill>
                <a:latin typeface="Times New Roman"/>
                <a:ea typeface="Times New Roman"/>
                <a:cs typeface="Times New Roman"/>
                <a:sym typeface="Times New Roman"/>
              </a:rPr>
            </a:br>
            <a:br>
              <a:rPr b="0" i="0" lang="en-US" sz="2000" u="none" cap="none" strike="noStrike">
                <a:solidFill>
                  <a:schemeClr val="dk1"/>
                </a:solidFill>
                <a:latin typeface="Times New Roman"/>
                <a:ea typeface="Times New Roman"/>
                <a:cs typeface="Times New Roman"/>
                <a:sym typeface="Times New Roman"/>
              </a:rPr>
            </a:br>
            <a:r>
              <a:rPr b="1" i="0" lang="en-US" sz="2000" u="none" cap="none" strike="noStrike">
                <a:solidFill>
                  <a:schemeClr val="dk1"/>
                </a:solidFill>
                <a:latin typeface="Times New Roman"/>
                <a:ea typeface="Times New Roman"/>
                <a:cs typeface="Times New Roman"/>
                <a:sym typeface="Times New Roman"/>
              </a:rPr>
              <a:t>Main() function</a:t>
            </a:r>
            <a:r>
              <a:rPr b="0" i="0" lang="en-US" sz="2000" u="none" cap="none" strike="noStrike">
                <a:solidFill>
                  <a:schemeClr val="dk1"/>
                </a:solidFill>
                <a:latin typeface="Times New Roman"/>
                <a:ea typeface="Times New Roman"/>
                <a:cs typeface="Times New Roman"/>
                <a:sym typeface="Times New Roman"/>
              </a:rPr>
              <a:t> is an entry point for all the function. Every C++ program starts with main() function.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In C++, the semicolon is a statement terminator.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is a case-sensitive programming language. (Thus, Name 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name are two different identifiers in 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Structure of C++ program</a:t>
            </a:r>
            <a:endParaRPr/>
          </a:p>
        </p:txBody>
      </p:sp>
      <p:sp>
        <p:nvSpPr>
          <p:cNvPr id="365" name="Google Shape;365;p3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b="1" lang="en-US"/>
              <a:t>Example : /* First C++ Program */</a:t>
            </a:r>
            <a:endParaRPr/>
          </a:p>
          <a:p>
            <a:pPr indent="-274320" lvl="0" marL="274320" rtl="0" algn="l">
              <a:lnSpc>
                <a:spcPct val="100000"/>
              </a:lnSpc>
              <a:spcBef>
                <a:spcPts val="580"/>
              </a:spcBef>
              <a:spcAft>
                <a:spcPts val="0"/>
              </a:spcAft>
              <a:buSzPts val="2210"/>
              <a:buChar char="⚫"/>
            </a:pPr>
            <a:r>
              <a:rPr lang="en-US"/>
              <a:t>#include &lt;iostream&gt;</a:t>
            </a:r>
            <a:br>
              <a:rPr lang="en-US"/>
            </a:br>
            <a:r>
              <a:rPr lang="en-US"/>
              <a:t>using namespace std;</a:t>
            </a:r>
            <a:br>
              <a:rPr lang="en-US"/>
            </a:br>
            <a:r>
              <a:rPr lang="en-US"/>
              <a:t>int main() </a:t>
            </a:r>
            <a:br>
              <a:rPr lang="en-US"/>
            </a:br>
            <a:r>
              <a:rPr lang="en-US"/>
              <a:t>{</a:t>
            </a:r>
            <a:br>
              <a:rPr lang="en-US"/>
            </a:br>
            <a:r>
              <a:rPr lang="en-US"/>
              <a:t>     cout&lt;&lt;"Welcome to SRM University";</a:t>
            </a:r>
            <a:br>
              <a:rPr lang="en-US"/>
            </a:br>
            <a:r>
              <a:rPr lang="en-US"/>
              <a:t>     return 0;</a:t>
            </a:r>
            <a:br>
              <a:rPr lang="en-US"/>
            </a:br>
            <a:r>
              <a:rPr lang="en-US"/>
              <a:t>}</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A Simple Program: Printing a Line of Text</a:t>
            </a:r>
            <a:endParaRPr/>
          </a:p>
        </p:txBody>
      </p:sp>
      <p:sp>
        <p:nvSpPr>
          <p:cNvPr id="371" name="Google Shape;371;p3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372" name="Google Shape;372;p3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Before writing the programs</a:t>
            </a:r>
            <a:endParaRPr/>
          </a:p>
          <a:p>
            <a:pPr indent="-228600" lvl="1" marL="548640" rtl="0" algn="l">
              <a:lnSpc>
                <a:spcPct val="100000"/>
              </a:lnSpc>
              <a:spcBef>
                <a:spcPts val="370"/>
              </a:spcBef>
              <a:spcAft>
                <a:spcPts val="0"/>
              </a:spcAft>
              <a:buSzPts val="2040"/>
              <a:buChar char="⚫"/>
            </a:pPr>
            <a:r>
              <a:rPr lang="en-US"/>
              <a:t>Comments</a:t>
            </a:r>
            <a:endParaRPr/>
          </a:p>
          <a:p>
            <a:pPr indent="-228600" lvl="2" marL="822960" rtl="0" algn="l">
              <a:lnSpc>
                <a:spcPct val="100000"/>
              </a:lnSpc>
              <a:spcBef>
                <a:spcPts val="370"/>
              </a:spcBef>
              <a:spcAft>
                <a:spcPts val="0"/>
              </a:spcAft>
              <a:buSzPts val="1700"/>
              <a:buChar char="⚫"/>
            </a:pPr>
            <a:r>
              <a:rPr lang="en-US"/>
              <a:t>Document programs</a:t>
            </a:r>
            <a:endParaRPr/>
          </a:p>
          <a:p>
            <a:pPr indent="-228600" lvl="2" marL="822960" rtl="0" algn="l">
              <a:lnSpc>
                <a:spcPct val="100000"/>
              </a:lnSpc>
              <a:spcBef>
                <a:spcPts val="370"/>
              </a:spcBef>
              <a:spcAft>
                <a:spcPts val="0"/>
              </a:spcAft>
              <a:buSzPts val="1700"/>
              <a:buChar char="⚫"/>
            </a:pPr>
            <a:r>
              <a:rPr lang="en-US"/>
              <a:t>Improve program readability</a:t>
            </a:r>
            <a:endParaRPr/>
          </a:p>
          <a:p>
            <a:pPr indent="-228600" lvl="2" marL="822960" rtl="0" algn="l">
              <a:lnSpc>
                <a:spcPct val="100000"/>
              </a:lnSpc>
              <a:spcBef>
                <a:spcPts val="370"/>
              </a:spcBef>
              <a:spcAft>
                <a:spcPts val="0"/>
              </a:spcAft>
              <a:buSzPts val="1700"/>
              <a:buChar char="⚫"/>
            </a:pPr>
            <a:r>
              <a:rPr lang="en-US"/>
              <a:t>Ignored by compiler</a:t>
            </a:r>
            <a:endParaRPr/>
          </a:p>
          <a:p>
            <a:pPr indent="-228600" lvl="2" marL="822960" rtl="0" algn="l">
              <a:lnSpc>
                <a:spcPct val="100000"/>
              </a:lnSpc>
              <a:spcBef>
                <a:spcPts val="370"/>
              </a:spcBef>
              <a:spcAft>
                <a:spcPts val="0"/>
              </a:spcAft>
              <a:buSzPts val="1700"/>
              <a:buChar char="⚫"/>
            </a:pPr>
            <a:r>
              <a:rPr lang="en-US"/>
              <a:t>Single-line comment</a:t>
            </a:r>
            <a:endParaRPr/>
          </a:p>
          <a:p>
            <a:pPr indent="-228600" lvl="3" marL="1097280" rtl="0" algn="l">
              <a:lnSpc>
                <a:spcPct val="100000"/>
              </a:lnSpc>
              <a:spcBef>
                <a:spcPts val="370"/>
              </a:spcBef>
              <a:spcAft>
                <a:spcPts val="0"/>
              </a:spcAft>
              <a:buSzPts val="1600"/>
              <a:buChar char="⚫"/>
            </a:pPr>
            <a:r>
              <a:rPr lang="en-US"/>
              <a:t>Use C’s comment /* .. */ OR Begin with </a:t>
            </a:r>
            <a:r>
              <a:rPr b="1" lang="en-US">
                <a:latin typeface="Courier New"/>
                <a:ea typeface="Courier New"/>
                <a:cs typeface="Courier New"/>
                <a:sym typeface="Courier New"/>
              </a:rPr>
              <a:t>// or </a:t>
            </a:r>
            <a:endParaRPr/>
          </a:p>
          <a:p>
            <a:pPr indent="-228600" lvl="1" marL="548640" rtl="0" algn="l">
              <a:lnSpc>
                <a:spcPct val="100000"/>
              </a:lnSpc>
              <a:spcBef>
                <a:spcPts val="370"/>
              </a:spcBef>
              <a:spcAft>
                <a:spcPts val="0"/>
              </a:spcAft>
              <a:buSzPts val="2040"/>
              <a:buChar char="⚫"/>
            </a:pPr>
            <a:r>
              <a:rPr lang="en-US"/>
              <a:t>Preprocessor directives</a:t>
            </a:r>
            <a:endParaRPr/>
          </a:p>
          <a:p>
            <a:pPr indent="-228600" lvl="2" marL="822960" rtl="0" algn="l">
              <a:lnSpc>
                <a:spcPct val="100000"/>
              </a:lnSpc>
              <a:spcBef>
                <a:spcPts val="370"/>
              </a:spcBef>
              <a:spcAft>
                <a:spcPts val="0"/>
              </a:spcAft>
              <a:buSzPts val="1700"/>
              <a:buChar char="⚫"/>
            </a:pPr>
            <a:r>
              <a:rPr lang="en-US"/>
              <a:t>Processed by preprocessor before compiling</a:t>
            </a:r>
            <a:endParaRPr/>
          </a:p>
          <a:p>
            <a:pPr indent="-228600" lvl="2" marL="822960" rtl="0" algn="l">
              <a:lnSpc>
                <a:spcPct val="100000"/>
              </a:lnSpc>
              <a:spcBef>
                <a:spcPts val="370"/>
              </a:spcBef>
              <a:spcAft>
                <a:spcPts val="0"/>
              </a:spcAft>
              <a:buSzPts val="1700"/>
              <a:buChar char="⚫"/>
            </a:pPr>
            <a:r>
              <a:rPr lang="en-US"/>
              <a:t>Begin with </a:t>
            </a:r>
            <a:r>
              <a:rPr b="1" lang="en-US">
                <a:latin typeface="Courier New"/>
                <a:ea typeface="Courier New"/>
                <a:cs typeface="Courier New"/>
                <a:sym typeface="Courier New"/>
              </a:rPr>
              <a:t>#</a:t>
            </a:r>
            <a:endParaRPr/>
          </a:p>
          <a:p>
            <a:pPr indent="-228600" lvl="2" marL="822960" rtl="0" algn="l">
              <a:lnSpc>
                <a:spcPct val="100000"/>
              </a:lnSpc>
              <a:spcBef>
                <a:spcPts val="370"/>
              </a:spcBef>
              <a:spcAft>
                <a:spcPts val="0"/>
              </a:spcAft>
              <a:buSzPts val="1700"/>
              <a:buNone/>
            </a:pPr>
            <a:r>
              <a:t/>
            </a:r>
            <a:endParaRPr b="1">
              <a:latin typeface="Courier New"/>
              <a:ea typeface="Courier New"/>
              <a:cs typeface="Courier New"/>
              <a:sym typeface="Courier New"/>
            </a:endParaRPr>
          </a:p>
          <a:p>
            <a:pPr indent="-228600" lvl="1" marL="548640" rtl="0" algn="l">
              <a:lnSpc>
                <a:spcPct val="100000"/>
              </a:lnSpc>
              <a:spcBef>
                <a:spcPts val="370"/>
              </a:spcBef>
              <a:spcAft>
                <a:spcPts val="0"/>
              </a:spcAft>
              <a:buSzPts val="2040"/>
              <a:buFont typeface="Times New Roman"/>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Basics of a C++ Program</a:t>
            </a:r>
            <a:endParaRPr/>
          </a:p>
        </p:txBody>
      </p:sp>
      <p:sp>
        <p:nvSpPr>
          <p:cNvPr id="378" name="Google Shape;378;p3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379" name="Google Shape;379;p3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Common Input/output functions</a:t>
            </a:r>
            <a:endParaRPr/>
          </a:p>
          <a:p>
            <a:pPr indent="-228600" lvl="1" marL="548640" rtl="0" algn="l">
              <a:lnSpc>
                <a:spcPct val="100000"/>
              </a:lnSpc>
              <a:spcBef>
                <a:spcPts val="370"/>
              </a:spcBef>
              <a:spcAft>
                <a:spcPts val="0"/>
              </a:spcAft>
              <a:buSzPts val="2040"/>
              <a:buChar char="⚫"/>
            </a:pPr>
            <a:r>
              <a:rPr b="1" lang="en-US">
                <a:solidFill>
                  <a:srgbClr val="009999"/>
                </a:solidFill>
                <a:latin typeface="Courier New"/>
                <a:ea typeface="Courier New"/>
                <a:cs typeface="Courier New"/>
                <a:sym typeface="Courier New"/>
              </a:rPr>
              <a:t>cin</a:t>
            </a:r>
            <a:endParaRPr/>
          </a:p>
          <a:p>
            <a:pPr indent="-228600" lvl="2" marL="822960" rtl="0" algn="l">
              <a:lnSpc>
                <a:spcPct val="100000"/>
              </a:lnSpc>
              <a:spcBef>
                <a:spcPts val="370"/>
              </a:spcBef>
              <a:spcAft>
                <a:spcPts val="0"/>
              </a:spcAft>
              <a:buSzPts val="1700"/>
              <a:buChar char="⚫"/>
            </a:pPr>
            <a:r>
              <a:rPr lang="en-US"/>
              <a:t>Standard input stream</a:t>
            </a:r>
            <a:endParaRPr/>
          </a:p>
          <a:p>
            <a:pPr indent="-228600" lvl="2" marL="822960" rtl="0" algn="l">
              <a:lnSpc>
                <a:spcPct val="100000"/>
              </a:lnSpc>
              <a:spcBef>
                <a:spcPts val="370"/>
              </a:spcBef>
              <a:spcAft>
                <a:spcPts val="0"/>
              </a:spcAft>
              <a:buSzPts val="1700"/>
              <a:buChar char="⚫"/>
            </a:pPr>
            <a:r>
              <a:rPr lang="en-US"/>
              <a:t>Normally keyboard</a:t>
            </a:r>
            <a:endParaRPr/>
          </a:p>
          <a:p>
            <a:pPr indent="-228600" lvl="1" marL="548640" rtl="0" algn="l">
              <a:lnSpc>
                <a:spcPct val="100000"/>
              </a:lnSpc>
              <a:spcBef>
                <a:spcPts val="370"/>
              </a:spcBef>
              <a:spcAft>
                <a:spcPts val="0"/>
              </a:spcAft>
              <a:buSzPts val="2040"/>
              <a:buChar char="⚫"/>
            </a:pPr>
            <a:r>
              <a:rPr b="1" lang="en-US">
                <a:solidFill>
                  <a:srgbClr val="009999"/>
                </a:solidFill>
                <a:latin typeface="Courier New"/>
                <a:ea typeface="Courier New"/>
                <a:cs typeface="Courier New"/>
                <a:sym typeface="Courier New"/>
              </a:rPr>
              <a:t>cout</a:t>
            </a:r>
            <a:endParaRPr/>
          </a:p>
          <a:p>
            <a:pPr indent="-228600" lvl="2" marL="822960" rtl="0" algn="l">
              <a:lnSpc>
                <a:spcPct val="100000"/>
              </a:lnSpc>
              <a:spcBef>
                <a:spcPts val="370"/>
              </a:spcBef>
              <a:spcAft>
                <a:spcPts val="0"/>
              </a:spcAft>
              <a:buSzPts val="1700"/>
              <a:buChar char="⚫"/>
            </a:pPr>
            <a:r>
              <a:rPr lang="en-US"/>
              <a:t>Standard output stream</a:t>
            </a:r>
            <a:endParaRPr/>
          </a:p>
          <a:p>
            <a:pPr indent="-228600" lvl="2" marL="822960" rtl="0" algn="l">
              <a:lnSpc>
                <a:spcPct val="100000"/>
              </a:lnSpc>
              <a:spcBef>
                <a:spcPts val="370"/>
              </a:spcBef>
              <a:spcAft>
                <a:spcPts val="0"/>
              </a:spcAft>
              <a:buSzPts val="1700"/>
              <a:buChar char="⚫"/>
            </a:pPr>
            <a:r>
              <a:rPr lang="en-US"/>
              <a:t>Normally computer screen</a:t>
            </a:r>
            <a:endParaRPr/>
          </a:p>
          <a:p>
            <a:pPr indent="-228600" lvl="1" marL="548640" rtl="0" algn="l">
              <a:lnSpc>
                <a:spcPct val="100000"/>
              </a:lnSpc>
              <a:spcBef>
                <a:spcPts val="370"/>
              </a:spcBef>
              <a:spcAft>
                <a:spcPts val="0"/>
              </a:spcAft>
              <a:buSzPts val="2040"/>
              <a:buChar char="⚫"/>
            </a:pPr>
            <a:r>
              <a:rPr b="1" lang="en-US">
                <a:solidFill>
                  <a:srgbClr val="009999"/>
                </a:solidFill>
                <a:latin typeface="Courier New"/>
                <a:ea typeface="Courier New"/>
                <a:cs typeface="Courier New"/>
                <a:sym typeface="Courier New"/>
              </a:rPr>
              <a:t>cerr</a:t>
            </a:r>
            <a:endParaRPr/>
          </a:p>
          <a:p>
            <a:pPr indent="-228600" lvl="2" marL="822960" rtl="0" algn="l">
              <a:lnSpc>
                <a:spcPct val="100000"/>
              </a:lnSpc>
              <a:spcBef>
                <a:spcPts val="370"/>
              </a:spcBef>
              <a:spcAft>
                <a:spcPts val="0"/>
              </a:spcAft>
              <a:buSzPts val="1700"/>
              <a:buChar char="⚫"/>
            </a:pPr>
            <a:r>
              <a:rPr lang="en-US"/>
              <a:t>Standard error stream</a:t>
            </a:r>
            <a:endParaRPr/>
          </a:p>
          <a:p>
            <a:pPr indent="-228600" lvl="2" marL="822960" rtl="0" algn="l">
              <a:lnSpc>
                <a:spcPct val="100000"/>
              </a:lnSpc>
              <a:spcBef>
                <a:spcPts val="370"/>
              </a:spcBef>
              <a:spcAft>
                <a:spcPts val="0"/>
              </a:spcAft>
              <a:buSzPts val="1700"/>
              <a:buChar char="⚫"/>
            </a:pPr>
            <a:r>
              <a:rPr lang="en-US"/>
              <a:t>Display error messages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Basics of C++ program</a:t>
            </a:r>
            <a:endParaRPr/>
          </a:p>
        </p:txBody>
      </p:sp>
      <p:sp>
        <p:nvSpPr>
          <p:cNvPr id="385" name="Google Shape;385;p3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 First C++ Program */  🡪</a:t>
            </a:r>
            <a:r>
              <a:rPr b="1" lang="en-US"/>
              <a:t>/*...*/ comments</a:t>
            </a:r>
            <a:r>
              <a:rPr lang="en-US"/>
              <a:t> are used for the documentation to understand the code to others. These comments are ignored by the compiler</a:t>
            </a:r>
            <a:endParaRPr/>
          </a:p>
          <a:p>
            <a:pPr indent="-274320" lvl="0" marL="274320" rtl="0" algn="l">
              <a:lnSpc>
                <a:spcPct val="100000"/>
              </a:lnSpc>
              <a:spcBef>
                <a:spcPts val="580"/>
              </a:spcBef>
              <a:spcAft>
                <a:spcPts val="0"/>
              </a:spcAft>
              <a:buSzPts val="2210"/>
              <a:buChar char="⚫"/>
            </a:pPr>
            <a:r>
              <a:rPr lang="en-US"/>
              <a:t>#include&lt;iostream&gt; 🡪It is a </a:t>
            </a:r>
            <a:r>
              <a:rPr b="1" lang="en-US"/>
              <a:t>preprocessor directive.</a:t>
            </a:r>
            <a:r>
              <a:rPr lang="en-US"/>
              <a:t> It contains the contents of </a:t>
            </a:r>
            <a:r>
              <a:rPr b="1" lang="en-US"/>
              <a:t>iostream header file</a:t>
            </a:r>
            <a:r>
              <a:rPr lang="en-US"/>
              <a:t> in the program before compilation. This header file is required for input output statements.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8"/>
          <p:cNvSpPr txBox="1"/>
          <p:nvPr>
            <p:ph type="title"/>
          </p:nvPr>
        </p:nvSpPr>
        <p:spPr>
          <a:xfrm>
            <a:off x="457200" y="274638"/>
            <a:ext cx="8229600" cy="792162"/>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Structure of C++ program</a:t>
            </a:r>
            <a:endParaRPr/>
          </a:p>
        </p:txBody>
      </p:sp>
      <p:sp>
        <p:nvSpPr>
          <p:cNvPr id="391" name="Google Shape;391;p38"/>
          <p:cNvSpPr txBox="1"/>
          <p:nvPr>
            <p:ph idx="1" type="body"/>
          </p:nvPr>
        </p:nvSpPr>
        <p:spPr>
          <a:xfrm>
            <a:off x="457200" y="1219200"/>
            <a:ext cx="8229600" cy="5638800"/>
          </a:xfrm>
          <a:prstGeom prst="rect">
            <a:avLst/>
          </a:prstGeom>
          <a:noFill/>
          <a:ln>
            <a:noFill/>
          </a:ln>
        </p:spPr>
        <p:txBody>
          <a:bodyPr anchorCtr="0" anchor="t" bIns="45700" lIns="91425" spcFirstLastPara="1" rIns="91425" wrap="square" tIns="45700">
            <a:noAutofit/>
          </a:bodyPr>
          <a:lstStyle/>
          <a:p>
            <a:pPr indent="-274320" lvl="0" marL="274320" rtl="0" algn="l">
              <a:lnSpc>
                <a:spcPct val="100000"/>
              </a:lnSpc>
              <a:spcBef>
                <a:spcPts val="0"/>
              </a:spcBef>
              <a:spcAft>
                <a:spcPts val="0"/>
              </a:spcAft>
              <a:buSzPts val="1700"/>
              <a:buChar char="⚫"/>
            </a:pPr>
            <a:r>
              <a:rPr lang="en-US" sz="2000"/>
              <a:t>int/void   -🡪Integer (int) returns a value. In the above program it returns value 0. Void does not return a value so there is no need to write </a:t>
            </a:r>
            <a:r>
              <a:rPr b="1" lang="en-US" sz="2000"/>
              <a:t>return</a:t>
            </a:r>
            <a:r>
              <a:rPr lang="en-US" sz="2000"/>
              <a:t> keyword.</a:t>
            </a:r>
            <a:endParaRPr/>
          </a:p>
          <a:p>
            <a:pPr indent="-274320" lvl="0" marL="274320" rtl="0" algn="l">
              <a:lnSpc>
                <a:spcPct val="100000"/>
              </a:lnSpc>
              <a:spcBef>
                <a:spcPts val="580"/>
              </a:spcBef>
              <a:spcAft>
                <a:spcPts val="0"/>
              </a:spcAft>
              <a:buSzPts val="680"/>
              <a:buNone/>
            </a:pPr>
            <a:r>
              <a:t/>
            </a:r>
            <a:endParaRPr sz="800"/>
          </a:p>
          <a:p>
            <a:pPr indent="-274320" lvl="0" marL="274320" rtl="0" algn="l">
              <a:lnSpc>
                <a:spcPct val="100000"/>
              </a:lnSpc>
              <a:spcBef>
                <a:spcPts val="580"/>
              </a:spcBef>
              <a:spcAft>
                <a:spcPts val="0"/>
              </a:spcAft>
              <a:buSzPts val="1700"/>
              <a:buChar char="⚫"/>
            </a:pPr>
            <a:r>
              <a:rPr lang="en-US" sz="2000"/>
              <a:t>main() 🡪It is an entry point of all the function where program execution begins. </a:t>
            </a:r>
            <a:endParaRPr/>
          </a:p>
          <a:p>
            <a:pPr indent="-231140" lvl="0" marL="274320" rtl="0" algn="l">
              <a:lnSpc>
                <a:spcPct val="100000"/>
              </a:lnSpc>
              <a:spcBef>
                <a:spcPts val="580"/>
              </a:spcBef>
              <a:spcAft>
                <a:spcPts val="0"/>
              </a:spcAft>
              <a:buSzPts val="680"/>
              <a:buNone/>
            </a:pPr>
            <a:r>
              <a:t/>
            </a:r>
            <a:endParaRPr sz="800"/>
          </a:p>
          <a:p>
            <a:pPr indent="-274320" lvl="0" marL="274320" rtl="0" algn="l">
              <a:lnSpc>
                <a:spcPct val="100000"/>
              </a:lnSpc>
              <a:spcBef>
                <a:spcPts val="580"/>
              </a:spcBef>
              <a:spcAft>
                <a:spcPts val="0"/>
              </a:spcAft>
              <a:buSzPts val="1700"/>
              <a:buChar char="⚫"/>
            </a:pPr>
            <a:r>
              <a:rPr lang="en-US" sz="2000"/>
              <a:t>Curly Braces {...}🡪It is used to group all statements together.</a:t>
            </a:r>
            <a:endParaRPr/>
          </a:p>
          <a:p>
            <a:pPr indent="-231140" lvl="0" marL="274320" rtl="0" algn="l">
              <a:lnSpc>
                <a:spcPct val="100000"/>
              </a:lnSpc>
              <a:spcBef>
                <a:spcPts val="580"/>
              </a:spcBef>
              <a:spcAft>
                <a:spcPts val="0"/>
              </a:spcAft>
              <a:buSzPts val="680"/>
              <a:buNone/>
            </a:pPr>
            <a:r>
              <a:t/>
            </a:r>
            <a:endParaRPr sz="800"/>
          </a:p>
          <a:p>
            <a:pPr indent="-274320" lvl="0" marL="274320" rtl="0" algn="l">
              <a:lnSpc>
                <a:spcPct val="100000"/>
              </a:lnSpc>
              <a:spcBef>
                <a:spcPts val="580"/>
              </a:spcBef>
              <a:spcAft>
                <a:spcPts val="0"/>
              </a:spcAft>
              <a:buSzPts val="1700"/>
              <a:buChar char="⚫"/>
            </a:pPr>
            <a:r>
              <a:rPr lang="en-US" sz="2000"/>
              <a:t>std::cout.🡪 It is requried when we use </a:t>
            </a:r>
            <a:r>
              <a:rPr b="1" lang="en-US" sz="2000"/>
              <a:t>#include . Std::cout</a:t>
            </a:r>
            <a:r>
              <a:rPr lang="en-US" sz="2000"/>
              <a:t> defines that we are using a name </a:t>
            </a:r>
            <a:r>
              <a:rPr b="1" lang="en-US" sz="2000"/>
              <a:t>(cout)</a:t>
            </a:r>
            <a:r>
              <a:rPr lang="en-US" sz="2000"/>
              <a:t> which belongs to </a:t>
            </a:r>
            <a:r>
              <a:rPr b="1" lang="en-US" sz="2000"/>
              <a:t>namespace std.</a:t>
            </a:r>
            <a:endParaRPr/>
          </a:p>
          <a:p>
            <a:pPr indent="-274320" lvl="0" marL="274320" rtl="0" algn="l">
              <a:lnSpc>
                <a:spcPct val="100000"/>
              </a:lnSpc>
              <a:spcBef>
                <a:spcPts val="580"/>
              </a:spcBef>
              <a:spcAft>
                <a:spcPts val="0"/>
              </a:spcAft>
              <a:buSzPts val="1700"/>
              <a:buChar char="⚫"/>
            </a:pPr>
            <a:r>
              <a:rPr b="1" lang="en-US" sz="2000"/>
              <a:t> Namespace</a:t>
            </a:r>
            <a:r>
              <a:rPr lang="en-US" sz="2000"/>
              <a:t> is a new concept introduced by ANSI where C++ standard libraries are defined.</a:t>
            </a:r>
            <a:br>
              <a:rPr lang="en-US" sz="2000"/>
            </a:br>
            <a:r>
              <a:rPr lang="en-US" sz="2000"/>
              <a:t>If </a:t>
            </a:r>
            <a:r>
              <a:rPr b="1" lang="en-US" sz="2000"/>
              <a:t>using namespace std</a:t>
            </a:r>
            <a:r>
              <a:rPr lang="en-US" sz="2000"/>
              <a:t> is placed into the program then it does not required to </a:t>
            </a:r>
            <a:r>
              <a:rPr b="1" lang="en-US" sz="2000"/>
              <a:t>write std::</a:t>
            </a:r>
            <a:r>
              <a:rPr lang="en-US" sz="2000"/>
              <a:t> throughout the code</a:t>
            </a:r>
            <a:r>
              <a:rPr lang="en-US" sz="2000">
                <a:solidFill>
                  <a:srgbClr val="FF0000"/>
                </a:solidFill>
              </a:rPr>
              <a:t>.  </a:t>
            </a:r>
            <a:r>
              <a:rPr b="1" lang="en-US" sz="2000">
                <a:solidFill>
                  <a:srgbClr val="FF0000"/>
                </a:solidFill>
              </a:rPr>
              <a:t>Namespace std</a:t>
            </a:r>
            <a:r>
              <a:rPr lang="en-US" sz="2000">
                <a:solidFill>
                  <a:srgbClr val="FF0000"/>
                </a:solidFill>
              </a:rPr>
              <a:t> contains all the classes, objects and functions of the standard C++ library.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9"/>
          <p:cNvSpPr txBox="1"/>
          <p:nvPr>
            <p:ph type="title"/>
          </p:nvPr>
        </p:nvSpPr>
        <p:spPr>
          <a:xfrm>
            <a:off x="457200" y="274638"/>
            <a:ext cx="8229600" cy="792162"/>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Data Types</a:t>
            </a:r>
            <a:endParaRPr/>
          </a:p>
        </p:txBody>
      </p:sp>
      <p:sp>
        <p:nvSpPr>
          <p:cNvPr id="397" name="Google Shape;397;p39"/>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lnSpc>
                <a:spcPct val="90000"/>
              </a:lnSpc>
              <a:spcBef>
                <a:spcPts val="0"/>
              </a:spcBef>
              <a:spcAft>
                <a:spcPts val="0"/>
              </a:spcAft>
              <a:buClr>
                <a:schemeClr val="folHlink"/>
              </a:buClr>
              <a:buSzPct val="79999"/>
              <a:buNone/>
            </a:pPr>
            <a:r>
              <a:rPr b="1" lang="en-US">
                <a:solidFill>
                  <a:srgbClr val="FF0000"/>
                </a:solidFill>
                <a:latin typeface="Aharoni"/>
                <a:ea typeface="Aharoni"/>
                <a:cs typeface="Aharoni"/>
                <a:sym typeface="Aharoni"/>
              </a:rPr>
              <a:t>A </a:t>
            </a:r>
            <a:r>
              <a:rPr b="1" i="1" lang="en-US">
                <a:solidFill>
                  <a:srgbClr val="FF0000"/>
                </a:solidFill>
                <a:latin typeface="Aharoni"/>
                <a:ea typeface="Aharoni"/>
                <a:cs typeface="Aharoni"/>
                <a:sym typeface="Aharoni"/>
              </a:rPr>
              <a:t>type</a:t>
            </a:r>
            <a:r>
              <a:rPr b="1" lang="en-US">
                <a:solidFill>
                  <a:srgbClr val="FF0000"/>
                </a:solidFill>
                <a:latin typeface="Aharoni"/>
                <a:ea typeface="Aharoni"/>
                <a:cs typeface="Aharoni"/>
                <a:sym typeface="Aharoni"/>
              </a:rPr>
              <a:t> defines a set of values and a set of operations that can be applied on those values.  The set of values for each type is known as the domain for the type. </a:t>
            </a:r>
            <a:endParaRPr/>
          </a:p>
          <a:p>
            <a:pPr indent="-274320" lvl="0" marL="274320" rtl="0" algn="l">
              <a:lnSpc>
                <a:spcPct val="90000"/>
              </a:lnSpc>
              <a:spcBef>
                <a:spcPts val="580"/>
              </a:spcBef>
              <a:spcAft>
                <a:spcPts val="0"/>
              </a:spcAft>
              <a:buClr>
                <a:schemeClr val="folHlink"/>
              </a:buClr>
              <a:buSzPct val="79999"/>
              <a:buNone/>
            </a:pPr>
            <a:r>
              <a:rPr lang="en-US">
                <a:latin typeface="Aharoni"/>
                <a:ea typeface="Aharoni"/>
                <a:cs typeface="Aharoni"/>
                <a:sym typeface="Aharoni"/>
              </a:rPr>
              <a:t>Data</a:t>
            </a:r>
            <a:r>
              <a:rPr b="1" lang="en-US">
                <a:latin typeface="Aharoni"/>
                <a:ea typeface="Aharoni"/>
                <a:cs typeface="Aharoni"/>
                <a:sym typeface="Aharoni"/>
              </a:rPr>
              <a:t> </a:t>
            </a:r>
            <a:r>
              <a:rPr lang="en-US"/>
              <a:t>types in C++ is mainly divided into two types:</a:t>
            </a:r>
            <a:endParaRPr/>
          </a:p>
          <a:p>
            <a:pPr indent="-274320" lvl="0" marL="274320" rtl="0" algn="l">
              <a:lnSpc>
                <a:spcPct val="100000"/>
              </a:lnSpc>
              <a:spcBef>
                <a:spcPts val="580"/>
              </a:spcBef>
              <a:spcAft>
                <a:spcPts val="0"/>
              </a:spcAft>
              <a:buSzPct val="85000"/>
              <a:buChar char="⚫"/>
            </a:pPr>
            <a:r>
              <a:rPr b="1" lang="en-US"/>
              <a:t>Primitive Data Types</a:t>
            </a:r>
            <a:r>
              <a:rPr lang="en-US"/>
              <a:t>: These data types are built-in or predefined data types and can be used directly by the user to declare variables. Primitive data types includes:</a:t>
            </a:r>
            <a:endParaRPr/>
          </a:p>
          <a:p>
            <a:pPr indent="-228600" lvl="1" marL="548640" rtl="0" algn="l">
              <a:lnSpc>
                <a:spcPct val="100000"/>
              </a:lnSpc>
              <a:spcBef>
                <a:spcPts val="370"/>
              </a:spcBef>
              <a:spcAft>
                <a:spcPts val="0"/>
              </a:spcAft>
              <a:buSzPct val="85000"/>
              <a:buChar char="⚫"/>
            </a:pPr>
            <a:r>
              <a:rPr lang="en-US"/>
              <a:t>Integer</a:t>
            </a:r>
            <a:endParaRPr/>
          </a:p>
          <a:p>
            <a:pPr indent="-228600" lvl="1" marL="548640" rtl="0" algn="l">
              <a:lnSpc>
                <a:spcPct val="100000"/>
              </a:lnSpc>
              <a:spcBef>
                <a:spcPts val="370"/>
              </a:spcBef>
              <a:spcAft>
                <a:spcPts val="0"/>
              </a:spcAft>
              <a:buSzPct val="85000"/>
              <a:buChar char="⚫"/>
            </a:pPr>
            <a:r>
              <a:rPr lang="en-US"/>
              <a:t>Character</a:t>
            </a:r>
            <a:endParaRPr/>
          </a:p>
          <a:p>
            <a:pPr indent="-228600" lvl="1" marL="548640" rtl="0" algn="l">
              <a:lnSpc>
                <a:spcPct val="100000"/>
              </a:lnSpc>
              <a:spcBef>
                <a:spcPts val="370"/>
              </a:spcBef>
              <a:spcAft>
                <a:spcPts val="0"/>
              </a:spcAft>
              <a:buSzPct val="85000"/>
              <a:buChar char="⚫"/>
            </a:pPr>
            <a:r>
              <a:rPr lang="en-US"/>
              <a:t>Boolean</a:t>
            </a:r>
            <a:endParaRPr/>
          </a:p>
          <a:p>
            <a:pPr indent="-228600" lvl="1" marL="548640" rtl="0" algn="l">
              <a:lnSpc>
                <a:spcPct val="100000"/>
              </a:lnSpc>
              <a:spcBef>
                <a:spcPts val="370"/>
              </a:spcBef>
              <a:spcAft>
                <a:spcPts val="0"/>
              </a:spcAft>
              <a:buSzPct val="85000"/>
              <a:buChar char="⚫"/>
            </a:pPr>
            <a:r>
              <a:rPr lang="en-US"/>
              <a:t>Floating Point</a:t>
            </a:r>
            <a:endParaRPr/>
          </a:p>
          <a:p>
            <a:pPr indent="-228600" lvl="1" marL="548640" rtl="0" algn="l">
              <a:lnSpc>
                <a:spcPct val="100000"/>
              </a:lnSpc>
              <a:spcBef>
                <a:spcPts val="370"/>
              </a:spcBef>
              <a:spcAft>
                <a:spcPts val="0"/>
              </a:spcAft>
              <a:buSzPct val="85000"/>
              <a:buChar char="⚫"/>
            </a:pPr>
            <a:r>
              <a:rPr lang="en-US"/>
              <a:t>Double Floating Point</a:t>
            </a:r>
            <a:endParaRPr/>
          </a:p>
          <a:p>
            <a:pPr indent="-228600" lvl="1" marL="548640" rtl="0" algn="l">
              <a:lnSpc>
                <a:spcPct val="100000"/>
              </a:lnSpc>
              <a:spcBef>
                <a:spcPts val="370"/>
              </a:spcBef>
              <a:spcAft>
                <a:spcPts val="0"/>
              </a:spcAft>
              <a:buSzPct val="85000"/>
              <a:buChar char="⚫"/>
            </a:pPr>
            <a:r>
              <a:rPr lang="en-US"/>
              <a:t>Valueless or Void</a:t>
            </a:r>
            <a:endParaRPr/>
          </a:p>
          <a:p>
            <a:pPr indent="-228600" lvl="1" marL="548640" rtl="0" algn="l">
              <a:lnSpc>
                <a:spcPct val="100000"/>
              </a:lnSpc>
              <a:spcBef>
                <a:spcPts val="370"/>
              </a:spcBef>
              <a:spcAft>
                <a:spcPts val="0"/>
              </a:spcAft>
              <a:buSzPct val="85000"/>
              <a:buChar char="⚫"/>
            </a:pPr>
            <a:r>
              <a:rPr lang="en-US"/>
              <a:t>Wide Character </a:t>
            </a:r>
            <a:endParaRPr/>
          </a:p>
          <a:p>
            <a:pPr indent="-228600" lvl="1" marL="548640" rtl="0" algn="l">
              <a:lnSpc>
                <a:spcPct val="100000"/>
              </a:lnSpc>
              <a:spcBef>
                <a:spcPts val="370"/>
              </a:spcBef>
              <a:spcAft>
                <a:spcPts val="0"/>
              </a:spcAft>
              <a:buSzPct val="85000"/>
              <a:buChar char="⚫"/>
            </a:pPr>
            <a:r>
              <a:rPr lang="en-US"/>
              <a:t>Also : String</a:t>
            </a:r>
            <a:endParaRPr/>
          </a:p>
          <a:p>
            <a:pPr indent="-128206" lvl="1" marL="548640" rtl="0" algn="l">
              <a:lnSpc>
                <a:spcPct val="100000"/>
              </a:lnSpc>
              <a:spcBef>
                <a:spcPts val="370"/>
              </a:spcBef>
              <a:spcAft>
                <a:spcPts val="0"/>
              </a:spcAft>
              <a:buSzPct val="85000"/>
              <a:buNone/>
            </a:pPr>
            <a:r>
              <a:t/>
            </a:r>
            <a:endParaRPr/>
          </a:p>
          <a:p>
            <a:pPr indent="-274320" lvl="0" marL="274320" rtl="0" algn="l">
              <a:lnSpc>
                <a:spcPct val="100000"/>
              </a:lnSpc>
              <a:spcBef>
                <a:spcPts val="580"/>
              </a:spcBef>
              <a:spcAft>
                <a:spcPts val="0"/>
              </a:spcAft>
              <a:buSzPct val="85000"/>
              <a:buChar char="⚫"/>
            </a:pPr>
            <a:r>
              <a:rPr b="1" lang="en-US"/>
              <a:t>Abstract or user defined data type</a:t>
            </a:r>
            <a:r>
              <a:rPr lang="en-US"/>
              <a:t>: These data types are defined by user itself. Like, defining a class in C++ or a structure. </a:t>
            </a:r>
            <a:endParaRPr/>
          </a:p>
          <a:p>
            <a:pPr indent="-274320" lvl="0" marL="274320" rtl="0" algn="l">
              <a:lnSpc>
                <a:spcPct val="100000"/>
              </a:lnSpc>
              <a:spcBef>
                <a:spcPts val="580"/>
              </a:spcBef>
              <a:spcAft>
                <a:spcPts val="0"/>
              </a:spcAft>
              <a:buSzPct val="85000"/>
              <a:buNone/>
            </a:pPr>
            <a:r>
              <a:t/>
            </a:r>
            <a:endParaRPr/>
          </a:p>
        </p:txBody>
      </p:sp>
      <p:pic>
        <p:nvPicPr>
          <p:cNvPr id="398" name="Google Shape;398;p39"/>
          <p:cNvPicPr preferRelativeResize="0"/>
          <p:nvPr/>
        </p:nvPicPr>
        <p:blipFill rotWithShape="1">
          <a:blip r:embed="rId3">
            <a:alphaModFix/>
          </a:blip>
          <a:srcRect b="0" l="0" r="0" t="0"/>
          <a:stretch/>
        </p:blipFill>
        <p:spPr>
          <a:xfrm>
            <a:off x="4343400" y="2667000"/>
            <a:ext cx="3810000" cy="2390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0"/>
          <p:cNvSpPr txBox="1"/>
          <p:nvPr>
            <p:ph type="title"/>
          </p:nvPr>
        </p:nvSpPr>
        <p:spPr>
          <a:xfrm>
            <a:off x="381000" y="0"/>
            <a:ext cx="8229600" cy="868362"/>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Data Types</a:t>
            </a:r>
            <a:endParaRPr/>
          </a:p>
        </p:txBody>
      </p:sp>
      <p:sp>
        <p:nvSpPr>
          <p:cNvPr id="404" name="Google Shape;404;p40"/>
          <p:cNvSpPr txBox="1"/>
          <p:nvPr>
            <p:ph idx="1" type="body"/>
          </p:nvPr>
        </p:nvSpPr>
        <p:spPr>
          <a:xfrm>
            <a:off x="457200" y="685800"/>
            <a:ext cx="8458200" cy="5943600"/>
          </a:xfrm>
          <a:prstGeom prst="rect">
            <a:avLst/>
          </a:prstGeom>
          <a:noFill/>
          <a:ln>
            <a:noFill/>
          </a:ln>
        </p:spPr>
        <p:txBody>
          <a:bodyPr anchorCtr="0" anchor="t" bIns="45700" lIns="91425" spcFirstLastPara="1" rIns="91425" wrap="square" tIns="45700">
            <a:noAutofit/>
          </a:bodyPr>
          <a:lstStyle/>
          <a:p>
            <a:pPr indent="-274320" lvl="0" marL="274320" rtl="0" algn="l">
              <a:lnSpc>
                <a:spcPct val="100000"/>
              </a:lnSpc>
              <a:spcBef>
                <a:spcPts val="0"/>
              </a:spcBef>
              <a:spcAft>
                <a:spcPts val="0"/>
              </a:spcAft>
              <a:buSzPts val="1615"/>
              <a:buChar char="⚫"/>
            </a:pPr>
            <a:r>
              <a:rPr b="1" lang="en-US" sz="1900"/>
              <a:t>Integer</a:t>
            </a:r>
            <a:r>
              <a:rPr lang="en-US" sz="1900"/>
              <a:t>: Keyword used for integer data types is </a:t>
            </a:r>
            <a:r>
              <a:rPr b="1" lang="en-US" sz="1900"/>
              <a:t>int</a:t>
            </a:r>
            <a:r>
              <a:rPr lang="en-US" sz="1900"/>
              <a:t>. Integers typically requires 4 bytes of memory space and ranges from -2147483648 to 2147483647.</a:t>
            </a:r>
            <a:endParaRPr/>
          </a:p>
          <a:p>
            <a:pPr indent="-274320" lvl="0" marL="274320" rtl="0" algn="l">
              <a:lnSpc>
                <a:spcPct val="100000"/>
              </a:lnSpc>
              <a:spcBef>
                <a:spcPts val="580"/>
              </a:spcBef>
              <a:spcAft>
                <a:spcPts val="0"/>
              </a:spcAft>
              <a:buSzPts val="1615"/>
              <a:buChar char="⚫"/>
            </a:pPr>
            <a:r>
              <a:rPr lang="en-US" sz="1900"/>
              <a:t> </a:t>
            </a:r>
            <a:r>
              <a:rPr b="1" lang="en-US" sz="1900"/>
              <a:t>Character</a:t>
            </a:r>
            <a:r>
              <a:rPr lang="en-US" sz="1900"/>
              <a:t>: Character data type is used for storing characters. Keyword used for character data type is </a:t>
            </a:r>
            <a:r>
              <a:rPr b="1" lang="en-US" sz="1900"/>
              <a:t>char</a:t>
            </a:r>
            <a:r>
              <a:rPr lang="en-US" sz="1900"/>
              <a:t>. Characters typically requires 1 byte of memory</a:t>
            </a:r>
            <a:endParaRPr/>
          </a:p>
          <a:p>
            <a:pPr indent="-274320" lvl="0" marL="274320" rtl="0" algn="l">
              <a:lnSpc>
                <a:spcPct val="100000"/>
              </a:lnSpc>
              <a:spcBef>
                <a:spcPts val="580"/>
              </a:spcBef>
              <a:spcAft>
                <a:spcPts val="0"/>
              </a:spcAft>
              <a:buSzPts val="1615"/>
              <a:buChar char="⚫"/>
            </a:pPr>
            <a:r>
              <a:rPr b="1" lang="en-US" sz="1900"/>
              <a:t>Boolean</a:t>
            </a:r>
            <a:r>
              <a:rPr lang="en-US" sz="1900"/>
              <a:t>: Boolean data type is used for storing boolean or logical values. A boolean variable can store either </a:t>
            </a:r>
            <a:r>
              <a:rPr i="1" lang="en-US" sz="1900"/>
              <a:t>true </a:t>
            </a:r>
            <a:r>
              <a:rPr lang="en-US" sz="1900"/>
              <a:t>or </a:t>
            </a:r>
            <a:r>
              <a:rPr i="1" lang="en-US" sz="1900"/>
              <a:t>false</a:t>
            </a:r>
            <a:r>
              <a:rPr lang="en-US" sz="1900"/>
              <a:t>. Keyword used for boolean data type is </a:t>
            </a:r>
            <a:r>
              <a:rPr b="1" lang="en-US" sz="1900"/>
              <a:t>bool</a:t>
            </a:r>
            <a:r>
              <a:rPr lang="en-US" sz="1900"/>
              <a:t>. </a:t>
            </a:r>
            <a:endParaRPr/>
          </a:p>
          <a:p>
            <a:pPr indent="-274320" lvl="0" marL="274320" rtl="0" algn="l">
              <a:lnSpc>
                <a:spcPct val="100000"/>
              </a:lnSpc>
              <a:spcBef>
                <a:spcPts val="580"/>
              </a:spcBef>
              <a:spcAft>
                <a:spcPts val="0"/>
              </a:spcAft>
              <a:buSzPts val="1615"/>
              <a:buChar char="⚫"/>
            </a:pPr>
            <a:r>
              <a:rPr b="1" lang="en-US" sz="1900"/>
              <a:t>Floating Point</a:t>
            </a:r>
            <a:r>
              <a:rPr lang="en-US" sz="1900"/>
              <a:t>: Floating Point data type is used for storing single precision floating point values or decimal values. Keyword used for floating point data type is </a:t>
            </a:r>
            <a:r>
              <a:rPr b="1" lang="en-US" sz="1900"/>
              <a:t>float</a:t>
            </a:r>
            <a:r>
              <a:rPr lang="en-US" sz="1900"/>
              <a:t>. Float variables typically requires 4 byte of memory space. </a:t>
            </a:r>
            <a:endParaRPr/>
          </a:p>
          <a:p>
            <a:pPr indent="-274320" lvl="0" marL="274320" rtl="0" algn="l">
              <a:lnSpc>
                <a:spcPct val="100000"/>
              </a:lnSpc>
              <a:spcBef>
                <a:spcPts val="580"/>
              </a:spcBef>
              <a:spcAft>
                <a:spcPts val="0"/>
              </a:spcAft>
              <a:buSzPts val="1615"/>
              <a:buChar char="⚫"/>
            </a:pPr>
            <a:r>
              <a:rPr b="1" lang="en-US" sz="1900"/>
              <a:t>Double Floating Point</a:t>
            </a:r>
            <a:r>
              <a:rPr lang="en-US" sz="1900"/>
              <a:t>: Double Floating Point data type is used for storing double precision floating point values or decimal values. Keyword used for double floating point data type is </a:t>
            </a:r>
            <a:r>
              <a:rPr b="1" lang="en-US" sz="1900"/>
              <a:t>double</a:t>
            </a:r>
            <a:r>
              <a:rPr lang="en-US" sz="1900"/>
              <a:t>. Double variables typically requires 8 byte of memory space. </a:t>
            </a:r>
            <a:endParaRPr/>
          </a:p>
          <a:p>
            <a:pPr indent="-274320" lvl="0" marL="274320" rtl="0" algn="l">
              <a:lnSpc>
                <a:spcPct val="100000"/>
              </a:lnSpc>
              <a:spcBef>
                <a:spcPts val="580"/>
              </a:spcBef>
              <a:spcAft>
                <a:spcPts val="0"/>
              </a:spcAft>
              <a:buSzPts val="1615"/>
              <a:buChar char="⚫"/>
            </a:pPr>
            <a:r>
              <a:rPr b="1" lang="en-US" sz="1900"/>
              <a:t>void</a:t>
            </a:r>
            <a:r>
              <a:rPr lang="en-US" sz="1900"/>
              <a:t>: Void means without any value. void data type represents a valueless entity. Void data type is used for those function which does not returns a value. </a:t>
            </a:r>
            <a:endParaRPr/>
          </a:p>
          <a:p>
            <a:pPr indent="-274320" lvl="0" marL="274320" rtl="0" algn="l">
              <a:lnSpc>
                <a:spcPct val="100000"/>
              </a:lnSpc>
              <a:spcBef>
                <a:spcPts val="580"/>
              </a:spcBef>
              <a:spcAft>
                <a:spcPts val="0"/>
              </a:spcAft>
              <a:buSzPts val="1615"/>
              <a:buChar char="⚫"/>
            </a:pPr>
            <a:r>
              <a:rPr b="1" lang="en-US" sz="1900" u="sng">
                <a:solidFill>
                  <a:schemeClr val="hlink"/>
                </a:solidFill>
                <a:hlinkClick r:id="rId3"/>
              </a:rPr>
              <a:t>Wide Character</a:t>
            </a:r>
            <a:r>
              <a:rPr lang="en-US" sz="1900"/>
              <a:t>: Wide character data type is also a character data type but this data type has size greater than the normal 8-bit datatype. Represented by </a:t>
            </a:r>
            <a:r>
              <a:rPr b="1" lang="en-US" sz="1900"/>
              <a:t>wchar_t</a:t>
            </a:r>
            <a:r>
              <a:rPr lang="en-US" sz="1900"/>
              <a:t>. It is generally 2 or 4 bytes long. </a:t>
            </a:r>
            <a:endParaRPr/>
          </a:p>
          <a:p>
            <a:pPr indent="-171767" lvl="0" marL="274320" rtl="0" algn="l">
              <a:lnSpc>
                <a:spcPct val="100000"/>
              </a:lnSpc>
              <a:spcBef>
                <a:spcPts val="580"/>
              </a:spcBef>
              <a:spcAft>
                <a:spcPts val="0"/>
              </a:spcAft>
              <a:buSzPts val="1615"/>
              <a:buNone/>
            </a:pPr>
            <a:r>
              <a:t/>
            </a: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Data Types</a:t>
            </a:r>
            <a:endParaRPr/>
          </a:p>
        </p:txBody>
      </p:sp>
      <p:sp>
        <p:nvSpPr>
          <p:cNvPr id="410" name="Google Shape;410;p4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b="1" lang="en-US"/>
              <a:t>Datatype Modifiers</a:t>
            </a:r>
            <a:r>
              <a:rPr lang="en-US"/>
              <a:t>: As the name implies, datatype modifiers are used with the built-in data types to modify the length of data that a particular data type can hold. Data type modifiers available in C++ are:</a:t>
            </a:r>
            <a:endParaRPr/>
          </a:p>
          <a:p>
            <a:pPr indent="-274320" lvl="0" marL="274320" rtl="0" algn="l">
              <a:lnSpc>
                <a:spcPct val="100000"/>
              </a:lnSpc>
              <a:spcBef>
                <a:spcPts val="580"/>
              </a:spcBef>
              <a:spcAft>
                <a:spcPts val="0"/>
              </a:spcAft>
              <a:buSzPts val="2210"/>
              <a:buChar char="⚫"/>
            </a:pPr>
            <a:r>
              <a:rPr b="1" lang="en-US"/>
              <a:t>Signed</a:t>
            </a:r>
            <a:endParaRPr/>
          </a:p>
          <a:p>
            <a:pPr indent="-274320" lvl="0" marL="274320" rtl="0" algn="l">
              <a:lnSpc>
                <a:spcPct val="100000"/>
              </a:lnSpc>
              <a:spcBef>
                <a:spcPts val="580"/>
              </a:spcBef>
              <a:spcAft>
                <a:spcPts val="0"/>
              </a:spcAft>
              <a:buSzPts val="2210"/>
              <a:buChar char="⚫"/>
            </a:pPr>
            <a:r>
              <a:rPr b="1" lang="en-US"/>
              <a:t>Unsigned</a:t>
            </a:r>
            <a:endParaRPr/>
          </a:p>
          <a:p>
            <a:pPr indent="-274320" lvl="0" marL="274320" rtl="0" algn="l">
              <a:lnSpc>
                <a:spcPct val="100000"/>
              </a:lnSpc>
              <a:spcBef>
                <a:spcPts val="580"/>
              </a:spcBef>
              <a:spcAft>
                <a:spcPts val="0"/>
              </a:spcAft>
              <a:buSzPts val="2210"/>
              <a:buChar char="⚫"/>
            </a:pPr>
            <a:r>
              <a:rPr b="1" lang="en-US"/>
              <a:t>Short</a:t>
            </a:r>
            <a:endParaRPr/>
          </a:p>
          <a:p>
            <a:pPr indent="-274320" lvl="0" marL="274320" rtl="0" algn="l">
              <a:lnSpc>
                <a:spcPct val="100000"/>
              </a:lnSpc>
              <a:spcBef>
                <a:spcPts val="580"/>
              </a:spcBef>
              <a:spcAft>
                <a:spcPts val="0"/>
              </a:spcAft>
              <a:buSzPts val="2210"/>
              <a:buChar char="⚫"/>
            </a:pPr>
            <a:r>
              <a:rPr b="1" lang="en-US"/>
              <a:t>Long</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Need of Object-Oriented Programming</a:t>
            </a:r>
            <a:endParaRPr/>
          </a:p>
        </p:txBody>
      </p:sp>
      <p:pic>
        <p:nvPicPr>
          <p:cNvPr id="118" name="Google Shape;118;p15"/>
          <p:cNvPicPr preferRelativeResize="0"/>
          <p:nvPr>
            <p:ph idx="1" type="body"/>
          </p:nvPr>
        </p:nvPicPr>
        <p:blipFill rotWithShape="1">
          <a:blip r:embed="rId3">
            <a:alphaModFix/>
          </a:blip>
          <a:srcRect b="0" l="0" r="0" t="0"/>
          <a:stretch/>
        </p:blipFill>
        <p:spPr>
          <a:xfrm>
            <a:off x="1371600" y="1371601"/>
            <a:ext cx="7239000" cy="436324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t/>
            </a:r>
            <a:endParaRPr/>
          </a:p>
        </p:txBody>
      </p:sp>
      <p:pic>
        <p:nvPicPr>
          <p:cNvPr id="416" name="Google Shape;416;p42"/>
          <p:cNvPicPr preferRelativeResize="0"/>
          <p:nvPr>
            <p:ph idx="1" type="body"/>
          </p:nvPr>
        </p:nvPicPr>
        <p:blipFill rotWithShape="1">
          <a:blip r:embed="rId3">
            <a:alphaModFix/>
          </a:blip>
          <a:srcRect b="0" l="0" r="0" t="0"/>
          <a:stretch/>
        </p:blipFill>
        <p:spPr>
          <a:xfrm>
            <a:off x="685800" y="533400"/>
            <a:ext cx="7239000" cy="6019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t/>
            </a:r>
            <a:endParaRPr/>
          </a:p>
        </p:txBody>
      </p:sp>
      <p:sp>
        <p:nvSpPr>
          <p:cNvPr id="422" name="Google Shape;422;p4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solidFill>
                  <a:srgbClr val="FF0000"/>
                </a:solidFill>
                <a:latin typeface="Courier New"/>
                <a:ea typeface="Courier New"/>
                <a:cs typeface="Courier New"/>
                <a:sym typeface="Courier New"/>
              </a:rPr>
              <a:t>string</a:t>
            </a:r>
            <a:r>
              <a:rPr lang="en-US"/>
              <a:t> Type</a:t>
            </a:r>
            <a:endParaRPr/>
          </a:p>
          <a:p>
            <a:pPr indent="-228600" lvl="1" marL="548640" rtl="0" algn="l">
              <a:lnSpc>
                <a:spcPct val="100000"/>
              </a:lnSpc>
              <a:spcBef>
                <a:spcPts val="370"/>
              </a:spcBef>
              <a:spcAft>
                <a:spcPts val="0"/>
              </a:spcAft>
              <a:buSzPts val="2040"/>
              <a:buChar char="⚫"/>
            </a:pPr>
            <a:r>
              <a:rPr lang="en-US"/>
              <a:t>a programmer-defined type</a:t>
            </a:r>
            <a:endParaRPr/>
          </a:p>
          <a:p>
            <a:pPr indent="-228600" lvl="1" marL="548640" rtl="0" algn="l">
              <a:lnSpc>
                <a:spcPct val="100000"/>
              </a:lnSpc>
              <a:spcBef>
                <a:spcPts val="370"/>
              </a:spcBef>
              <a:spcAft>
                <a:spcPts val="0"/>
              </a:spcAft>
              <a:buSzPts val="2040"/>
              <a:buChar char="⚫"/>
            </a:pPr>
            <a:r>
              <a:rPr lang="en-US"/>
              <a:t>requires   </a:t>
            </a:r>
            <a:r>
              <a:rPr b="1" lang="en-US" sz="3200">
                <a:solidFill>
                  <a:srgbClr val="FF0000"/>
                </a:solidFill>
                <a:latin typeface="Courier New"/>
                <a:ea typeface="Courier New"/>
                <a:cs typeface="Courier New"/>
                <a:sym typeface="Courier New"/>
              </a:rPr>
              <a:t>#include &lt;string&gt;</a:t>
            </a:r>
            <a:endParaRPr/>
          </a:p>
          <a:p>
            <a:pPr indent="-274320" lvl="0" marL="274320" rtl="0" algn="l">
              <a:lnSpc>
                <a:spcPct val="100000"/>
              </a:lnSpc>
              <a:spcBef>
                <a:spcPts val="580"/>
              </a:spcBef>
              <a:spcAft>
                <a:spcPts val="0"/>
              </a:spcAft>
              <a:buSzPts val="2210"/>
              <a:buChar char="⚫"/>
            </a:pPr>
            <a:r>
              <a:rPr lang="en-US"/>
              <a:t>A string is a sequence of characters</a:t>
            </a:r>
            <a:endParaRPr/>
          </a:p>
          <a:p>
            <a:pPr indent="-274320" lvl="0" marL="274320" rtl="0" algn="ctr">
              <a:lnSpc>
                <a:spcPct val="100000"/>
              </a:lnSpc>
              <a:spcBef>
                <a:spcPts val="580"/>
              </a:spcBef>
              <a:spcAft>
                <a:spcPts val="0"/>
              </a:spcAft>
              <a:buSzPts val="2210"/>
              <a:buFont typeface="Noto Sans Symbols"/>
              <a:buNone/>
            </a:pPr>
            <a:r>
              <a:rPr b="1" lang="en-US">
                <a:solidFill>
                  <a:srgbClr val="FF0000"/>
                </a:solidFill>
                <a:latin typeface="Courier New"/>
                <a:ea typeface="Courier New"/>
                <a:cs typeface="Courier New"/>
                <a:sym typeface="Courier New"/>
              </a:rPr>
              <a:t>"Hi Mom"</a:t>
            </a:r>
            <a:endParaRPr/>
          </a:p>
          <a:p>
            <a:pPr indent="-274320" lvl="0" marL="274320" rtl="0" algn="ctr">
              <a:lnSpc>
                <a:spcPct val="100000"/>
              </a:lnSpc>
              <a:spcBef>
                <a:spcPts val="580"/>
              </a:spcBef>
              <a:spcAft>
                <a:spcPts val="0"/>
              </a:spcAft>
              <a:buSzPts val="2210"/>
              <a:buFont typeface="Noto Sans Symbols"/>
              <a:buNone/>
            </a:pPr>
            <a:r>
              <a:rPr b="1" lang="en-US">
                <a:solidFill>
                  <a:srgbClr val="FF0000"/>
                </a:solidFill>
                <a:latin typeface="Courier New"/>
                <a:ea typeface="Courier New"/>
                <a:cs typeface="Courier New"/>
                <a:sym typeface="Courier New"/>
              </a:rPr>
              <a:t>"We're Number 1!"</a:t>
            </a:r>
            <a:endParaRPr/>
          </a:p>
          <a:p>
            <a:pPr indent="-274320" lvl="0" marL="274320" rtl="0" algn="ctr">
              <a:lnSpc>
                <a:spcPct val="100000"/>
              </a:lnSpc>
              <a:spcBef>
                <a:spcPts val="580"/>
              </a:spcBef>
              <a:spcAft>
                <a:spcPts val="0"/>
              </a:spcAft>
              <a:buSzPts val="2210"/>
              <a:buFont typeface="Noto Sans Symbols"/>
              <a:buNone/>
            </a:pPr>
            <a:r>
              <a:rPr b="1" lang="en-US">
                <a:solidFill>
                  <a:srgbClr val="FF0000"/>
                </a:solidFill>
                <a:latin typeface="Courier New"/>
                <a:ea typeface="Courier New"/>
                <a:cs typeface="Courier New"/>
                <a:sym typeface="Courier New"/>
              </a:rPr>
              <a:t>"75607"</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C++ program using data types</a:t>
            </a:r>
            <a:endParaRPr/>
          </a:p>
        </p:txBody>
      </p:sp>
      <p:sp>
        <p:nvSpPr>
          <p:cNvPr id="428" name="Google Shape;428;p44"/>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rmAutofit fontScale="47500" lnSpcReduction="20000"/>
          </a:bodyPr>
          <a:lstStyle/>
          <a:p>
            <a:pPr indent="-274320" lvl="0" marL="274320" rtl="0" algn="l">
              <a:lnSpc>
                <a:spcPct val="100000"/>
              </a:lnSpc>
              <a:spcBef>
                <a:spcPts val="0"/>
              </a:spcBef>
              <a:spcAft>
                <a:spcPts val="0"/>
              </a:spcAft>
              <a:buSzPct val="85000"/>
              <a:buNone/>
            </a:pPr>
            <a:r>
              <a:rPr lang="en-US" sz="3800"/>
              <a:t>// C++ program to sizes of data types</a:t>
            </a:r>
            <a:endParaRPr/>
          </a:p>
          <a:p>
            <a:pPr indent="-274320" lvl="0" marL="274320" rtl="0" algn="l">
              <a:lnSpc>
                <a:spcPct val="100000"/>
              </a:lnSpc>
              <a:spcBef>
                <a:spcPts val="580"/>
              </a:spcBef>
              <a:spcAft>
                <a:spcPts val="0"/>
              </a:spcAft>
              <a:buSzPct val="85000"/>
              <a:buNone/>
            </a:pPr>
            <a:r>
              <a:rPr lang="en-US" sz="3800"/>
              <a:t>#include&lt;iostream&gt;</a:t>
            </a:r>
            <a:endParaRPr/>
          </a:p>
          <a:p>
            <a:pPr indent="-274320" lvl="0" marL="274320" rtl="0" algn="l">
              <a:lnSpc>
                <a:spcPct val="100000"/>
              </a:lnSpc>
              <a:spcBef>
                <a:spcPts val="580"/>
              </a:spcBef>
              <a:spcAft>
                <a:spcPts val="0"/>
              </a:spcAft>
              <a:buSzPct val="85000"/>
              <a:buNone/>
            </a:pPr>
            <a:r>
              <a:rPr lang="en-US" sz="3800"/>
              <a:t>using namespace std;</a:t>
            </a:r>
            <a:endParaRPr/>
          </a:p>
          <a:p>
            <a:pPr indent="-274320" lvl="0" marL="274320" rtl="0" algn="l">
              <a:lnSpc>
                <a:spcPct val="100000"/>
              </a:lnSpc>
              <a:spcBef>
                <a:spcPts val="580"/>
              </a:spcBef>
              <a:spcAft>
                <a:spcPts val="0"/>
              </a:spcAft>
              <a:buSzPct val="85000"/>
              <a:buNone/>
            </a:pPr>
            <a:r>
              <a:rPr lang="en-US" sz="3800"/>
              <a:t> int main()</a:t>
            </a:r>
            <a:endParaRPr/>
          </a:p>
          <a:p>
            <a:pPr indent="-274320" lvl="0" marL="274320" rtl="0" algn="l">
              <a:lnSpc>
                <a:spcPct val="100000"/>
              </a:lnSpc>
              <a:spcBef>
                <a:spcPts val="580"/>
              </a:spcBef>
              <a:spcAft>
                <a:spcPts val="0"/>
              </a:spcAft>
              <a:buSzPct val="85000"/>
              <a:buNone/>
            </a:pPr>
            <a:r>
              <a:rPr lang="en-US" sz="3800"/>
              <a:t>{</a:t>
            </a:r>
            <a:endParaRPr/>
          </a:p>
          <a:p>
            <a:pPr indent="-274320" lvl="0" marL="274320" rtl="0" algn="l">
              <a:lnSpc>
                <a:spcPct val="100000"/>
              </a:lnSpc>
              <a:spcBef>
                <a:spcPts val="580"/>
              </a:spcBef>
              <a:spcAft>
                <a:spcPts val="0"/>
              </a:spcAft>
              <a:buSzPct val="85000"/>
              <a:buNone/>
            </a:pPr>
            <a:r>
              <a:rPr lang="en-US" sz="3800"/>
              <a:t>    cout &lt;&lt; "Size of char : " &lt;&lt; sizeof(char) &lt;&lt; " byte" &lt;&lt; endl;</a:t>
            </a:r>
            <a:endParaRPr/>
          </a:p>
          <a:p>
            <a:pPr indent="-274320" lvl="0" marL="274320" rtl="0" algn="l">
              <a:lnSpc>
                <a:spcPct val="100000"/>
              </a:lnSpc>
              <a:spcBef>
                <a:spcPts val="580"/>
              </a:spcBef>
              <a:spcAft>
                <a:spcPts val="0"/>
              </a:spcAft>
              <a:buSzPct val="85000"/>
              <a:buNone/>
            </a:pPr>
            <a:r>
              <a:rPr lang="en-US" sz="3800"/>
              <a:t>    cout &lt;&lt; "Size of int : " &lt;&lt; sizeof(int) &lt;&lt; " bytes" &lt;&lt; endl;</a:t>
            </a:r>
            <a:endParaRPr/>
          </a:p>
          <a:p>
            <a:pPr indent="-274320" lvl="0" marL="274320" rtl="0" algn="l">
              <a:lnSpc>
                <a:spcPct val="100000"/>
              </a:lnSpc>
              <a:spcBef>
                <a:spcPts val="580"/>
              </a:spcBef>
              <a:spcAft>
                <a:spcPts val="0"/>
              </a:spcAft>
              <a:buSzPct val="85000"/>
              <a:buNone/>
            </a:pPr>
            <a:r>
              <a:rPr lang="en-US" sz="3800"/>
              <a:t>    cout &lt;&lt; "Size of short int : " &lt;&lt; sizeof(short int) &lt;&lt; " bytes" &lt;&lt; endl;</a:t>
            </a:r>
            <a:endParaRPr/>
          </a:p>
          <a:p>
            <a:pPr indent="-274320" lvl="0" marL="274320" rtl="0" algn="l">
              <a:lnSpc>
                <a:spcPct val="100000"/>
              </a:lnSpc>
              <a:spcBef>
                <a:spcPts val="580"/>
              </a:spcBef>
              <a:spcAft>
                <a:spcPts val="0"/>
              </a:spcAft>
              <a:buSzPct val="85000"/>
              <a:buNone/>
            </a:pPr>
            <a:r>
              <a:rPr lang="en-US" sz="3800"/>
              <a:t>    cout &lt;&lt; "Size of long int : " &lt;&lt; sizeof(long int) &lt;&lt; " bytes" &lt;&lt; endl;</a:t>
            </a:r>
            <a:endParaRPr/>
          </a:p>
          <a:p>
            <a:pPr indent="-274320" lvl="0" marL="274320" rtl="0" algn="l">
              <a:lnSpc>
                <a:spcPct val="100000"/>
              </a:lnSpc>
              <a:spcBef>
                <a:spcPts val="580"/>
              </a:spcBef>
              <a:spcAft>
                <a:spcPts val="0"/>
              </a:spcAft>
              <a:buSzPct val="85000"/>
              <a:buNone/>
            </a:pPr>
            <a:r>
              <a:rPr lang="en-US" sz="3800"/>
              <a:t>    cout &lt;&lt; "Size of signed long int : " &lt;&lt; sizeof(signed long int) &lt;&lt; " bytes" &lt;&lt; endl;</a:t>
            </a:r>
            <a:endParaRPr/>
          </a:p>
          <a:p>
            <a:pPr indent="-274320" lvl="0" marL="274320" rtl="0" algn="l">
              <a:lnSpc>
                <a:spcPct val="100000"/>
              </a:lnSpc>
              <a:spcBef>
                <a:spcPts val="580"/>
              </a:spcBef>
              <a:spcAft>
                <a:spcPts val="0"/>
              </a:spcAft>
              <a:buSzPct val="85000"/>
              <a:buNone/>
            </a:pPr>
            <a:r>
              <a:rPr lang="en-US" sz="3800"/>
              <a:t>    cout &lt;&lt; "Size of unsigned long int : " &lt;&lt; sizeof(unsigned int) &lt;&lt; " bytes" &lt;&lt; endl;</a:t>
            </a:r>
            <a:endParaRPr/>
          </a:p>
          <a:p>
            <a:pPr indent="-274320" lvl="0" marL="274320" rtl="0" algn="l">
              <a:lnSpc>
                <a:spcPct val="100000"/>
              </a:lnSpc>
              <a:spcBef>
                <a:spcPts val="580"/>
              </a:spcBef>
              <a:spcAft>
                <a:spcPts val="0"/>
              </a:spcAft>
              <a:buSzPct val="85000"/>
              <a:buNone/>
            </a:pPr>
            <a:r>
              <a:rPr lang="en-US" sz="3800"/>
              <a:t>    cout &lt;&lt; "Size of float : " &lt;&lt; sizeof(float) &lt;&lt; " bytes" &lt;&lt;endl;</a:t>
            </a:r>
            <a:endParaRPr/>
          </a:p>
          <a:p>
            <a:pPr indent="-274320" lvl="0" marL="274320" rtl="0" algn="l">
              <a:lnSpc>
                <a:spcPct val="100000"/>
              </a:lnSpc>
              <a:spcBef>
                <a:spcPts val="580"/>
              </a:spcBef>
              <a:spcAft>
                <a:spcPts val="0"/>
              </a:spcAft>
              <a:buSzPct val="85000"/>
              <a:buNone/>
            </a:pPr>
            <a:r>
              <a:rPr lang="en-US" sz="3800"/>
              <a:t>    cout &lt;&lt; "Size of double : " &lt;&lt; sizeof(double) &lt;&lt; " bytes" &lt;&lt; endl;</a:t>
            </a:r>
            <a:endParaRPr/>
          </a:p>
          <a:p>
            <a:pPr indent="-274320" lvl="0" marL="274320" rtl="0" algn="l">
              <a:lnSpc>
                <a:spcPct val="100000"/>
              </a:lnSpc>
              <a:spcBef>
                <a:spcPts val="580"/>
              </a:spcBef>
              <a:spcAft>
                <a:spcPts val="0"/>
              </a:spcAft>
              <a:buSzPct val="85000"/>
              <a:buNone/>
            </a:pPr>
            <a:r>
              <a:rPr lang="en-US" sz="3800"/>
              <a:t>    cout &lt;&lt; "Size of wchar_t : " &lt;&lt; sizeof(wchar_t) &lt;&lt; " bytes" &lt;&lt;endl;</a:t>
            </a:r>
            <a:endParaRPr/>
          </a:p>
          <a:p>
            <a:pPr indent="-274320" lvl="0" marL="274320" rtl="0" algn="l">
              <a:lnSpc>
                <a:spcPct val="100000"/>
              </a:lnSpc>
              <a:spcBef>
                <a:spcPts val="580"/>
              </a:spcBef>
              <a:spcAft>
                <a:spcPts val="0"/>
              </a:spcAft>
              <a:buSzPct val="85000"/>
              <a:buNone/>
            </a:pPr>
            <a:r>
              <a:rPr lang="en-US" sz="3800"/>
              <a:t>    return 0;</a:t>
            </a:r>
            <a:endParaRPr/>
          </a:p>
          <a:p>
            <a:pPr indent="-274320" lvl="0" marL="274320" rtl="0" algn="l">
              <a:lnSpc>
                <a:spcPct val="100000"/>
              </a:lnSpc>
              <a:spcBef>
                <a:spcPts val="580"/>
              </a:spcBef>
              <a:spcAft>
                <a:spcPts val="0"/>
              </a:spcAft>
              <a:buSzPct val="85000"/>
              <a:buNone/>
            </a:pPr>
            <a:r>
              <a:rPr lang="en-US" sz="3800"/>
              <a:t>}</a:t>
            </a:r>
            <a:endParaRPr/>
          </a:p>
          <a:p>
            <a:pPr indent="-207660" lvl="0" marL="274320" rtl="0" algn="l">
              <a:lnSpc>
                <a:spcPct val="100000"/>
              </a:lnSpc>
              <a:spcBef>
                <a:spcPts val="580"/>
              </a:spcBef>
              <a:spcAft>
                <a:spcPts val="0"/>
              </a:spcAft>
              <a:buSzPct val="85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Input</a:t>
            </a:r>
            <a:endParaRPr/>
          </a:p>
        </p:txBody>
      </p:sp>
      <p:sp>
        <p:nvSpPr>
          <p:cNvPr id="434" name="Google Shape;434;p4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609600" lvl="0" marL="609600" rtl="0" algn="l">
              <a:lnSpc>
                <a:spcPct val="100000"/>
              </a:lnSpc>
              <a:spcBef>
                <a:spcPts val="0"/>
              </a:spcBef>
              <a:spcAft>
                <a:spcPts val="0"/>
              </a:spcAft>
              <a:buSzPts val="2210"/>
              <a:buChar char="⚫"/>
            </a:pPr>
            <a:r>
              <a:rPr lang="en-US"/>
              <a:t>Storing data in the computer's memory requires two steps</a:t>
            </a:r>
            <a:endParaRPr/>
          </a:p>
          <a:p>
            <a:pPr indent="-533400" lvl="1" marL="990600" rtl="0" algn="l">
              <a:lnSpc>
                <a:spcPct val="100000"/>
              </a:lnSpc>
              <a:spcBef>
                <a:spcPts val="370"/>
              </a:spcBef>
              <a:spcAft>
                <a:spcPts val="0"/>
              </a:spcAft>
              <a:buSzPts val="2040"/>
              <a:buFont typeface="Times New Roman"/>
              <a:buAutoNum type="arabicPeriod"/>
            </a:pPr>
            <a:r>
              <a:rPr lang="en-US"/>
              <a:t>Allocate the memory by declaring a variable</a:t>
            </a:r>
            <a:endParaRPr/>
          </a:p>
          <a:p>
            <a:pPr indent="-533400" lvl="1" marL="990600" rtl="0" algn="l">
              <a:lnSpc>
                <a:spcPct val="100000"/>
              </a:lnSpc>
              <a:spcBef>
                <a:spcPts val="370"/>
              </a:spcBef>
              <a:spcAft>
                <a:spcPts val="0"/>
              </a:spcAft>
              <a:buSzPts val="2040"/>
              <a:buFont typeface="Times New Roman"/>
              <a:buAutoNum type="arabicPeriod"/>
            </a:pPr>
            <a:r>
              <a:rPr lang="en-US"/>
              <a:t>Have the program fetch a value from the input device and place it in the allocated memory location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Constants in c++</a:t>
            </a:r>
            <a:endParaRPr/>
          </a:p>
        </p:txBody>
      </p:sp>
      <p:sp>
        <p:nvSpPr>
          <p:cNvPr id="440" name="Google Shape;440;p4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Integer data(decimal, octal, hexa)</a:t>
            </a:r>
            <a:endParaRPr/>
          </a:p>
          <a:p>
            <a:pPr indent="-274320" lvl="0" marL="274320" rtl="0" algn="l">
              <a:lnSpc>
                <a:spcPct val="100000"/>
              </a:lnSpc>
              <a:spcBef>
                <a:spcPts val="580"/>
              </a:spcBef>
              <a:spcAft>
                <a:spcPts val="0"/>
              </a:spcAft>
              <a:buSzPts val="2210"/>
              <a:buChar char="⚫"/>
            </a:pPr>
            <a:r>
              <a:rPr lang="en-US"/>
              <a:t>Floating point</a:t>
            </a:r>
            <a:endParaRPr/>
          </a:p>
          <a:p>
            <a:pPr indent="-274320" lvl="0" marL="274320" rtl="0" algn="l">
              <a:lnSpc>
                <a:spcPct val="100000"/>
              </a:lnSpc>
              <a:spcBef>
                <a:spcPts val="580"/>
              </a:spcBef>
              <a:spcAft>
                <a:spcPts val="0"/>
              </a:spcAft>
              <a:buSzPts val="2210"/>
              <a:buChar char="⚫"/>
            </a:pPr>
            <a:r>
              <a:rPr lang="en-US"/>
              <a:t>Character </a:t>
            </a:r>
            <a:endParaRPr/>
          </a:p>
          <a:p>
            <a:pPr indent="-274320" lvl="0" marL="274320" rtl="0" algn="l">
              <a:lnSpc>
                <a:spcPct val="100000"/>
              </a:lnSpc>
              <a:spcBef>
                <a:spcPts val="580"/>
              </a:spcBef>
              <a:spcAft>
                <a:spcPts val="0"/>
              </a:spcAft>
              <a:buSzPts val="2210"/>
              <a:buChar char="⚫"/>
            </a:pPr>
            <a:r>
              <a:rPr lang="en-US"/>
              <a:t>String</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Special Character Constant</a:t>
            </a:r>
            <a:endParaRPr/>
          </a:p>
        </p:txBody>
      </p:sp>
      <p:pic>
        <p:nvPicPr>
          <p:cNvPr id="446" name="Google Shape;446;p47"/>
          <p:cNvPicPr preferRelativeResize="0"/>
          <p:nvPr>
            <p:ph idx="1" type="body"/>
          </p:nvPr>
        </p:nvPicPr>
        <p:blipFill rotWithShape="1">
          <a:blip r:embed="rId3">
            <a:alphaModFix/>
          </a:blip>
          <a:srcRect b="0" l="0" r="0" t="0"/>
          <a:stretch/>
        </p:blipFill>
        <p:spPr>
          <a:xfrm>
            <a:off x="1600200" y="1905000"/>
            <a:ext cx="5386387" cy="4114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Variables</a:t>
            </a:r>
            <a:endParaRPr/>
          </a:p>
        </p:txBody>
      </p:sp>
      <p:sp>
        <p:nvSpPr>
          <p:cNvPr id="452" name="Google Shape;452;p4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A variable definition means to tell the compiler where and how much to create the storage for the variable.</a:t>
            </a:r>
            <a:endParaRPr/>
          </a:p>
          <a:p>
            <a:pPr indent="-133985" lvl="0" marL="274320" rtl="0" algn="l">
              <a:lnSpc>
                <a:spcPct val="100000"/>
              </a:lnSpc>
              <a:spcBef>
                <a:spcPts val="580"/>
              </a:spcBef>
              <a:spcAft>
                <a:spcPts val="0"/>
              </a:spcAft>
              <a:buSzPts val="2210"/>
              <a:buNone/>
            </a:pPr>
            <a:r>
              <a:t/>
            </a:r>
            <a:endParaRPr/>
          </a:p>
        </p:txBody>
      </p:sp>
      <p:pic>
        <p:nvPicPr>
          <p:cNvPr id="453" name="Google Shape;453;p48"/>
          <p:cNvPicPr preferRelativeResize="0"/>
          <p:nvPr/>
        </p:nvPicPr>
        <p:blipFill rotWithShape="1">
          <a:blip r:embed="rId3">
            <a:alphaModFix/>
          </a:blip>
          <a:srcRect b="0" l="0" r="0" t="0"/>
          <a:stretch/>
        </p:blipFill>
        <p:spPr>
          <a:xfrm>
            <a:off x="1905000" y="3352800"/>
            <a:ext cx="4819650" cy="3038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Variables</a:t>
            </a:r>
            <a:endParaRPr/>
          </a:p>
        </p:txBody>
      </p:sp>
      <p:sp>
        <p:nvSpPr>
          <p:cNvPr id="459" name="Google Shape;459;p4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Rules for identifiers</a:t>
            </a:r>
            <a:endParaRPr/>
          </a:p>
          <a:p>
            <a:pPr indent="-228600" lvl="1" marL="548640" rtl="0" algn="l">
              <a:lnSpc>
                <a:spcPct val="100000"/>
              </a:lnSpc>
              <a:spcBef>
                <a:spcPts val="370"/>
              </a:spcBef>
              <a:spcAft>
                <a:spcPts val="0"/>
              </a:spcAft>
              <a:buSzPts val="2040"/>
              <a:buChar char="⚫"/>
            </a:pPr>
            <a:r>
              <a:rPr lang="en-US"/>
              <a:t>must begin with letter or the underscore _</a:t>
            </a:r>
            <a:endParaRPr/>
          </a:p>
          <a:p>
            <a:pPr indent="-228600" lvl="1" marL="548640" rtl="0" algn="l">
              <a:lnSpc>
                <a:spcPct val="100000"/>
              </a:lnSpc>
              <a:spcBef>
                <a:spcPts val="370"/>
              </a:spcBef>
              <a:spcAft>
                <a:spcPts val="0"/>
              </a:spcAft>
              <a:buSzPts val="2040"/>
              <a:buChar char="⚫"/>
            </a:pPr>
            <a:r>
              <a:rPr lang="en-US"/>
              <a:t>followed by any combination of numerals or letters</a:t>
            </a:r>
            <a:endParaRPr/>
          </a:p>
          <a:p>
            <a:pPr indent="-228600" lvl="1" marL="548640" rtl="0" algn="l">
              <a:lnSpc>
                <a:spcPct val="100000"/>
              </a:lnSpc>
              <a:spcBef>
                <a:spcPts val="370"/>
              </a:spcBef>
              <a:spcAft>
                <a:spcPts val="0"/>
              </a:spcAft>
              <a:buSzPts val="2040"/>
              <a:buChar char="⚫"/>
            </a:pPr>
            <a:r>
              <a:rPr lang="en-US"/>
              <a:t>recommend meaningful identifiers</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Keywords  - Reserved words</a:t>
            </a:r>
            <a:endParaRPr/>
          </a:p>
        </p:txBody>
      </p:sp>
      <p:pic>
        <p:nvPicPr>
          <p:cNvPr id="465" name="Google Shape;465;p50"/>
          <p:cNvPicPr preferRelativeResize="0"/>
          <p:nvPr/>
        </p:nvPicPr>
        <p:blipFill rotWithShape="1">
          <a:blip r:embed="rId3">
            <a:alphaModFix/>
          </a:blip>
          <a:srcRect b="0" l="0" r="0" t="0"/>
          <a:stretch/>
        </p:blipFill>
        <p:spPr>
          <a:xfrm>
            <a:off x="1905000" y="1371600"/>
            <a:ext cx="5988050" cy="5181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Declarations</a:t>
            </a:r>
            <a:endParaRPr/>
          </a:p>
        </p:txBody>
      </p:sp>
      <p:sp>
        <p:nvSpPr>
          <p:cNvPr id="471" name="Google Shape;471;p51"/>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a:bodyPr>
          <a:lstStyle/>
          <a:p>
            <a:pPr indent="-533400" lvl="0" marL="533400" rtl="0" algn="l">
              <a:lnSpc>
                <a:spcPct val="90000"/>
              </a:lnSpc>
              <a:spcBef>
                <a:spcPts val="0"/>
              </a:spcBef>
              <a:spcAft>
                <a:spcPts val="0"/>
              </a:spcAft>
              <a:buSzPts val="2040"/>
              <a:buChar char="⚫"/>
            </a:pPr>
            <a:r>
              <a:rPr lang="en-US" sz="2400"/>
              <a:t>Constants and variables must be declared before they can be used.</a:t>
            </a:r>
            <a:endParaRPr/>
          </a:p>
          <a:p>
            <a:pPr indent="-533400" lvl="0" marL="533400" rtl="0" algn="l">
              <a:lnSpc>
                <a:spcPct val="90000"/>
              </a:lnSpc>
              <a:spcBef>
                <a:spcPts val="580"/>
              </a:spcBef>
              <a:spcAft>
                <a:spcPts val="0"/>
              </a:spcAft>
              <a:buSzPts val="2040"/>
              <a:buChar char="⚫"/>
            </a:pPr>
            <a:r>
              <a:rPr lang="en-US" sz="2400"/>
              <a:t>A constant declaration specifies the type, the name and the value of the constant.</a:t>
            </a:r>
            <a:endParaRPr/>
          </a:p>
          <a:p>
            <a:pPr indent="-533400" lvl="0" marL="533400" rtl="0" algn="l">
              <a:lnSpc>
                <a:spcPct val="90000"/>
              </a:lnSpc>
              <a:spcBef>
                <a:spcPts val="580"/>
              </a:spcBef>
              <a:spcAft>
                <a:spcPts val="0"/>
              </a:spcAft>
              <a:buSzPts val="2040"/>
              <a:buChar char="⚫"/>
            </a:pPr>
            <a:r>
              <a:rPr lang="en-US" sz="2400"/>
              <a:t>A variable declaration specifies the type, the name and possibly the initial value of the variable.</a:t>
            </a:r>
            <a:endParaRPr/>
          </a:p>
          <a:p>
            <a:pPr indent="-533400" lvl="0" marL="533400" rtl="0" algn="l">
              <a:lnSpc>
                <a:spcPct val="90000"/>
              </a:lnSpc>
              <a:spcBef>
                <a:spcPts val="580"/>
              </a:spcBef>
              <a:spcAft>
                <a:spcPts val="0"/>
              </a:spcAft>
              <a:buSzPts val="2040"/>
              <a:buChar char="⚫"/>
            </a:pPr>
            <a:r>
              <a:rPr lang="en-US" sz="2400"/>
              <a:t>When you declare a constant or a variable, the compiler:</a:t>
            </a:r>
            <a:endParaRPr/>
          </a:p>
          <a:p>
            <a:pPr indent="-457200" lvl="1" marL="914400" rtl="0" algn="l">
              <a:lnSpc>
                <a:spcPct val="90000"/>
              </a:lnSpc>
              <a:spcBef>
                <a:spcPts val="370"/>
              </a:spcBef>
              <a:spcAft>
                <a:spcPts val="0"/>
              </a:spcAft>
              <a:buSzPts val="2040"/>
              <a:buFont typeface="Times New Roman"/>
              <a:buAutoNum type="arabicPeriod"/>
            </a:pPr>
            <a:r>
              <a:rPr lang="en-US" sz="2400"/>
              <a:t>Reserves a memory location in which to store the value of the constant or variable.</a:t>
            </a:r>
            <a:endParaRPr/>
          </a:p>
          <a:p>
            <a:pPr indent="-457200" lvl="1" marL="914400" rtl="0" algn="l">
              <a:lnSpc>
                <a:spcPct val="90000"/>
              </a:lnSpc>
              <a:spcBef>
                <a:spcPts val="370"/>
              </a:spcBef>
              <a:spcAft>
                <a:spcPts val="0"/>
              </a:spcAft>
              <a:buSzPts val="2040"/>
              <a:buFont typeface="Times New Roman"/>
              <a:buAutoNum type="arabicPeriod"/>
            </a:pPr>
            <a:r>
              <a:rPr lang="en-US" sz="2400"/>
              <a:t>Associates the name of the constant or variable with the memory location.</a:t>
            </a:r>
            <a:r>
              <a:rPr lang="en-US"/>
              <a:t> </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Structured programming</a:t>
            </a:r>
            <a:endParaRPr/>
          </a:p>
        </p:txBody>
      </p:sp>
      <p:sp>
        <p:nvSpPr>
          <p:cNvPr id="124" name="Google Shape;124;p1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Structured programming (1960s)</a:t>
            </a:r>
            <a:endParaRPr/>
          </a:p>
          <a:p>
            <a:pPr indent="-228600" lvl="1" marL="548640" rtl="0" algn="l">
              <a:lnSpc>
                <a:spcPct val="100000"/>
              </a:lnSpc>
              <a:spcBef>
                <a:spcPts val="370"/>
              </a:spcBef>
              <a:spcAft>
                <a:spcPts val="0"/>
              </a:spcAft>
              <a:buSzPts val="2040"/>
              <a:buChar char="⚫"/>
            </a:pPr>
            <a:r>
              <a:rPr lang="en-US"/>
              <a:t>Disciplined approach to writing programs</a:t>
            </a:r>
            <a:endParaRPr/>
          </a:p>
          <a:p>
            <a:pPr indent="-228600" lvl="1" marL="548640" rtl="0" algn="l">
              <a:lnSpc>
                <a:spcPct val="100000"/>
              </a:lnSpc>
              <a:spcBef>
                <a:spcPts val="370"/>
              </a:spcBef>
              <a:spcAft>
                <a:spcPts val="0"/>
              </a:spcAft>
              <a:buSzPts val="2040"/>
              <a:buChar char="⚫"/>
            </a:pPr>
            <a:r>
              <a:rPr lang="en-US"/>
              <a:t>Clear, easy to test and debug, and easy to modify</a:t>
            </a:r>
            <a:endParaRPr/>
          </a:p>
          <a:p>
            <a:pPr indent="-274320" lvl="0" marL="274320" rtl="0" algn="l">
              <a:lnSpc>
                <a:spcPct val="100000"/>
              </a:lnSpc>
              <a:spcBef>
                <a:spcPts val="580"/>
              </a:spcBef>
              <a:spcAft>
                <a:spcPts val="0"/>
              </a:spcAft>
              <a:buSzPts val="2210"/>
              <a:buChar char="⚫"/>
            </a:pPr>
            <a:r>
              <a:rPr lang="en-US"/>
              <a:t>Pascal</a:t>
            </a:r>
            <a:endParaRPr/>
          </a:p>
          <a:p>
            <a:pPr indent="-228600" lvl="1" marL="548640" rtl="0" algn="l">
              <a:lnSpc>
                <a:spcPct val="100000"/>
              </a:lnSpc>
              <a:spcBef>
                <a:spcPts val="370"/>
              </a:spcBef>
              <a:spcAft>
                <a:spcPts val="0"/>
              </a:spcAft>
              <a:buSzPts val="2040"/>
              <a:buChar char="⚫"/>
            </a:pPr>
            <a:r>
              <a:rPr lang="en-US"/>
              <a:t>1971: Niklaus Wirth</a:t>
            </a:r>
            <a:endParaRPr/>
          </a:p>
          <a:p>
            <a:pPr indent="-274320" lvl="0" marL="274320" rtl="0" algn="l">
              <a:lnSpc>
                <a:spcPct val="100000"/>
              </a:lnSpc>
              <a:spcBef>
                <a:spcPts val="580"/>
              </a:spcBef>
              <a:spcAft>
                <a:spcPts val="0"/>
              </a:spcAft>
              <a:buSzPts val="2210"/>
              <a:buChar char="⚫"/>
            </a:pPr>
            <a:r>
              <a:rPr lang="en-US"/>
              <a:t>Ada</a:t>
            </a:r>
            <a:endParaRPr/>
          </a:p>
          <a:p>
            <a:pPr indent="-228600" lvl="1" marL="548640" rtl="0" algn="l">
              <a:lnSpc>
                <a:spcPct val="100000"/>
              </a:lnSpc>
              <a:spcBef>
                <a:spcPts val="370"/>
              </a:spcBef>
              <a:spcAft>
                <a:spcPts val="0"/>
              </a:spcAft>
              <a:buSzPts val="2040"/>
              <a:buChar char="⚫"/>
            </a:pPr>
            <a:r>
              <a:rPr lang="en-US"/>
              <a:t>1970s - early 1980s: US Department of Defense (DoD)</a:t>
            </a:r>
            <a:endParaRPr/>
          </a:p>
          <a:p>
            <a:pPr indent="-228600" lvl="1" marL="548640" rtl="0" algn="l">
              <a:lnSpc>
                <a:spcPct val="100000"/>
              </a:lnSpc>
              <a:spcBef>
                <a:spcPts val="370"/>
              </a:spcBef>
              <a:spcAft>
                <a:spcPts val="0"/>
              </a:spcAft>
              <a:buSzPts val="2040"/>
              <a:buChar char="⚫"/>
            </a:pPr>
            <a:r>
              <a:rPr lang="en-US"/>
              <a:t>Multitasking</a:t>
            </a:r>
            <a:endParaRPr/>
          </a:p>
          <a:p>
            <a:pPr indent="-228600" lvl="2" marL="822960" rtl="0" algn="l">
              <a:lnSpc>
                <a:spcPct val="100000"/>
              </a:lnSpc>
              <a:spcBef>
                <a:spcPts val="370"/>
              </a:spcBef>
              <a:spcAft>
                <a:spcPts val="0"/>
              </a:spcAft>
              <a:buSzPts val="1700"/>
              <a:buChar char="⚫"/>
            </a:pPr>
            <a:r>
              <a:rPr lang="en-US"/>
              <a:t>Programmer can specify many activities to run in parallel </a:t>
            </a:r>
            <a:endParaRPr/>
          </a:p>
          <a:p>
            <a:pPr indent="-274320" lvl="0" marL="274320" rtl="0" algn="l">
              <a:lnSpc>
                <a:spcPct val="100000"/>
              </a:lnSpc>
              <a:spcBef>
                <a:spcPts val="580"/>
              </a:spcBef>
              <a:spcAft>
                <a:spcPts val="0"/>
              </a:spcAft>
              <a:buSzPts val="221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2"/>
          <p:cNvSpPr txBox="1"/>
          <p:nvPr>
            <p:ph type="title"/>
          </p:nvPr>
        </p:nvSpPr>
        <p:spPr>
          <a:xfrm>
            <a:off x="533400" y="457200"/>
            <a:ext cx="7848600" cy="762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Variable declarations</a:t>
            </a:r>
            <a:endParaRPr/>
          </a:p>
        </p:txBody>
      </p:sp>
      <p:sp>
        <p:nvSpPr>
          <p:cNvPr id="477" name="Google Shape;477;p52"/>
          <p:cNvSpPr txBox="1"/>
          <p:nvPr>
            <p:ph idx="1" type="body"/>
          </p:nvPr>
        </p:nvSpPr>
        <p:spPr>
          <a:xfrm>
            <a:off x="304800" y="1219200"/>
            <a:ext cx="8839200" cy="5334000"/>
          </a:xfrm>
          <a:prstGeom prst="rect">
            <a:avLst/>
          </a:prstGeom>
          <a:noFill/>
          <a:ln>
            <a:noFill/>
          </a:ln>
        </p:spPr>
        <p:txBody>
          <a:bodyPr anchorCtr="0" anchor="t" bIns="45700" lIns="91425" spcFirstLastPara="1" rIns="91425" wrap="square" tIns="45700">
            <a:normAutofit/>
          </a:bodyPr>
          <a:lstStyle/>
          <a:p>
            <a:pPr indent="-533400" lvl="0" marL="533400" rtl="0" algn="l">
              <a:lnSpc>
                <a:spcPct val="100000"/>
              </a:lnSpc>
              <a:spcBef>
                <a:spcPts val="0"/>
              </a:spcBef>
              <a:spcAft>
                <a:spcPts val="0"/>
              </a:spcAft>
              <a:buSzPts val="2040"/>
              <a:buChar char="⚫"/>
            </a:pPr>
            <a:r>
              <a:rPr lang="en-US" sz="2400"/>
              <a:t>Variables are used to store values that can be changed during the program execution. </a:t>
            </a:r>
            <a:endParaRPr/>
          </a:p>
          <a:p>
            <a:pPr indent="-533400" lvl="0" marL="533400" rtl="0" algn="l">
              <a:lnSpc>
                <a:spcPct val="100000"/>
              </a:lnSpc>
              <a:spcBef>
                <a:spcPts val="580"/>
              </a:spcBef>
              <a:spcAft>
                <a:spcPts val="0"/>
              </a:spcAft>
              <a:buSzPts val="2040"/>
              <a:buChar char="⚫"/>
            </a:pPr>
            <a:r>
              <a:rPr lang="en-US" sz="2400"/>
              <a:t>A variable is best thought of as a container for a value.</a:t>
            </a:r>
            <a:r>
              <a:rPr b="1" lang="en-US" sz="2400"/>
              <a:t> </a:t>
            </a:r>
            <a:endParaRPr/>
          </a:p>
          <a:p>
            <a:pPr indent="-533400" lvl="0" marL="533400" rtl="0" algn="l">
              <a:lnSpc>
                <a:spcPct val="100000"/>
              </a:lnSpc>
              <a:spcBef>
                <a:spcPts val="580"/>
              </a:spcBef>
              <a:spcAft>
                <a:spcPts val="0"/>
              </a:spcAft>
              <a:buSzPts val="2040"/>
              <a:buFont typeface="Arial"/>
              <a:buNone/>
            </a:pPr>
            <a:r>
              <a:rPr b="1" lang="en-US" sz="2400"/>
              <a:t>	</a:t>
            </a:r>
            <a:r>
              <a:rPr lang="en-US" sz="2400"/>
              <a:t>Syntax</a:t>
            </a:r>
            <a:r>
              <a:rPr b="1" lang="en-US" sz="2400"/>
              <a:t>: </a:t>
            </a:r>
            <a:endParaRPr/>
          </a:p>
          <a:p>
            <a:pPr indent="-381000" lvl="2" marL="1295400" rtl="0" algn="l">
              <a:lnSpc>
                <a:spcPct val="100000"/>
              </a:lnSpc>
              <a:spcBef>
                <a:spcPts val="370"/>
              </a:spcBef>
              <a:spcAft>
                <a:spcPts val="0"/>
              </a:spcAft>
              <a:buSzPts val="1360"/>
              <a:buFont typeface="Times New Roman"/>
              <a:buNone/>
            </a:pPr>
            <a:r>
              <a:rPr lang="en-US" sz="1600"/>
              <a:t>   </a:t>
            </a:r>
            <a:r>
              <a:rPr b="1" lang="en-US">
                <a:latin typeface="Courier New"/>
                <a:ea typeface="Courier New"/>
                <a:cs typeface="Courier New"/>
                <a:sym typeface="Courier New"/>
              </a:rPr>
              <a:t>&lt; type &gt; &lt; identifier &gt;;</a:t>
            </a:r>
            <a:endParaRPr/>
          </a:p>
          <a:p>
            <a:pPr indent="-381000" lvl="2" marL="1295400" rtl="0" algn="l">
              <a:lnSpc>
                <a:spcPct val="100000"/>
              </a:lnSpc>
              <a:spcBef>
                <a:spcPts val="370"/>
              </a:spcBef>
              <a:spcAft>
                <a:spcPts val="0"/>
              </a:spcAft>
              <a:buSzPts val="1700"/>
              <a:buFont typeface="Courier New"/>
              <a:buNone/>
            </a:pPr>
            <a:r>
              <a:rPr b="1" lang="en-US">
                <a:latin typeface="Courier New"/>
                <a:ea typeface="Courier New"/>
                <a:cs typeface="Courier New"/>
                <a:sym typeface="Courier New"/>
              </a:rPr>
              <a:t> &lt; type &gt; &lt; identifier &gt; = &lt; expression&gt;;</a:t>
            </a:r>
            <a:r>
              <a:rPr lang="en-US">
                <a:latin typeface="Courier"/>
                <a:ea typeface="Courier"/>
                <a:cs typeface="Courier"/>
                <a:sym typeface="Courier"/>
              </a:rPr>
              <a:t> </a:t>
            </a:r>
            <a:endParaRPr/>
          </a:p>
          <a:p>
            <a:pPr indent="-533400" lvl="0" marL="533400" rtl="0" algn="l">
              <a:lnSpc>
                <a:spcPct val="100000"/>
              </a:lnSpc>
              <a:spcBef>
                <a:spcPts val="580"/>
              </a:spcBef>
              <a:spcAft>
                <a:spcPts val="0"/>
              </a:spcAft>
              <a:buSzPts val="2040"/>
              <a:buFont typeface="Arial"/>
              <a:buNone/>
            </a:pPr>
            <a:r>
              <a:rPr lang="en-US" sz="2400"/>
              <a:t>Examples</a:t>
            </a:r>
            <a:r>
              <a:rPr b="1" lang="en-US" sz="2400"/>
              <a:t>: </a:t>
            </a:r>
            <a:endParaRPr/>
          </a:p>
          <a:p>
            <a:pPr indent="-533400" lvl="0" marL="533400" rtl="0" algn="l">
              <a:lnSpc>
                <a:spcPct val="100000"/>
              </a:lnSpc>
              <a:spcBef>
                <a:spcPts val="580"/>
              </a:spcBef>
              <a:spcAft>
                <a:spcPts val="0"/>
              </a:spcAft>
              <a:buSzPts val="1700"/>
              <a:buFont typeface="Arial"/>
              <a:buNone/>
            </a:pPr>
            <a:r>
              <a:rPr lang="en-US" sz="2000">
                <a:solidFill>
                  <a:schemeClr val="accent2"/>
                </a:solidFill>
                <a:latin typeface="Courier New"/>
                <a:ea typeface="Courier New"/>
                <a:cs typeface="Courier New"/>
                <a:sym typeface="Courier New"/>
              </a:rPr>
              <a:t>	</a:t>
            </a:r>
            <a:r>
              <a:rPr b="1" lang="en-US" sz="2000">
                <a:solidFill>
                  <a:schemeClr val="accent2"/>
                </a:solidFill>
                <a:latin typeface="Courier New"/>
                <a:ea typeface="Courier New"/>
                <a:cs typeface="Courier New"/>
                <a:sym typeface="Courier New"/>
              </a:rPr>
              <a:t>int </a:t>
            </a:r>
            <a:r>
              <a:rPr b="1" lang="en-US" sz="2000">
                <a:latin typeface="Courier New"/>
                <a:ea typeface="Courier New"/>
                <a:cs typeface="Courier New"/>
                <a:sym typeface="Courier New"/>
              </a:rPr>
              <a:t>sum; //single declaration</a:t>
            </a:r>
            <a:endParaRPr/>
          </a:p>
          <a:p>
            <a:pPr indent="-533400" lvl="0" marL="533400" rtl="0" algn="l">
              <a:lnSpc>
                <a:spcPct val="100000"/>
              </a:lnSpc>
              <a:spcBef>
                <a:spcPts val="580"/>
              </a:spcBef>
              <a:spcAft>
                <a:spcPts val="0"/>
              </a:spcAft>
              <a:buSzPts val="1700"/>
              <a:buFont typeface="Arial"/>
              <a:buNone/>
            </a:pPr>
            <a:r>
              <a:rPr b="1" lang="en-US" sz="2000">
                <a:latin typeface="Courier New"/>
                <a:ea typeface="Courier New"/>
                <a:cs typeface="Courier New"/>
                <a:sym typeface="Courier New"/>
              </a:rPr>
              <a:t>	</a:t>
            </a:r>
            <a:r>
              <a:rPr b="1" lang="en-US" sz="2000">
                <a:solidFill>
                  <a:schemeClr val="accent2"/>
                </a:solidFill>
                <a:latin typeface="Courier New"/>
                <a:ea typeface="Courier New"/>
                <a:cs typeface="Courier New"/>
                <a:sym typeface="Courier New"/>
              </a:rPr>
              <a:t>float p,q,r; </a:t>
            </a:r>
            <a:r>
              <a:rPr b="1" lang="en-US" sz="2000">
                <a:latin typeface="Courier New"/>
                <a:ea typeface="Courier New"/>
                <a:cs typeface="Courier New"/>
                <a:sym typeface="Courier New"/>
              </a:rPr>
              <a:t>//multiple declaration</a:t>
            </a:r>
            <a:endParaRPr/>
          </a:p>
          <a:p>
            <a:pPr indent="-533400" lvl="0" marL="533400" rtl="0" algn="l">
              <a:lnSpc>
                <a:spcPct val="100000"/>
              </a:lnSpc>
              <a:spcBef>
                <a:spcPts val="580"/>
              </a:spcBef>
              <a:spcAft>
                <a:spcPts val="0"/>
              </a:spcAft>
              <a:buSzPts val="1700"/>
              <a:buFont typeface="Arial"/>
              <a:buNone/>
            </a:pPr>
            <a:r>
              <a:rPr b="1" lang="en-US" sz="2000">
                <a:latin typeface="Courier New"/>
                <a:ea typeface="Courier New"/>
                <a:cs typeface="Courier New"/>
                <a:sym typeface="Courier New"/>
              </a:rPr>
              <a:t>	</a:t>
            </a:r>
            <a:r>
              <a:rPr b="1" lang="en-US" sz="2000">
                <a:solidFill>
                  <a:schemeClr val="accent2"/>
                </a:solidFill>
                <a:latin typeface="Courier New"/>
                <a:ea typeface="Courier New"/>
                <a:cs typeface="Courier New"/>
                <a:sym typeface="Courier New"/>
              </a:rPr>
              <a:t>char</a:t>
            </a:r>
            <a:r>
              <a:rPr b="1" lang="en-US" sz="2000">
                <a:latin typeface="Courier New"/>
                <a:ea typeface="Courier New"/>
                <a:cs typeface="Courier New"/>
                <a:sym typeface="Courier New"/>
              </a:rPr>
              <a:t> answer = </a:t>
            </a:r>
            <a:r>
              <a:rPr b="1" lang="en-US" sz="1800">
                <a:latin typeface="Courier New"/>
                <a:ea typeface="Courier New"/>
                <a:cs typeface="Courier New"/>
                <a:sym typeface="Courier New"/>
              </a:rPr>
              <a:t>'</a:t>
            </a:r>
            <a:r>
              <a:rPr b="1" lang="en-US" sz="2000">
                <a:latin typeface="Courier New"/>
                <a:ea typeface="Courier New"/>
                <a:cs typeface="Courier New"/>
                <a:sym typeface="Courier New"/>
              </a:rPr>
              <a:t>y</a:t>
            </a:r>
            <a:r>
              <a:rPr b="1" lang="en-US" sz="1800">
                <a:latin typeface="Courier New"/>
                <a:ea typeface="Courier New"/>
                <a:cs typeface="Courier New"/>
                <a:sym typeface="Courier New"/>
              </a:rPr>
              <a:t>'</a:t>
            </a:r>
            <a:r>
              <a:rPr b="1" lang="en-US" sz="2000">
                <a:latin typeface="Courier New"/>
                <a:ea typeface="Courier New"/>
                <a:cs typeface="Courier New"/>
                <a:sym typeface="Courier New"/>
              </a:rPr>
              <a:t>;</a:t>
            </a:r>
            <a:endParaRPr/>
          </a:p>
          <a:p>
            <a:pPr indent="-533400" lvl="0" marL="533400" rtl="0" algn="l">
              <a:lnSpc>
                <a:spcPct val="100000"/>
              </a:lnSpc>
              <a:spcBef>
                <a:spcPts val="580"/>
              </a:spcBef>
              <a:spcAft>
                <a:spcPts val="0"/>
              </a:spcAft>
              <a:buSzPts val="1700"/>
              <a:buFont typeface="Arial"/>
              <a:buNone/>
            </a:pPr>
            <a:r>
              <a:rPr b="1" lang="en-US" sz="2000">
                <a:latin typeface="Courier New"/>
                <a:ea typeface="Courier New"/>
                <a:cs typeface="Courier New"/>
                <a:sym typeface="Courier New"/>
              </a:rPr>
              <a:t>	</a:t>
            </a:r>
            <a:r>
              <a:rPr b="1" lang="en-US" sz="2000">
                <a:solidFill>
                  <a:schemeClr val="accent2"/>
                </a:solidFill>
                <a:latin typeface="Courier New"/>
                <a:ea typeface="Courier New"/>
                <a:cs typeface="Courier New"/>
                <a:sym typeface="Courier New"/>
              </a:rPr>
              <a:t>double</a:t>
            </a:r>
            <a:r>
              <a:rPr b="1" lang="en-US" sz="2000">
                <a:latin typeface="Courier New"/>
                <a:ea typeface="Courier New"/>
                <a:cs typeface="Courier New"/>
                <a:sym typeface="Courier New"/>
              </a:rPr>
              <a:t> temperature = -3.14;</a:t>
            </a:r>
            <a:endParaRPr/>
          </a:p>
          <a:p>
            <a:pPr indent="-533400" lvl="0" marL="533400" rtl="0" algn="l">
              <a:lnSpc>
                <a:spcPct val="100000"/>
              </a:lnSpc>
              <a:spcBef>
                <a:spcPts val="580"/>
              </a:spcBef>
              <a:spcAft>
                <a:spcPts val="0"/>
              </a:spcAft>
              <a:buSzPts val="1700"/>
              <a:buFont typeface="Arial"/>
              <a:buNone/>
            </a:pPr>
            <a:r>
              <a:t/>
            </a:r>
            <a:endParaRPr b="1" sz="2000">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3"/>
          <p:cNvSpPr txBox="1"/>
          <p:nvPr>
            <p:ph type="title"/>
          </p:nvPr>
        </p:nvSpPr>
        <p:spPr>
          <a:xfrm>
            <a:off x="533400" y="457200"/>
            <a:ext cx="7848600" cy="8382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Variable declarations</a:t>
            </a:r>
            <a:endParaRPr/>
          </a:p>
        </p:txBody>
      </p:sp>
      <p:sp>
        <p:nvSpPr>
          <p:cNvPr id="483" name="Google Shape;483;p53"/>
          <p:cNvSpPr txBox="1"/>
          <p:nvPr>
            <p:ph idx="1" type="body"/>
          </p:nvPr>
        </p:nvSpPr>
        <p:spPr>
          <a:xfrm>
            <a:off x="533400" y="1752600"/>
            <a:ext cx="8305800" cy="5334000"/>
          </a:xfrm>
          <a:prstGeom prst="rect">
            <a:avLst/>
          </a:prstGeom>
          <a:noFill/>
          <a:ln>
            <a:noFill/>
          </a:ln>
        </p:spPr>
        <p:txBody>
          <a:bodyPr anchorCtr="0" anchor="t" bIns="45700" lIns="91425" spcFirstLastPara="1" rIns="91425" wrap="square" tIns="45700">
            <a:normAutofit/>
          </a:bodyPr>
          <a:lstStyle/>
          <a:p>
            <a:pPr indent="-533400" lvl="0" marL="533400" rtl="0" algn="l">
              <a:lnSpc>
                <a:spcPct val="100000"/>
              </a:lnSpc>
              <a:spcBef>
                <a:spcPts val="0"/>
              </a:spcBef>
              <a:spcAft>
                <a:spcPts val="0"/>
              </a:spcAft>
              <a:buSzPts val="2040"/>
              <a:buChar char="⚫"/>
            </a:pPr>
            <a:r>
              <a:rPr lang="en-US" sz="2400"/>
              <a:t>A variable has a type and it can contain only values of  that type. For example, a variable of the type </a:t>
            </a:r>
            <a:r>
              <a:rPr b="1" lang="en-US" sz="2000">
                <a:solidFill>
                  <a:srgbClr val="A2C1FE"/>
                </a:solidFill>
                <a:latin typeface="Courier New"/>
                <a:ea typeface="Courier New"/>
                <a:cs typeface="Courier New"/>
                <a:sym typeface="Courier New"/>
              </a:rPr>
              <a:t>int</a:t>
            </a:r>
            <a:r>
              <a:rPr lang="en-US" sz="2400"/>
              <a:t> can only hold integer values. </a:t>
            </a:r>
            <a:endParaRPr/>
          </a:p>
          <a:p>
            <a:pPr indent="-533400" lvl="0" marL="533400" rtl="0" algn="l">
              <a:lnSpc>
                <a:spcPct val="100000"/>
              </a:lnSpc>
              <a:spcBef>
                <a:spcPts val="580"/>
              </a:spcBef>
              <a:spcAft>
                <a:spcPts val="0"/>
              </a:spcAft>
              <a:buSzPts val="2040"/>
              <a:buChar char="⚫"/>
            </a:pPr>
            <a:r>
              <a:rPr lang="en-US" sz="2400"/>
              <a:t>Variables are not automatically initialized. For example, after declaration</a:t>
            </a:r>
            <a:endParaRPr/>
          </a:p>
          <a:p>
            <a:pPr indent="-533400" lvl="0" marL="533400" rtl="0" algn="l">
              <a:lnSpc>
                <a:spcPct val="100000"/>
              </a:lnSpc>
              <a:spcBef>
                <a:spcPts val="580"/>
              </a:spcBef>
              <a:spcAft>
                <a:spcPts val="0"/>
              </a:spcAft>
              <a:buSzPts val="1700"/>
              <a:buFont typeface="Arial"/>
              <a:buNone/>
            </a:pPr>
            <a:r>
              <a:rPr lang="en-US" sz="2000">
                <a:solidFill>
                  <a:schemeClr val="accent2"/>
                </a:solidFill>
                <a:latin typeface="Courier New"/>
                <a:ea typeface="Courier New"/>
                <a:cs typeface="Courier New"/>
                <a:sym typeface="Courier New"/>
              </a:rPr>
              <a:t>		</a:t>
            </a:r>
            <a:r>
              <a:rPr b="1" lang="en-US" sz="2000">
                <a:solidFill>
                  <a:srgbClr val="A2C1FE"/>
                </a:solidFill>
                <a:latin typeface="Courier New"/>
                <a:ea typeface="Courier New"/>
                <a:cs typeface="Courier New"/>
                <a:sym typeface="Courier New"/>
              </a:rPr>
              <a:t>int</a:t>
            </a:r>
            <a:r>
              <a:rPr b="1" lang="en-US" sz="2000">
                <a:solidFill>
                  <a:schemeClr val="accent2"/>
                </a:solidFill>
                <a:latin typeface="Courier New"/>
                <a:ea typeface="Courier New"/>
                <a:cs typeface="Courier New"/>
                <a:sym typeface="Courier New"/>
              </a:rPr>
              <a:t> </a:t>
            </a:r>
            <a:r>
              <a:rPr b="1" lang="en-US" sz="2000">
                <a:latin typeface="Courier New"/>
                <a:ea typeface="Courier New"/>
                <a:cs typeface="Courier New"/>
                <a:sym typeface="Courier New"/>
              </a:rPr>
              <a:t>sum;</a:t>
            </a:r>
            <a:endParaRPr/>
          </a:p>
          <a:p>
            <a:pPr indent="-533400" lvl="0" marL="533400" rtl="0" algn="l">
              <a:lnSpc>
                <a:spcPct val="100000"/>
              </a:lnSpc>
              <a:spcBef>
                <a:spcPts val="580"/>
              </a:spcBef>
              <a:spcAft>
                <a:spcPts val="0"/>
              </a:spcAft>
              <a:buSzPts val="2040"/>
              <a:buFont typeface="Arial"/>
              <a:buNone/>
            </a:pPr>
            <a:r>
              <a:rPr lang="en-US" sz="2400"/>
              <a:t>	the value of the variable </a:t>
            </a:r>
            <a:r>
              <a:rPr b="1" lang="en-US" sz="2000">
                <a:latin typeface="Courier New"/>
                <a:ea typeface="Courier New"/>
                <a:cs typeface="Courier New"/>
                <a:sym typeface="Courier New"/>
              </a:rPr>
              <a:t>sum</a:t>
            </a:r>
            <a:r>
              <a:rPr b="1" lang="en-US" sz="2400"/>
              <a:t> </a:t>
            </a:r>
            <a:r>
              <a:rPr lang="en-US" sz="2400"/>
              <a:t>can be anything (garbage).</a:t>
            </a:r>
            <a:endParaRPr/>
          </a:p>
          <a:p>
            <a:pPr indent="-533400" lvl="0" marL="533400" rtl="0" algn="l">
              <a:lnSpc>
                <a:spcPct val="100000"/>
              </a:lnSpc>
              <a:spcBef>
                <a:spcPts val="580"/>
              </a:spcBef>
              <a:spcAft>
                <a:spcPts val="0"/>
              </a:spcAft>
              <a:buSzPts val="2040"/>
              <a:buChar char="⚫"/>
            </a:pPr>
            <a:r>
              <a:rPr lang="en-US" sz="2400"/>
              <a:t>Thus, it is good practice to initialize variables when they are declared. </a:t>
            </a:r>
            <a:endParaRPr/>
          </a:p>
          <a:p>
            <a:pPr indent="-533400" lvl="0" marL="533400" rtl="0" algn="l">
              <a:lnSpc>
                <a:spcPct val="100000"/>
              </a:lnSpc>
              <a:spcBef>
                <a:spcPts val="580"/>
              </a:spcBef>
              <a:spcAft>
                <a:spcPts val="0"/>
              </a:spcAft>
              <a:buSzPts val="2040"/>
              <a:buChar char="⚫"/>
            </a:pPr>
            <a:r>
              <a:rPr lang="en-US" sz="2400"/>
              <a:t>Once a value has been placed in a variable it stays there until the program deliberately alters it. </a:t>
            </a:r>
            <a:endParaRPr b="1"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Variable declarations</a:t>
            </a:r>
            <a:endParaRPr/>
          </a:p>
        </p:txBody>
      </p:sp>
      <p:sp>
        <p:nvSpPr>
          <p:cNvPr id="489" name="Google Shape;489;p5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int i; // declared but not initialised</a:t>
            </a:r>
            <a:endParaRPr/>
          </a:p>
          <a:p>
            <a:pPr indent="-274320" lvl="0" marL="274320" rtl="0" algn="l">
              <a:lnSpc>
                <a:spcPct val="100000"/>
              </a:lnSpc>
              <a:spcBef>
                <a:spcPts val="580"/>
              </a:spcBef>
              <a:spcAft>
                <a:spcPts val="0"/>
              </a:spcAft>
              <a:buSzPts val="2210"/>
              <a:buChar char="⚫"/>
            </a:pPr>
            <a:r>
              <a:rPr lang="en-US"/>
              <a:t>char c;</a:t>
            </a:r>
            <a:endParaRPr/>
          </a:p>
          <a:p>
            <a:pPr indent="-274320" lvl="0" marL="274320" rtl="0" algn="l">
              <a:lnSpc>
                <a:spcPct val="100000"/>
              </a:lnSpc>
              <a:spcBef>
                <a:spcPts val="580"/>
              </a:spcBef>
              <a:spcAft>
                <a:spcPts val="0"/>
              </a:spcAft>
              <a:buSzPts val="2210"/>
              <a:buChar char="⚫"/>
            </a:pPr>
            <a:r>
              <a:rPr lang="en-US"/>
              <a:t>int i, j, k; // Multiple declaration</a:t>
            </a:r>
            <a:endParaRPr/>
          </a:p>
          <a:p>
            <a:pPr indent="-274320" lvl="0" marL="274320" rtl="0" algn="l">
              <a:lnSpc>
                <a:spcPct val="100000"/>
              </a:lnSpc>
              <a:spcBef>
                <a:spcPts val="580"/>
              </a:spcBef>
              <a:spcAft>
                <a:spcPts val="0"/>
              </a:spcAft>
              <a:buSzPts val="2210"/>
              <a:buChar char="⚫"/>
            </a:pPr>
            <a:r>
              <a:rPr lang="en-US"/>
              <a:t>int i; // declaration</a:t>
            </a:r>
            <a:endParaRPr/>
          </a:p>
          <a:p>
            <a:pPr indent="-274320" lvl="0" marL="274320" rtl="0" algn="l">
              <a:lnSpc>
                <a:spcPct val="100000"/>
              </a:lnSpc>
              <a:spcBef>
                <a:spcPts val="580"/>
              </a:spcBef>
              <a:spcAft>
                <a:spcPts val="0"/>
              </a:spcAft>
              <a:buSzPts val="2210"/>
              <a:buChar char="⚫"/>
            </a:pPr>
            <a:r>
              <a:rPr lang="en-US"/>
              <a:t>i = 10; // initialization</a:t>
            </a:r>
            <a:endParaRPr/>
          </a:p>
          <a:p>
            <a:pPr indent="-274320" lvl="0" marL="274320" rtl="0" algn="l">
              <a:lnSpc>
                <a:spcPct val="100000"/>
              </a:lnSpc>
              <a:spcBef>
                <a:spcPts val="580"/>
              </a:spcBef>
              <a:spcAft>
                <a:spcPts val="0"/>
              </a:spcAft>
              <a:buSzPts val="2210"/>
              <a:buChar char="⚫"/>
            </a:pPr>
            <a:r>
              <a:rPr lang="en-US"/>
              <a:t>int i=10; //initialization and declaration in same step</a:t>
            </a:r>
            <a:endParaRPr/>
          </a:p>
          <a:p>
            <a:pPr indent="-274320" lvl="0" marL="274320" rtl="0" algn="l">
              <a:lnSpc>
                <a:spcPct val="100000"/>
              </a:lnSpc>
              <a:spcBef>
                <a:spcPts val="580"/>
              </a:spcBef>
              <a:spcAft>
                <a:spcPts val="0"/>
              </a:spcAft>
              <a:buSzPts val="2210"/>
              <a:buChar char="⚫"/>
            </a:pPr>
            <a:r>
              <a:rPr lang="en-US"/>
              <a:t>int i=10, j=11;</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Variable Declartion</a:t>
            </a:r>
            <a:endParaRPr/>
          </a:p>
        </p:txBody>
      </p:sp>
      <p:sp>
        <p:nvSpPr>
          <p:cNvPr id="495" name="Google Shape;495;p5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62500" lnSpcReduction="20000"/>
          </a:bodyPr>
          <a:lstStyle/>
          <a:p>
            <a:pPr indent="-274320" lvl="0" marL="274320" rtl="0" algn="l">
              <a:lnSpc>
                <a:spcPct val="100000"/>
              </a:lnSpc>
              <a:spcBef>
                <a:spcPts val="0"/>
              </a:spcBef>
              <a:spcAft>
                <a:spcPts val="0"/>
              </a:spcAft>
              <a:buSzPct val="85000"/>
              <a:buNone/>
            </a:pPr>
            <a:r>
              <a:rPr lang="en-US"/>
              <a:t>#include &lt;iostream&gt;</a:t>
            </a:r>
            <a:endParaRPr b="1"/>
          </a:p>
          <a:p>
            <a:pPr indent="-274320" lvl="0" marL="274320" rtl="0" algn="l">
              <a:lnSpc>
                <a:spcPct val="100000"/>
              </a:lnSpc>
              <a:spcBef>
                <a:spcPts val="580"/>
              </a:spcBef>
              <a:spcAft>
                <a:spcPts val="0"/>
              </a:spcAft>
              <a:buSzPct val="85000"/>
              <a:buNone/>
            </a:pPr>
            <a:r>
              <a:rPr lang="en-US"/>
              <a:t>using namespace std;</a:t>
            </a:r>
            <a:endParaRPr/>
          </a:p>
          <a:p>
            <a:pPr indent="-274320" lvl="0" marL="274320" rtl="0" algn="l">
              <a:lnSpc>
                <a:spcPct val="100000"/>
              </a:lnSpc>
              <a:spcBef>
                <a:spcPts val="580"/>
              </a:spcBef>
              <a:spcAft>
                <a:spcPts val="0"/>
              </a:spcAft>
              <a:buSzPct val="85000"/>
              <a:buNone/>
            </a:pPr>
            <a:r>
              <a:rPr lang="en-US"/>
              <a:t>int main ()</a:t>
            </a:r>
            <a:endParaRPr/>
          </a:p>
          <a:p>
            <a:pPr indent="-274320" lvl="0" marL="274320" rtl="0" algn="l">
              <a:lnSpc>
                <a:spcPct val="100000"/>
              </a:lnSpc>
              <a:spcBef>
                <a:spcPts val="580"/>
              </a:spcBef>
              <a:spcAft>
                <a:spcPts val="0"/>
              </a:spcAft>
              <a:buSzPct val="85000"/>
              <a:buNone/>
            </a:pPr>
            <a:r>
              <a:rPr lang="en-US"/>
              <a:t>{</a:t>
            </a:r>
            <a:endParaRPr/>
          </a:p>
          <a:p>
            <a:pPr indent="-274320" lvl="0" marL="274320" rtl="0" algn="l">
              <a:lnSpc>
                <a:spcPct val="100000"/>
              </a:lnSpc>
              <a:spcBef>
                <a:spcPts val="580"/>
              </a:spcBef>
              <a:spcAft>
                <a:spcPts val="0"/>
              </a:spcAft>
              <a:buSzPct val="85000"/>
              <a:buNone/>
            </a:pPr>
            <a:r>
              <a:rPr lang="en-US"/>
              <a:t>// Variable definition:</a:t>
            </a:r>
            <a:endParaRPr/>
          </a:p>
          <a:p>
            <a:pPr indent="-274320" lvl="0" marL="274320" rtl="0" algn="l">
              <a:lnSpc>
                <a:spcPct val="100000"/>
              </a:lnSpc>
              <a:spcBef>
                <a:spcPts val="580"/>
              </a:spcBef>
              <a:spcAft>
                <a:spcPts val="0"/>
              </a:spcAft>
              <a:buSzPct val="85000"/>
              <a:buNone/>
            </a:pPr>
            <a:r>
              <a:rPr lang="en-US"/>
              <a:t>int a, b;</a:t>
            </a:r>
            <a:endParaRPr/>
          </a:p>
          <a:p>
            <a:pPr indent="-274320" lvl="0" marL="274320" rtl="0" algn="l">
              <a:lnSpc>
                <a:spcPct val="100000"/>
              </a:lnSpc>
              <a:spcBef>
                <a:spcPts val="580"/>
              </a:spcBef>
              <a:spcAft>
                <a:spcPts val="0"/>
              </a:spcAft>
              <a:buSzPct val="85000"/>
              <a:buNone/>
            </a:pPr>
            <a:r>
              <a:rPr lang="en-US"/>
              <a:t>int c;</a:t>
            </a:r>
            <a:endParaRPr/>
          </a:p>
          <a:p>
            <a:pPr indent="-274320" lvl="0" marL="274320" rtl="0" algn="l">
              <a:lnSpc>
                <a:spcPct val="100000"/>
              </a:lnSpc>
              <a:spcBef>
                <a:spcPts val="580"/>
              </a:spcBef>
              <a:spcAft>
                <a:spcPts val="0"/>
              </a:spcAft>
              <a:buSzPct val="85000"/>
              <a:buNone/>
            </a:pPr>
            <a:r>
              <a:rPr lang="en-US"/>
              <a:t>float f;</a:t>
            </a:r>
            <a:endParaRPr/>
          </a:p>
          <a:p>
            <a:pPr indent="-274320" lvl="0" marL="274320" rtl="0" algn="l">
              <a:lnSpc>
                <a:spcPct val="100000"/>
              </a:lnSpc>
              <a:spcBef>
                <a:spcPts val="580"/>
              </a:spcBef>
              <a:spcAft>
                <a:spcPts val="0"/>
              </a:spcAft>
              <a:buSzPct val="85000"/>
              <a:buNone/>
            </a:pPr>
            <a:r>
              <a:rPr lang="en-US"/>
              <a:t>// actual initialization</a:t>
            </a:r>
            <a:endParaRPr/>
          </a:p>
          <a:p>
            <a:pPr indent="-274320" lvl="0" marL="274320" rtl="0" algn="l">
              <a:lnSpc>
                <a:spcPct val="100000"/>
              </a:lnSpc>
              <a:spcBef>
                <a:spcPts val="580"/>
              </a:spcBef>
              <a:spcAft>
                <a:spcPts val="0"/>
              </a:spcAft>
              <a:buSzPct val="85000"/>
              <a:buNone/>
            </a:pPr>
            <a:r>
              <a:rPr lang="en-US"/>
              <a:t>a = 10;</a:t>
            </a:r>
            <a:endParaRPr/>
          </a:p>
          <a:p>
            <a:pPr indent="-274320" lvl="0" marL="274320" rtl="0" algn="l">
              <a:lnSpc>
                <a:spcPct val="100000"/>
              </a:lnSpc>
              <a:spcBef>
                <a:spcPts val="580"/>
              </a:spcBef>
              <a:spcAft>
                <a:spcPts val="0"/>
              </a:spcAft>
              <a:buSzPct val="85000"/>
              <a:buNone/>
            </a:pPr>
            <a:r>
              <a:rPr lang="en-US"/>
              <a:t>b = 20;</a:t>
            </a:r>
            <a:endParaRPr/>
          </a:p>
          <a:p>
            <a:pPr indent="-274320" lvl="0" marL="274320" rtl="0" algn="l">
              <a:lnSpc>
                <a:spcPct val="100000"/>
              </a:lnSpc>
              <a:spcBef>
                <a:spcPts val="580"/>
              </a:spcBef>
              <a:spcAft>
                <a:spcPts val="0"/>
              </a:spcAft>
              <a:buSzPct val="85000"/>
              <a:buNone/>
            </a:pPr>
            <a:r>
              <a:rPr lang="en-US"/>
              <a:t>c = a + b;</a:t>
            </a:r>
            <a:endParaRPr/>
          </a:p>
          <a:p>
            <a:pPr indent="-274320" lvl="0" marL="274320" rtl="0" algn="l">
              <a:lnSpc>
                <a:spcPct val="100000"/>
              </a:lnSpc>
              <a:spcBef>
                <a:spcPts val="580"/>
              </a:spcBef>
              <a:spcAft>
                <a:spcPts val="0"/>
              </a:spcAft>
              <a:buSzPct val="85000"/>
              <a:buNone/>
            </a:pPr>
            <a:r>
              <a:rPr lang="en-US"/>
              <a:t>f = 70.0/3.0;</a:t>
            </a:r>
            <a:endParaRPr/>
          </a:p>
          <a:p>
            <a:pPr indent="-274320" lvl="0" marL="274320" rtl="0" algn="l">
              <a:lnSpc>
                <a:spcPct val="100000"/>
              </a:lnSpc>
              <a:spcBef>
                <a:spcPts val="580"/>
              </a:spcBef>
              <a:spcAft>
                <a:spcPts val="0"/>
              </a:spcAft>
              <a:buSzPct val="85000"/>
              <a:buNone/>
            </a:pPr>
            <a:r>
              <a:rPr lang="en-US"/>
              <a:t>cout&lt;&lt;c&lt;&lt;endl&lt;&lt;f;</a:t>
            </a:r>
            <a:endParaRPr/>
          </a:p>
          <a:p>
            <a:pPr indent="-274320" lvl="0" marL="274320" rtl="0" algn="l">
              <a:lnSpc>
                <a:spcPct val="100000"/>
              </a:lnSpc>
              <a:spcBef>
                <a:spcPts val="580"/>
              </a:spcBef>
              <a:spcAft>
                <a:spcPts val="0"/>
              </a:spcAft>
              <a:buSzPct val="85000"/>
              <a:buNone/>
            </a:pPr>
            <a:r>
              <a:rPr lang="en-US"/>
              <a:t>return 0;</a:t>
            </a:r>
            <a:endParaRPr/>
          </a:p>
          <a:p>
            <a:pPr indent="-274320" lvl="0" marL="274320" rtl="0" algn="l">
              <a:lnSpc>
                <a:spcPct val="100000"/>
              </a:lnSpc>
              <a:spcBef>
                <a:spcPts val="580"/>
              </a:spcBef>
              <a:spcAft>
                <a:spcPts val="0"/>
              </a:spcAft>
              <a:buSzPct val="85000"/>
              <a:buNone/>
            </a:pPr>
            <a:r>
              <a:rPr lang="en-US"/>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Special types of variable</a:t>
            </a:r>
            <a:br>
              <a:rPr lang="en-US"/>
            </a:br>
            <a:endParaRPr/>
          </a:p>
        </p:txBody>
      </p:sp>
      <p:sp>
        <p:nvSpPr>
          <p:cNvPr id="501" name="Google Shape;501;p5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None/>
            </a:pPr>
            <a:r>
              <a:rPr lang="en-US"/>
              <a:t>• </a:t>
            </a:r>
            <a:r>
              <a:rPr b="1" lang="en-US"/>
              <a:t>Static - These variables holds their value between function calls.</a:t>
            </a:r>
            <a:endParaRPr/>
          </a:p>
          <a:p>
            <a:pPr indent="-274320" lvl="0" marL="274320" rtl="0" algn="l">
              <a:lnSpc>
                <a:spcPct val="100000"/>
              </a:lnSpc>
              <a:spcBef>
                <a:spcPts val="580"/>
              </a:spcBef>
              <a:spcAft>
                <a:spcPts val="0"/>
              </a:spcAft>
              <a:buSzPts val="2210"/>
              <a:buNone/>
            </a:pPr>
            <a:r>
              <a:rPr lang="en-US"/>
              <a:t>#include &lt;iostream.h&gt;</a:t>
            </a:r>
            <a:endParaRPr/>
          </a:p>
          <a:p>
            <a:pPr indent="-274320" lvl="0" marL="274320" rtl="0" algn="l">
              <a:lnSpc>
                <a:spcPct val="100000"/>
              </a:lnSpc>
              <a:spcBef>
                <a:spcPts val="580"/>
              </a:spcBef>
              <a:spcAft>
                <a:spcPts val="0"/>
              </a:spcAft>
              <a:buSzPts val="2210"/>
              <a:buNone/>
            </a:pPr>
            <a:r>
              <a:rPr lang="en-US"/>
              <a:t>using namespace std;</a:t>
            </a:r>
            <a:endParaRPr/>
          </a:p>
          <a:p>
            <a:pPr indent="-274320" lvl="0" marL="274320" rtl="0" algn="l">
              <a:lnSpc>
                <a:spcPct val="100000"/>
              </a:lnSpc>
              <a:spcBef>
                <a:spcPts val="580"/>
              </a:spcBef>
              <a:spcAft>
                <a:spcPts val="0"/>
              </a:spcAft>
              <a:buSzPts val="2210"/>
              <a:buNone/>
            </a:pPr>
            <a:r>
              <a:rPr lang="en-US"/>
              <a:t>int main()</a:t>
            </a:r>
            <a:endParaRPr/>
          </a:p>
          <a:p>
            <a:pPr indent="-274320" lvl="0" marL="274320" rtl="0" algn="l">
              <a:lnSpc>
                <a:spcPct val="100000"/>
              </a:lnSpc>
              <a:spcBef>
                <a:spcPts val="580"/>
              </a:spcBef>
              <a:spcAft>
                <a:spcPts val="0"/>
              </a:spcAft>
              <a:buSzPts val="2210"/>
              <a:buNone/>
            </a:pPr>
            <a:r>
              <a:rPr lang="en-US"/>
              <a:t>{</a:t>
            </a:r>
            <a:endParaRPr/>
          </a:p>
          <a:p>
            <a:pPr indent="-274320" lvl="0" marL="274320" rtl="0" algn="l">
              <a:lnSpc>
                <a:spcPct val="100000"/>
              </a:lnSpc>
              <a:spcBef>
                <a:spcPts val="580"/>
              </a:spcBef>
              <a:spcAft>
                <a:spcPts val="0"/>
              </a:spcAft>
              <a:buSzPts val="2210"/>
              <a:buNone/>
            </a:pPr>
            <a:r>
              <a:t/>
            </a:r>
            <a:endParaRPr/>
          </a:p>
          <a:p>
            <a:pPr indent="-274320" lvl="0" marL="274320" rtl="0" algn="l">
              <a:lnSpc>
                <a:spcPct val="100000"/>
              </a:lnSpc>
              <a:spcBef>
                <a:spcPts val="580"/>
              </a:spcBef>
              <a:spcAft>
                <a:spcPts val="0"/>
              </a:spcAft>
              <a:buSzPts val="2210"/>
              <a:buNone/>
            </a:pPr>
            <a:r>
              <a:rPr lang="en-US"/>
              <a:t>static int y=20;</a:t>
            </a:r>
            <a:endParaRPr/>
          </a:p>
          <a:p>
            <a:pPr indent="-274320" lvl="0" marL="274320" rtl="0" algn="l">
              <a:lnSpc>
                <a:spcPct val="100000"/>
              </a:lnSpc>
              <a:spcBef>
                <a:spcPts val="580"/>
              </a:spcBef>
              <a:spcAft>
                <a:spcPts val="0"/>
              </a:spcAft>
              <a:buSzPts val="2210"/>
              <a:buNone/>
            </a:pPr>
            <a:r>
              <a:rPr lang="en-US"/>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hlink"/>
              </a:buClr>
              <a:buSzPct val="100000"/>
              <a:buFont typeface="Arial"/>
              <a:buNone/>
            </a:pPr>
            <a:r>
              <a:rPr i="1" lang="en-US">
                <a:solidFill>
                  <a:schemeClr val="hlink"/>
                </a:solidFill>
              </a:rPr>
              <a:t>Using the Static Storage Class Specifier</a:t>
            </a:r>
            <a:endParaRPr b="1" i="1"/>
          </a:p>
        </p:txBody>
      </p:sp>
      <p:sp>
        <p:nvSpPr>
          <p:cNvPr id="507" name="Google Shape;507;p5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28600" lvl="2" marL="1085850" rtl="0" algn="l">
              <a:lnSpc>
                <a:spcPct val="100000"/>
              </a:lnSpc>
              <a:spcBef>
                <a:spcPts val="0"/>
              </a:spcBef>
              <a:spcAft>
                <a:spcPts val="0"/>
              </a:spcAft>
              <a:buSzPts val="1700"/>
              <a:buChar char="⚫"/>
            </a:pPr>
            <a:r>
              <a:rPr lang="en-US">
                <a:solidFill>
                  <a:srgbClr val="000000"/>
                </a:solidFill>
              </a:rPr>
              <a:t>Using the static storage class specifier on a variable that normally</a:t>
            </a:r>
            <a:r>
              <a:rPr lang="en-US">
                <a:solidFill>
                  <a:srgbClr val="6600FF"/>
                </a:solidFill>
              </a:rPr>
              <a:t> </a:t>
            </a:r>
            <a:r>
              <a:rPr lang="en-US">
                <a:solidFill>
                  <a:srgbClr val="000000"/>
                </a:solidFill>
              </a:rPr>
              <a:t>would be automatic makes the variable static</a:t>
            </a:r>
            <a:endParaRPr>
              <a:solidFill>
                <a:srgbClr val="6600FF"/>
              </a:solidFill>
            </a:endParaRPr>
          </a:p>
          <a:p>
            <a:pPr indent="-228600" lvl="2" marL="1085850" rtl="0" algn="l">
              <a:lnSpc>
                <a:spcPct val="200000"/>
              </a:lnSpc>
              <a:spcBef>
                <a:spcPts val="400"/>
              </a:spcBef>
              <a:spcAft>
                <a:spcPts val="0"/>
              </a:spcAft>
              <a:buSzPts val="1700"/>
              <a:buChar char="⚫"/>
            </a:pPr>
            <a:r>
              <a:rPr lang="en-US">
                <a:solidFill>
                  <a:srgbClr val="000000"/>
                </a:solidFill>
              </a:rPr>
              <a:t>Can use the static storage class specifier with variables declared inside functions</a:t>
            </a:r>
            <a:endParaRPr>
              <a:solidFill>
                <a:srgbClr val="6600FF"/>
              </a:solidFill>
            </a:endParaRPr>
          </a:p>
          <a:p>
            <a:pPr indent="-228600" lvl="2" marL="1085850" rtl="0" algn="l">
              <a:lnSpc>
                <a:spcPct val="170000"/>
              </a:lnSpc>
              <a:spcBef>
                <a:spcPts val="400"/>
              </a:spcBef>
              <a:spcAft>
                <a:spcPts val="0"/>
              </a:spcAft>
              <a:buSzPts val="1700"/>
              <a:buChar char="⚫"/>
            </a:pPr>
            <a:r>
              <a:rPr lang="en-US">
                <a:solidFill>
                  <a:srgbClr val="000000"/>
                </a:solidFill>
              </a:rPr>
              <a:t>When the function is called the first time</a:t>
            </a:r>
            <a:r>
              <a:rPr lang="en-US">
                <a:solidFill>
                  <a:srgbClr val="6600FF"/>
                </a:solidFill>
              </a:rPr>
              <a:t>….</a:t>
            </a:r>
            <a:endParaRPr/>
          </a:p>
          <a:p>
            <a:pPr indent="-285750" lvl="3" marL="1485900" rtl="0" algn="l">
              <a:lnSpc>
                <a:spcPct val="100000"/>
              </a:lnSpc>
              <a:spcBef>
                <a:spcPts val="400"/>
              </a:spcBef>
              <a:spcAft>
                <a:spcPts val="0"/>
              </a:spcAft>
              <a:buSzPts val="1600"/>
              <a:buFont typeface="Noto Sans Symbols"/>
              <a:buChar char="∙"/>
            </a:pPr>
            <a:r>
              <a:rPr lang="en-US">
                <a:solidFill>
                  <a:schemeClr val="accent2"/>
                </a:solidFill>
              </a:rPr>
              <a:t>Variable is created and initialized to zero </a:t>
            </a:r>
            <a:endParaRPr/>
          </a:p>
          <a:p>
            <a:pPr indent="-285750" lvl="3" marL="1485900" rtl="0" algn="l">
              <a:lnSpc>
                <a:spcPct val="100000"/>
              </a:lnSpc>
              <a:spcBef>
                <a:spcPts val="400"/>
              </a:spcBef>
              <a:spcAft>
                <a:spcPts val="0"/>
              </a:spcAft>
              <a:buSzPts val="1600"/>
              <a:buFont typeface="Noto Sans Symbols"/>
              <a:buChar char="∙"/>
            </a:pPr>
            <a:r>
              <a:rPr lang="en-US">
                <a:solidFill>
                  <a:schemeClr val="accent2"/>
                </a:solidFill>
              </a:rPr>
              <a:t>Remains in existence for the remainder of the program</a:t>
            </a:r>
            <a:endParaRPr/>
          </a:p>
          <a:p>
            <a:pPr indent="-285750" lvl="3" marL="1485900" rtl="0" algn="l">
              <a:lnSpc>
                <a:spcPct val="100000"/>
              </a:lnSpc>
              <a:spcBef>
                <a:spcPts val="400"/>
              </a:spcBef>
              <a:spcAft>
                <a:spcPts val="0"/>
              </a:spcAft>
              <a:buSzPts val="1600"/>
              <a:buFont typeface="Noto Sans Symbols"/>
              <a:buChar char="∙"/>
            </a:pPr>
            <a:r>
              <a:rPr lang="en-US">
                <a:solidFill>
                  <a:schemeClr val="accent2"/>
                </a:solidFill>
              </a:rPr>
              <a:t>Scope of the variable remains unchanged</a:t>
            </a:r>
            <a:endParaRPr/>
          </a:p>
          <a:p>
            <a:pPr indent="-285750" lvl="3" marL="1485900" rtl="0" algn="l">
              <a:lnSpc>
                <a:spcPct val="100000"/>
              </a:lnSpc>
              <a:spcBef>
                <a:spcPts val="400"/>
              </a:spcBef>
              <a:spcAft>
                <a:spcPts val="0"/>
              </a:spcAft>
              <a:buSzPts val="1600"/>
              <a:buFont typeface="Noto Sans Symbols"/>
              <a:buChar char="∙"/>
            </a:pPr>
            <a:r>
              <a:rPr lang="en-US">
                <a:solidFill>
                  <a:schemeClr val="accent2"/>
                </a:solidFill>
              </a:rPr>
              <a:t>Can be used only in the block that declared it</a:t>
            </a:r>
            <a:endParaRPr>
              <a:solidFill>
                <a:srgbClr val="6600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b="1" i="1" lang="en-US"/>
              <a:t>Storage Classes, Scope and Linkage</a:t>
            </a:r>
            <a:endParaRPr/>
          </a:p>
        </p:txBody>
      </p:sp>
      <p:sp>
        <p:nvSpPr>
          <p:cNvPr id="513" name="Google Shape;513;p58"/>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None/>
            </a:pPr>
            <a:r>
              <a:rPr i="1" lang="en-US">
                <a:solidFill>
                  <a:schemeClr val="hlink"/>
                </a:solidFill>
              </a:rPr>
              <a:t>Static Storage Class Specifier</a:t>
            </a:r>
            <a:endParaRPr>
              <a:solidFill>
                <a:srgbClr val="000000"/>
              </a:solidFill>
            </a:endParaRPr>
          </a:p>
        </p:txBody>
      </p:sp>
      <p:sp>
        <p:nvSpPr>
          <p:cNvPr id="514" name="Google Shape;514;p58"/>
          <p:cNvSpPr txBox="1"/>
          <p:nvPr/>
        </p:nvSpPr>
        <p:spPr>
          <a:xfrm>
            <a:off x="1143000" y="2133600"/>
            <a:ext cx="6248400" cy="1555750"/>
          </a:xfrm>
          <a:prstGeom prst="rect">
            <a:avLst/>
          </a:prstGeom>
          <a:solidFill>
            <a:schemeClr val="dk2"/>
          </a:solidFill>
          <a:ln cap="flat" cmpd="sng" w="12700">
            <a:solidFill>
              <a:srgbClr val="000000"/>
            </a:solidFill>
            <a:prstDash val="solid"/>
            <a:miter lim="800000"/>
            <a:headEnd len="sm" w="sm" type="none"/>
            <a:tailEnd len="sm" w="sm" type="none"/>
          </a:ln>
          <a:effectLst>
            <a:outerShdw rotWithShape="0" algn="ctr" dir="13500000" dist="107763">
              <a:srgbClr val="000000"/>
            </a:outerShdw>
          </a:effectLst>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Times New Roman"/>
                <a:ea typeface="Times New Roman"/>
                <a:cs typeface="Times New Roman"/>
                <a:sym typeface="Times New Roman"/>
              </a:rPr>
              <a:t>void CountIt()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400"/>
              </a:spcBef>
              <a:spcAft>
                <a:spcPts val="0"/>
              </a:spcAft>
              <a:buClr>
                <a:srgbClr val="000000"/>
              </a:buClr>
              <a:buSzPts val="1600"/>
              <a:buFont typeface="Arial"/>
              <a:buNone/>
            </a:pPr>
            <a:r>
              <a:rPr b="0" i="0" lang="en-US" sz="1600" u="none" cap="none" strike="noStrike">
                <a:solidFill>
                  <a:schemeClr val="lt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400"/>
              </a:spcBef>
              <a:spcAft>
                <a:spcPts val="0"/>
              </a:spcAft>
              <a:buClr>
                <a:srgbClr val="000000"/>
              </a:buClr>
              <a:buSzPts val="1600"/>
              <a:buFont typeface="Arial"/>
              <a:buNone/>
            </a:pPr>
            <a:r>
              <a:rPr b="0" i="0" lang="en-US" sz="1600" u="none" cap="none" strike="noStrike">
                <a:solidFill>
                  <a:schemeClr val="lt1"/>
                </a:solidFill>
                <a:latin typeface="Times New Roman"/>
                <a:ea typeface="Times New Roman"/>
                <a:cs typeface="Times New Roman"/>
                <a:sym typeface="Times New Roman"/>
              </a:rPr>
              <a:t>int  count = 0;	// auto variable created on each CountIt call</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400"/>
              </a:spcBef>
              <a:spcAft>
                <a:spcPts val="0"/>
              </a:spcAft>
              <a:buClr>
                <a:srgbClr val="000000"/>
              </a:buClr>
              <a:buSzPts val="1600"/>
              <a:buFont typeface="Arial"/>
              <a:buNone/>
            </a:pPr>
            <a:r>
              <a:rPr b="0" i="0" lang="en-US" sz="1600" u="none" cap="none" strike="noStrike">
                <a:solidFill>
                  <a:schemeClr val="lt1"/>
                </a:solidFill>
                <a:latin typeface="Times New Roman"/>
                <a:ea typeface="Times New Roman"/>
                <a:cs typeface="Times New Roman"/>
                <a:sym typeface="Times New Roman"/>
              </a:rPr>
              <a:t>++count;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400"/>
              </a:spcBef>
              <a:spcAft>
                <a:spcPts val="0"/>
              </a:spcAft>
              <a:buClr>
                <a:srgbClr val="000000"/>
              </a:buClr>
              <a:buSzPts val="1600"/>
              <a:buFont typeface="Arial"/>
              <a:buNone/>
            </a:pPr>
            <a:r>
              <a:rPr b="0" i="0" lang="en-US" sz="1600" u="none" cap="none" strike="noStrike">
                <a:solidFill>
                  <a:schemeClr val="lt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515" name="Google Shape;515;p58"/>
          <p:cNvSpPr txBox="1"/>
          <p:nvPr/>
        </p:nvSpPr>
        <p:spPr>
          <a:xfrm>
            <a:off x="1981200" y="4343400"/>
            <a:ext cx="6781800" cy="1555750"/>
          </a:xfrm>
          <a:prstGeom prst="rect">
            <a:avLst/>
          </a:prstGeom>
          <a:solidFill>
            <a:srgbClr val="66FF33"/>
          </a:solidFill>
          <a:ln cap="flat" cmpd="sng" w="12700">
            <a:solidFill>
              <a:srgbClr val="000000"/>
            </a:solidFill>
            <a:prstDash val="solid"/>
            <a:miter lim="800000"/>
            <a:headEnd len="sm" w="sm" type="none"/>
            <a:tailEnd len="sm" w="sm" type="none"/>
          </a:ln>
          <a:effectLst>
            <a:outerShdw rotWithShape="0" algn="ctr" dir="13500000" dist="107763">
              <a:srgbClr val="008000"/>
            </a:outerShdw>
          </a:effectLst>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void CountIt()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40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40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static int  count = 0;	// variable created on first CountIt() call</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40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++count;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40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1" i="1" lang="en-US"/>
              <a:t>Storage Classes</a:t>
            </a:r>
            <a:endParaRPr/>
          </a:p>
        </p:txBody>
      </p:sp>
      <p:sp>
        <p:nvSpPr>
          <p:cNvPr id="521" name="Google Shape;521;p5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28600" lvl="1" marL="548640" rtl="0" algn="l">
              <a:lnSpc>
                <a:spcPct val="230000"/>
              </a:lnSpc>
              <a:spcBef>
                <a:spcPts val="0"/>
              </a:spcBef>
              <a:spcAft>
                <a:spcPts val="0"/>
              </a:spcAft>
              <a:buSzPts val="2040"/>
              <a:buChar char="⚫"/>
            </a:pPr>
            <a:r>
              <a:rPr i="1" lang="en-US">
                <a:solidFill>
                  <a:schemeClr val="hlink"/>
                </a:solidFill>
              </a:rPr>
              <a:t>Static Storage Class Specifier</a:t>
            </a:r>
            <a:endParaRPr i="1">
              <a:solidFill>
                <a:schemeClr val="hlink"/>
              </a:solidFill>
            </a:endParaRPr>
          </a:p>
          <a:p>
            <a:pPr indent="-228600" lvl="2" marL="1085850" rtl="0" algn="l">
              <a:lnSpc>
                <a:spcPct val="100000"/>
              </a:lnSpc>
              <a:spcBef>
                <a:spcPts val="200"/>
              </a:spcBef>
              <a:spcAft>
                <a:spcPts val="0"/>
              </a:spcAft>
              <a:buSzPts val="1700"/>
              <a:buChar char="⚫"/>
            </a:pPr>
            <a:r>
              <a:rPr lang="en-US">
                <a:solidFill>
                  <a:srgbClr val="000000"/>
                </a:solidFill>
              </a:rPr>
              <a:t>Static storage class specifier changes the linkage of static variables to </a:t>
            </a:r>
            <a:r>
              <a:rPr lang="en-US">
                <a:solidFill>
                  <a:schemeClr val="hlink"/>
                </a:solidFill>
              </a:rPr>
              <a:t>internal linkage</a:t>
            </a:r>
            <a:endParaRPr>
              <a:solidFill>
                <a:srgbClr val="000000"/>
              </a:solidFill>
            </a:endParaRPr>
          </a:p>
          <a:p>
            <a:pPr indent="-228600" lvl="2" marL="1085850" rtl="0" algn="l">
              <a:lnSpc>
                <a:spcPct val="140000"/>
              </a:lnSpc>
              <a:spcBef>
                <a:spcPts val="400"/>
              </a:spcBef>
              <a:spcAft>
                <a:spcPts val="0"/>
              </a:spcAft>
              <a:buSzPts val="1700"/>
              <a:buChar char="⚫"/>
            </a:pPr>
            <a:r>
              <a:rPr lang="en-US">
                <a:solidFill>
                  <a:srgbClr val="6600FF"/>
                </a:solidFill>
              </a:rPr>
              <a:t>Such change can </a:t>
            </a:r>
            <a:r>
              <a:rPr i="1" lang="en-US">
                <a:solidFill>
                  <a:srgbClr val="6600FF"/>
                </a:solidFill>
              </a:rPr>
              <a:t>only</a:t>
            </a:r>
            <a:r>
              <a:rPr lang="en-US">
                <a:solidFill>
                  <a:srgbClr val="6600FF"/>
                </a:solidFill>
              </a:rPr>
              <a:t> occur with variables declared outside functions</a:t>
            </a:r>
            <a:endParaRPr/>
          </a:p>
          <a:p>
            <a:pPr indent="-228600" lvl="2" marL="1085850" rtl="0" algn="l">
              <a:lnSpc>
                <a:spcPct val="140000"/>
              </a:lnSpc>
              <a:spcBef>
                <a:spcPts val="400"/>
              </a:spcBef>
              <a:spcAft>
                <a:spcPts val="0"/>
              </a:spcAft>
              <a:buSzPts val="1700"/>
              <a:buChar char="⚫"/>
            </a:pPr>
            <a:r>
              <a:rPr lang="en-US">
                <a:solidFill>
                  <a:srgbClr val="6600FF"/>
                </a:solidFill>
              </a:rPr>
              <a:t>The scope of the variable remains unchanged</a:t>
            </a:r>
            <a:endParaRPr/>
          </a:p>
          <a:p>
            <a:pPr indent="-228600" lvl="2" marL="1085850" rtl="0" algn="l">
              <a:lnSpc>
                <a:spcPct val="120000"/>
              </a:lnSpc>
              <a:spcBef>
                <a:spcPts val="400"/>
              </a:spcBef>
              <a:spcAft>
                <a:spcPts val="0"/>
              </a:spcAft>
              <a:buSzPts val="1700"/>
              <a:buChar char="⚫"/>
            </a:pPr>
            <a:r>
              <a:rPr lang="en-US">
                <a:solidFill>
                  <a:srgbClr val="6600FF"/>
                </a:solidFill>
              </a:rPr>
              <a:t>The variable can be used by any function in the implementation file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0"/>
          <p:cNvSpPr txBox="1"/>
          <p:nvPr>
            <p:ph type="title"/>
          </p:nvPr>
        </p:nvSpPr>
        <p:spPr>
          <a:xfrm>
            <a:off x="762000" y="533400"/>
            <a:ext cx="7696200" cy="8382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Constant declarations</a:t>
            </a:r>
            <a:endParaRPr/>
          </a:p>
        </p:txBody>
      </p:sp>
      <p:sp>
        <p:nvSpPr>
          <p:cNvPr id="527" name="Google Shape;527;p60"/>
          <p:cNvSpPr txBox="1"/>
          <p:nvPr>
            <p:ph idx="1" type="body"/>
          </p:nvPr>
        </p:nvSpPr>
        <p:spPr>
          <a:xfrm>
            <a:off x="381000" y="1600200"/>
            <a:ext cx="8610600" cy="50292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040"/>
              <a:buChar char="⚫"/>
            </a:pPr>
            <a:r>
              <a:rPr lang="en-US" sz="2400"/>
              <a:t>Constants are used to store values that never change during the program execution. </a:t>
            </a:r>
            <a:endParaRPr/>
          </a:p>
          <a:p>
            <a:pPr indent="-274320" lvl="0" marL="274320" rtl="0" algn="l">
              <a:lnSpc>
                <a:spcPct val="90000"/>
              </a:lnSpc>
              <a:spcBef>
                <a:spcPts val="580"/>
              </a:spcBef>
              <a:spcAft>
                <a:spcPts val="0"/>
              </a:spcAft>
              <a:buSzPts val="2040"/>
              <a:buChar char="⚫"/>
            </a:pPr>
            <a:r>
              <a:rPr lang="en-US" sz="2400"/>
              <a:t>Using constants makes programs more readable and maintainable. </a:t>
            </a:r>
            <a:endParaRPr/>
          </a:p>
          <a:p>
            <a:pPr indent="-274320" lvl="0" marL="274320" rtl="0" algn="l">
              <a:lnSpc>
                <a:spcPct val="90000"/>
              </a:lnSpc>
              <a:spcBef>
                <a:spcPts val="580"/>
              </a:spcBef>
              <a:spcAft>
                <a:spcPts val="0"/>
              </a:spcAft>
              <a:buSzPts val="1700"/>
              <a:buFont typeface="Arial"/>
              <a:buNone/>
            </a:pPr>
            <a:r>
              <a:rPr lang="en-US" sz="2000"/>
              <a:t>  </a:t>
            </a:r>
            <a:r>
              <a:rPr lang="en-US" sz="2400"/>
              <a:t>Syntax: </a:t>
            </a:r>
            <a:endParaRPr/>
          </a:p>
          <a:p>
            <a:pPr indent="-274320" lvl="0" marL="274320" rtl="0" algn="l">
              <a:lnSpc>
                <a:spcPct val="90000"/>
              </a:lnSpc>
              <a:spcBef>
                <a:spcPts val="580"/>
              </a:spcBef>
              <a:spcAft>
                <a:spcPts val="0"/>
              </a:spcAft>
              <a:buSzPts val="1700"/>
              <a:buFont typeface="Arial"/>
              <a:buNone/>
            </a:pPr>
            <a:r>
              <a:rPr b="1" lang="en-US" sz="2000"/>
              <a:t>     </a:t>
            </a:r>
            <a:r>
              <a:rPr b="1" lang="en-US" sz="2000">
                <a:solidFill>
                  <a:schemeClr val="accent2"/>
                </a:solidFill>
                <a:latin typeface="Courier New"/>
                <a:ea typeface="Courier New"/>
                <a:cs typeface="Courier New"/>
                <a:sym typeface="Courier New"/>
              </a:rPr>
              <a:t>const</a:t>
            </a:r>
            <a:r>
              <a:rPr b="1" lang="en-US" sz="2000">
                <a:latin typeface="Courier New"/>
                <a:ea typeface="Courier New"/>
                <a:cs typeface="Courier New"/>
                <a:sym typeface="Courier New"/>
              </a:rPr>
              <a:t> &lt;type&gt; &lt;identifier&gt; = &lt;expression&gt;; </a:t>
            </a:r>
            <a:endParaRPr/>
          </a:p>
          <a:p>
            <a:pPr indent="-274320" lvl="0" marL="274320" rtl="0" algn="l">
              <a:lnSpc>
                <a:spcPct val="90000"/>
              </a:lnSpc>
              <a:spcBef>
                <a:spcPts val="580"/>
              </a:spcBef>
              <a:spcAft>
                <a:spcPts val="0"/>
              </a:spcAft>
              <a:buSzPts val="1700"/>
              <a:buFont typeface="Arial"/>
              <a:buNone/>
            </a:pPr>
            <a:r>
              <a:rPr b="1" lang="en-US" sz="2000"/>
              <a:t>  </a:t>
            </a:r>
            <a:r>
              <a:rPr lang="en-US" sz="2400"/>
              <a:t>Examples: </a:t>
            </a:r>
            <a:endParaRPr/>
          </a:p>
          <a:p>
            <a:pPr indent="-274320" lvl="0" marL="274320" rtl="0" algn="l">
              <a:lnSpc>
                <a:spcPct val="90000"/>
              </a:lnSpc>
              <a:spcBef>
                <a:spcPts val="580"/>
              </a:spcBef>
              <a:spcAft>
                <a:spcPts val="0"/>
              </a:spcAft>
              <a:buSzPts val="2040"/>
              <a:buFont typeface="Arial"/>
              <a:buNone/>
            </a:pPr>
            <a:r>
              <a:rPr b="1" lang="en-US" sz="2400">
                <a:solidFill>
                  <a:schemeClr val="accent2"/>
                </a:solidFill>
                <a:latin typeface="Courier New"/>
                <a:ea typeface="Courier New"/>
                <a:cs typeface="Courier New"/>
                <a:sym typeface="Courier New"/>
              </a:rPr>
              <a:t>  const  double </a:t>
            </a:r>
            <a:r>
              <a:rPr b="1" lang="en-US" sz="2400">
                <a:latin typeface="Courier New"/>
                <a:ea typeface="Courier New"/>
                <a:cs typeface="Courier New"/>
                <a:sym typeface="Courier New"/>
              </a:rPr>
              <a:t>PI = 3.14159;</a:t>
            </a:r>
            <a:endParaRPr sz="2400"/>
          </a:p>
          <a:p>
            <a:pPr indent="-274320" lvl="0" marL="274320" rtl="0" algn="l">
              <a:lnSpc>
                <a:spcPct val="90000"/>
              </a:lnSpc>
              <a:spcBef>
                <a:spcPts val="580"/>
              </a:spcBef>
              <a:spcAft>
                <a:spcPts val="0"/>
              </a:spcAft>
              <a:buSzPts val="1700"/>
              <a:buFont typeface="Arial"/>
              <a:buNone/>
            </a:pPr>
            <a:r>
              <a:rPr lang="en-US" sz="2000">
                <a:solidFill>
                  <a:schemeClr val="accent2"/>
                </a:solidFill>
                <a:latin typeface="Courier New"/>
                <a:ea typeface="Courier New"/>
                <a:cs typeface="Courier New"/>
                <a:sym typeface="Courier New"/>
              </a:rPr>
              <a:t>	</a:t>
            </a:r>
            <a:r>
              <a:rPr b="1" lang="en-US" sz="2000">
                <a:solidFill>
                  <a:schemeClr val="accent2"/>
                </a:solidFill>
                <a:latin typeface="Courier New"/>
                <a:ea typeface="Courier New"/>
                <a:cs typeface="Courier New"/>
                <a:sym typeface="Courier New"/>
              </a:rPr>
              <a:t>const double </a:t>
            </a:r>
            <a:r>
              <a:rPr b="1" lang="en-US" sz="2000">
                <a:latin typeface="Courier New"/>
                <a:ea typeface="Courier New"/>
                <a:cs typeface="Courier New"/>
                <a:sym typeface="Courier New"/>
              </a:rPr>
              <a:t>US2HK = 7.8; </a:t>
            </a:r>
            <a:endParaRPr/>
          </a:p>
          <a:p>
            <a:pPr indent="-274320" lvl="0" marL="274320" rtl="0" algn="l">
              <a:lnSpc>
                <a:spcPct val="90000"/>
              </a:lnSpc>
              <a:spcBef>
                <a:spcPts val="580"/>
              </a:spcBef>
              <a:spcAft>
                <a:spcPts val="0"/>
              </a:spcAft>
              <a:buSzPts val="1700"/>
              <a:buFont typeface="Arial"/>
              <a:buNone/>
            </a:pPr>
            <a:r>
              <a:rPr b="1" lang="en-US" sz="2000">
                <a:solidFill>
                  <a:srgbClr val="339933"/>
                </a:solidFill>
                <a:latin typeface="Courier New"/>
                <a:ea typeface="Courier New"/>
                <a:cs typeface="Courier New"/>
                <a:sym typeface="Courier New"/>
              </a:rPr>
              <a:t>                   </a:t>
            </a:r>
            <a:r>
              <a:rPr b="1" lang="en-US" sz="2000">
                <a:solidFill>
                  <a:srgbClr val="66FF33"/>
                </a:solidFill>
                <a:latin typeface="Courier New"/>
                <a:ea typeface="Courier New"/>
                <a:cs typeface="Courier New"/>
                <a:sym typeface="Courier New"/>
              </a:rPr>
              <a:t>//Exchange rate of US$ to HK$</a:t>
            </a:r>
            <a:r>
              <a:rPr b="1" lang="en-US" sz="2000">
                <a:latin typeface="Courier New"/>
                <a:ea typeface="Courier New"/>
                <a:cs typeface="Courier New"/>
                <a:sym typeface="Courier New"/>
              </a:rPr>
              <a:t>        </a:t>
            </a:r>
            <a:endParaRPr/>
          </a:p>
          <a:p>
            <a:pPr indent="-274320" lvl="0" marL="274320" rtl="0" algn="l">
              <a:lnSpc>
                <a:spcPct val="90000"/>
              </a:lnSpc>
              <a:spcBef>
                <a:spcPts val="580"/>
              </a:spcBef>
              <a:spcAft>
                <a:spcPts val="0"/>
              </a:spcAft>
              <a:buSzPts val="1700"/>
              <a:buFont typeface="Arial"/>
              <a:buNone/>
            </a:pPr>
            <a:r>
              <a:rPr b="1" lang="en-US" sz="2000">
                <a:solidFill>
                  <a:schemeClr val="accent2"/>
                </a:solidFill>
                <a:latin typeface="Courier New"/>
                <a:ea typeface="Courier New"/>
                <a:cs typeface="Courier New"/>
                <a:sym typeface="Courier New"/>
              </a:rPr>
              <a:t>	const double </a:t>
            </a:r>
            <a:r>
              <a:rPr b="1" lang="en-US" sz="2000">
                <a:latin typeface="Courier New"/>
                <a:ea typeface="Courier New"/>
                <a:cs typeface="Courier New"/>
                <a:sym typeface="Courier New"/>
              </a:rPr>
              <a:t>HK2TW = 3.98; </a:t>
            </a:r>
            <a:endParaRPr/>
          </a:p>
          <a:p>
            <a:pPr indent="-274320" lvl="0" marL="274320" rtl="0" algn="l">
              <a:lnSpc>
                <a:spcPct val="90000"/>
              </a:lnSpc>
              <a:spcBef>
                <a:spcPts val="580"/>
              </a:spcBef>
              <a:spcAft>
                <a:spcPts val="0"/>
              </a:spcAft>
              <a:buSzPts val="1700"/>
              <a:buFont typeface="Arial"/>
              <a:buNone/>
            </a:pPr>
            <a:r>
              <a:rPr b="1" lang="en-US" sz="2000">
                <a:solidFill>
                  <a:srgbClr val="339933"/>
                </a:solidFill>
                <a:latin typeface="Courier New"/>
                <a:ea typeface="Courier New"/>
                <a:cs typeface="Courier New"/>
                <a:sym typeface="Courier New"/>
              </a:rPr>
              <a:t>                   </a:t>
            </a:r>
            <a:r>
              <a:rPr b="1" lang="en-US" sz="2000">
                <a:solidFill>
                  <a:srgbClr val="66FF33"/>
                </a:solidFill>
                <a:latin typeface="Courier New"/>
                <a:ea typeface="Courier New"/>
                <a:cs typeface="Courier New"/>
                <a:sym typeface="Courier New"/>
              </a:rPr>
              <a:t>//Exchange rate of HK$ to TW$</a:t>
            </a:r>
            <a:r>
              <a:rPr b="1" lang="en-US" sz="2000">
                <a:latin typeface="Courier New"/>
                <a:ea typeface="Courier New"/>
                <a:cs typeface="Courier New"/>
                <a:sym typeface="Courier New"/>
              </a:rPr>
              <a:t>        </a:t>
            </a:r>
            <a:endParaRPr/>
          </a:p>
          <a:p>
            <a:pPr indent="-274320" lvl="0" marL="274320" rtl="0" algn="l">
              <a:lnSpc>
                <a:spcPct val="90000"/>
              </a:lnSpc>
              <a:spcBef>
                <a:spcPts val="580"/>
              </a:spcBef>
              <a:spcAft>
                <a:spcPts val="0"/>
              </a:spcAft>
              <a:buSzPts val="1700"/>
              <a:buFont typeface="Arial"/>
              <a:buNone/>
            </a:pPr>
            <a:r>
              <a:rPr b="1" lang="en-US" sz="2000">
                <a:solidFill>
                  <a:schemeClr val="accent2"/>
                </a:solidFill>
                <a:latin typeface="Courier New"/>
                <a:ea typeface="Courier New"/>
                <a:cs typeface="Courier New"/>
                <a:sym typeface="Courier New"/>
              </a:rPr>
              <a:t>	const double </a:t>
            </a:r>
            <a:r>
              <a:rPr b="1" lang="en-US" sz="2000">
                <a:latin typeface="Courier New"/>
                <a:ea typeface="Courier New"/>
                <a:cs typeface="Courier New"/>
                <a:sym typeface="Courier New"/>
              </a:rPr>
              <a:t>US2TW = US2HK * HK2TW; </a:t>
            </a:r>
            <a:endParaRPr/>
          </a:p>
          <a:p>
            <a:pPr indent="-274320" lvl="0" marL="274320" rtl="0" algn="l">
              <a:lnSpc>
                <a:spcPct val="90000"/>
              </a:lnSpc>
              <a:spcBef>
                <a:spcPts val="580"/>
              </a:spcBef>
              <a:spcAft>
                <a:spcPts val="0"/>
              </a:spcAft>
              <a:buSzPts val="1700"/>
              <a:buFont typeface="Arial"/>
              <a:buNone/>
            </a:pPr>
            <a:r>
              <a:rPr b="1" lang="en-US" sz="2000">
                <a:latin typeface="Courier New"/>
                <a:ea typeface="Courier New"/>
                <a:cs typeface="Courier New"/>
                <a:sym typeface="Courier New"/>
              </a:rPr>
              <a:t>                   </a:t>
            </a:r>
            <a:r>
              <a:rPr b="1" lang="en-US" sz="2000">
                <a:solidFill>
                  <a:srgbClr val="66FF33"/>
                </a:solidFill>
                <a:latin typeface="Courier New"/>
                <a:ea typeface="Courier New"/>
                <a:cs typeface="Courier New"/>
                <a:sym typeface="Courier New"/>
              </a:rPr>
              <a:t>//Exchange rate of US$ to TW$</a:t>
            </a:r>
            <a:r>
              <a:rPr b="1" lang="en-US" sz="2000">
                <a:solidFill>
                  <a:srgbClr val="339933"/>
                </a:solidFill>
                <a:latin typeface="Courier New"/>
                <a:ea typeface="Courier New"/>
                <a:cs typeface="Courier New"/>
                <a:sym typeface="Courier New"/>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Constant Variable</a:t>
            </a:r>
            <a:endParaRPr/>
          </a:p>
        </p:txBody>
      </p:sp>
      <p:sp>
        <p:nvSpPr>
          <p:cNvPr id="533" name="Google Shape;533;p6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lnSpc>
                <a:spcPct val="100000"/>
              </a:lnSpc>
              <a:spcBef>
                <a:spcPts val="0"/>
              </a:spcBef>
              <a:spcAft>
                <a:spcPts val="0"/>
              </a:spcAft>
              <a:buSzPct val="85000"/>
              <a:buNone/>
            </a:pPr>
            <a:r>
              <a:rPr lang="en-US"/>
              <a:t>#include &lt;iostream&gt;</a:t>
            </a:r>
            <a:endParaRPr/>
          </a:p>
          <a:p>
            <a:pPr indent="-274320" lvl="0" marL="274320" rtl="0" algn="l">
              <a:lnSpc>
                <a:spcPct val="100000"/>
              </a:lnSpc>
              <a:spcBef>
                <a:spcPts val="580"/>
              </a:spcBef>
              <a:spcAft>
                <a:spcPts val="0"/>
              </a:spcAft>
              <a:buSzPct val="85000"/>
              <a:buNone/>
            </a:pPr>
            <a:r>
              <a:rPr lang="en-US"/>
              <a:t>using namespace std;</a:t>
            </a:r>
            <a:endParaRPr/>
          </a:p>
          <a:p>
            <a:pPr indent="-274320" lvl="0" marL="274320" rtl="0" algn="l">
              <a:lnSpc>
                <a:spcPct val="100000"/>
              </a:lnSpc>
              <a:spcBef>
                <a:spcPts val="580"/>
              </a:spcBef>
              <a:spcAft>
                <a:spcPts val="0"/>
              </a:spcAft>
              <a:buSzPct val="85000"/>
              <a:buNone/>
            </a:pPr>
            <a:r>
              <a:rPr lang="en-US"/>
              <a:t>int main()</a:t>
            </a:r>
            <a:endParaRPr/>
          </a:p>
          <a:p>
            <a:pPr indent="-274320" lvl="0" marL="274320" rtl="0" algn="l">
              <a:lnSpc>
                <a:spcPct val="100000"/>
              </a:lnSpc>
              <a:spcBef>
                <a:spcPts val="580"/>
              </a:spcBef>
              <a:spcAft>
                <a:spcPts val="0"/>
              </a:spcAft>
              <a:buSzPct val="85000"/>
              <a:buNone/>
            </a:pPr>
            <a:r>
              <a:rPr lang="en-US"/>
              <a:t>{</a:t>
            </a:r>
            <a:endParaRPr/>
          </a:p>
          <a:p>
            <a:pPr indent="-274320" lvl="0" marL="274320" rtl="0" algn="l">
              <a:lnSpc>
                <a:spcPct val="100000"/>
              </a:lnSpc>
              <a:spcBef>
                <a:spcPts val="580"/>
              </a:spcBef>
              <a:spcAft>
                <a:spcPts val="0"/>
              </a:spcAft>
              <a:buSzPct val="85000"/>
              <a:buNone/>
            </a:pPr>
            <a:r>
              <a:rPr lang="en-US"/>
              <a:t>const int LENGTH = 10;</a:t>
            </a:r>
            <a:endParaRPr/>
          </a:p>
          <a:p>
            <a:pPr indent="-274320" lvl="0" marL="274320" rtl="0" algn="l">
              <a:lnSpc>
                <a:spcPct val="100000"/>
              </a:lnSpc>
              <a:spcBef>
                <a:spcPts val="580"/>
              </a:spcBef>
              <a:spcAft>
                <a:spcPts val="0"/>
              </a:spcAft>
              <a:buSzPct val="85000"/>
              <a:buNone/>
            </a:pPr>
            <a:r>
              <a:rPr lang="en-US"/>
              <a:t>const int WIDTH = 5;</a:t>
            </a:r>
            <a:endParaRPr/>
          </a:p>
          <a:p>
            <a:pPr indent="-274320" lvl="0" marL="274320" rtl="0" algn="l">
              <a:lnSpc>
                <a:spcPct val="100000"/>
              </a:lnSpc>
              <a:spcBef>
                <a:spcPts val="580"/>
              </a:spcBef>
              <a:spcAft>
                <a:spcPts val="0"/>
              </a:spcAft>
              <a:buSzPct val="85000"/>
              <a:buNone/>
            </a:pPr>
            <a:r>
              <a:rPr lang="en-US"/>
              <a:t>const char NEWLINE = '\n';</a:t>
            </a:r>
            <a:endParaRPr/>
          </a:p>
          <a:p>
            <a:pPr indent="-274320" lvl="0" marL="274320" rtl="0" algn="l">
              <a:lnSpc>
                <a:spcPct val="100000"/>
              </a:lnSpc>
              <a:spcBef>
                <a:spcPts val="580"/>
              </a:spcBef>
              <a:spcAft>
                <a:spcPts val="0"/>
              </a:spcAft>
              <a:buSzPct val="85000"/>
              <a:buNone/>
            </a:pPr>
            <a:r>
              <a:rPr lang="en-US"/>
              <a:t>int area;</a:t>
            </a:r>
            <a:endParaRPr/>
          </a:p>
          <a:p>
            <a:pPr indent="-274320" lvl="0" marL="274320" rtl="0" algn="l">
              <a:lnSpc>
                <a:spcPct val="100000"/>
              </a:lnSpc>
              <a:spcBef>
                <a:spcPts val="580"/>
              </a:spcBef>
              <a:spcAft>
                <a:spcPts val="0"/>
              </a:spcAft>
              <a:buSzPct val="85000"/>
              <a:buNone/>
            </a:pPr>
            <a:r>
              <a:rPr lang="en-US"/>
              <a:t>area = LENGTH * WIDTH;</a:t>
            </a:r>
            <a:endParaRPr/>
          </a:p>
          <a:p>
            <a:pPr indent="-274320" lvl="0" marL="274320" rtl="0" algn="l">
              <a:lnSpc>
                <a:spcPct val="100000"/>
              </a:lnSpc>
              <a:spcBef>
                <a:spcPts val="580"/>
              </a:spcBef>
              <a:spcAft>
                <a:spcPts val="0"/>
              </a:spcAft>
              <a:buSzPct val="85000"/>
              <a:buNone/>
            </a:pPr>
            <a:r>
              <a:rPr lang="en-US"/>
              <a:t>cout &lt;&lt; area;</a:t>
            </a:r>
            <a:endParaRPr/>
          </a:p>
          <a:p>
            <a:pPr indent="-274320" lvl="0" marL="274320" rtl="0" algn="l">
              <a:lnSpc>
                <a:spcPct val="100000"/>
              </a:lnSpc>
              <a:spcBef>
                <a:spcPts val="580"/>
              </a:spcBef>
              <a:spcAft>
                <a:spcPts val="0"/>
              </a:spcAft>
              <a:buSzPct val="85000"/>
              <a:buNone/>
            </a:pPr>
            <a:r>
              <a:rPr lang="en-US"/>
              <a:t>cout &lt;&lt; NEWLINE;</a:t>
            </a:r>
            <a:endParaRPr/>
          </a:p>
          <a:p>
            <a:pPr indent="-274320" lvl="0" marL="274320" rtl="0" algn="l">
              <a:lnSpc>
                <a:spcPct val="100000"/>
              </a:lnSpc>
              <a:spcBef>
                <a:spcPts val="580"/>
              </a:spcBef>
              <a:spcAft>
                <a:spcPts val="0"/>
              </a:spcAft>
              <a:buSzPct val="85000"/>
              <a:buNone/>
            </a:pPr>
            <a:r>
              <a:rPr lang="en-US"/>
              <a:t>return 0;</a:t>
            </a:r>
            <a:endParaRPr/>
          </a:p>
          <a:p>
            <a:pPr indent="-274320" lvl="0" marL="274320" rtl="0" algn="l">
              <a:lnSpc>
                <a:spcPct val="100000"/>
              </a:lnSpc>
              <a:spcBef>
                <a:spcPts val="580"/>
              </a:spcBef>
              <a:spcAft>
                <a:spcPts val="0"/>
              </a:spcAft>
              <a:buSzPct val="85000"/>
              <a:buNone/>
            </a:pP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The Key Software Trend: Object Technology</a:t>
            </a:r>
            <a:endParaRPr/>
          </a:p>
        </p:txBody>
      </p:sp>
      <p:sp>
        <p:nvSpPr>
          <p:cNvPr id="130" name="Google Shape;130;p1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040"/>
              <a:buChar char="⚫"/>
            </a:pPr>
            <a:r>
              <a:rPr lang="en-US" sz="2400"/>
              <a:t>Objects </a:t>
            </a:r>
            <a:endParaRPr/>
          </a:p>
          <a:p>
            <a:pPr indent="-228600" lvl="1" marL="548640" rtl="0" algn="l">
              <a:lnSpc>
                <a:spcPct val="90000"/>
              </a:lnSpc>
              <a:spcBef>
                <a:spcPts val="370"/>
              </a:spcBef>
              <a:spcAft>
                <a:spcPts val="0"/>
              </a:spcAft>
              <a:buSzPts val="2040"/>
              <a:buChar char="⚫"/>
            </a:pPr>
            <a:r>
              <a:rPr lang="en-US" sz="2400"/>
              <a:t>Reusable software components that model real world items</a:t>
            </a:r>
            <a:endParaRPr/>
          </a:p>
          <a:p>
            <a:pPr indent="-228600" lvl="1" marL="548640" rtl="0" algn="l">
              <a:lnSpc>
                <a:spcPct val="90000"/>
              </a:lnSpc>
              <a:spcBef>
                <a:spcPts val="370"/>
              </a:spcBef>
              <a:spcAft>
                <a:spcPts val="0"/>
              </a:spcAft>
              <a:buSzPts val="2040"/>
              <a:buChar char="⚫"/>
            </a:pPr>
            <a:r>
              <a:rPr lang="en-US" sz="2400"/>
              <a:t>Meaningful software units</a:t>
            </a:r>
            <a:endParaRPr/>
          </a:p>
          <a:p>
            <a:pPr indent="-228600" lvl="2" marL="822960" rtl="0" algn="l">
              <a:lnSpc>
                <a:spcPct val="90000"/>
              </a:lnSpc>
              <a:spcBef>
                <a:spcPts val="370"/>
              </a:spcBef>
              <a:spcAft>
                <a:spcPts val="0"/>
              </a:spcAft>
              <a:buSzPts val="1700"/>
              <a:buChar char="⚫"/>
            </a:pPr>
            <a:r>
              <a:rPr lang="en-US"/>
              <a:t>Date objects, time objects, paycheck objects, invoice objects, audio objects, video objects, file objects, record objects, etc.</a:t>
            </a:r>
            <a:endParaRPr/>
          </a:p>
          <a:p>
            <a:pPr indent="-228600" lvl="2" marL="822960" rtl="0" algn="l">
              <a:lnSpc>
                <a:spcPct val="90000"/>
              </a:lnSpc>
              <a:spcBef>
                <a:spcPts val="370"/>
              </a:spcBef>
              <a:spcAft>
                <a:spcPts val="0"/>
              </a:spcAft>
              <a:buSzPts val="1700"/>
              <a:buChar char="⚫"/>
            </a:pPr>
            <a:r>
              <a:rPr lang="en-US"/>
              <a:t>Any noun can be represented as an object</a:t>
            </a:r>
            <a:endParaRPr/>
          </a:p>
          <a:p>
            <a:pPr indent="-228600" lvl="1" marL="548640" rtl="0" algn="l">
              <a:lnSpc>
                <a:spcPct val="90000"/>
              </a:lnSpc>
              <a:spcBef>
                <a:spcPts val="370"/>
              </a:spcBef>
              <a:spcAft>
                <a:spcPts val="0"/>
              </a:spcAft>
              <a:buSzPts val="2040"/>
              <a:buChar char="⚫"/>
            </a:pPr>
            <a:r>
              <a:rPr lang="en-US" sz="2400"/>
              <a:t>More understandable, better organized and easier to maintain than procedural programming</a:t>
            </a:r>
            <a:endParaRPr/>
          </a:p>
          <a:p>
            <a:pPr indent="-228600" lvl="1" marL="548640" rtl="0" algn="l">
              <a:lnSpc>
                <a:spcPct val="90000"/>
              </a:lnSpc>
              <a:spcBef>
                <a:spcPts val="370"/>
              </a:spcBef>
              <a:spcAft>
                <a:spcPts val="0"/>
              </a:spcAft>
              <a:buSzPts val="2040"/>
              <a:buChar char="⚫"/>
            </a:pPr>
            <a:r>
              <a:rPr lang="en-US" sz="2400"/>
              <a:t>Favor modularity</a:t>
            </a:r>
            <a:endParaRPr/>
          </a:p>
          <a:p>
            <a:pPr indent="-228600" lvl="2" marL="822960" rtl="0" algn="l">
              <a:lnSpc>
                <a:spcPct val="90000"/>
              </a:lnSpc>
              <a:spcBef>
                <a:spcPts val="370"/>
              </a:spcBef>
              <a:spcAft>
                <a:spcPts val="0"/>
              </a:spcAft>
              <a:buSzPts val="1700"/>
              <a:buChar char="⚫"/>
            </a:pPr>
            <a:r>
              <a:rPr lang="en-US"/>
              <a:t>Software reuse</a:t>
            </a:r>
            <a:endParaRPr/>
          </a:p>
          <a:p>
            <a:pPr indent="-228600" lvl="3" marL="1097280" rtl="0" algn="l">
              <a:lnSpc>
                <a:spcPct val="90000"/>
              </a:lnSpc>
              <a:spcBef>
                <a:spcPts val="370"/>
              </a:spcBef>
              <a:spcAft>
                <a:spcPts val="0"/>
              </a:spcAft>
              <a:buSzPts val="1920"/>
              <a:buChar char="⚫"/>
            </a:pPr>
            <a:r>
              <a:rPr lang="en-US" sz="2400"/>
              <a:t>Libraries</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accent2"/>
              </a:buClr>
              <a:buSzPts val="3600"/>
              <a:buFont typeface="Courier New"/>
              <a:buNone/>
            </a:pPr>
            <a:r>
              <a:rPr b="1" lang="en-US" sz="3600">
                <a:solidFill>
                  <a:schemeClr val="accent2"/>
                </a:solidFill>
                <a:latin typeface="Courier New"/>
                <a:ea typeface="Courier New"/>
                <a:cs typeface="Courier New"/>
                <a:sym typeface="Courier New"/>
              </a:rPr>
              <a:t>cin</a:t>
            </a:r>
            <a:r>
              <a:rPr lang="en-US" sz="3600"/>
              <a:t> and the Extraction Operator &gt;&gt;</a:t>
            </a:r>
            <a:endParaRPr/>
          </a:p>
        </p:txBody>
      </p:sp>
      <p:sp>
        <p:nvSpPr>
          <p:cNvPr id="539" name="Google Shape;539;p6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540" name="Google Shape;540;p6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A binary operator</a:t>
            </a:r>
            <a:endParaRPr/>
          </a:p>
          <a:p>
            <a:pPr indent="-228600" lvl="1" marL="548640" rtl="0" algn="l">
              <a:lnSpc>
                <a:spcPct val="100000"/>
              </a:lnSpc>
              <a:spcBef>
                <a:spcPts val="370"/>
              </a:spcBef>
              <a:spcAft>
                <a:spcPts val="0"/>
              </a:spcAft>
              <a:buSzPts val="2040"/>
              <a:buChar char="⚫"/>
            </a:pPr>
            <a:r>
              <a:rPr lang="en-US"/>
              <a:t>Takes two operands</a:t>
            </a:r>
            <a:endParaRPr/>
          </a:p>
          <a:p>
            <a:pPr indent="-228600" lvl="1" marL="548640" rtl="0" algn="l">
              <a:lnSpc>
                <a:spcPct val="100000"/>
              </a:lnSpc>
              <a:spcBef>
                <a:spcPts val="370"/>
              </a:spcBef>
              <a:spcAft>
                <a:spcPts val="0"/>
              </a:spcAft>
              <a:buSzPts val="2040"/>
              <a:buChar char="⚫"/>
            </a:pPr>
            <a:r>
              <a:rPr lang="en-US"/>
              <a:t>Name of an input stream on the left</a:t>
            </a:r>
            <a:endParaRPr/>
          </a:p>
          <a:p>
            <a:pPr indent="-228600" lvl="2" marL="822960" rtl="0" algn="l">
              <a:lnSpc>
                <a:spcPct val="100000"/>
              </a:lnSpc>
              <a:spcBef>
                <a:spcPts val="370"/>
              </a:spcBef>
              <a:spcAft>
                <a:spcPts val="0"/>
              </a:spcAft>
              <a:buSzPts val="1700"/>
              <a:buChar char="⚫"/>
            </a:pPr>
            <a:r>
              <a:rPr b="1" lang="en-US">
                <a:solidFill>
                  <a:schemeClr val="accent2"/>
                </a:solidFill>
                <a:latin typeface="Courier New"/>
                <a:ea typeface="Courier New"/>
                <a:cs typeface="Courier New"/>
                <a:sym typeface="Courier New"/>
              </a:rPr>
              <a:t>cin</a:t>
            </a:r>
            <a:r>
              <a:rPr lang="en-US"/>
              <a:t> for standard input from keyboard</a:t>
            </a:r>
            <a:endParaRPr/>
          </a:p>
          <a:p>
            <a:pPr indent="-228600" lvl="1" marL="548640" rtl="0" algn="l">
              <a:lnSpc>
                <a:spcPct val="100000"/>
              </a:lnSpc>
              <a:spcBef>
                <a:spcPts val="370"/>
              </a:spcBef>
              <a:spcAft>
                <a:spcPts val="0"/>
              </a:spcAft>
              <a:buSzPts val="2040"/>
              <a:buChar char="⚫"/>
            </a:pPr>
            <a:r>
              <a:rPr lang="en-US"/>
              <a:t>Variable on the right</a:t>
            </a:r>
            <a:endParaRPr/>
          </a:p>
          <a:p>
            <a:pPr indent="-274320" lvl="0" marL="274320" rtl="0" algn="l">
              <a:lnSpc>
                <a:spcPct val="100000"/>
              </a:lnSpc>
              <a:spcBef>
                <a:spcPts val="580"/>
              </a:spcBef>
              <a:spcAft>
                <a:spcPts val="0"/>
              </a:spcAft>
              <a:buSzPts val="2210"/>
              <a:buChar char="⚫"/>
            </a:pPr>
            <a:r>
              <a:rPr lang="en-US"/>
              <a:t>Variables can be "cascaded"</a:t>
            </a:r>
            <a:br>
              <a:rPr lang="en-US"/>
            </a:br>
            <a:r>
              <a:rPr lang="en-US"/>
              <a:t>  </a:t>
            </a:r>
            <a:r>
              <a:rPr b="1" lang="en-US" sz="2400">
                <a:solidFill>
                  <a:schemeClr val="accent2"/>
                </a:solidFill>
                <a:latin typeface="Courier New"/>
                <a:ea typeface="Courier New"/>
                <a:cs typeface="Courier New"/>
                <a:sym typeface="Courier New"/>
              </a:rPr>
              <a:t>cin &gt;&gt; amount &gt;&gt; count &gt;&gt; direction;</a:t>
            </a:r>
            <a:endParaRPr/>
          </a:p>
          <a:p>
            <a:pPr indent="-274320" lvl="0" marL="274320" rtl="0" algn="l">
              <a:lnSpc>
                <a:spcPct val="100000"/>
              </a:lnSpc>
              <a:spcBef>
                <a:spcPts val="580"/>
              </a:spcBef>
              <a:spcAft>
                <a:spcPts val="0"/>
              </a:spcAft>
              <a:buSzPts val="2210"/>
              <a:buChar char="⚫"/>
            </a:pPr>
            <a:r>
              <a:rPr lang="en-US"/>
              <a:t>Variables should generally be simple types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The Extraction Operator &gt;&gt;</a:t>
            </a:r>
            <a:endParaRPr/>
          </a:p>
        </p:txBody>
      </p:sp>
      <p:sp>
        <p:nvSpPr>
          <p:cNvPr id="546" name="Google Shape;546;p6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547" name="Google Shape;547;p6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Enables you to do input with the cin command</a:t>
            </a:r>
            <a:endParaRPr/>
          </a:p>
          <a:p>
            <a:pPr indent="-274320" lvl="0" marL="274320" rtl="0" algn="l">
              <a:lnSpc>
                <a:spcPct val="100000"/>
              </a:lnSpc>
              <a:spcBef>
                <a:spcPts val="580"/>
              </a:spcBef>
              <a:spcAft>
                <a:spcPts val="0"/>
              </a:spcAft>
              <a:buSzPts val="2210"/>
              <a:buChar char="⚫"/>
            </a:pPr>
            <a:r>
              <a:rPr lang="en-US"/>
              <a:t>Think of the  &gt;&gt;  as pointing to where the data will end up</a:t>
            </a:r>
            <a:endParaRPr/>
          </a:p>
          <a:p>
            <a:pPr indent="-274320" lvl="0" marL="274320" rtl="0" algn="l">
              <a:lnSpc>
                <a:spcPct val="100000"/>
              </a:lnSpc>
              <a:spcBef>
                <a:spcPts val="580"/>
              </a:spcBef>
              <a:spcAft>
                <a:spcPts val="0"/>
              </a:spcAft>
              <a:buSzPts val="2210"/>
              <a:buChar char="⚫"/>
            </a:pPr>
            <a:r>
              <a:rPr lang="en-US"/>
              <a:t>C++ able to handle different types of data and multiple inputs correctly</a:t>
            </a:r>
            <a:endParaRPr/>
          </a:p>
        </p:txBody>
      </p:sp>
      <p:pic>
        <p:nvPicPr>
          <p:cNvPr id="548" name="Google Shape;548;p63"/>
          <p:cNvPicPr preferRelativeResize="0"/>
          <p:nvPr/>
        </p:nvPicPr>
        <p:blipFill rotWithShape="1">
          <a:blip r:embed="rId3">
            <a:alphaModFix/>
          </a:blip>
          <a:srcRect b="15811" l="0" r="0" t="31766"/>
          <a:stretch/>
        </p:blipFill>
        <p:spPr>
          <a:xfrm>
            <a:off x="0" y="3810000"/>
            <a:ext cx="4257675" cy="2819400"/>
          </a:xfrm>
          <a:prstGeom prst="rect">
            <a:avLst/>
          </a:prstGeom>
          <a:noFill/>
          <a:ln>
            <a:noFill/>
          </a:ln>
          <a:effectLst>
            <a:outerShdw rotWithShape="0" algn="ctr" dir="18900000" dist="107763">
              <a:schemeClr val="lt2"/>
            </a:outerShdw>
          </a:effectLst>
        </p:spPr>
      </p:pic>
      <p:grpSp>
        <p:nvGrpSpPr>
          <p:cNvPr id="549" name="Google Shape;549;p63"/>
          <p:cNvGrpSpPr/>
          <p:nvPr/>
        </p:nvGrpSpPr>
        <p:grpSpPr>
          <a:xfrm>
            <a:off x="2514600" y="3931920"/>
            <a:ext cx="6324600" cy="2468880"/>
            <a:chOff x="1344" y="3120"/>
            <a:chExt cx="3984" cy="720"/>
          </a:xfrm>
        </p:grpSpPr>
        <p:pic>
          <p:nvPicPr>
            <p:cNvPr id="550" name="Google Shape;550;p63"/>
            <p:cNvPicPr preferRelativeResize="0"/>
            <p:nvPr/>
          </p:nvPicPr>
          <p:blipFill rotWithShape="1">
            <a:blip r:embed="rId4">
              <a:alphaModFix/>
            </a:blip>
            <a:srcRect b="22174" l="0" r="0" t="43043"/>
            <a:stretch/>
          </p:blipFill>
          <p:spPr>
            <a:xfrm>
              <a:off x="2352" y="3120"/>
              <a:ext cx="2976" cy="720"/>
            </a:xfrm>
            <a:prstGeom prst="rect">
              <a:avLst/>
            </a:prstGeom>
            <a:noFill/>
            <a:ln>
              <a:noFill/>
            </a:ln>
          </p:spPr>
        </p:pic>
        <p:cxnSp>
          <p:nvCxnSpPr>
            <p:cNvPr id="551" name="Google Shape;551;p63"/>
            <p:cNvCxnSpPr/>
            <p:nvPr/>
          </p:nvCxnSpPr>
          <p:spPr>
            <a:xfrm flipH="1" rot="10800000">
              <a:off x="1344" y="3360"/>
              <a:ext cx="1680" cy="404"/>
            </a:xfrm>
            <a:prstGeom prst="straightConnector1">
              <a:avLst/>
            </a:prstGeom>
            <a:noFill/>
            <a:ln cap="sq" cmpd="sng" w="12700">
              <a:solidFill>
                <a:srgbClr val="FF3300"/>
              </a:solidFill>
              <a:prstDash val="solid"/>
              <a:round/>
              <a:headEnd len="sm" w="sm" type="none"/>
              <a:tailEnd len="sm" w="sm"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500"/>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4"/>
          <p:cNvSpPr txBox="1"/>
          <p:nvPr>
            <p:ph type="title"/>
          </p:nvPr>
        </p:nvSpPr>
        <p:spPr>
          <a:xfrm>
            <a:off x="914400" y="274638"/>
            <a:ext cx="7772400" cy="1066799"/>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Arial"/>
              <a:buNone/>
            </a:pPr>
            <a:r>
              <a:rPr lang="en-US"/>
              <a:t>POINTERS</a:t>
            </a:r>
            <a:endParaRPr/>
          </a:p>
        </p:txBody>
      </p:sp>
      <p:sp>
        <p:nvSpPr>
          <p:cNvPr id="558" name="Google Shape;558;p64"/>
          <p:cNvSpPr txBox="1"/>
          <p:nvPr>
            <p:ph idx="1" type="body"/>
          </p:nvPr>
        </p:nvSpPr>
        <p:spPr>
          <a:xfrm>
            <a:off x="609600" y="990600"/>
            <a:ext cx="7848600" cy="40386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Font typeface="Arial"/>
              <a:buNone/>
            </a:pPr>
            <a:r>
              <a:rPr lang="en-US"/>
              <a:t>COMPUTER MEMORY</a:t>
            </a:r>
            <a:endParaRPr/>
          </a:p>
          <a:p>
            <a:pPr indent="-133985" lvl="0" marL="274320" rtl="0" algn="l">
              <a:lnSpc>
                <a:spcPct val="100000"/>
              </a:lnSpc>
              <a:spcBef>
                <a:spcPts val="580"/>
              </a:spcBef>
              <a:spcAft>
                <a:spcPts val="0"/>
              </a:spcAft>
              <a:buSzPts val="2210"/>
              <a:buNone/>
            </a:pPr>
            <a:r>
              <a:t/>
            </a:r>
            <a:endParaRPr/>
          </a:p>
          <a:p>
            <a:pPr indent="-274320" lvl="0" marL="274320" rtl="0" algn="l">
              <a:lnSpc>
                <a:spcPct val="100000"/>
              </a:lnSpc>
              <a:spcBef>
                <a:spcPts val="580"/>
              </a:spcBef>
              <a:spcAft>
                <a:spcPts val="0"/>
              </a:spcAft>
              <a:buSzPts val="2210"/>
              <a:buChar char="⚫"/>
            </a:pPr>
            <a:r>
              <a:rPr lang="en-US"/>
              <a:t>Each variable is assigned a memory slot (the size depends on the data type) and the variable’s data is stored there</a:t>
            </a:r>
            <a:endParaRPr/>
          </a:p>
          <a:p>
            <a:pPr indent="-274320" lvl="0" marL="274320" rtl="0" algn="l">
              <a:lnSpc>
                <a:spcPct val="100000"/>
              </a:lnSpc>
              <a:spcBef>
                <a:spcPts val="580"/>
              </a:spcBef>
              <a:spcAft>
                <a:spcPts val="0"/>
              </a:spcAft>
              <a:buSzPts val="2210"/>
              <a:buFont typeface="Arial"/>
              <a:buNone/>
            </a:pPr>
            <a:r>
              <a:t/>
            </a:r>
            <a:endParaRPr/>
          </a:p>
          <a:p>
            <a:pPr indent="-133985" lvl="0" marL="274320" rtl="0" algn="l">
              <a:lnSpc>
                <a:spcPct val="100000"/>
              </a:lnSpc>
              <a:spcBef>
                <a:spcPts val="580"/>
              </a:spcBef>
              <a:spcAft>
                <a:spcPts val="0"/>
              </a:spcAft>
              <a:buSzPts val="2210"/>
              <a:buNone/>
            </a:pPr>
            <a:r>
              <a:t/>
            </a:r>
            <a:endParaRPr/>
          </a:p>
          <a:p>
            <a:pPr indent="-133985" lvl="0" marL="274320" rtl="0" algn="l">
              <a:lnSpc>
                <a:spcPct val="100000"/>
              </a:lnSpc>
              <a:spcBef>
                <a:spcPts val="580"/>
              </a:spcBef>
              <a:spcAft>
                <a:spcPts val="0"/>
              </a:spcAft>
              <a:buSzPts val="2210"/>
              <a:buNone/>
            </a:pPr>
            <a:r>
              <a:t/>
            </a:r>
            <a:endParaRPr/>
          </a:p>
        </p:txBody>
      </p:sp>
      <p:sp>
        <p:nvSpPr>
          <p:cNvPr id="559" name="Google Shape;559;p64"/>
          <p:cNvSpPr txBox="1"/>
          <p:nvPr/>
        </p:nvSpPr>
        <p:spPr>
          <a:xfrm>
            <a:off x="4479925" y="5268913"/>
            <a:ext cx="3990975" cy="762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Variable a’s value, i.e., 100, is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stored at memory location 1024</a:t>
            </a:r>
            <a:endParaRPr b="0" i="0" sz="1400" u="none" cap="none" strike="noStrike">
              <a:solidFill>
                <a:srgbClr val="000000"/>
              </a:solidFill>
              <a:latin typeface="Arial"/>
              <a:ea typeface="Arial"/>
              <a:cs typeface="Arial"/>
              <a:sym typeface="Arial"/>
            </a:endParaRPr>
          </a:p>
        </p:txBody>
      </p:sp>
      <p:sp>
        <p:nvSpPr>
          <p:cNvPr id="560" name="Google Shape;560;p64"/>
          <p:cNvSpPr/>
          <p:nvPr/>
        </p:nvSpPr>
        <p:spPr>
          <a:xfrm>
            <a:off x="3479800" y="45545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100</a:t>
            </a:r>
            <a:endParaRPr b="0" i="0" sz="1400" u="none" cap="none" strike="noStrike">
              <a:solidFill>
                <a:srgbClr val="000000"/>
              </a:solidFill>
              <a:latin typeface="Arial"/>
              <a:ea typeface="Arial"/>
              <a:cs typeface="Arial"/>
              <a:sym typeface="Arial"/>
            </a:endParaRPr>
          </a:p>
        </p:txBody>
      </p:sp>
      <p:sp>
        <p:nvSpPr>
          <p:cNvPr id="561" name="Google Shape;561;p64"/>
          <p:cNvSpPr/>
          <p:nvPr/>
        </p:nvSpPr>
        <p:spPr>
          <a:xfrm>
            <a:off x="2292350" y="45545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562" name="Google Shape;562;p64"/>
          <p:cNvSpPr/>
          <p:nvPr/>
        </p:nvSpPr>
        <p:spPr>
          <a:xfrm>
            <a:off x="4667250" y="45545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563" name="Google Shape;563;p64"/>
          <p:cNvSpPr/>
          <p:nvPr/>
        </p:nvSpPr>
        <p:spPr>
          <a:xfrm>
            <a:off x="5854700" y="45545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1024</a:t>
            </a:r>
            <a:endParaRPr b="0" i="0" sz="1400" u="none" cap="none" strike="noStrike">
              <a:solidFill>
                <a:srgbClr val="000000"/>
              </a:solidFill>
              <a:latin typeface="Arial"/>
              <a:ea typeface="Arial"/>
              <a:cs typeface="Arial"/>
              <a:sym typeface="Arial"/>
            </a:endParaRPr>
          </a:p>
        </p:txBody>
      </p:sp>
      <p:sp>
        <p:nvSpPr>
          <p:cNvPr id="564" name="Google Shape;564;p64"/>
          <p:cNvSpPr/>
          <p:nvPr/>
        </p:nvSpPr>
        <p:spPr>
          <a:xfrm>
            <a:off x="7042150" y="45545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565" name="Google Shape;565;p64"/>
          <p:cNvSpPr txBox="1"/>
          <p:nvPr/>
        </p:nvSpPr>
        <p:spPr>
          <a:xfrm>
            <a:off x="0" y="4114800"/>
            <a:ext cx="2286000"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Memory address:</a:t>
            </a:r>
            <a:endParaRPr b="0" i="0" sz="1400" u="none" cap="none" strike="noStrike">
              <a:solidFill>
                <a:srgbClr val="000000"/>
              </a:solidFill>
              <a:latin typeface="Arial"/>
              <a:ea typeface="Arial"/>
              <a:cs typeface="Arial"/>
              <a:sym typeface="Arial"/>
            </a:endParaRPr>
          </a:p>
        </p:txBody>
      </p:sp>
      <p:sp>
        <p:nvSpPr>
          <p:cNvPr id="566" name="Google Shape;566;p64"/>
          <p:cNvSpPr txBox="1"/>
          <p:nvPr/>
        </p:nvSpPr>
        <p:spPr>
          <a:xfrm>
            <a:off x="3557588" y="4114800"/>
            <a:ext cx="973137"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1024</a:t>
            </a:r>
            <a:endParaRPr b="0" i="0" sz="1400" u="none" cap="none" strike="noStrike">
              <a:solidFill>
                <a:srgbClr val="000000"/>
              </a:solidFill>
              <a:latin typeface="Arial"/>
              <a:ea typeface="Arial"/>
              <a:cs typeface="Arial"/>
              <a:sym typeface="Arial"/>
            </a:endParaRPr>
          </a:p>
        </p:txBody>
      </p:sp>
      <p:sp>
        <p:nvSpPr>
          <p:cNvPr id="567" name="Google Shape;567;p64"/>
          <p:cNvSpPr txBox="1"/>
          <p:nvPr/>
        </p:nvSpPr>
        <p:spPr>
          <a:xfrm>
            <a:off x="5854700" y="4114800"/>
            <a:ext cx="749300"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1032</a:t>
            </a:r>
            <a:endParaRPr b="0" i="0" sz="1400" u="none" cap="none" strike="noStrike">
              <a:solidFill>
                <a:srgbClr val="000000"/>
              </a:solidFill>
              <a:latin typeface="Arial"/>
              <a:ea typeface="Arial"/>
              <a:cs typeface="Arial"/>
              <a:sym typeface="Arial"/>
            </a:endParaRPr>
          </a:p>
        </p:txBody>
      </p:sp>
      <p:sp>
        <p:nvSpPr>
          <p:cNvPr id="568" name="Google Shape;568;p64"/>
          <p:cNvSpPr txBox="1"/>
          <p:nvPr/>
        </p:nvSpPr>
        <p:spPr>
          <a:xfrm>
            <a:off x="1524000" y="5662613"/>
            <a:ext cx="2012950"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int a = 100;</a:t>
            </a:r>
            <a:endParaRPr b="0" i="0" sz="1400" u="none" cap="none" strike="noStrike">
              <a:solidFill>
                <a:srgbClr val="000000"/>
              </a:solidFill>
              <a:latin typeface="Arial"/>
              <a:ea typeface="Arial"/>
              <a:cs typeface="Arial"/>
              <a:sym typeface="Arial"/>
            </a:endParaRPr>
          </a:p>
        </p:txBody>
      </p:sp>
      <p:sp>
        <p:nvSpPr>
          <p:cNvPr id="569" name="Google Shape;569;p64"/>
          <p:cNvSpPr/>
          <p:nvPr/>
        </p:nvSpPr>
        <p:spPr>
          <a:xfrm>
            <a:off x="1143000" y="45545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570" name="Google Shape;570;p64"/>
          <p:cNvSpPr txBox="1"/>
          <p:nvPr/>
        </p:nvSpPr>
        <p:spPr>
          <a:xfrm>
            <a:off x="2286000" y="4114800"/>
            <a:ext cx="973138"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1020</a:t>
            </a:r>
            <a:endParaRPr b="0" i="0" sz="1400" u="none" cap="none" strike="noStrike">
              <a:solidFill>
                <a:srgbClr val="000000"/>
              </a:solidFill>
              <a:latin typeface="Arial"/>
              <a:ea typeface="Arial"/>
              <a:cs typeface="Arial"/>
              <a:sym typeface="Arial"/>
            </a:endParaRPr>
          </a:p>
        </p:txBody>
      </p:sp>
      <p:sp>
        <p:nvSpPr>
          <p:cNvPr id="571" name="Google Shape;571;p64"/>
          <p:cNvSpPr txBox="1"/>
          <p:nvPr/>
        </p:nvSpPr>
        <p:spPr>
          <a:xfrm>
            <a:off x="3717925" y="5119688"/>
            <a:ext cx="280988"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Courier"/>
                <a:ea typeface="Courier"/>
                <a:cs typeface="Courier"/>
                <a:sym typeface="Courier"/>
              </a:rPr>
              <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Pointers</a:t>
            </a:r>
            <a:endParaRPr/>
          </a:p>
        </p:txBody>
      </p:sp>
      <p:sp>
        <p:nvSpPr>
          <p:cNvPr id="578" name="Google Shape;578;p6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A pointer is a variable used to store the address of a memory cell. </a:t>
            </a:r>
            <a:endParaRPr/>
          </a:p>
          <a:p>
            <a:pPr indent="-274320" lvl="0" marL="274320" rtl="0" algn="l">
              <a:lnSpc>
                <a:spcPct val="100000"/>
              </a:lnSpc>
              <a:spcBef>
                <a:spcPts val="580"/>
              </a:spcBef>
              <a:spcAft>
                <a:spcPts val="0"/>
              </a:spcAft>
              <a:buSzPts val="2210"/>
              <a:buChar char="⚫"/>
            </a:pPr>
            <a:r>
              <a:rPr lang="en-US"/>
              <a:t>We can use the pointer to reference this memory cell</a:t>
            </a:r>
            <a:endParaRPr/>
          </a:p>
        </p:txBody>
      </p:sp>
      <p:sp>
        <p:nvSpPr>
          <p:cNvPr id="579" name="Google Shape;579;p65"/>
          <p:cNvSpPr/>
          <p:nvPr/>
        </p:nvSpPr>
        <p:spPr>
          <a:xfrm>
            <a:off x="4025900" y="47831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100</a:t>
            </a:r>
            <a:endParaRPr b="0" i="0" sz="1400" u="none" cap="none" strike="noStrike">
              <a:solidFill>
                <a:srgbClr val="000000"/>
              </a:solidFill>
              <a:latin typeface="Arial"/>
              <a:ea typeface="Arial"/>
              <a:cs typeface="Arial"/>
              <a:sym typeface="Arial"/>
            </a:endParaRPr>
          </a:p>
        </p:txBody>
      </p:sp>
      <p:sp>
        <p:nvSpPr>
          <p:cNvPr id="580" name="Google Shape;580;p65"/>
          <p:cNvSpPr/>
          <p:nvPr/>
        </p:nvSpPr>
        <p:spPr>
          <a:xfrm>
            <a:off x="2838450" y="47831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581" name="Google Shape;581;p65"/>
          <p:cNvSpPr/>
          <p:nvPr/>
        </p:nvSpPr>
        <p:spPr>
          <a:xfrm>
            <a:off x="5213350" y="47831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582" name="Google Shape;582;p65"/>
          <p:cNvSpPr/>
          <p:nvPr/>
        </p:nvSpPr>
        <p:spPr>
          <a:xfrm>
            <a:off x="6400800" y="47831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1024</a:t>
            </a:r>
            <a:endParaRPr b="0" i="0" sz="1400" u="none" cap="none" strike="noStrike">
              <a:solidFill>
                <a:srgbClr val="000000"/>
              </a:solidFill>
              <a:latin typeface="Arial"/>
              <a:ea typeface="Arial"/>
              <a:cs typeface="Arial"/>
              <a:sym typeface="Arial"/>
            </a:endParaRPr>
          </a:p>
        </p:txBody>
      </p:sp>
      <p:sp>
        <p:nvSpPr>
          <p:cNvPr id="583" name="Google Shape;583;p65"/>
          <p:cNvSpPr/>
          <p:nvPr/>
        </p:nvSpPr>
        <p:spPr>
          <a:xfrm>
            <a:off x="7588250" y="47831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584" name="Google Shape;584;p65"/>
          <p:cNvSpPr txBox="1"/>
          <p:nvPr/>
        </p:nvSpPr>
        <p:spPr>
          <a:xfrm>
            <a:off x="546100" y="4343400"/>
            <a:ext cx="2286000"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Memory address:</a:t>
            </a:r>
            <a:endParaRPr b="0" i="0" sz="1400" u="none" cap="none" strike="noStrike">
              <a:solidFill>
                <a:srgbClr val="000000"/>
              </a:solidFill>
              <a:latin typeface="Arial"/>
              <a:ea typeface="Arial"/>
              <a:cs typeface="Arial"/>
              <a:sym typeface="Arial"/>
            </a:endParaRPr>
          </a:p>
        </p:txBody>
      </p:sp>
      <p:sp>
        <p:nvSpPr>
          <p:cNvPr id="585" name="Google Shape;585;p65"/>
          <p:cNvSpPr txBox="1"/>
          <p:nvPr/>
        </p:nvSpPr>
        <p:spPr>
          <a:xfrm>
            <a:off x="4103688" y="4343400"/>
            <a:ext cx="973137"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1024</a:t>
            </a:r>
            <a:endParaRPr b="0" i="0" sz="1400" u="none" cap="none" strike="noStrike">
              <a:solidFill>
                <a:srgbClr val="000000"/>
              </a:solidFill>
              <a:latin typeface="Arial"/>
              <a:ea typeface="Arial"/>
              <a:cs typeface="Arial"/>
              <a:sym typeface="Arial"/>
            </a:endParaRPr>
          </a:p>
        </p:txBody>
      </p:sp>
      <p:sp>
        <p:nvSpPr>
          <p:cNvPr id="586" name="Google Shape;586;p65"/>
          <p:cNvSpPr txBox="1"/>
          <p:nvPr/>
        </p:nvSpPr>
        <p:spPr>
          <a:xfrm>
            <a:off x="6400800" y="4343400"/>
            <a:ext cx="749300"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1032</a:t>
            </a:r>
            <a:endParaRPr b="0" i="0" sz="1400" u="none" cap="none" strike="noStrike">
              <a:solidFill>
                <a:srgbClr val="000000"/>
              </a:solidFill>
              <a:latin typeface="Arial"/>
              <a:ea typeface="Arial"/>
              <a:cs typeface="Arial"/>
              <a:sym typeface="Arial"/>
            </a:endParaRPr>
          </a:p>
        </p:txBody>
      </p:sp>
      <p:sp>
        <p:nvSpPr>
          <p:cNvPr id="587" name="Google Shape;587;p65"/>
          <p:cNvSpPr/>
          <p:nvPr/>
        </p:nvSpPr>
        <p:spPr>
          <a:xfrm>
            <a:off x="1689100" y="47831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588" name="Google Shape;588;p65"/>
          <p:cNvSpPr txBox="1"/>
          <p:nvPr/>
        </p:nvSpPr>
        <p:spPr>
          <a:xfrm>
            <a:off x="2832100" y="4343400"/>
            <a:ext cx="973138"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1020</a:t>
            </a:r>
            <a:endParaRPr b="0" i="0" sz="1400" u="none" cap="none" strike="noStrike">
              <a:solidFill>
                <a:srgbClr val="000000"/>
              </a:solidFill>
              <a:latin typeface="Arial"/>
              <a:ea typeface="Arial"/>
              <a:cs typeface="Arial"/>
              <a:sym typeface="Arial"/>
            </a:endParaRPr>
          </a:p>
        </p:txBody>
      </p:sp>
      <p:cxnSp>
        <p:nvCxnSpPr>
          <p:cNvPr id="589" name="Google Shape;589;p65"/>
          <p:cNvCxnSpPr/>
          <p:nvPr/>
        </p:nvCxnSpPr>
        <p:spPr>
          <a:xfrm rot="10800000">
            <a:off x="4648200" y="5410200"/>
            <a:ext cx="0" cy="457200"/>
          </a:xfrm>
          <a:prstGeom prst="straightConnector1">
            <a:avLst/>
          </a:prstGeom>
          <a:noFill/>
          <a:ln cap="flat" cmpd="sng" w="31750">
            <a:solidFill>
              <a:srgbClr val="FFFF00"/>
            </a:solidFill>
            <a:prstDash val="solid"/>
            <a:round/>
            <a:headEnd len="sm" w="sm" type="none"/>
            <a:tailEnd len="sm" w="sm" type="triangle"/>
          </a:ln>
        </p:spPr>
      </p:cxnSp>
      <p:cxnSp>
        <p:nvCxnSpPr>
          <p:cNvPr id="590" name="Google Shape;590;p65"/>
          <p:cNvCxnSpPr/>
          <p:nvPr/>
        </p:nvCxnSpPr>
        <p:spPr>
          <a:xfrm>
            <a:off x="4648200" y="5867400"/>
            <a:ext cx="2362200" cy="0"/>
          </a:xfrm>
          <a:prstGeom prst="straightConnector1">
            <a:avLst/>
          </a:prstGeom>
          <a:noFill/>
          <a:ln cap="flat" cmpd="sng" w="31750">
            <a:solidFill>
              <a:srgbClr val="FFFF00"/>
            </a:solidFill>
            <a:prstDash val="solid"/>
            <a:round/>
            <a:headEnd len="sm" w="sm" type="none"/>
            <a:tailEnd len="sm" w="sm" type="none"/>
          </a:ln>
        </p:spPr>
      </p:cxnSp>
      <p:cxnSp>
        <p:nvCxnSpPr>
          <p:cNvPr id="591" name="Google Shape;591;p65"/>
          <p:cNvCxnSpPr/>
          <p:nvPr/>
        </p:nvCxnSpPr>
        <p:spPr>
          <a:xfrm>
            <a:off x="7010400" y="5410200"/>
            <a:ext cx="0" cy="457200"/>
          </a:xfrm>
          <a:prstGeom prst="straightConnector1">
            <a:avLst/>
          </a:prstGeom>
          <a:noFill/>
          <a:ln cap="flat" cmpd="sng" w="31750">
            <a:solidFill>
              <a:srgbClr val="FFFF00"/>
            </a:solidFill>
            <a:prstDash val="solid"/>
            <a:round/>
            <a:headEnd len="sm" w="sm" type="none"/>
            <a:tailEnd len="sm" w="sm" type="none"/>
          </a:ln>
        </p:spPr>
      </p:cxnSp>
      <p:sp>
        <p:nvSpPr>
          <p:cNvPr id="592" name="Google Shape;592;p65"/>
          <p:cNvSpPr/>
          <p:nvPr/>
        </p:nvSpPr>
        <p:spPr>
          <a:xfrm>
            <a:off x="2514600" y="5562600"/>
            <a:ext cx="1524000" cy="609600"/>
          </a:xfrm>
          <a:prstGeom prst="wedgeEllipseCallout">
            <a:avLst>
              <a:gd fmla="val 90208" name="adj1"/>
              <a:gd fmla="val -101042" name="adj2"/>
            </a:avLst>
          </a:prstGeom>
          <a:solidFill>
            <a:srgbClr val="FFFF00"/>
          </a:solid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3366CC"/>
              </a:buClr>
              <a:buSzPts val="2000"/>
              <a:buFont typeface="Arial"/>
              <a:buNone/>
            </a:pPr>
            <a:r>
              <a:rPr b="1" i="0" lang="en-US" sz="2000" u="none" cap="none" strike="noStrike">
                <a:solidFill>
                  <a:srgbClr val="3366CC"/>
                </a:solidFill>
                <a:latin typeface="Arial"/>
                <a:ea typeface="Arial"/>
                <a:cs typeface="Arial"/>
                <a:sym typeface="Arial"/>
              </a:rPr>
              <a:t>integer</a:t>
            </a:r>
            <a:endParaRPr b="0" i="0" sz="1400" u="none" cap="none" strike="noStrike">
              <a:solidFill>
                <a:srgbClr val="000000"/>
              </a:solidFill>
              <a:latin typeface="Arial"/>
              <a:ea typeface="Arial"/>
              <a:cs typeface="Arial"/>
              <a:sym typeface="Arial"/>
            </a:endParaRPr>
          </a:p>
        </p:txBody>
      </p:sp>
      <p:sp>
        <p:nvSpPr>
          <p:cNvPr id="593" name="Google Shape;593;p65"/>
          <p:cNvSpPr/>
          <p:nvPr/>
        </p:nvSpPr>
        <p:spPr>
          <a:xfrm>
            <a:off x="6477000" y="5715000"/>
            <a:ext cx="2209800" cy="533400"/>
          </a:xfrm>
          <a:prstGeom prst="wedgeEllipseCallout">
            <a:avLst>
              <a:gd fmla="val -19398" name="adj1"/>
              <a:gd fmla="val -130954" name="adj2"/>
            </a:avLst>
          </a:prstGeom>
          <a:solidFill>
            <a:srgbClr val="FFFF00"/>
          </a:solid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3366CC"/>
              </a:buClr>
              <a:buSzPts val="2000"/>
              <a:buFont typeface="Arial"/>
              <a:buNone/>
            </a:pPr>
            <a:r>
              <a:rPr b="1" i="0" lang="en-US" sz="2000" u="none" cap="none" strike="noStrike">
                <a:solidFill>
                  <a:srgbClr val="3366CC"/>
                </a:solidFill>
                <a:latin typeface="Arial"/>
                <a:ea typeface="Arial"/>
                <a:cs typeface="Arial"/>
                <a:sym typeface="Arial"/>
              </a:rPr>
              <a:t>pointer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Pointer Types</a:t>
            </a:r>
            <a:endParaRPr/>
          </a:p>
        </p:txBody>
      </p:sp>
      <p:sp>
        <p:nvSpPr>
          <p:cNvPr id="600" name="Google Shape;600;p6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Pointer</a:t>
            </a:r>
            <a:endParaRPr/>
          </a:p>
          <a:p>
            <a:pPr indent="-228600" lvl="1" marL="548640" rtl="0" algn="l">
              <a:lnSpc>
                <a:spcPct val="100000"/>
              </a:lnSpc>
              <a:spcBef>
                <a:spcPts val="370"/>
              </a:spcBef>
              <a:spcAft>
                <a:spcPts val="0"/>
              </a:spcAft>
              <a:buSzPts val="2040"/>
              <a:buChar char="⚫"/>
            </a:pPr>
            <a:r>
              <a:rPr lang="en-US"/>
              <a:t>C++  has pointer types for each type of object</a:t>
            </a:r>
            <a:endParaRPr/>
          </a:p>
          <a:p>
            <a:pPr indent="-228600" lvl="2" marL="822960" rtl="0" algn="l">
              <a:lnSpc>
                <a:spcPct val="100000"/>
              </a:lnSpc>
              <a:spcBef>
                <a:spcPts val="370"/>
              </a:spcBef>
              <a:spcAft>
                <a:spcPts val="0"/>
              </a:spcAft>
              <a:buSzPts val="1700"/>
              <a:buChar char="⚫"/>
            </a:pPr>
            <a:r>
              <a:rPr lang="en-US"/>
              <a:t>Pointers to </a:t>
            </a:r>
            <a:r>
              <a:rPr lang="en-US">
                <a:latin typeface="Courier New"/>
                <a:ea typeface="Courier New"/>
                <a:cs typeface="Courier New"/>
                <a:sym typeface="Courier New"/>
              </a:rPr>
              <a:t>int</a:t>
            </a:r>
            <a:r>
              <a:rPr lang="en-US"/>
              <a:t> objects</a:t>
            </a:r>
            <a:endParaRPr/>
          </a:p>
          <a:p>
            <a:pPr indent="-228600" lvl="2" marL="822960" rtl="0" algn="l">
              <a:lnSpc>
                <a:spcPct val="100000"/>
              </a:lnSpc>
              <a:spcBef>
                <a:spcPts val="370"/>
              </a:spcBef>
              <a:spcAft>
                <a:spcPts val="0"/>
              </a:spcAft>
              <a:buSzPts val="1700"/>
              <a:buChar char="⚫"/>
            </a:pPr>
            <a:r>
              <a:rPr lang="en-US"/>
              <a:t>Pointers to </a:t>
            </a:r>
            <a:r>
              <a:rPr lang="en-US">
                <a:latin typeface="Courier New"/>
                <a:ea typeface="Courier New"/>
                <a:cs typeface="Courier New"/>
                <a:sym typeface="Courier New"/>
              </a:rPr>
              <a:t>char</a:t>
            </a:r>
            <a:r>
              <a:rPr lang="en-US"/>
              <a:t> objects</a:t>
            </a:r>
            <a:endParaRPr/>
          </a:p>
          <a:p>
            <a:pPr indent="-228600" lvl="2" marL="822960" rtl="0" algn="l">
              <a:lnSpc>
                <a:spcPct val="100000"/>
              </a:lnSpc>
              <a:spcBef>
                <a:spcPts val="370"/>
              </a:spcBef>
              <a:spcAft>
                <a:spcPts val="0"/>
              </a:spcAft>
              <a:buSzPts val="1700"/>
              <a:buChar char="⚫"/>
            </a:pPr>
            <a:r>
              <a:rPr lang="en-US"/>
              <a:t>Pointers to user-defined objects</a:t>
            </a:r>
            <a:endParaRPr/>
          </a:p>
          <a:p>
            <a:pPr indent="-228600" lvl="2" marL="822960" rtl="0" algn="l">
              <a:lnSpc>
                <a:spcPct val="100000"/>
              </a:lnSpc>
              <a:spcBef>
                <a:spcPts val="370"/>
              </a:spcBef>
              <a:spcAft>
                <a:spcPts val="0"/>
              </a:spcAft>
              <a:buSzPts val="1700"/>
              <a:buFont typeface="Noto Sans Symbols"/>
              <a:buNone/>
            </a:pPr>
            <a:r>
              <a:rPr lang="en-US"/>
              <a:t>           (e.g., Student, Complex,Book</a:t>
            </a:r>
            <a:r>
              <a:rPr lang="en-US">
                <a:latin typeface="Courier New"/>
                <a:ea typeface="Courier New"/>
                <a:cs typeface="Courier New"/>
                <a:sym typeface="Courier New"/>
              </a:rPr>
              <a:t>RationalNumber</a:t>
            </a:r>
            <a:r>
              <a:rPr lang="en-US"/>
              <a:t>)</a:t>
            </a:r>
            <a:endParaRPr/>
          </a:p>
          <a:p>
            <a:pPr indent="-228600" lvl="1" marL="548640" rtl="0" algn="l">
              <a:lnSpc>
                <a:spcPct val="100000"/>
              </a:lnSpc>
              <a:spcBef>
                <a:spcPts val="370"/>
              </a:spcBef>
              <a:spcAft>
                <a:spcPts val="0"/>
              </a:spcAft>
              <a:buSzPts val="2040"/>
              <a:buChar char="⚫"/>
            </a:pPr>
            <a:r>
              <a:rPr lang="en-US"/>
              <a:t>Even pointers to pointers</a:t>
            </a:r>
            <a:endParaRPr/>
          </a:p>
          <a:p>
            <a:pPr indent="-228600" lvl="2" marL="822960" rtl="0" algn="l">
              <a:lnSpc>
                <a:spcPct val="100000"/>
              </a:lnSpc>
              <a:spcBef>
                <a:spcPts val="370"/>
              </a:spcBef>
              <a:spcAft>
                <a:spcPts val="0"/>
              </a:spcAft>
              <a:buSzPts val="1700"/>
              <a:buChar char="⚫"/>
            </a:pPr>
            <a:r>
              <a:rPr lang="en-US"/>
              <a:t>Pointers to pointers to </a:t>
            </a:r>
            <a:r>
              <a:rPr lang="en-US">
                <a:latin typeface="Courier New"/>
                <a:ea typeface="Courier New"/>
                <a:cs typeface="Courier New"/>
                <a:sym typeface="Courier New"/>
              </a:rPr>
              <a:t>int</a:t>
            </a:r>
            <a:r>
              <a:rPr lang="en-US"/>
              <a:t> objects</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Pointer Variable</a:t>
            </a:r>
            <a:endParaRPr/>
          </a:p>
        </p:txBody>
      </p:sp>
      <p:sp>
        <p:nvSpPr>
          <p:cNvPr id="607" name="Google Shape;607;p6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144780" lvl="0" marL="274320" rtl="0" algn="l">
              <a:lnSpc>
                <a:spcPct val="80000"/>
              </a:lnSpc>
              <a:spcBef>
                <a:spcPts val="0"/>
              </a:spcBef>
              <a:spcAft>
                <a:spcPts val="0"/>
              </a:spcAft>
              <a:buSzPts val="2040"/>
              <a:buNone/>
            </a:pPr>
            <a:r>
              <a:t/>
            </a:r>
            <a:endParaRPr sz="2400"/>
          </a:p>
          <a:p>
            <a:pPr indent="-274320" lvl="0" marL="274320" rtl="0" algn="l">
              <a:lnSpc>
                <a:spcPct val="80000"/>
              </a:lnSpc>
              <a:spcBef>
                <a:spcPts val="580"/>
              </a:spcBef>
              <a:spcAft>
                <a:spcPts val="0"/>
              </a:spcAft>
              <a:buSzPts val="2040"/>
              <a:buChar char="⚫"/>
            </a:pPr>
            <a:r>
              <a:rPr lang="en-US" sz="2400"/>
              <a:t>Declaration of Pointer variables</a:t>
            </a:r>
            <a:endParaRPr/>
          </a:p>
          <a:p>
            <a:pPr indent="-228600" lvl="1" marL="548640" rtl="0" algn="l">
              <a:lnSpc>
                <a:spcPct val="80000"/>
              </a:lnSpc>
              <a:spcBef>
                <a:spcPts val="370"/>
              </a:spcBef>
              <a:spcAft>
                <a:spcPts val="0"/>
              </a:spcAft>
              <a:buSzPts val="1700"/>
              <a:buFont typeface="Arial"/>
              <a:buNone/>
            </a:pPr>
            <a:r>
              <a:rPr lang="en-US" sz="2000"/>
              <a:t> </a:t>
            </a:r>
            <a:r>
              <a:rPr lang="en-US" sz="2000">
                <a:latin typeface="Courier New"/>
                <a:ea typeface="Courier New"/>
                <a:cs typeface="Courier New"/>
                <a:sym typeface="Courier New"/>
              </a:rPr>
              <a:t>	</a:t>
            </a:r>
            <a:r>
              <a:rPr i="1" lang="en-US" sz="2000">
                <a:latin typeface="Courier New"/>
                <a:ea typeface="Courier New"/>
                <a:cs typeface="Courier New"/>
                <a:sym typeface="Courier New"/>
              </a:rPr>
              <a:t>type</a:t>
            </a:r>
            <a:r>
              <a:rPr lang="en-US" sz="2000">
                <a:latin typeface="Courier New"/>
                <a:ea typeface="Courier New"/>
                <a:cs typeface="Courier New"/>
                <a:sym typeface="Courier New"/>
              </a:rPr>
              <a:t>* pointer_name;</a:t>
            </a:r>
            <a:endParaRPr/>
          </a:p>
          <a:p>
            <a:pPr indent="-228600" lvl="1" marL="548640" rtl="0" algn="l">
              <a:lnSpc>
                <a:spcPct val="80000"/>
              </a:lnSpc>
              <a:spcBef>
                <a:spcPts val="370"/>
              </a:spcBef>
              <a:spcAft>
                <a:spcPts val="0"/>
              </a:spcAft>
              <a:buSzPts val="1700"/>
              <a:buFont typeface="Arial"/>
              <a:buNone/>
            </a:pPr>
            <a:r>
              <a:rPr lang="en-US" sz="2000">
                <a:latin typeface="Courier New"/>
                <a:ea typeface="Courier New"/>
                <a:cs typeface="Courier New"/>
                <a:sym typeface="Courier New"/>
              </a:rPr>
              <a:t>  //or </a:t>
            </a:r>
            <a:endParaRPr/>
          </a:p>
          <a:p>
            <a:pPr indent="-228600" lvl="1" marL="548640" rtl="0" algn="l">
              <a:lnSpc>
                <a:spcPct val="80000"/>
              </a:lnSpc>
              <a:spcBef>
                <a:spcPts val="370"/>
              </a:spcBef>
              <a:spcAft>
                <a:spcPts val="0"/>
              </a:spcAft>
              <a:buSzPts val="1700"/>
              <a:buFont typeface="Arial"/>
              <a:buNone/>
            </a:pPr>
            <a:r>
              <a:rPr lang="en-US" sz="2000">
                <a:latin typeface="Courier New"/>
                <a:ea typeface="Courier New"/>
                <a:cs typeface="Courier New"/>
                <a:sym typeface="Courier New"/>
              </a:rPr>
              <a:t>	type *pointer_name;</a:t>
            </a:r>
            <a:endParaRPr/>
          </a:p>
          <a:p>
            <a:pPr indent="-228600" lvl="1" marL="548640" rtl="0" algn="l">
              <a:lnSpc>
                <a:spcPct val="80000"/>
              </a:lnSpc>
              <a:spcBef>
                <a:spcPts val="370"/>
              </a:spcBef>
              <a:spcAft>
                <a:spcPts val="0"/>
              </a:spcAft>
              <a:buSzPts val="1700"/>
              <a:buFont typeface="Arial"/>
              <a:buNone/>
            </a:pPr>
            <a:r>
              <a:rPr lang="en-US" sz="2000"/>
              <a:t>where </a:t>
            </a:r>
            <a:r>
              <a:rPr i="1" lang="en-US" sz="2000"/>
              <a:t>type </a:t>
            </a:r>
            <a:r>
              <a:rPr lang="en-US" sz="2000"/>
              <a:t>is the type of data pointed to (e.g. int, char, double)</a:t>
            </a:r>
            <a:endParaRPr/>
          </a:p>
          <a:p>
            <a:pPr indent="-228600" lvl="1" marL="548640" rtl="0" algn="l">
              <a:lnSpc>
                <a:spcPct val="80000"/>
              </a:lnSpc>
              <a:spcBef>
                <a:spcPts val="370"/>
              </a:spcBef>
              <a:spcAft>
                <a:spcPts val="0"/>
              </a:spcAft>
              <a:buSzPts val="1700"/>
              <a:buFont typeface="Arial"/>
              <a:buNone/>
            </a:pPr>
            <a:r>
              <a:t/>
            </a:r>
            <a:endParaRPr sz="2000"/>
          </a:p>
          <a:p>
            <a:pPr indent="-228600" lvl="1" marL="548640" rtl="0" algn="l">
              <a:lnSpc>
                <a:spcPct val="80000"/>
              </a:lnSpc>
              <a:spcBef>
                <a:spcPts val="370"/>
              </a:spcBef>
              <a:spcAft>
                <a:spcPts val="0"/>
              </a:spcAft>
              <a:buSzPts val="1700"/>
              <a:buFont typeface="Arial"/>
              <a:buNone/>
            </a:pPr>
            <a:r>
              <a:rPr lang="en-US" sz="2000"/>
              <a:t>Examples:</a:t>
            </a:r>
            <a:endParaRPr/>
          </a:p>
          <a:p>
            <a:pPr indent="-228600" lvl="1" marL="548640" rtl="0" algn="l">
              <a:lnSpc>
                <a:spcPct val="80000"/>
              </a:lnSpc>
              <a:spcBef>
                <a:spcPts val="370"/>
              </a:spcBef>
              <a:spcAft>
                <a:spcPts val="0"/>
              </a:spcAft>
              <a:buSzPts val="1700"/>
              <a:buFont typeface="Arial"/>
              <a:buNone/>
            </a:pPr>
            <a:r>
              <a:rPr lang="en-US" sz="2000"/>
              <a:t>    </a:t>
            </a:r>
            <a:r>
              <a:rPr lang="en-US" sz="2000">
                <a:latin typeface="Courier New"/>
                <a:ea typeface="Courier New"/>
                <a:cs typeface="Courier New"/>
                <a:sym typeface="Courier New"/>
              </a:rPr>
              <a:t>int *n;</a:t>
            </a:r>
            <a:endParaRPr/>
          </a:p>
          <a:p>
            <a:pPr indent="-228600" lvl="1" marL="548640" rtl="0" algn="l">
              <a:lnSpc>
                <a:spcPct val="80000"/>
              </a:lnSpc>
              <a:spcBef>
                <a:spcPts val="370"/>
              </a:spcBef>
              <a:spcAft>
                <a:spcPts val="0"/>
              </a:spcAft>
              <a:buSzPts val="1700"/>
              <a:buFont typeface="Arial"/>
              <a:buNone/>
            </a:pPr>
            <a:r>
              <a:rPr lang="en-US" sz="2000">
                <a:latin typeface="Courier New"/>
                <a:ea typeface="Courier New"/>
                <a:cs typeface="Courier New"/>
                <a:sym typeface="Courier New"/>
              </a:rPr>
              <a:t>  RationalNumber *r;</a:t>
            </a:r>
            <a:endParaRPr/>
          </a:p>
          <a:p>
            <a:pPr indent="-228600" lvl="1" marL="548640" rtl="0" algn="l">
              <a:lnSpc>
                <a:spcPct val="80000"/>
              </a:lnSpc>
              <a:spcBef>
                <a:spcPts val="370"/>
              </a:spcBef>
              <a:spcAft>
                <a:spcPts val="0"/>
              </a:spcAft>
              <a:buSzPts val="1700"/>
              <a:buFont typeface="Arial"/>
              <a:buNone/>
            </a:pPr>
            <a:r>
              <a:rPr lang="en-US" sz="2000">
                <a:latin typeface="Courier New"/>
                <a:ea typeface="Courier New"/>
                <a:cs typeface="Courier New"/>
                <a:sym typeface="Courier New"/>
              </a:rPr>
              <a:t>  int **p;    // pointer to pointer</a:t>
            </a:r>
            <a:endParaRPr sz="2000"/>
          </a:p>
          <a:p>
            <a:pPr indent="-228600" lvl="1" marL="548640" rtl="0" algn="l">
              <a:lnSpc>
                <a:spcPct val="80000"/>
              </a:lnSpc>
              <a:spcBef>
                <a:spcPts val="370"/>
              </a:spcBef>
              <a:spcAft>
                <a:spcPts val="0"/>
              </a:spcAft>
              <a:buSzPts val="1700"/>
              <a:buFont typeface="Arial"/>
              <a:buNone/>
            </a:pPr>
            <a:r>
              <a:rPr lang="en-US" sz="2000"/>
              <a:t>     </a:t>
            </a:r>
            <a:endParaRPr/>
          </a:p>
          <a:p>
            <a:pPr indent="-228600" lvl="1" marL="548640" rtl="0" algn="l">
              <a:lnSpc>
                <a:spcPct val="80000"/>
              </a:lnSpc>
              <a:spcBef>
                <a:spcPts val="370"/>
              </a:spcBef>
              <a:spcAft>
                <a:spcPts val="0"/>
              </a:spcAft>
              <a:buSzPts val="1700"/>
              <a:buFont typeface="Arial"/>
              <a:buNone/>
            </a:pPr>
            <a:r>
              <a:t/>
            </a:r>
            <a:endParaRPr i="1" sz="2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Address Operator </a:t>
            </a:r>
            <a:r>
              <a:rPr lang="en-US">
                <a:latin typeface="Courier New"/>
                <a:ea typeface="Courier New"/>
                <a:cs typeface="Courier New"/>
                <a:sym typeface="Courier New"/>
              </a:rPr>
              <a:t>&amp;</a:t>
            </a:r>
            <a:endParaRPr/>
          </a:p>
        </p:txBody>
      </p:sp>
      <p:sp>
        <p:nvSpPr>
          <p:cNvPr id="614" name="Google Shape;614;p68"/>
          <p:cNvSpPr txBox="1"/>
          <p:nvPr>
            <p:ph idx="1" type="body"/>
          </p:nvPr>
        </p:nvSpPr>
        <p:spPr>
          <a:xfrm>
            <a:off x="609600" y="1524000"/>
            <a:ext cx="7848600" cy="41148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040"/>
              <a:buChar char="⚫"/>
            </a:pPr>
            <a:r>
              <a:rPr i="1" lang="en-US" sz="2400">
                <a:latin typeface="Tahoma"/>
                <a:ea typeface="Tahoma"/>
                <a:cs typeface="Tahoma"/>
                <a:sym typeface="Tahoma"/>
              </a:rPr>
              <a:t>The </a:t>
            </a:r>
            <a:r>
              <a:rPr lang="en-US" sz="2000">
                <a:latin typeface="Tahoma"/>
                <a:ea typeface="Tahoma"/>
                <a:cs typeface="Tahoma"/>
                <a:sym typeface="Tahoma"/>
              </a:rPr>
              <a:t>"</a:t>
            </a:r>
            <a:r>
              <a:rPr i="1" lang="en-US" sz="2400">
                <a:latin typeface="Tahoma"/>
                <a:ea typeface="Tahoma"/>
                <a:cs typeface="Tahoma"/>
                <a:sym typeface="Tahoma"/>
              </a:rPr>
              <a:t>address of </a:t>
            </a:r>
            <a:r>
              <a:rPr lang="en-US" sz="2000">
                <a:latin typeface="Tahoma"/>
                <a:ea typeface="Tahoma"/>
                <a:cs typeface="Tahoma"/>
                <a:sym typeface="Tahoma"/>
              </a:rPr>
              <a:t>"</a:t>
            </a:r>
            <a:r>
              <a:rPr i="1" lang="en-US" sz="2400">
                <a:latin typeface="Tahoma"/>
                <a:ea typeface="Tahoma"/>
                <a:cs typeface="Tahoma"/>
                <a:sym typeface="Tahoma"/>
              </a:rPr>
              <a:t> operator</a:t>
            </a:r>
            <a:r>
              <a:rPr lang="en-US" sz="2400">
                <a:latin typeface="Tahoma"/>
                <a:ea typeface="Tahoma"/>
                <a:cs typeface="Tahoma"/>
                <a:sym typeface="Tahoma"/>
              </a:rPr>
              <a:t> (</a:t>
            </a:r>
            <a:r>
              <a:rPr lang="en-US" sz="2400">
                <a:solidFill>
                  <a:schemeClr val="hlink"/>
                </a:solidFill>
                <a:latin typeface="Courier New"/>
                <a:ea typeface="Courier New"/>
                <a:cs typeface="Courier New"/>
                <a:sym typeface="Courier New"/>
              </a:rPr>
              <a:t>&amp;</a:t>
            </a:r>
            <a:r>
              <a:rPr lang="en-US" sz="2400">
                <a:latin typeface="Tahoma"/>
                <a:ea typeface="Tahoma"/>
                <a:cs typeface="Tahoma"/>
                <a:sym typeface="Tahoma"/>
              </a:rPr>
              <a:t>) gives the memory address of the variable</a:t>
            </a:r>
            <a:endParaRPr/>
          </a:p>
          <a:p>
            <a:pPr indent="-228600" lvl="1" marL="548640" rtl="0" algn="l">
              <a:lnSpc>
                <a:spcPct val="100000"/>
              </a:lnSpc>
              <a:spcBef>
                <a:spcPts val="370"/>
              </a:spcBef>
              <a:spcAft>
                <a:spcPts val="0"/>
              </a:spcAft>
              <a:buSzPts val="1700"/>
              <a:buChar char="⚫"/>
            </a:pPr>
            <a:r>
              <a:rPr b="1" lang="en-US" sz="2000">
                <a:solidFill>
                  <a:srgbClr val="FAFD00"/>
                </a:solidFill>
              </a:rPr>
              <a:t>Usage: </a:t>
            </a:r>
            <a:r>
              <a:rPr b="1" lang="en-US" sz="2000">
                <a:solidFill>
                  <a:srgbClr val="FAFD00"/>
                </a:solidFill>
                <a:latin typeface="Courier New"/>
                <a:ea typeface="Courier New"/>
                <a:cs typeface="Courier New"/>
                <a:sym typeface="Courier New"/>
              </a:rPr>
              <a:t>&amp;</a:t>
            </a:r>
            <a:r>
              <a:rPr b="1" lang="en-US" sz="2000">
                <a:latin typeface="Courier New"/>
                <a:ea typeface="Courier New"/>
                <a:cs typeface="Courier New"/>
                <a:sym typeface="Courier New"/>
              </a:rPr>
              <a:t>variable_name</a:t>
            </a:r>
            <a:endParaRPr/>
          </a:p>
          <a:p>
            <a:pPr indent="-120650" lvl="1" marL="548640" rtl="0" algn="l">
              <a:lnSpc>
                <a:spcPct val="100000"/>
              </a:lnSpc>
              <a:spcBef>
                <a:spcPts val="370"/>
              </a:spcBef>
              <a:spcAft>
                <a:spcPts val="0"/>
              </a:spcAft>
              <a:buSzPts val="1700"/>
              <a:buNone/>
            </a:pPr>
            <a:r>
              <a:t/>
            </a:r>
            <a:endParaRPr b="1" sz="2000">
              <a:latin typeface="Courier New"/>
              <a:ea typeface="Courier New"/>
              <a:cs typeface="Courier New"/>
              <a:sym typeface="Courier New"/>
            </a:endParaRPr>
          </a:p>
        </p:txBody>
      </p:sp>
      <p:sp>
        <p:nvSpPr>
          <p:cNvPr id="615" name="Google Shape;615;p68"/>
          <p:cNvSpPr/>
          <p:nvPr/>
        </p:nvSpPr>
        <p:spPr>
          <a:xfrm>
            <a:off x="3708400" y="3319463"/>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100</a:t>
            </a:r>
            <a:endParaRPr b="0" i="0" sz="1400" u="none" cap="none" strike="noStrike">
              <a:solidFill>
                <a:srgbClr val="000000"/>
              </a:solidFill>
              <a:latin typeface="Arial"/>
              <a:ea typeface="Arial"/>
              <a:cs typeface="Arial"/>
              <a:sym typeface="Arial"/>
            </a:endParaRPr>
          </a:p>
        </p:txBody>
      </p:sp>
      <p:sp>
        <p:nvSpPr>
          <p:cNvPr id="616" name="Google Shape;616;p68"/>
          <p:cNvSpPr/>
          <p:nvPr/>
        </p:nvSpPr>
        <p:spPr>
          <a:xfrm>
            <a:off x="2520950" y="3319463"/>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617" name="Google Shape;617;p68"/>
          <p:cNvSpPr/>
          <p:nvPr/>
        </p:nvSpPr>
        <p:spPr>
          <a:xfrm>
            <a:off x="4895850" y="3319463"/>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618" name="Google Shape;618;p68"/>
          <p:cNvSpPr/>
          <p:nvPr/>
        </p:nvSpPr>
        <p:spPr>
          <a:xfrm>
            <a:off x="6083300" y="3319463"/>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619" name="Google Shape;619;p68"/>
          <p:cNvSpPr/>
          <p:nvPr/>
        </p:nvSpPr>
        <p:spPr>
          <a:xfrm>
            <a:off x="7270750" y="3319463"/>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620" name="Google Shape;620;p68"/>
          <p:cNvSpPr txBox="1"/>
          <p:nvPr/>
        </p:nvSpPr>
        <p:spPr>
          <a:xfrm>
            <a:off x="228600" y="2879725"/>
            <a:ext cx="2286000"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Memory address:</a:t>
            </a:r>
            <a:endParaRPr b="0" i="0" sz="1400" u="none" cap="none" strike="noStrike">
              <a:solidFill>
                <a:srgbClr val="000000"/>
              </a:solidFill>
              <a:latin typeface="Arial"/>
              <a:ea typeface="Arial"/>
              <a:cs typeface="Arial"/>
              <a:sym typeface="Arial"/>
            </a:endParaRPr>
          </a:p>
        </p:txBody>
      </p:sp>
      <p:sp>
        <p:nvSpPr>
          <p:cNvPr id="621" name="Google Shape;621;p68"/>
          <p:cNvSpPr txBox="1"/>
          <p:nvPr/>
        </p:nvSpPr>
        <p:spPr>
          <a:xfrm>
            <a:off x="3786188" y="2879725"/>
            <a:ext cx="973137"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1024</a:t>
            </a:r>
            <a:endParaRPr b="0" i="0" sz="1400" u="none" cap="none" strike="noStrike">
              <a:solidFill>
                <a:srgbClr val="000000"/>
              </a:solidFill>
              <a:latin typeface="Arial"/>
              <a:ea typeface="Arial"/>
              <a:cs typeface="Arial"/>
              <a:sym typeface="Arial"/>
            </a:endParaRPr>
          </a:p>
        </p:txBody>
      </p:sp>
      <p:sp>
        <p:nvSpPr>
          <p:cNvPr id="622" name="Google Shape;622;p68"/>
          <p:cNvSpPr txBox="1"/>
          <p:nvPr/>
        </p:nvSpPr>
        <p:spPr>
          <a:xfrm>
            <a:off x="1371600" y="4364038"/>
            <a:ext cx="4298950" cy="18573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int a = 100;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//get the value,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cout &lt;&lt; a;	  //prints 100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//get the memory address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cout &lt;&lt; &amp;a;   //prints 1024</a:t>
            </a:r>
            <a:endParaRPr b="0" i="0" sz="1400" u="none" cap="none" strike="noStrike">
              <a:solidFill>
                <a:srgbClr val="000000"/>
              </a:solidFill>
              <a:latin typeface="Arial"/>
              <a:ea typeface="Arial"/>
              <a:cs typeface="Arial"/>
              <a:sym typeface="Arial"/>
            </a:endParaRPr>
          </a:p>
        </p:txBody>
      </p:sp>
      <p:sp>
        <p:nvSpPr>
          <p:cNvPr id="623" name="Google Shape;623;p68"/>
          <p:cNvSpPr/>
          <p:nvPr/>
        </p:nvSpPr>
        <p:spPr>
          <a:xfrm>
            <a:off x="1371600" y="3319463"/>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624" name="Google Shape;624;p68"/>
          <p:cNvSpPr txBox="1"/>
          <p:nvPr/>
        </p:nvSpPr>
        <p:spPr>
          <a:xfrm>
            <a:off x="2514600" y="2879725"/>
            <a:ext cx="973138"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1020</a:t>
            </a:r>
            <a:endParaRPr b="0" i="0" sz="1400" u="none" cap="none" strike="noStrike">
              <a:solidFill>
                <a:srgbClr val="000000"/>
              </a:solidFill>
              <a:latin typeface="Arial"/>
              <a:ea typeface="Arial"/>
              <a:cs typeface="Arial"/>
              <a:sym typeface="Arial"/>
            </a:endParaRPr>
          </a:p>
        </p:txBody>
      </p:sp>
      <p:sp>
        <p:nvSpPr>
          <p:cNvPr id="625" name="Google Shape;625;p68"/>
          <p:cNvSpPr txBox="1"/>
          <p:nvPr/>
        </p:nvSpPr>
        <p:spPr>
          <a:xfrm>
            <a:off x="4038600" y="3946525"/>
            <a:ext cx="325438"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Address Operator &amp;</a:t>
            </a:r>
            <a:endParaRPr/>
          </a:p>
        </p:txBody>
      </p:sp>
      <p:grpSp>
        <p:nvGrpSpPr>
          <p:cNvPr id="632" name="Google Shape;632;p69"/>
          <p:cNvGrpSpPr/>
          <p:nvPr/>
        </p:nvGrpSpPr>
        <p:grpSpPr>
          <a:xfrm>
            <a:off x="457200" y="1447800"/>
            <a:ext cx="8229600" cy="1509713"/>
            <a:chOff x="288" y="960"/>
            <a:chExt cx="5184" cy="951"/>
          </a:xfrm>
        </p:grpSpPr>
        <p:sp>
          <p:nvSpPr>
            <p:cNvPr id="633" name="Google Shape;633;p69"/>
            <p:cNvSpPr/>
            <p:nvPr/>
          </p:nvSpPr>
          <p:spPr>
            <a:xfrm>
              <a:off x="2480" y="1237"/>
              <a:ext cx="748" cy="370"/>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100</a:t>
              </a:r>
              <a:endParaRPr b="0" i="0" sz="1400" u="none" cap="none" strike="noStrike">
                <a:solidFill>
                  <a:srgbClr val="000000"/>
                </a:solidFill>
                <a:latin typeface="Arial"/>
                <a:ea typeface="Arial"/>
                <a:cs typeface="Arial"/>
                <a:sym typeface="Arial"/>
              </a:endParaRPr>
            </a:p>
          </p:txBody>
        </p:sp>
        <p:sp>
          <p:nvSpPr>
            <p:cNvPr id="634" name="Google Shape;634;p69"/>
            <p:cNvSpPr/>
            <p:nvPr/>
          </p:nvSpPr>
          <p:spPr>
            <a:xfrm>
              <a:off x="1732" y="1237"/>
              <a:ext cx="748" cy="370"/>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88</a:t>
              </a:r>
              <a:endParaRPr b="0" i="0" sz="1400" u="none" cap="none" strike="noStrike">
                <a:solidFill>
                  <a:srgbClr val="000000"/>
                </a:solidFill>
                <a:latin typeface="Arial"/>
                <a:ea typeface="Arial"/>
                <a:cs typeface="Arial"/>
                <a:sym typeface="Arial"/>
              </a:endParaRPr>
            </a:p>
          </p:txBody>
        </p:sp>
        <p:sp>
          <p:nvSpPr>
            <p:cNvPr id="635" name="Google Shape;635;p69"/>
            <p:cNvSpPr/>
            <p:nvPr/>
          </p:nvSpPr>
          <p:spPr>
            <a:xfrm>
              <a:off x="3228" y="1237"/>
              <a:ext cx="748" cy="370"/>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636" name="Google Shape;636;p69"/>
            <p:cNvSpPr/>
            <p:nvPr/>
          </p:nvSpPr>
          <p:spPr>
            <a:xfrm>
              <a:off x="3976" y="1237"/>
              <a:ext cx="748" cy="370"/>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637" name="Google Shape;637;p69"/>
            <p:cNvSpPr/>
            <p:nvPr/>
          </p:nvSpPr>
          <p:spPr>
            <a:xfrm>
              <a:off x="4724" y="1237"/>
              <a:ext cx="748" cy="370"/>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638" name="Google Shape;638;p69"/>
            <p:cNvSpPr txBox="1"/>
            <p:nvPr/>
          </p:nvSpPr>
          <p:spPr>
            <a:xfrm>
              <a:off x="288" y="960"/>
              <a:ext cx="1440"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Memory address:</a:t>
              </a:r>
              <a:endParaRPr b="0" i="0" sz="1400" u="none" cap="none" strike="noStrike">
                <a:solidFill>
                  <a:srgbClr val="000000"/>
                </a:solidFill>
                <a:latin typeface="Arial"/>
                <a:ea typeface="Arial"/>
                <a:cs typeface="Arial"/>
                <a:sym typeface="Arial"/>
              </a:endParaRPr>
            </a:p>
          </p:txBody>
        </p:sp>
        <p:sp>
          <p:nvSpPr>
            <p:cNvPr id="639" name="Google Shape;639;p69"/>
            <p:cNvSpPr txBox="1"/>
            <p:nvPr/>
          </p:nvSpPr>
          <p:spPr>
            <a:xfrm>
              <a:off x="2529" y="960"/>
              <a:ext cx="613"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1024</a:t>
              </a:r>
              <a:endParaRPr b="0" i="0" sz="1400" u="none" cap="none" strike="noStrike">
                <a:solidFill>
                  <a:srgbClr val="000000"/>
                </a:solidFill>
                <a:latin typeface="Arial"/>
                <a:ea typeface="Arial"/>
                <a:cs typeface="Arial"/>
                <a:sym typeface="Arial"/>
              </a:endParaRPr>
            </a:p>
          </p:txBody>
        </p:sp>
        <p:sp>
          <p:nvSpPr>
            <p:cNvPr id="640" name="Google Shape;640;p69"/>
            <p:cNvSpPr txBox="1"/>
            <p:nvPr/>
          </p:nvSpPr>
          <p:spPr>
            <a:xfrm>
              <a:off x="3976" y="960"/>
              <a:ext cx="472"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1032</a:t>
              </a:r>
              <a:endParaRPr b="0" i="0" sz="1400" u="none" cap="none" strike="noStrike">
                <a:solidFill>
                  <a:srgbClr val="000000"/>
                </a:solidFill>
                <a:latin typeface="Arial"/>
                <a:ea typeface="Arial"/>
                <a:cs typeface="Arial"/>
                <a:sym typeface="Arial"/>
              </a:endParaRPr>
            </a:p>
          </p:txBody>
        </p:sp>
        <p:sp>
          <p:nvSpPr>
            <p:cNvPr id="641" name="Google Shape;641;p69"/>
            <p:cNvSpPr txBox="1"/>
            <p:nvPr/>
          </p:nvSpPr>
          <p:spPr>
            <a:xfrm>
              <a:off x="1920" y="1680"/>
              <a:ext cx="236" cy="23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 a</a:t>
              </a:r>
              <a:endParaRPr b="0" i="0" sz="1400" u="none" cap="none" strike="noStrike">
                <a:solidFill>
                  <a:srgbClr val="000000"/>
                </a:solidFill>
                <a:latin typeface="Arial"/>
                <a:ea typeface="Arial"/>
                <a:cs typeface="Arial"/>
                <a:sym typeface="Arial"/>
              </a:endParaRPr>
            </a:p>
          </p:txBody>
        </p:sp>
        <p:sp>
          <p:nvSpPr>
            <p:cNvPr id="642" name="Google Shape;642;p69"/>
            <p:cNvSpPr/>
            <p:nvPr/>
          </p:nvSpPr>
          <p:spPr>
            <a:xfrm>
              <a:off x="1008" y="1237"/>
              <a:ext cx="748" cy="370"/>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643" name="Google Shape;643;p69"/>
            <p:cNvSpPr txBox="1"/>
            <p:nvPr/>
          </p:nvSpPr>
          <p:spPr>
            <a:xfrm>
              <a:off x="1728" y="960"/>
              <a:ext cx="613"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1020</a:t>
              </a:r>
              <a:endParaRPr b="0" i="0" sz="1400" u="none" cap="none" strike="noStrike">
                <a:solidFill>
                  <a:srgbClr val="000000"/>
                </a:solidFill>
                <a:latin typeface="Arial"/>
                <a:ea typeface="Arial"/>
                <a:cs typeface="Arial"/>
                <a:sym typeface="Arial"/>
              </a:endParaRPr>
            </a:p>
          </p:txBody>
        </p:sp>
        <p:sp>
          <p:nvSpPr>
            <p:cNvPr id="644" name="Google Shape;644;p69"/>
            <p:cNvSpPr txBox="1"/>
            <p:nvPr/>
          </p:nvSpPr>
          <p:spPr>
            <a:xfrm>
              <a:off x="2784" y="1680"/>
              <a:ext cx="204" cy="23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grpSp>
      <p:sp>
        <p:nvSpPr>
          <p:cNvPr id="645" name="Google Shape;645;p69"/>
          <p:cNvSpPr/>
          <p:nvPr/>
        </p:nvSpPr>
        <p:spPr>
          <a:xfrm>
            <a:off x="228600" y="2803525"/>
            <a:ext cx="9144000" cy="4054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#include &lt;iostream&gt;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using namespace std;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void main(){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	int a, b;</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	a = 88;</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	b = 100;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	cout &lt;&lt; "The address of a is: " &lt;&lt; </a:t>
            </a:r>
            <a:r>
              <a:rPr b="1" i="0" lang="en-US" sz="2000" u="none" cap="none" strike="noStrike">
                <a:solidFill>
                  <a:srgbClr val="FF0000"/>
                </a:solidFill>
                <a:latin typeface="Courier New"/>
                <a:ea typeface="Courier New"/>
                <a:cs typeface="Courier New"/>
                <a:sym typeface="Courier New"/>
              </a:rPr>
              <a:t>&amp;a</a:t>
            </a:r>
            <a:r>
              <a:rPr b="1" i="0" lang="en-US" sz="2000" u="none" cap="none" strike="noStrike">
                <a:solidFill>
                  <a:schemeClr val="dk1"/>
                </a:solidFill>
                <a:latin typeface="Courier New"/>
                <a:ea typeface="Courier New"/>
                <a:cs typeface="Courier New"/>
                <a:sym typeface="Courier New"/>
              </a:rPr>
              <a:t> &lt;&lt; endl;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	cout &lt;&lt; "The address of b is: " &lt;&lt; </a:t>
            </a:r>
            <a:r>
              <a:rPr b="1" i="0" lang="en-US" sz="2000" u="none" cap="none" strike="noStrike">
                <a:solidFill>
                  <a:srgbClr val="FF0000"/>
                </a:solidFill>
                <a:latin typeface="Courier New"/>
                <a:ea typeface="Courier New"/>
                <a:cs typeface="Courier New"/>
                <a:sym typeface="Courier New"/>
              </a:rPr>
              <a:t>&amp;b</a:t>
            </a:r>
            <a:r>
              <a:rPr b="1" i="0" lang="en-US" sz="2000" u="none" cap="none" strike="noStrike">
                <a:solidFill>
                  <a:schemeClr val="dk1"/>
                </a:solidFill>
                <a:latin typeface="Courier New"/>
                <a:ea typeface="Courier New"/>
                <a:cs typeface="Courier New"/>
                <a:sym typeface="Courier New"/>
              </a:rPr>
              <a:t> &lt;&lt; endl;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Arial"/>
              <a:buNone/>
            </a:pPr>
            <a:r>
              <a:rPr b="1" i="0" lang="en-US" sz="2000" u="none" cap="none" strike="noStrike">
                <a:solidFill>
                  <a:schemeClr val="dk1"/>
                </a:solidFill>
                <a:latin typeface="Courier New"/>
                <a:ea typeface="Courier New"/>
                <a:cs typeface="Courier New"/>
                <a:sym typeface="Courier New"/>
              </a:rPr>
              <a:t>} </a:t>
            </a:r>
            <a:endParaRPr b="1" i="0" sz="2000" u="none" cap="none" strike="noStrike">
              <a:solidFill>
                <a:schemeClr val="dk1"/>
              </a:solidFill>
              <a:latin typeface="Courier New"/>
              <a:ea typeface="Courier New"/>
              <a:cs typeface="Courier New"/>
              <a:sym typeface="Courier New"/>
            </a:endParaRPr>
          </a:p>
        </p:txBody>
      </p:sp>
      <p:sp>
        <p:nvSpPr>
          <p:cNvPr id="646" name="Google Shape;646;p69"/>
          <p:cNvSpPr txBox="1"/>
          <p:nvPr/>
        </p:nvSpPr>
        <p:spPr>
          <a:xfrm>
            <a:off x="5410200" y="3429000"/>
            <a:ext cx="3046413" cy="1492250"/>
          </a:xfrm>
          <a:prstGeom prst="rect">
            <a:avLst/>
          </a:prstGeom>
          <a:solidFill>
            <a:srgbClr val="D49FFF"/>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Result is: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The address of a is: 1020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The address of b is: 1024</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70"/>
          <p:cNvSpPr txBox="1"/>
          <p:nvPr>
            <p:ph idx="1" type="body"/>
          </p:nvPr>
        </p:nvSpPr>
        <p:spPr>
          <a:xfrm>
            <a:off x="609600" y="1447800"/>
            <a:ext cx="7848600" cy="4114800"/>
          </a:xfrm>
          <a:prstGeom prst="rect">
            <a:avLst/>
          </a:prstGeom>
          <a:noFill/>
          <a:ln>
            <a:noFill/>
          </a:ln>
        </p:spPr>
        <p:txBody>
          <a:bodyPr anchorCtr="0" anchor="t" bIns="45700" lIns="91425" spcFirstLastPara="1" rIns="91425" wrap="square" tIns="45700">
            <a:normAutofit fontScale="92500" lnSpcReduction="10000"/>
          </a:bodyPr>
          <a:lstStyle/>
          <a:p>
            <a:pPr indent="-154495" lvl="0" marL="274320" rtl="0" algn="l">
              <a:lnSpc>
                <a:spcPct val="90000"/>
              </a:lnSpc>
              <a:spcBef>
                <a:spcPts val="0"/>
              </a:spcBef>
              <a:spcAft>
                <a:spcPts val="0"/>
              </a:spcAft>
              <a:buSzPct val="85000"/>
              <a:buNone/>
            </a:pPr>
            <a:r>
              <a:t/>
            </a:r>
            <a:endParaRPr sz="2400"/>
          </a:p>
          <a:p>
            <a:pPr indent="-154495" lvl="0" marL="274320" rtl="0" algn="l">
              <a:lnSpc>
                <a:spcPct val="90000"/>
              </a:lnSpc>
              <a:spcBef>
                <a:spcPts val="580"/>
              </a:spcBef>
              <a:spcAft>
                <a:spcPts val="0"/>
              </a:spcAft>
              <a:buSzPct val="85000"/>
              <a:buNone/>
            </a:pPr>
            <a:r>
              <a:t/>
            </a:r>
            <a:endParaRPr sz="2400"/>
          </a:p>
          <a:p>
            <a:pPr indent="-154495" lvl="0" marL="274320" rtl="0" algn="l">
              <a:lnSpc>
                <a:spcPct val="90000"/>
              </a:lnSpc>
              <a:spcBef>
                <a:spcPts val="580"/>
              </a:spcBef>
              <a:spcAft>
                <a:spcPts val="0"/>
              </a:spcAft>
              <a:buSzPct val="85000"/>
              <a:buNone/>
            </a:pPr>
            <a:r>
              <a:t/>
            </a:r>
            <a:endParaRPr sz="2400"/>
          </a:p>
          <a:p>
            <a:pPr indent="-154495" lvl="0" marL="274320" rtl="0" algn="l">
              <a:lnSpc>
                <a:spcPct val="90000"/>
              </a:lnSpc>
              <a:spcBef>
                <a:spcPts val="580"/>
              </a:spcBef>
              <a:spcAft>
                <a:spcPts val="0"/>
              </a:spcAft>
              <a:buSzPct val="85000"/>
              <a:buNone/>
            </a:pPr>
            <a:r>
              <a:t/>
            </a:r>
            <a:endParaRPr sz="2400"/>
          </a:p>
          <a:p>
            <a:pPr indent="-154495" lvl="0" marL="274320" rtl="0" algn="l">
              <a:lnSpc>
                <a:spcPct val="90000"/>
              </a:lnSpc>
              <a:spcBef>
                <a:spcPts val="580"/>
              </a:spcBef>
              <a:spcAft>
                <a:spcPts val="0"/>
              </a:spcAft>
              <a:buSzPct val="85000"/>
              <a:buNone/>
            </a:pPr>
            <a:r>
              <a:t/>
            </a:r>
            <a:endParaRPr sz="2400"/>
          </a:p>
          <a:p>
            <a:pPr indent="-154495" lvl="0" marL="274320" rtl="0" algn="l">
              <a:lnSpc>
                <a:spcPct val="90000"/>
              </a:lnSpc>
              <a:spcBef>
                <a:spcPts val="580"/>
              </a:spcBef>
              <a:spcAft>
                <a:spcPts val="0"/>
              </a:spcAft>
              <a:buSzPct val="85000"/>
              <a:buNone/>
            </a:pPr>
            <a:r>
              <a:t/>
            </a:r>
            <a:endParaRPr sz="2400"/>
          </a:p>
          <a:p>
            <a:pPr indent="-154495" lvl="0" marL="274320" rtl="0" algn="l">
              <a:lnSpc>
                <a:spcPct val="90000"/>
              </a:lnSpc>
              <a:spcBef>
                <a:spcPts val="580"/>
              </a:spcBef>
              <a:spcAft>
                <a:spcPts val="0"/>
              </a:spcAft>
              <a:buSzPct val="85000"/>
              <a:buNone/>
            </a:pPr>
            <a:r>
              <a:t/>
            </a:r>
            <a:endParaRPr sz="2400"/>
          </a:p>
          <a:p>
            <a:pPr indent="-154495" lvl="0" marL="274320" rtl="0" algn="l">
              <a:lnSpc>
                <a:spcPct val="90000"/>
              </a:lnSpc>
              <a:spcBef>
                <a:spcPts val="580"/>
              </a:spcBef>
              <a:spcAft>
                <a:spcPts val="0"/>
              </a:spcAft>
              <a:buSzPct val="85000"/>
              <a:buNone/>
            </a:pPr>
            <a:r>
              <a:t/>
            </a:r>
            <a:endParaRPr sz="2400"/>
          </a:p>
          <a:p>
            <a:pPr indent="-154495" lvl="0" marL="274320" rtl="0" algn="l">
              <a:lnSpc>
                <a:spcPct val="90000"/>
              </a:lnSpc>
              <a:spcBef>
                <a:spcPts val="580"/>
              </a:spcBef>
              <a:spcAft>
                <a:spcPts val="0"/>
              </a:spcAft>
              <a:buSzPct val="85000"/>
              <a:buNone/>
            </a:pPr>
            <a:r>
              <a:t/>
            </a:r>
            <a:endParaRPr sz="2400"/>
          </a:p>
          <a:p>
            <a:pPr indent="-274320" lvl="0" marL="274320" rtl="0" algn="l">
              <a:lnSpc>
                <a:spcPct val="90000"/>
              </a:lnSpc>
              <a:spcBef>
                <a:spcPts val="580"/>
              </a:spcBef>
              <a:spcAft>
                <a:spcPts val="0"/>
              </a:spcAft>
              <a:buSzPct val="85000"/>
              <a:buChar char="⚫"/>
            </a:pPr>
            <a:r>
              <a:rPr lang="en-US" sz="2400"/>
              <a:t>The value of pointer </a:t>
            </a:r>
            <a:r>
              <a:rPr lang="en-US" sz="2400">
                <a:latin typeface="Courier New"/>
                <a:ea typeface="Courier New"/>
                <a:cs typeface="Courier New"/>
                <a:sym typeface="Courier New"/>
              </a:rPr>
              <a:t>p</a:t>
            </a:r>
            <a:r>
              <a:rPr lang="en-US" sz="2400"/>
              <a:t> is the address of variable </a:t>
            </a:r>
            <a:r>
              <a:rPr lang="en-US" sz="2400">
                <a:latin typeface="Courier New"/>
                <a:ea typeface="Courier New"/>
                <a:cs typeface="Courier New"/>
                <a:sym typeface="Courier New"/>
              </a:rPr>
              <a:t>a</a:t>
            </a:r>
            <a:endParaRPr/>
          </a:p>
          <a:p>
            <a:pPr indent="-274320" lvl="0" marL="274320" rtl="0" algn="l">
              <a:lnSpc>
                <a:spcPct val="90000"/>
              </a:lnSpc>
              <a:spcBef>
                <a:spcPts val="580"/>
              </a:spcBef>
              <a:spcAft>
                <a:spcPts val="0"/>
              </a:spcAft>
              <a:buSzPct val="85000"/>
              <a:buChar char="⚫"/>
            </a:pPr>
            <a:r>
              <a:rPr lang="en-US" sz="2400"/>
              <a:t>A pointer is also a variable, so it has its own memory address</a:t>
            </a:r>
            <a:endParaRPr/>
          </a:p>
          <a:p>
            <a:pPr indent="-274320" lvl="0" marL="274320" rtl="0" algn="l">
              <a:lnSpc>
                <a:spcPct val="90000"/>
              </a:lnSpc>
              <a:spcBef>
                <a:spcPts val="580"/>
              </a:spcBef>
              <a:spcAft>
                <a:spcPts val="0"/>
              </a:spcAft>
              <a:buClr>
                <a:schemeClr val="dk2"/>
              </a:buClr>
              <a:buSzPct val="85000"/>
              <a:buFont typeface="Arial"/>
              <a:buNone/>
            </a:pPr>
            <a:r>
              <a:t/>
            </a:r>
            <a:endParaRPr sz="2400"/>
          </a:p>
          <a:p>
            <a:pPr indent="-274320" lvl="0" marL="274320" rtl="0" algn="l">
              <a:lnSpc>
                <a:spcPct val="90000"/>
              </a:lnSpc>
              <a:spcBef>
                <a:spcPts val="580"/>
              </a:spcBef>
              <a:spcAft>
                <a:spcPts val="0"/>
              </a:spcAft>
              <a:buClr>
                <a:schemeClr val="dk2"/>
              </a:buClr>
              <a:buSzPct val="85000"/>
              <a:buFont typeface="Arial"/>
              <a:buNone/>
            </a:pPr>
            <a:r>
              <a:t/>
            </a:r>
            <a:endParaRPr sz="2400"/>
          </a:p>
        </p:txBody>
      </p:sp>
      <p:sp>
        <p:nvSpPr>
          <p:cNvPr id="653" name="Google Shape;653;p7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Pointer Variables</a:t>
            </a:r>
            <a:endParaRPr/>
          </a:p>
        </p:txBody>
      </p:sp>
      <p:grpSp>
        <p:nvGrpSpPr>
          <p:cNvPr id="654" name="Google Shape;654;p70"/>
          <p:cNvGrpSpPr/>
          <p:nvPr/>
        </p:nvGrpSpPr>
        <p:grpSpPr>
          <a:xfrm>
            <a:off x="434975" y="1600200"/>
            <a:ext cx="8709025" cy="3008313"/>
            <a:chOff x="130" y="2213"/>
            <a:chExt cx="5486" cy="1895"/>
          </a:xfrm>
        </p:grpSpPr>
        <p:sp>
          <p:nvSpPr>
            <p:cNvPr id="655" name="Google Shape;655;p70"/>
            <p:cNvSpPr/>
            <p:nvPr/>
          </p:nvSpPr>
          <p:spPr>
            <a:xfrm>
              <a:off x="2322" y="2490"/>
              <a:ext cx="748" cy="370"/>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100</a:t>
              </a:r>
              <a:endParaRPr b="0" i="0" sz="1400" u="none" cap="none" strike="noStrike">
                <a:solidFill>
                  <a:srgbClr val="000000"/>
                </a:solidFill>
                <a:latin typeface="Arial"/>
                <a:ea typeface="Arial"/>
                <a:cs typeface="Arial"/>
                <a:sym typeface="Arial"/>
              </a:endParaRPr>
            </a:p>
          </p:txBody>
        </p:sp>
        <p:sp>
          <p:nvSpPr>
            <p:cNvPr id="656" name="Google Shape;656;p70"/>
            <p:cNvSpPr/>
            <p:nvPr/>
          </p:nvSpPr>
          <p:spPr>
            <a:xfrm>
              <a:off x="1574" y="2490"/>
              <a:ext cx="748" cy="370"/>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88</a:t>
              </a:r>
              <a:endParaRPr b="0" i="0" sz="1400" u="none" cap="none" strike="noStrike">
                <a:solidFill>
                  <a:srgbClr val="000000"/>
                </a:solidFill>
                <a:latin typeface="Arial"/>
                <a:ea typeface="Arial"/>
                <a:cs typeface="Arial"/>
                <a:sym typeface="Arial"/>
              </a:endParaRPr>
            </a:p>
          </p:txBody>
        </p:sp>
        <p:sp>
          <p:nvSpPr>
            <p:cNvPr id="657" name="Google Shape;657;p70"/>
            <p:cNvSpPr/>
            <p:nvPr/>
          </p:nvSpPr>
          <p:spPr>
            <a:xfrm>
              <a:off x="3070" y="2490"/>
              <a:ext cx="748" cy="370"/>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658" name="Google Shape;658;p70"/>
            <p:cNvSpPr/>
            <p:nvPr/>
          </p:nvSpPr>
          <p:spPr>
            <a:xfrm>
              <a:off x="3818" y="2490"/>
              <a:ext cx="748" cy="370"/>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1024</a:t>
              </a:r>
              <a:endParaRPr b="0" i="0" sz="1400" u="none" cap="none" strike="noStrike">
                <a:solidFill>
                  <a:srgbClr val="000000"/>
                </a:solidFill>
                <a:latin typeface="Arial"/>
                <a:ea typeface="Arial"/>
                <a:cs typeface="Arial"/>
                <a:sym typeface="Arial"/>
              </a:endParaRPr>
            </a:p>
          </p:txBody>
        </p:sp>
        <p:sp>
          <p:nvSpPr>
            <p:cNvPr id="659" name="Google Shape;659;p70"/>
            <p:cNvSpPr/>
            <p:nvPr/>
          </p:nvSpPr>
          <p:spPr>
            <a:xfrm>
              <a:off x="4566" y="2490"/>
              <a:ext cx="748" cy="370"/>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660" name="Google Shape;660;p70"/>
            <p:cNvSpPr txBox="1"/>
            <p:nvPr/>
          </p:nvSpPr>
          <p:spPr>
            <a:xfrm>
              <a:off x="130" y="2213"/>
              <a:ext cx="1350"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Memory address:</a:t>
              </a:r>
              <a:endParaRPr b="0" i="0" sz="1400" u="none" cap="none" strike="noStrike">
                <a:solidFill>
                  <a:srgbClr val="000000"/>
                </a:solidFill>
                <a:latin typeface="Arial"/>
                <a:ea typeface="Arial"/>
                <a:cs typeface="Arial"/>
                <a:sym typeface="Arial"/>
              </a:endParaRPr>
            </a:p>
          </p:txBody>
        </p:sp>
        <p:sp>
          <p:nvSpPr>
            <p:cNvPr id="661" name="Google Shape;661;p70"/>
            <p:cNvSpPr txBox="1"/>
            <p:nvPr/>
          </p:nvSpPr>
          <p:spPr>
            <a:xfrm>
              <a:off x="2371" y="2213"/>
              <a:ext cx="613"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1024</a:t>
              </a:r>
              <a:endParaRPr b="0" i="0" sz="1400" u="none" cap="none" strike="noStrike">
                <a:solidFill>
                  <a:srgbClr val="000000"/>
                </a:solidFill>
                <a:latin typeface="Arial"/>
                <a:ea typeface="Arial"/>
                <a:cs typeface="Arial"/>
                <a:sym typeface="Arial"/>
              </a:endParaRPr>
            </a:p>
          </p:txBody>
        </p:sp>
        <p:sp>
          <p:nvSpPr>
            <p:cNvPr id="662" name="Google Shape;662;p70"/>
            <p:cNvSpPr txBox="1"/>
            <p:nvPr/>
          </p:nvSpPr>
          <p:spPr>
            <a:xfrm>
              <a:off x="3922" y="2213"/>
              <a:ext cx="472"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1032</a:t>
              </a:r>
              <a:endParaRPr b="0" i="0" sz="1400" u="none" cap="none" strike="noStrike">
                <a:solidFill>
                  <a:srgbClr val="000000"/>
                </a:solidFill>
                <a:latin typeface="Arial"/>
                <a:ea typeface="Arial"/>
                <a:cs typeface="Arial"/>
                <a:sym typeface="Arial"/>
              </a:endParaRPr>
            </a:p>
          </p:txBody>
        </p:sp>
        <p:sp>
          <p:nvSpPr>
            <p:cNvPr id="663" name="Google Shape;663;p70"/>
            <p:cNvSpPr/>
            <p:nvPr/>
          </p:nvSpPr>
          <p:spPr>
            <a:xfrm>
              <a:off x="850" y="2490"/>
              <a:ext cx="748" cy="370"/>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664" name="Google Shape;664;p70"/>
            <p:cNvSpPr txBox="1"/>
            <p:nvPr/>
          </p:nvSpPr>
          <p:spPr>
            <a:xfrm>
              <a:off x="1570" y="2213"/>
              <a:ext cx="613"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1020</a:t>
              </a:r>
              <a:endParaRPr b="0" i="0" sz="1400" u="none" cap="none" strike="noStrike">
                <a:solidFill>
                  <a:srgbClr val="000000"/>
                </a:solidFill>
                <a:latin typeface="Arial"/>
                <a:ea typeface="Arial"/>
                <a:cs typeface="Arial"/>
                <a:sym typeface="Arial"/>
              </a:endParaRPr>
            </a:p>
          </p:txBody>
        </p:sp>
        <p:sp>
          <p:nvSpPr>
            <p:cNvPr id="665" name="Google Shape;665;p70"/>
            <p:cNvSpPr txBox="1"/>
            <p:nvPr/>
          </p:nvSpPr>
          <p:spPr>
            <a:xfrm>
              <a:off x="2592" y="2928"/>
              <a:ext cx="205"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666" name="Google Shape;666;p70"/>
            <p:cNvSpPr txBox="1"/>
            <p:nvPr/>
          </p:nvSpPr>
          <p:spPr>
            <a:xfrm>
              <a:off x="4128" y="2928"/>
              <a:ext cx="205"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cxnSp>
          <p:nvCxnSpPr>
            <p:cNvPr id="667" name="Google Shape;667;p70"/>
            <p:cNvCxnSpPr>
              <a:stCxn id="658" idx="0"/>
              <a:endCxn id="655" idx="0"/>
            </p:cNvCxnSpPr>
            <p:nvPr/>
          </p:nvCxnSpPr>
          <p:spPr>
            <a:xfrm>
              <a:off x="3442" y="1740"/>
              <a:ext cx="0" cy="1500"/>
            </a:xfrm>
            <a:prstGeom prst="curvedConnector3">
              <a:avLst>
                <a:gd fmla="val -127202172" name="adj1"/>
              </a:avLst>
            </a:prstGeom>
            <a:noFill/>
            <a:ln cap="flat" cmpd="sng" w="31750">
              <a:solidFill>
                <a:srgbClr val="FFFF00"/>
              </a:solidFill>
              <a:prstDash val="solid"/>
              <a:round/>
              <a:headEnd len="sm" w="sm" type="none"/>
              <a:tailEnd len="med" w="med" type="triangle"/>
            </a:ln>
          </p:spPr>
        </p:cxnSp>
        <p:sp>
          <p:nvSpPr>
            <p:cNvPr id="668" name="Google Shape;668;p70"/>
            <p:cNvSpPr txBox="1"/>
            <p:nvPr/>
          </p:nvSpPr>
          <p:spPr>
            <a:xfrm>
              <a:off x="240" y="3168"/>
              <a:ext cx="3264" cy="94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int a = 100;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FF0000"/>
                </a:buClr>
                <a:buSzPts val="2000"/>
                <a:buFont typeface="Arial"/>
                <a:buNone/>
              </a:pPr>
              <a:r>
                <a:rPr b="0" i="0" lang="en-US" sz="2000" u="none" cap="none" strike="noStrike">
                  <a:solidFill>
                    <a:srgbClr val="FF0000"/>
                  </a:solidFill>
                  <a:latin typeface="Courier New"/>
                  <a:ea typeface="Courier New"/>
                  <a:cs typeface="Courier New"/>
                  <a:sym typeface="Courier New"/>
                </a:rPr>
                <a:t>int *p = &amp;a;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cout &lt;&lt; a &lt;&lt; " " &lt;&lt; &amp;a &lt;&lt;endl;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cout &lt;&lt; p &lt;&lt; " " &lt;&lt; &amp;p &lt;&lt;endl;</a:t>
              </a:r>
              <a:endParaRPr b="0" i="0" sz="1400" u="none" cap="none" strike="noStrike">
                <a:solidFill>
                  <a:srgbClr val="000000"/>
                </a:solidFill>
                <a:latin typeface="Arial"/>
                <a:ea typeface="Arial"/>
                <a:cs typeface="Arial"/>
                <a:sym typeface="Arial"/>
              </a:endParaRPr>
            </a:p>
          </p:txBody>
        </p:sp>
        <p:sp>
          <p:nvSpPr>
            <p:cNvPr id="669" name="Google Shape;669;p70"/>
            <p:cNvSpPr txBox="1"/>
            <p:nvPr/>
          </p:nvSpPr>
          <p:spPr>
            <a:xfrm>
              <a:off x="3360" y="3216"/>
              <a:ext cx="2256" cy="710"/>
            </a:xfrm>
            <a:prstGeom prst="rect">
              <a:avLst/>
            </a:prstGeom>
            <a:solidFill>
              <a:srgbClr val="D49FFF"/>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Result is: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100 1024</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1024 1032</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Pointer to Pointer</a:t>
            </a:r>
            <a:endParaRPr/>
          </a:p>
        </p:txBody>
      </p:sp>
      <p:pic>
        <p:nvPicPr>
          <p:cNvPr id="676" name="Google Shape;676;p71"/>
          <p:cNvPicPr preferRelativeResize="0"/>
          <p:nvPr>
            <p:ph idx="1" type="body"/>
          </p:nvPr>
        </p:nvPicPr>
        <p:blipFill rotWithShape="1">
          <a:blip r:embed="rId3">
            <a:alphaModFix/>
          </a:blip>
          <a:srcRect b="0" l="0" r="0" t="0"/>
          <a:stretch/>
        </p:blipFill>
        <p:spPr>
          <a:xfrm>
            <a:off x="3048000" y="1670050"/>
            <a:ext cx="6096000" cy="5187950"/>
          </a:xfrm>
          <a:prstGeom prst="rect">
            <a:avLst/>
          </a:prstGeom>
          <a:noFill/>
          <a:ln>
            <a:noFill/>
          </a:ln>
        </p:spPr>
      </p:pic>
      <p:sp>
        <p:nvSpPr>
          <p:cNvPr id="677" name="Google Shape;677;p71"/>
          <p:cNvSpPr txBox="1"/>
          <p:nvPr/>
        </p:nvSpPr>
        <p:spPr>
          <a:xfrm>
            <a:off x="457200" y="4419600"/>
            <a:ext cx="184150"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678" name="Google Shape;678;p71"/>
          <p:cNvSpPr txBox="1"/>
          <p:nvPr/>
        </p:nvSpPr>
        <p:spPr>
          <a:xfrm>
            <a:off x="228600" y="4724400"/>
            <a:ext cx="2552700" cy="11271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What is the output?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58 58 58</a:t>
            </a:r>
            <a:endParaRPr b="0" i="0" sz="1400" u="none" cap="none" strike="noStrike">
              <a:solidFill>
                <a:srgbClr val="000000"/>
              </a:solidFill>
              <a:latin typeface="Arial"/>
              <a:ea typeface="Arial"/>
              <a:cs typeface="Arial"/>
              <a:sym typeface="Arial"/>
            </a:endParaRPr>
          </a:p>
        </p:txBody>
      </p:sp>
      <p:pic>
        <p:nvPicPr>
          <p:cNvPr descr="Pointer-sa" id="679" name="Google Shape;679;p71"/>
          <p:cNvPicPr preferRelativeResize="0"/>
          <p:nvPr/>
        </p:nvPicPr>
        <p:blipFill rotWithShape="1">
          <a:blip r:embed="rId4">
            <a:alphaModFix/>
          </a:blip>
          <a:srcRect b="0" l="0" r="0" t="0"/>
          <a:stretch/>
        </p:blipFill>
        <p:spPr>
          <a:xfrm>
            <a:off x="533400" y="1524000"/>
            <a:ext cx="1828800" cy="226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Object oriented programming</a:t>
            </a:r>
            <a:br>
              <a:rPr lang="en-US"/>
            </a:br>
            <a:endParaRPr/>
          </a:p>
        </p:txBody>
      </p:sp>
      <p:sp>
        <p:nvSpPr>
          <p:cNvPr id="136" name="Google Shape;136;p1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Component of a program that knows how to perform certain </a:t>
            </a:r>
            <a:r>
              <a:rPr lang="en-US">
                <a:solidFill>
                  <a:srgbClr val="FF0000"/>
                </a:solidFill>
              </a:rPr>
              <a:t>actions</a:t>
            </a:r>
            <a:r>
              <a:rPr lang="en-US"/>
              <a:t> and how to </a:t>
            </a:r>
            <a:r>
              <a:rPr lang="en-US">
                <a:solidFill>
                  <a:srgbClr val="FF0000"/>
                </a:solidFill>
              </a:rPr>
              <a:t>interact</a:t>
            </a:r>
            <a:r>
              <a:rPr lang="en-US"/>
              <a:t> with other </a:t>
            </a:r>
            <a:r>
              <a:rPr lang="en-US">
                <a:solidFill>
                  <a:srgbClr val="FF0000"/>
                </a:solidFill>
              </a:rPr>
              <a:t>elements</a:t>
            </a:r>
            <a:r>
              <a:rPr lang="en-US"/>
              <a:t> of the program</a:t>
            </a:r>
            <a:endParaRPr/>
          </a:p>
          <a:p>
            <a:pPr indent="-274320" lvl="0" marL="274320" rtl="0" algn="l">
              <a:lnSpc>
                <a:spcPct val="100000"/>
              </a:lnSpc>
              <a:spcBef>
                <a:spcPts val="580"/>
              </a:spcBef>
              <a:spcAft>
                <a:spcPts val="0"/>
              </a:spcAft>
              <a:buSzPts val="2210"/>
              <a:buChar char="⚫"/>
            </a:pPr>
            <a:r>
              <a:rPr lang="en-US"/>
              <a:t>Features of OOP</a:t>
            </a:r>
            <a:endParaRPr/>
          </a:p>
          <a:p>
            <a:pPr indent="-228600" lvl="1" marL="548640" rtl="0" algn="l">
              <a:lnSpc>
                <a:spcPct val="100000"/>
              </a:lnSpc>
              <a:spcBef>
                <a:spcPts val="370"/>
              </a:spcBef>
              <a:spcAft>
                <a:spcPts val="0"/>
              </a:spcAft>
              <a:buSzPts val="2040"/>
              <a:buChar char="⚫"/>
            </a:pPr>
            <a:r>
              <a:rPr lang="en-US"/>
              <a:t> </a:t>
            </a:r>
            <a:r>
              <a:rPr lang="en-US">
                <a:solidFill>
                  <a:srgbClr val="FF0000"/>
                </a:solidFill>
              </a:rPr>
              <a:t>Bottom–up approach </a:t>
            </a:r>
            <a:r>
              <a:rPr lang="en-US"/>
              <a:t>in program design</a:t>
            </a:r>
            <a:endParaRPr/>
          </a:p>
          <a:p>
            <a:pPr indent="-228600" lvl="1" marL="548640" rtl="0" algn="l">
              <a:lnSpc>
                <a:spcPct val="100000"/>
              </a:lnSpc>
              <a:spcBef>
                <a:spcPts val="370"/>
              </a:spcBef>
              <a:spcAft>
                <a:spcPts val="0"/>
              </a:spcAft>
              <a:buSzPts val="2040"/>
              <a:buChar char="⚫"/>
            </a:pPr>
            <a:r>
              <a:rPr lang="en-US"/>
              <a:t> Programs organised </a:t>
            </a:r>
            <a:r>
              <a:rPr lang="en-US">
                <a:solidFill>
                  <a:srgbClr val="FF0000"/>
                </a:solidFill>
              </a:rPr>
              <a:t>around objects, grouped in classes</a:t>
            </a:r>
            <a:endParaRPr/>
          </a:p>
          <a:p>
            <a:pPr indent="-228600" lvl="1" marL="548640" rtl="0" algn="l">
              <a:lnSpc>
                <a:spcPct val="100000"/>
              </a:lnSpc>
              <a:spcBef>
                <a:spcPts val="370"/>
              </a:spcBef>
              <a:spcAft>
                <a:spcPts val="0"/>
              </a:spcAft>
              <a:buSzPts val="2040"/>
              <a:buChar char="⚫"/>
            </a:pPr>
            <a:r>
              <a:rPr lang="en-US"/>
              <a:t> Focus on </a:t>
            </a:r>
            <a:r>
              <a:rPr lang="en-US">
                <a:solidFill>
                  <a:srgbClr val="FF0000"/>
                </a:solidFill>
              </a:rPr>
              <a:t>data</a:t>
            </a:r>
            <a:r>
              <a:rPr lang="en-US"/>
              <a:t> with </a:t>
            </a:r>
            <a:r>
              <a:rPr lang="en-US">
                <a:solidFill>
                  <a:srgbClr val="FF0000"/>
                </a:solidFill>
              </a:rPr>
              <a:t>methods</a:t>
            </a:r>
            <a:r>
              <a:rPr lang="en-US"/>
              <a:t> to operate upon object’s data</a:t>
            </a:r>
            <a:endParaRPr/>
          </a:p>
          <a:p>
            <a:pPr indent="-228600" lvl="1" marL="548640" rtl="0" algn="l">
              <a:lnSpc>
                <a:spcPct val="100000"/>
              </a:lnSpc>
              <a:spcBef>
                <a:spcPts val="370"/>
              </a:spcBef>
              <a:spcAft>
                <a:spcPts val="0"/>
              </a:spcAft>
              <a:buSzPts val="2040"/>
              <a:buChar char="⚫"/>
            </a:pPr>
            <a:r>
              <a:rPr lang="en-US"/>
              <a:t> Interaction between objects through functions</a:t>
            </a:r>
            <a:endParaRPr/>
          </a:p>
          <a:p>
            <a:pPr indent="-228600" lvl="1" marL="548640" rtl="0" algn="l">
              <a:lnSpc>
                <a:spcPct val="100000"/>
              </a:lnSpc>
              <a:spcBef>
                <a:spcPts val="370"/>
              </a:spcBef>
              <a:spcAft>
                <a:spcPts val="0"/>
              </a:spcAft>
              <a:buSzPts val="2040"/>
              <a:buChar char="⚫"/>
            </a:pPr>
            <a:r>
              <a:rPr lang="en-US"/>
              <a:t> Reusability of design through creation of new classes by adding features to existing classes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7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 Dereferencing Operator </a:t>
            </a:r>
            <a:r>
              <a:rPr lang="en-US">
                <a:latin typeface="Courier New"/>
                <a:ea typeface="Courier New"/>
                <a:cs typeface="Courier New"/>
                <a:sym typeface="Courier New"/>
              </a:rPr>
              <a:t>*</a:t>
            </a:r>
            <a:endParaRPr/>
          </a:p>
        </p:txBody>
      </p:sp>
      <p:sp>
        <p:nvSpPr>
          <p:cNvPr id="686" name="Google Shape;686;p72"/>
          <p:cNvSpPr txBox="1"/>
          <p:nvPr>
            <p:ph idx="1" type="body"/>
          </p:nvPr>
        </p:nvSpPr>
        <p:spPr>
          <a:xfrm>
            <a:off x="609600" y="1600200"/>
            <a:ext cx="7848600" cy="41148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040"/>
              <a:buChar char="⚫"/>
            </a:pPr>
            <a:r>
              <a:rPr lang="en-US" sz="2400"/>
              <a:t>We can access to the value stored in the variable pointed to by using the dereferencing operator (</a:t>
            </a:r>
            <a:r>
              <a:rPr lang="en-US" sz="2400">
                <a:latin typeface="Courier"/>
                <a:ea typeface="Courier"/>
                <a:cs typeface="Courier"/>
                <a:sym typeface="Courier"/>
              </a:rPr>
              <a:t>*</a:t>
            </a:r>
            <a:r>
              <a:rPr lang="en-US" sz="2400"/>
              <a:t>), </a:t>
            </a:r>
            <a:endParaRPr/>
          </a:p>
        </p:txBody>
      </p:sp>
      <p:sp>
        <p:nvSpPr>
          <p:cNvPr id="687" name="Google Shape;687;p72"/>
          <p:cNvSpPr/>
          <p:nvPr/>
        </p:nvSpPr>
        <p:spPr>
          <a:xfrm>
            <a:off x="3860800" y="33353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100</a:t>
            </a:r>
            <a:endParaRPr b="0" i="0" sz="1400" u="none" cap="none" strike="noStrike">
              <a:solidFill>
                <a:srgbClr val="000000"/>
              </a:solidFill>
              <a:latin typeface="Arial"/>
              <a:ea typeface="Arial"/>
              <a:cs typeface="Arial"/>
              <a:sym typeface="Arial"/>
            </a:endParaRPr>
          </a:p>
        </p:txBody>
      </p:sp>
      <p:sp>
        <p:nvSpPr>
          <p:cNvPr id="688" name="Google Shape;688;p72"/>
          <p:cNvSpPr/>
          <p:nvPr/>
        </p:nvSpPr>
        <p:spPr>
          <a:xfrm>
            <a:off x="2673350" y="33353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88</a:t>
            </a:r>
            <a:endParaRPr b="0" i="0" sz="1400" u="none" cap="none" strike="noStrike">
              <a:solidFill>
                <a:srgbClr val="000000"/>
              </a:solidFill>
              <a:latin typeface="Arial"/>
              <a:ea typeface="Arial"/>
              <a:cs typeface="Arial"/>
              <a:sym typeface="Arial"/>
            </a:endParaRPr>
          </a:p>
        </p:txBody>
      </p:sp>
      <p:sp>
        <p:nvSpPr>
          <p:cNvPr id="689" name="Google Shape;689;p72"/>
          <p:cNvSpPr/>
          <p:nvPr/>
        </p:nvSpPr>
        <p:spPr>
          <a:xfrm>
            <a:off x="5048250" y="33353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690" name="Google Shape;690;p72"/>
          <p:cNvSpPr/>
          <p:nvPr/>
        </p:nvSpPr>
        <p:spPr>
          <a:xfrm>
            <a:off x="6235700" y="33353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1024</a:t>
            </a:r>
            <a:endParaRPr b="0" i="0" sz="1400" u="none" cap="none" strike="noStrike">
              <a:solidFill>
                <a:srgbClr val="000000"/>
              </a:solidFill>
              <a:latin typeface="Arial"/>
              <a:ea typeface="Arial"/>
              <a:cs typeface="Arial"/>
              <a:sym typeface="Arial"/>
            </a:endParaRPr>
          </a:p>
        </p:txBody>
      </p:sp>
      <p:sp>
        <p:nvSpPr>
          <p:cNvPr id="691" name="Google Shape;691;p72"/>
          <p:cNvSpPr/>
          <p:nvPr/>
        </p:nvSpPr>
        <p:spPr>
          <a:xfrm>
            <a:off x="7423150" y="33353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692" name="Google Shape;692;p72"/>
          <p:cNvSpPr txBox="1"/>
          <p:nvPr/>
        </p:nvSpPr>
        <p:spPr>
          <a:xfrm>
            <a:off x="381000" y="2895600"/>
            <a:ext cx="2143125"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Memory</a:t>
            </a:r>
            <a:r>
              <a:rPr b="1"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address:</a:t>
            </a:r>
            <a:endParaRPr b="0" i="0" sz="1400" u="none" cap="none" strike="noStrike">
              <a:solidFill>
                <a:srgbClr val="000000"/>
              </a:solidFill>
              <a:latin typeface="Arial"/>
              <a:ea typeface="Arial"/>
              <a:cs typeface="Arial"/>
              <a:sym typeface="Arial"/>
            </a:endParaRPr>
          </a:p>
        </p:txBody>
      </p:sp>
      <p:sp>
        <p:nvSpPr>
          <p:cNvPr id="693" name="Google Shape;693;p72"/>
          <p:cNvSpPr txBox="1"/>
          <p:nvPr/>
        </p:nvSpPr>
        <p:spPr>
          <a:xfrm>
            <a:off x="3938588" y="2895600"/>
            <a:ext cx="973137"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1024</a:t>
            </a:r>
            <a:endParaRPr b="0" i="0" sz="1400" u="none" cap="none" strike="noStrike">
              <a:solidFill>
                <a:srgbClr val="000000"/>
              </a:solidFill>
              <a:latin typeface="Arial"/>
              <a:ea typeface="Arial"/>
              <a:cs typeface="Arial"/>
              <a:sym typeface="Arial"/>
            </a:endParaRPr>
          </a:p>
        </p:txBody>
      </p:sp>
      <p:sp>
        <p:nvSpPr>
          <p:cNvPr id="694" name="Google Shape;694;p72"/>
          <p:cNvSpPr txBox="1"/>
          <p:nvPr/>
        </p:nvSpPr>
        <p:spPr>
          <a:xfrm>
            <a:off x="6477000" y="2895600"/>
            <a:ext cx="749300"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1032</a:t>
            </a:r>
            <a:endParaRPr b="0" i="0" sz="1400" u="none" cap="none" strike="noStrike">
              <a:solidFill>
                <a:srgbClr val="000000"/>
              </a:solidFill>
              <a:latin typeface="Arial"/>
              <a:ea typeface="Arial"/>
              <a:cs typeface="Arial"/>
              <a:sym typeface="Arial"/>
            </a:endParaRPr>
          </a:p>
        </p:txBody>
      </p:sp>
      <p:sp>
        <p:nvSpPr>
          <p:cNvPr id="695" name="Google Shape;695;p72"/>
          <p:cNvSpPr/>
          <p:nvPr/>
        </p:nvSpPr>
        <p:spPr>
          <a:xfrm>
            <a:off x="1524000" y="3335338"/>
            <a:ext cx="1187450" cy="587375"/>
          </a:xfrm>
          <a:prstGeom prst="rect">
            <a:avLst/>
          </a:prstGeom>
          <a:solidFill>
            <a:srgbClr val="00CCFF"/>
          </a:solidFill>
          <a:ln cap="flat" cmpd="dbl"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696" name="Google Shape;696;p72"/>
          <p:cNvSpPr txBox="1"/>
          <p:nvPr/>
        </p:nvSpPr>
        <p:spPr>
          <a:xfrm>
            <a:off x="2667000" y="2895600"/>
            <a:ext cx="973138"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1020</a:t>
            </a:r>
            <a:endParaRPr b="0" i="0" sz="1400" u="none" cap="none" strike="noStrike">
              <a:solidFill>
                <a:srgbClr val="000000"/>
              </a:solidFill>
              <a:latin typeface="Arial"/>
              <a:ea typeface="Arial"/>
              <a:cs typeface="Arial"/>
              <a:sym typeface="Arial"/>
            </a:endParaRPr>
          </a:p>
        </p:txBody>
      </p:sp>
      <p:sp>
        <p:nvSpPr>
          <p:cNvPr id="697" name="Google Shape;697;p72"/>
          <p:cNvSpPr txBox="1"/>
          <p:nvPr/>
        </p:nvSpPr>
        <p:spPr>
          <a:xfrm>
            <a:off x="609600" y="4135438"/>
            <a:ext cx="4908550" cy="25876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int a = 100;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int *p = &amp;a;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cout &lt;&lt; a &lt;&lt; endl;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cout &lt;&lt; &amp;a &lt;&lt; endl;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cout &lt;&lt; p &lt;&lt; " " &lt;&lt; </a:t>
            </a:r>
            <a:r>
              <a:rPr b="0" i="0" lang="en-US" sz="2000" u="none" cap="none" strike="noStrike">
                <a:solidFill>
                  <a:srgbClr val="FF0000"/>
                </a:solidFill>
                <a:latin typeface="Courier New"/>
                <a:ea typeface="Courier New"/>
                <a:cs typeface="Courier New"/>
                <a:sym typeface="Courier New"/>
              </a:rPr>
              <a:t>*p</a:t>
            </a:r>
            <a:r>
              <a:rPr b="0" i="0" lang="en-US" sz="2000" u="none" cap="none" strike="noStrike">
                <a:solidFill>
                  <a:schemeClr val="dk1"/>
                </a:solidFill>
                <a:latin typeface="Courier New"/>
                <a:ea typeface="Courier New"/>
                <a:cs typeface="Courier New"/>
                <a:sym typeface="Courier New"/>
              </a:rPr>
              <a:t> &lt;&lt; endl;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cout &lt;&lt; &amp;p &lt;&lt; endl;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ourier New"/>
              <a:ea typeface="Courier New"/>
              <a:cs typeface="Courier New"/>
              <a:sym typeface="Courier New"/>
            </a:endParaRPr>
          </a:p>
        </p:txBody>
      </p:sp>
      <p:sp>
        <p:nvSpPr>
          <p:cNvPr id="698" name="Google Shape;698;p72"/>
          <p:cNvSpPr txBox="1"/>
          <p:nvPr/>
        </p:nvSpPr>
        <p:spPr>
          <a:xfrm>
            <a:off x="6019800" y="4419600"/>
            <a:ext cx="1571625" cy="2222500"/>
          </a:xfrm>
          <a:prstGeom prst="rect">
            <a:avLst/>
          </a:prstGeom>
          <a:solidFill>
            <a:srgbClr val="D49FFF"/>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Result is: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1024</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1024 100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1032</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cxnSp>
        <p:nvCxnSpPr>
          <p:cNvPr id="699" name="Google Shape;699;p72"/>
          <p:cNvCxnSpPr>
            <a:stCxn id="690" idx="0"/>
            <a:endCxn id="687" idx="0"/>
          </p:cNvCxnSpPr>
          <p:nvPr/>
        </p:nvCxnSpPr>
        <p:spPr>
          <a:xfrm rot="5400000">
            <a:off x="5641725" y="2148238"/>
            <a:ext cx="600" cy="2374800"/>
          </a:xfrm>
          <a:prstGeom prst="curvedConnector3">
            <a:avLst>
              <a:gd fmla="val -38088930" name="adj1"/>
            </a:avLst>
          </a:prstGeom>
          <a:noFill/>
          <a:ln cap="flat" cmpd="sng" w="31750">
            <a:solidFill>
              <a:schemeClr val="accent2"/>
            </a:solidFill>
            <a:prstDash val="solid"/>
            <a:round/>
            <a:headEnd len="sm" w="sm" type="none"/>
            <a:tailEnd len="med" w="med" type="triangle"/>
          </a:ln>
        </p:spPr>
      </p:cxnSp>
      <p:sp>
        <p:nvSpPr>
          <p:cNvPr id="700" name="Google Shape;700;p72"/>
          <p:cNvSpPr txBox="1"/>
          <p:nvPr/>
        </p:nvSpPr>
        <p:spPr>
          <a:xfrm>
            <a:off x="4267200" y="3962400"/>
            <a:ext cx="973138"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701" name="Google Shape;701;p72"/>
          <p:cNvSpPr txBox="1"/>
          <p:nvPr/>
        </p:nvSpPr>
        <p:spPr>
          <a:xfrm>
            <a:off x="6629400" y="3962400"/>
            <a:ext cx="973138"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7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Don’t get confused</a:t>
            </a:r>
            <a:endParaRPr/>
          </a:p>
        </p:txBody>
      </p:sp>
      <p:sp>
        <p:nvSpPr>
          <p:cNvPr id="708" name="Google Shape;708;p73"/>
          <p:cNvSpPr txBox="1"/>
          <p:nvPr>
            <p:ph idx="1" type="body"/>
          </p:nvPr>
        </p:nvSpPr>
        <p:spPr>
          <a:xfrm>
            <a:off x="609600" y="1371600"/>
            <a:ext cx="7848600" cy="41148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040"/>
              <a:buChar char="⚫"/>
            </a:pPr>
            <a:r>
              <a:rPr lang="en-US" sz="2400"/>
              <a:t>Declaring a pointer means only that it is a pointer: </a:t>
            </a:r>
            <a:r>
              <a:rPr lang="en-US" sz="2400">
                <a:latin typeface="Courier New"/>
                <a:ea typeface="Courier New"/>
                <a:cs typeface="Courier New"/>
                <a:sym typeface="Courier New"/>
              </a:rPr>
              <a:t>int *p;</a:t>
            </a:r>
            <a:endParaRPr/>
          </a:p>
          <a:p>
            <a:pPr indent="-274320" lvl="0" marL="274320" rtl="0" algn="l">
              <a:lnSpc>
                <a:spcPct val="90000"/>
              </a:lnSpc>
              <a:spcBef>
                <a:spcPts val="580"/>
              </a:spcBef>
              <a:spcAft>
                <a:spcPts val="0"/>
              </a:spcAft>
              <a:buSzPts val="2040"/>
              <a:buChar char="⚫"/>
            </a:pPr>
            <a:r>
              <a:rPr lang="en-US" sz="2400"/>
              <a:t>Don’t be confused with the dereferencing operator, which is also written with an asterisk (</a:t>
            </a:r>
            <a:r>
              <a:rPr lang="en-US" sz="2400">
                <a:latin typeface="Courier"/>
                <a:ea typeface="Courier"/>
                <a:cs typeface="Courier"/>
                <a:sym typeface="Courier"/>
              </a:rPr>
              <a:t>*</a:t>
            </a:r>
            <a:r>
              <a:rPr lang="en-US" sz="2400"/>
              <a:t>). They are simply two different tasks represented with the same sign</a:t>
            </a:r>
            <a:endParaRPr/>
          </a:p>
          <a:p>
            <a:pPr indent="-274320" lvl="0" marL="274320" rtl="0" algn="l">
              <a:lnSpc>
                <a:spcPct val="90000"/>
              </a:lnSpc>
              <a:spcBef>
                <a:spcPts val="580"/>
              </a:spcBef>
              <a:spcAft>
                <a:spcPts val="0"/>
              </a:spcAft>
              <a:buSzPts val="2040"/>
              <a:buFont typeface="Arial"/>
              <a:buNone/>
            </a:pPr>
            <a:r>
              <a:rPr lang="en-US" sz="2400"/>
              <a:t>	</a:t>
            </a:r>
            <a:r>
              <a:rPr lang="en-US" sz="2000">
                <a:latin typeface="Courier"/>
                <a:ea typeface="Courier"/>
                <a:cs typeface="Courier"/>
                <a:sym typeface="Courier"/>
              </a:rPr>
              <a:t>	</a:t>
            </a:r>
            <a:r>
              <a:rPr lang="en-US" sz="2000">
                <a:latin typeface="Courier New"/>
                <a:ea typeface="Courier New"/>
                <a:cs typeface="Courier New"/>
                <a:sym typeface="Courier New"/>
              </a:rPr>
              <a:t>int a = 100, b = 88, c = 8;</a:t>
            </a:r>
            <a:endParaRPr/>
          </a:p>
          <a:p>
            <a:pPr indent="-274320" lvl="0" marL="274320" rtl="0" algn="l">
              <a:lnSpc>
                <a:spcPct val="90000"/>
              </a:lnSpc>
              <a:spcBef>
                <a:spcPts val="580"/>
              </a:spcBef>
              <a:spcAft>
                <a:spcPts val="0"/>
              </a:spcAft>
              <a:buSzPts val="1700"/>
              <a:buFont typeface="Arial"/>
              <a:buNone/>
            </a:pPr>
            <a:r>
              <a:rPr lang="en-US" sz="2000">
                <a:latin typeface="Courier New"/>
                <a:ea typeface="Courier New"/>
                <a:cs typeface="Courier New"/>
                <a:sym typeface="Courier New"/>
              </a:rPr>
              <a:t>		int *p1 = &amp;a, *p2, </a:t>
            </a:r>
            <a:r>
              <a:rPr lang="en-US" sz="2000">
                <a:solidFill>
                  <a:srgbClr val="FF0000"/>
                </a:solidFill>
                <a:latin typeface="Courier New"/>
                <a:ea typeface="Courier New"/>
                <a:cs typeface="Courier New"/>
                <a:sym typeface="Courier New"/>
              </a:rPr>
              <a:t>*p3</a:t>
            </a:r>
            <a:r>
              <a:rPr lang="en-US" sz="2000">
                <a:latin typeface="Courier New"/>
                <a:ea typeface="Courier New"/>
                <a:cs typeface="Courier New"/>
                <a:sym typeface="Courier New"/>
              </a:rPr>
              <a:t> = &amp;c;</a:t>
            </a:r>
            <a:endParaRPr/>
          </a:p>
          <a:p>
            <a:pPr indent="-274320" lvl="0" marL="274320" rtl="0" algn="l">
              <a:lnSpc>
                <a:spcPct val="90000"/>
              </a:lnSpc>
              <a:spcBef>
                <a:spcPts val="580"/>
              </a:spcBef>
              <a:spcAft>
                <a:spcPts val="0"/>
              </a:spcAft>
              <a:buSzPts val="1700"/>
              <a:buFont typeface="Arial"/>
              <a:buNone/>
            </a:pPr>
            <a:r>
              <a:rPr lang="en-US" sz="2000">
                <a:latin typeface="Courier New"/>
                <a:ea typeface="Courier New"/>
                <a:cs typeface="Courier New"/>
                <a:sym typeface="Courier New"/>
              </a:rPr>
              <a:t>		p2 = &amp;b;	// p2 points to b</a:t>
            </a:r>
            <a:endParaRPr/>
          </a:p>
          <a:p>
            <a:pPr indent="-274320" lvl="0" marL="274320" rtl="0" algn="l">
              <a:lnSpc>
                <a:spcPct val="90000"/>
              </a:lnSpc>
              <a:spcBef>
                <a:spcPts val="580"/>
              </a:spcBef>
              <a:spcAft>
                <a:spcPts val="0"/>
              </a:spcAft>
              <a:buSzPts val="1700"/>
              <a:buFont typeface="Arial"/>
              <a:buNone/>
            </a:pPr>
            <a:r>
              <a:rPr lang="en-US" sz="2000">
                <a:latin typeface="Courier New"/>
                <a:ea typeface="Courier New"/>
                <a:cs typeface="Courier New"/>
                <a:sym typeface="Courier New"/>
              </a:rPr>
              <a:t>		p2 = p1; 	// p2 points to a</a:t>
            </a:r>
            <a:endParaRPr/>
          </a:p>
          <a:p>
            <a:pPr indent="-274320" lvl="0" marL="274320" rtl="0" algn="l">
              <a:lnSpc>
                <a:spcPct val="90000"/>
              </a:lnSpc>
              <a:spcBef>
                <a:spcPts val="580"/>
              </a:spcBef>
              <a:spcAft>
                <a:spcPts val="0"/>
              </a:spcAft>
              <a:buSzPts val="1700"/>
              <a:buFont typeface="Arial"/>
              <a:buNone/>
            </a:pPr>
            <a:r>
              <a:rPr lang="en-US" sz="2000">
                <a:latin typeface="Courier New"/>
                <a:ea typeface="Courier New"/>
                <a:cs typeface="Courier New"/>
                <a:sym typeface="Courier New"/>
              </a:rPr>
              <a:t>		b = </a:t>
            </a:r>
            <a:r>
              <a:rPr lang="en-US" sz="2000">
                <a:solidFill>
                  <a:srgbClr val="FF0000"/>
                </a:solidFill>
                <a:latin typeface="Courier New"/>
                <a:ea typeface="Courier New"/>
                <a:cs typeface="Courier New"/>
                <a:sym typeface="Courier New"/>
              </a:rPr>
              <a:t>*p3</a:t>
            </a:r>
            <a:r>
              <a:rPr lang="en-US" sz="2000">
                <a:latin typeface="Courier New"/>
                <a:ea typeface="Courier New"/>
                <a:cs typeface="Courier New"/>
                <a:sym typeface="Courier New"/>
              </a:rPr>
              <a:t>;	//assign c to b</a:t>
            </a:r>
            <a:endParaRPr/>
          </a:p>
          <a:p>
            <a:pPr indent="-274320" lvl="0" marL="274320" rtl="0" algn="l">
              <a:lnSpc>
                <a:spcPct val="90000"/>
              </a:lnSpc>
              <a:spcBef>
                <a:spcPts val="580"/>
              </a:spcBef>
              <a:spcAft>
                <a:spcPts val="0"/>
              </a:spcAft>
              <a:buSzPts val="1700"/>
              <a:buFont typeface="Arial"/>
              <a:buNone/>
            </a:pPr>
            <a:r>
              <a:rPr lang="en-US" sz="2000">
                <a:latin typeface="Courier New"/>
                <a:ea typeface="Courier New"/>
                <a:cs typeface="Courier New"/>
                <a:sym typeface="Courier New"/>
              </a:rPr>
              <a:t>		*p2 = *p3;	//assign c to a</a:t>
            </a:r>
            <a:endParaRPr/>
          </a:p>
          <a:p>
            <a:pPr indent="-274320" lvl="0" marL="274320" rtl="0" algn="l">
              <a:lnSpc>
                <a:spcPct val="90000"/>
              </a:lnSpc>
              <a:spcBef>
                <a:spcPts val="580"/>
              </a:spcBef>
              <a:spcAft>
                <a:spcPts val="0"/>
              </a:spcAft>
              <a:buSzPts val="1700"/>
              <a:buFont typeface="Arial"/>
              <a:buNone/>
            </a:pPr>
            <a:r>
              <a:rPr lang="en-US" sz="2000">
                <a:latin typeface="Courier New"/>
                <a:ea typeface="Courier New"/>
                <a:cs typeface="Courier New"/>
                <a:sym typeface="Courier New"/>
              </a:rPr>
              <a:t>		cout &lt;&lt; a &lt;&lt; b &lt;&lt; c;	</a:t>
            </a:r>
            <a:r>
              <a:rPr lang="en-US" sz="2400">
                <a:latin typeface="Courier New"/>
                <a:ea typeface="Courier New"/>
                <a:cs typeface="Courier New"/>
                <a:sym typeface="Courier New"/>
              </a:rPr>
              <a:t> </a:t>
            </a:r>
            <a:endParaRPr/>
          </a:p>
        </p:txBody>
      </p:sp>
      <p:sp>
        <p:nvSpPr>
          <p:cNvPr id="709" name="Google Shape;709;p73"/>
          <p:cNvSpPr txBox="1"/>
          <p:nvPr/>
        </p:nvSpPr>
        <p:spPr>
          <a:xfrm>
            <a:off x="6613525" y="4583113"/>
            <a:ext cx="1668463" cy="1127125"/>
          </a:xfrm>
          <a:prstGeom prst="rect">
            <a:avLst/>
          </a:prstGeom>
          <a:solidFill>
            <a:srgbClr val="D49FFF"/>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Result is: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888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74"/>
          <p:cNvSpPr txBox="1"/>
          <p:nvPr>
            <p:ph type="title"/>
          </p:nvPr>
        </p:nvSpPr>
        <p:spPr>
          <a:xfrm>
            <a:off x="609600" y="152400"/>
            <a:ext cx="8382000" cy="6858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sz="3800"/>
              <a:t>A Pointer Example</a:t>
            </a:r>
            <a:endParaRPr/>
          </a:p>
        </p:txBody>
      </p:sp>
      <p:sp>
        <p:nvSpPr>
          <p:cNvPr id="716" name="Google Shape;716;p74"/>
          <p:cNvSpPr txBox="1"/>
          <p:nvPr>
            <p:ph idx="1" type="body"/>
          </p:nvPr>
        </p:nvSpPr>
        <p:spPr>
          <a:xfrm>
            <a:off x="152400" y="1828800"/>
            <a:ext cx="2971800" cy="4724400"/>
          </a:xfrm>
          <a:prstGeom prst="rect">
            <a:avLst/>
          </a:prstGeom>
          <a:noFill/>
          <a:ln>
            <a:noFill/>
          </a:ln>
        </p:spPr>
        <p:txBody>
          <a:bodyPr anchorCtr="0" anchor="t" bIns="45700" lIns="91425" spcFirstLastPara="1" rIns="91425" wrap="square" tIns="45700">
            <a:normAutofit/>
          </a:bodyPr>
          <a:lstStyle/>
          <a:p>
            <a:pPr indent="-274320" lvl="0" marL="274320" rtl="0" algn="ctr">
              <a:lnSpc>
                <a:spcPct val="100000"/>
              </a:lnSpc>
              <a:spcBef>
                <a:spcPts val="0"/>
              </a:spcBef>
              <a:spcAft>
                <a:spcPts val="0"/>
              </a:spcAft>
              <a:buSzPts val="1530"/>
              <a:buFont typeface="Arial"/>
              <a:buNone/>
            </a:pPr>
            <a:r>
              <a:rPr lang="en-US" sz="1800" u="sng"/>
              <a:t>The code</a:t>
            </a:r>
            <a:endParaRPr/>
          </a:p>
          <a:p>
            <a:pPr indent="-274320" lvl="0" marL="274320" rtl="0" algn="l">
              <a:lnSpc>
                <a:spcPct val="100000"/>
              </a:lnSpc>
              <a:spcBef>
                <a:spcPts val="580"/>
              </a:spcBef>
              <a:spcAft>
                <a:spcPts val="0"/>
              </a:spcAft>
              <a:buSzPts val="1360"/>
              <a:buFont typeface="Arial"/>
              <a:buNone/>
            </a:pPr>
            <a:r>
              <a:t/>
            </a:r>
            <a:endParaRPr sz="1600" u="sng"/>
          </a:p>
          <a:p>
            <a:pPr indent="-274320" lvl="0" marL="274320" rtl="0" algn="l">
              <a:lnSpc>
                <a:spcPct val="100000"/>
              </a:lnSpc>
              <a:spcBef>
                <a:spcPts val="580"/>
              </a:spcBef>
              <a:spcAft>
                <a:spcPts val="0"/>
              </a:spcAft>
              <a:buSzPts val="1275"/>
              <a:buFont typeface="Arial"/>
              <a:buNone/>
            </a:pPr>
            <a:r>
              <a:rPr lang="en-US" sz="1500">
                <a:latin typeface="Courier New"/>
                <a:ea typeface="Courier New"/>
                <a:cs typeface="Courier New"/>
                <a:sym typeface="Courier New"/>
              </a:rPr>
              <a:t>void doubleIt(int x, </a:t>
            </a:r>
            <a:br>
              <a:rPr lang="en-US" sz="1500">
                <a:latin typeface="Courier New"/>
                <a:ea typeface="Courier New"/>
                <a:cs typeface="Courier New"/>
                <a:sym typeface="Courier New"/>
              </a:rPr>
            </a:br>
            <a:r>
              <a:rPr lang="en-US" sz="1500">
                <a:latin typeface="Courier New"/>
                <a:ea typeface="Courier New"/>
                <a:cs typeface="Courier New"/>
                <a:sym typeface="Courier New"/>
              </a:rPr>
              <a:t>           </a:t>
            </a:r>
            <a:r>
              <a:rPr lang="en-US" sz="1500">
                <a:solidFill>
                  <a:srgbClr val="FF0000"/>
                </a:solidFill>
                <a:latin typeface="Courier New"/>
                <a:ea typeface="Courier New"/>
                <a:cs typeface="Courier New"/>
                <a:sym typeface="Courier New"/>
              </a:rPr>
              <a:t>int * p</a:t>
            </a:r>
            <a:r>
              <a:rPr lang="en-US" sz="1500">
                <a:latin typeface="Courier New"/>
                <a:ea typeface="Courier New"/>
                <a:cs typeface="Courier New"/>
                <a:sym typeface="Courier New"/>
              </a:rPr>
              <a:t>)</a:t>
            </a:r>
            <a:endParaRPr/>
          </a:p>
          <a:p>
            <a:pPr indent="-274320" lvl="0" marL="274320" rtl="0" algn="l">
              <a:lnSpc>
                <a:spcPct val="100000"/>
              </a:lnSpc>
              <a:spcBef>
                <a:spcPts val="580"/>
              </a:spcBef>
              <a:spcAft>
                <a:spcPts val="0"/>
              </a:spcAft>
              <a:buSzPts val="1275"/>
              <a:buFont typeface="Arial"/>
              <a:buNone/>
            </a:pPr>
            <a:r>
              <a:rPr lang="en-US" sz="1500">
                <a:latin typeface="Courier New"/>
                <a:ea typeface="Courier New"/>
                <a:cs typeface="Courier New"/>
                <a:sym typeface="Courier New"/>
              </a:rPr>
              <a:t>{</a:t>
            </a:r>
            <a:endParaRPr/>
          </a:p>
          <a:p>
            <a:pPr indent="-274320" lvl="0" marL="274320" rtl="0" algn="l">
              <a:lnSpc>
                <a:spcPct val="100000"/>
              </a:lnSpc>
              <a:spcBef>
                <a:spcPts val="580"/>
              </a:spcBef>
              <a:spcAft>
                <a:spcPts val="0"/>
              </a:spcAft>
              <a:buSzPts val="1275"/>
              <a:buFont typeface="Arial"/>
              <a:buNone/>
            </a:pPr>
            <a:r>
              <a:rPr lang="en-US" sz="1500">
                <a:latin typeface="Courier New"/>
                <a:ea typeface="Courier New"/>
                <a:cs typeface="Courier New"/>
                <a:sym typeface="Courier New"/>
              </a:rPr>
              <a:t>	</a:t>
            </a:r>
            <a:r>
              <a:rPr lang="en-US" sz="1500">
                <a:solidFill>
                  <a:srgbClr val="FF0000"/>
                </a:solidFill>
                <a:latin typeface="Courier New"/>
                <a:ea typeface="Courier New"/>
                <a:cs typeface="Courier New"/>
                <a:sym typeface="Courier New"/>
              </a:rPr>
              <a:t>*p</a:t>
            </a:r>
            <a:r>
              <a:rPr lang="en-US" sz="1500">
                <a:latin typeface="Courier New"/>
                <a:ea typeface="Courier New"/>
                <a:cs typeface="Courier New"/>
                <a:sym typeface="Courier New"/>
              </a:rPr>
              <a:t> = 2 * x;</a:t>
            </a:r>
            <a:endParaRPr/>
          </a:p>
          <a:p>
            <a:pPr indent="-274320" lvl="0" marL="274320" rtl="0" algn="l">
              <a:lnSpc>
                <a:spcPct val="100000"/>
              </a:lnSpc>
              <a:spcBef>
                <a:spcPts val="580"/>
              </a:spcBef>
              <a:spcAft>
                <a:spcPts val="0"/>
              </a:spcAft>
              <a:buSzPts val="1275"/>
              <a:buFont typeface="Arial"/>
              <a:buNone/>
            </a:pPr>
            <a:r>
              <a:rPr lang="en-US" sz="1500">
                <a:latin typeface="Courier New"/>
                <a:ea typeface="Courier New"/>
                <a:cs typeface="Courier New"/>
                <a:sym typeface="Courier New"/>
              </a:rPr>
              <a:t>}</a:t>
            </a:r>
            <a:endParaRPr/>
          </a:p>
          <a:p>
            <a:pPr indent="-274320" lvl="0" marL="274320" rtl="0" algn="l">
              <a:lnSpc>
                <a:spcPct val="100000"/>
              </a:lnSpc>
              <a:spcBef>
                <a:spcPts val="580"/>
              </a:spcBef>
              <a:spcAft>
                <a:spcPts val="0"/>
              </a:spcAft>
              <a:buSzPts val="1275"/>
              <a:buFont typeface="Arial"/>
              <a:buNone/>
            </a:pPr>
            <a:r>
              <a:rPr lang="en-US" sz="1500">
                <a:latin typeface="Courier New"/>
                <a:ea typeface="Courier New"/>
                <a:cs typeface="Courier New"/>
                <a:sym typeface="Courier New"/>
              </a:rPr>
              <a:t>int main(int argc, const char * argv[]) </a:t>
            </a:r>
            <a:endParaRPr/>
          </a:p>
          <a:p>
            <a:pPr indent="-274320" lvl="0" marL="274320" rtl="0" algn="l">
              <a:lnSpc>
                <a:spcPct val="100000"/>
              </a:lnSpc>
              <a:spcBef>
                <a:spcPts val="580"/>
              </a:spcBef>
              <a:spcAft>
                <a:spcPts val="0"/>
              </a:spcAft>
              <a:buSzPts val="1275"/>
              <a:buFont typeface="Arial"/>
              <a:buNone/>
            </a:pPr>
            <a:r>
              <a:rPr lang="en-US" sz="1500">
                <a:latin typeface="Courier New"/>
                <a:ea typeface="Courier New"/>
                <a:cs typeface="Courier New"/>
                <a:sym typeface="Courier New"/>
              </a:rPr>
              <a:t>{</a:t>
            </a:r>
            <a:endParaRPr/>
          </a:p>
          <a:p>
            <a:pPr indent="-274320" lvl="0" marL="274320" rtl="0" algn="l">
              <a:lnSpc>
                <a:spcPct val="100000"/>
              </a:lnSpc>
              <a:spcBef>
                <a:spcPts val="580"/>
              </a:spcBef>
              <a:spcAft>
                <a:spcPts val="0"/>
              </a:spcAft>
              <a:buSzPts val="1275"/>
              <a:buFont typeface="Arial"/>
              <a:buNone/>
            </a:pPr>
            <a:r>
              <a:rPr lang="en-US" sz="1500">
                <a:latin typeface="Courier New"/>
                <a:ea typeface="Courier New"/>
                <a:cs typeface="Courier New"/>
                <a:sym typeface="Courier New"/>
              </a:rPr>
              <a:t>	int a = 16;</a:t>
            </a:r>
            <a:endParaRPr/>
          </a:p>
          <a:p>
            <a:pPr indent="-274320" lvl="0" marL="274320" rtl="0" algn="l">
              <a:lnSpc>
                <a:spcPct val="100000"/>
              </a:lnSpc>
              <a:spcBef>
                <a:spcPts val="580"/>
              </a:spcBef>
              <a:spcAft>
                <a:spcPts val="0"/>
              </a:spcAft>
              <a:buSzPts val="1275"/>
              <a:buFont typeface="Arial"/>
              <a:buNone/>
            </a:pPr>
            <a:r>
              <a:rPr lang="en-US" sz="1500">
                <a:latin typeface="Courier New"/>
                <a:ea typeface="Courier New"/>
                <a:cs typeface="Courier New"/>
                <a:sym typeface="Courier New"/>
              </a:rPr>
              <a:t>	doubleIt(9, </a:t>
            </a:r>
            <a:r>
              <a:rPr lang="en-US" sz="1500">
                <a:solidFill>
                  <a:srgbClr val="FF0000"/>
                </a:solidFill>
                <a:latin typeface="Courier New"/>
                <a:ea typeface="Courier New"/>
                <a:cs typeface="Courier New"/>
                <a:sym typeface="Courier New"/>
              </a:rPr>
              <a:t>&amp;a</a:t>
            </a:r>
            <a:r>
              <a:rPr lang="en-US" sz="1500">
                <a:latin typeface="Courier New"/>
                <a:ea typeface="Courier New"/>
                <a:cs typeface="Courier New"/>
                <a:sym typeface="Courier New"/>
              </a:rPr>
              <a:t>);</a:t>
            </a:r>
            <a:endParaRPr/>
          </a:p>
          <a:p>
            <a:pPr indent="-274320" lvl="0" marL="274320" rtl="0" algn="l">
              <a:lnSpc>
                <a:spcPct val="100000"/>
              </a:lnSpc>
              <a:spcBef>
                <a:spcPts val="580"/>
              </a:spcBef>
              <a:spcAft>
                <a:spcPts val="0"/>
              </a:spcAft>
              <a:buSzPts val="1275"/>
              <a:buFont typeface="Arial"/>
              <a:buNone/>
            </a:pPr>
            <a:r>
              <a:rPr lang="en-US" sz="1500">
                <a:latin typeface="Courier New"/>
                <a:ea typeface="Courier New"/>
                <a:cs typeface="Courier New"/>
                <a:sym typeface="Courier New"/>
              </a:rPr>
              <a:t>	return 0;</a:t>
            </a:r>
            <a:endParaRPr/>
          </a:p>
          <a:p>
            <a:pPr indent="-274320" lvl="0" marL="274320" rtl="0" algn="l">
              <a:lnSpc>
                <a:spcPct val="100000"/>
              </a:lnSpc>
              <a:spcBef>
                <a:spcPts val="580"/>
              </a:spcBef>
              <a:spcAft>
                <a:spcPts val="0"/>
              </a:spcAft>
              <a:buSzPts val="1275"/>
              <a:buFont typeface="Arial"/>
              <a:buNone/>
            </a:pPr>
            <a:r>
              <a:rPr lang="en-US" sz="1500">
                <a:latin typeface="Courier New"/>
                <a:ea typeface="Courier New"/>
                <a:cs typeface="Courier New"/>
                <a:sym typeface="Courier New"/>
              </a:rPr>
              <a:t>}</a:t>
            </a:r>
            <a:endParaRPr/>
          </a:p>
        </p:txBody>
      </p:sp>
      <p:sp>
        <p:nvSpPr>
          <p:cNvPr id="717" name="Google Shape;717;p74"/>
          <p:cNvSpPr txBox="1"/>
          <p:nvPr>
            <p:ph idx="2" type="body"/>
          </p:nvPr>
        </p:nvSpPr>
        <p:spPr>
          <a:xfrm>
            <a:off x="2862263" y="1981200"/>
            <a:ext cx="2692400" cy="554038"/>
          </a:xfrm>
          <a:prstGeom prst="rect">
            <a:avLst/>
          </a:prstGeom>
          <a:noFill/>
          <a:ln>
            <a:noFill/>
          </a:ln>
        </p:spPr>
        <p:txBody>
          <a:bodyPr anchorCtr="0" anchor="t" bIns="45700" lIns="91425" spcFirstLastPara="1" rIns="91425" wrap="square" tIns="45700">
            <a:normAutofit/>
          </a:bodyPr>
          <a:lstStyle/>
          <a:p>
            <a:pPr indent="-274320" lvl="0" marL="274320" rtl="0" algn="ctr">
              <a:lnSpc>
                <a:spcPct val="100000"/>
              </a:lnSpc>
              <a:spcBef>
                <a:spcPts val="0"/>
              </a:spcBef>
              <a:spcAft>
                <a:spcPts val="0"/>
              </a:spcAft>
              <a:buSzPts val="1700"/>
              <a:buFont typeface="Arial"/>
              <a:buNone/>
            </a:pPr>
            <a:r>
              <a:rPr lang="en-US" sz="2000" u="sng"/>
              <a:t>Box diagram</a:t>
            </a:r>
            <a:endParaRPr sz="2000"/>
          </a:p>
        </p:txBody>
      </p:sp>
      <p:sp>
        <p:nvSpPr>
          <p:cNvPr id="718" name="Google Shape;718;p74"/>
          <p:cNvSpPr txBox="1"/>
          <p:nvPr/>
        </p:nvSpPr>
        <p:spPr>
          <a:xfrm>
            <a:off x="5867400" y="1752600"/>
            <a:ext cx="26670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19" name="Google Shape;719;p74"/>
          <p:cNvSpPr txBox="1"/>
          <p:nvPr/>
        </p:nvSpPr>
        <p:spPr>
          <a:xfrm>
            <a:off x="5943600" y="1555750"/>
            <a:ext cx="2835275"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sng" cap="none" strike="noStrike">
                <a:solidFill>
                  <a:schemeClr val="dk1"/>
                </a:solidFill>
                <a:latin typeface="Arial"/>
                <a:ea typeface="Arial"/>
                <a:cs typeface="Arial"/>
                <a:sym typeface="Arial"/>
              </a:rPr>
              <a:t>Memory Layout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20" name="Google Shape;720;p74"/>
          <p:cNvSpPr/>
          <p:nvPr/>
        </p:nvSpPr>
        <p:spPr>
          <a:xfrm>
            <a:off x="4175125" y="5224463"/>
            <a:ext cx="5334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9</a:t>
            </a:r>
            <a:endParaRPr b="0" i="0" sz="1400" u="none" cap="none" strike="noStrike">
              <a:solidFill>
                <a:srgbClr val="000000"/>
              </a:solidFill>
              <a:latin typeface="Arial"/>
              <a:ea typeface="Arial"/>
              <a:cs typeface="Arial"/>
              <a:sym typeface="Arial"/>
            </a:endParaRPr>
          </a:p>
        </p:txBody>
      </p:sp>
      <p:sp>
        <p:nvSpPr>
          <p:cNvPr id="721" name="Google Shape;721;p74"/>
          <p:cNvSpPr txBox="1"/>
          <p:nvPr/>
        </p:nvSpPr>
        <p:spPr>
          <a:xfrm>
            <a:off x="3794125" y="5300663"/>
            <a:ext cx="3365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x</a:t>
            </a:r>
            <a:endParaRPr b="0" i="0" sz="1400" u="none" cap="none" strike="noStrike">
              <a:solidFill>
                <a:srgbClr val="000000"/>
              </a:solidFill>
              <a:latin typeface="Arial"/>
              <a:ea typeface="Arial"/>
              <a:cs typeface="Arial"/>
              <a:sym typeface="Arial"/>
            </a:endParaRPr>
          </a:p>
        </p:txBody>
      </p:sp>
      <p:sp>
        <p:nvSpPr>
          <p:cNvPr id="722" name="Google Shape;722;p74"/>
          <p:cNvSpPr/>
          <p:nvPr/>
        </p:nvSpPr>
        <p:spPr>
          <a:xfrm>
            <a:off x="6248400" y="2667000"/>
            <a:ext cx="1524000" cy="2438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ourier New"/>
              <a:ea typeface="Courier New"/>
              <a:cs typeface="Courier New"/>
              <a:sym typeface="Courier New"/>
            </a:endParaRPr>
          </a:p>
        </p:txBody>
      </p:sp>
      <p:sp>
        <p:nvSpPr>
          <p:cNvPr id="723" name="Google Shape;723;p74"/>
          <p:cNvSpPr txBox="1"/>
          <p:nvPr/>
        </p:nvSpPr>
        <p:spPr>
          <a:xfrm>
            <a:off x="5181600" y="2819400"/>
            <a:ext cx="11430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New"/>
              <a:buNone/>
            </a:pPr>
            <a:r>
              <a:rPr b="0" i="1" lang="en-US" sz="1800" u="none" cap="none" strike="noStrike">
                <a:solidFill>
                  <a:schemeClr val="dk1"/>
                </a:solidFill>
                <a:latin typeface="Courier New"/>
                <a:ea typeface="Courier New"/>
                <a:cs typeface="Courier New"/>
                <a:sym typeface="Courier New"/>
              </a:rPr>
              <a:t>p</a:t>
            </a:r>
            <a:r>
              <a:rPr b="0" i="0" lang="en-US" sz="1800" u="none" cap="none" strike="noStrike">
                <a:solidFill>
                  <a:schemeClr val="dk1"/>
                </a:solidFill>
                <a:latin typeface="Courier New"/>
                <a:ea typeface="Courier New"/>
                <a:cs typeface="Courier New"/>
                <a:sym typeface="Courier New"/>
              </a:rPr>
              <a:t> </a:t>
            </a:r>
            <a:br>
              <a:rPr b="0" i="0" lang="en-US" sz="1800" u="none" cap="none" strike="noStrike">
                <a:solidFill>
                  <a:schemeClr val="dk1"/>
                </a:solidFill>
                <a:latin typeface="Courier New"/>
                <a:ea typeface="Courier New"/>
                <a:cs typeface="Courier New"/>
                <a:sym typeface="Courier New"/>
              </a:rPr>
            </a:br>
            <a:r>
              <a:rPr b="0" i="1" lang="en-US" sz="1800" u="none" cap="none" strike="noStrike">
                <a:solidFill>
                  <a:schemeClr val="dk1"/>
                </a:solidFill>
                <a:latin typeface="Courier New"/>
                <a:ea typeface="Courier New"/>
                <a:cs typeface="Courier New"/>
                <a:sym typeface="Courier New"/>
              </a:rPr>
              <a:t>(8200)</a:t>
            </a:r>
            <a:endParaRPr b="0" i="0" sz="1400" u="none" cap="none" strike="noStrike">
              <a:solidFill>
                <a:srgbClr val="000000"/>
              </a:solidFill>
              <a:latin typeface="Arial"/>
              <a:ea typeface="Arial"/>
              <a:cs typeface="Arial"/>
              <a:sym typeface="Arial"/>
            </a:endParaRPr>
          </a:p>
        </p:txBody>
      </p:sp>
      <p:sp>
        <p:nvSpPr>
          <p:cNvPr id="724" name="Google Shape;724;p74"/>
          <p:cNvSpPr txBox="1"/>
          <p:nvPr/>
        </p:nvSpPr>
        <p:spPr>
          <a:xfrm>
            <a:off x="5181600" y="3657600"/>
            <a:ext cx="12954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x </a:t>
            </a:r>
            <a:br>
              <a:rPr b="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(8196)</a:t>
            </a:r>
            <a:endParaRPr b="0" i="0" sz="1400" u="none" cap="none" strike="noStrike">
              <a:solidFill>
                <a:srgbClr val="000000"/>
              </a:solidFill>
              <a:latin typeface="Arial"/>
              <a:ea typeface="Arial"/>
              <a:cs typeface="Arial"/>
              <a:sym typeface="Arial"/>
            </a:endParaRPr>
          </a:p>
        </p:txBody>
      </p:sp>
      <p:sp>
        <p:nvSpPr>
          <p:cNvPr id="725" name="Google Shape;725;p74"/>
          <p:cNvSpPr/>
          <p:nvPr/>
        </p:nvSpPr>
        <p:spPr>
          <a:xfrm>
            <a:off x="4175125" y="2862263"/>
            <a:ext cx="609600" cy="6096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16</a:t>
            </a:r>
            <a:endParaRPr b="0" i="0" sz="1400" u="none" cap="none" strike="noStrike">
              <a:solidFill>
                <a:srgbClr val="000000"/>
              </a:solidFill>
              <a:latin typeface="Arial"/>
              <a:ea typeface="Arial"/>
              <a:cs typeface="Arial"/>
              <a:sym typeface="Arial"/>
            </a:endParaRPr>
          </a:p>
        </p:txBody>
      </p:sp>
      <p:sp>
        <p:nvSpPr>
          <p:cNvPr id="726" name="Google Shape;726;p74"/>
          <p:cNvSpPr txBox="1"/>
          <p:nvPr/>
        </p:nvSpPr>
        <p:spPr>
          <a:xfrm>
            <a:off x="3625850" y="2973388"/>
            <a:ext cx="3365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a:t>
            </a:r>
            <a:endParaRPr b="0" i="0" sz="1400" u="none" cap="none" strike="noStrike">
              <a:solidFill>
                <a:srgbClr val="000000"/>
              </a:solidFill>
              <a:latin typeface="Arial"/>
              <a:ea typeface="Arial"/>
              <a:cs typeface="Arial"/>
              <a:sym typeface="Arial"/>
            </a:endParaRPr>
          </a:p>
        </p:txBody>
      </p:sp>
      <p:sp>
        <p:nvSpPr>
          <p:cNvPr id="727" name="Google Shape;727;p74"/>
          <p:cNvSpPr txBox="1"/>
          <p:nvPr/>
        </p:nvSpPr>
        <p:spPr>
          <a:xfrm>
            <a:off x="3505200" y="2286000"/>
            <a:ext cx="7937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main</a:t>
            </a:r>
            <a:endParaRPr b="0" i="0" sz="1400" u="none" cap="none" strike="noStrike">
              <a:solidFill>
                <a:srgbClr val="000000"/>
              </a:solidFill>
              <a:latin typeface="Arial"/>
              <a:ea typeface="Arial"/>
              <a:cs typeface="Arial"/>
              <a:sym typeface="Arial"/>
            </a:endParaRPr>
          </a:p>
        </p:txBody>
      </p:sp>
      <p:sp>
        <p:nvSpPr>
          <p:cNvPr id="728" name="Google Shape;728;p74"/>
          <p:cNvSpPr txBox="1"/>
          <p:nvPr/>
        </p:nvSpPr>
        <p:spPr>
          <a:xfrm>
            <a:off x="3184525" y="4614863"/>
            <a:ext cx="14033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doubleIt</a:t>
            </a:r>
            <a:endParaRPr b="0" i="0" sz="1400" u="none" cap="none" strike="noStrike">
              <a:solidFill>
                <a:srgbClr val="000000"/>
              </a:solidFill>
              <a:latin typeface="Arial"/>
              <a:ea typeface="Arial"/>
              <a:cs typeface="Arial"/>
              <a:sym typeface="Arial"/>
            </a:endParaRPr>
          </a:p>
        </p:txBody>
      </p:sp>
      <p:sp>
        <p:nvSpPr>
          <p:cNvPr id="729" name="Google Shape;729;p74"/>
          <p:cNvSpPr/>
          <p:nvPr/>
        </p:nvSpPr>
        <p:spPr>
          <a:xfrm>
            <a:off x="4175125" y="5910263"/>
            <a:ext cx="5334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730" name="Google Shape;730;p74"/>
          <p:cNvSpPr txBox="1"/>
          <p:nvPr/>
        </p:nvSpPr>
        <p:spPr>
          <a:xfrm>
            <a:off x="3794125" y="5986463"/>
            <a:ext cx="3365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ourier New"/>
              <a:buNone/>
            </a:pPr>
            <a:r>
              <a:rPr b="0" i="1" lang="en-US" sz="2000" u="none" cap="none" strike="noStrike">
                <a:solidFill>
                  <a:schemeClr val="dk1"/>
                </a:solidFill>
                <a:latin typeface="Courier New"/>
                <a:ea typeface="Courier New"/>
                <a:cs typeface="Courier New"/>
                <a:sym typeface="Courier New"/>
              </a:rPr>
              <a:t>p</a:t>
            </a:r>
            <a:endParaRPr b="0" i="0" sz="1400" u="none" cap="none" strike="noStrike">
              <a:solidFill>
                <a:srgbClr val="000000"/>
              </a:solidFill>
              <a:latin typeface="Arial"/>
              <a:ea typeface="Arial"/>
              <a:cs typeface="Arial"/>
              <a:sym typeface="Arial"/>
            </a:endParaRPr>
          </a:p>
        </p:txBody>
      </p:sp>
      <p:cxnSp>
        <p:nvCxnSpPr>
          <p:cNvPr id="731" name="Google Shape;731;p74"/>
          <p:cNvCxnSpPr>
            <a:stCxn id="729" idx="3"/>
            <a:endCxn id="725" idx="3"/>
          </p:cNvCxnSpPr>
          <p:nvPr/>
        </p:nvCxnSpPr>
        <p:spPr>
          <a:xfrm flipH="1" rot="10800000">
            <a:off x="4708525" y="3167063"/>
            <a:ext cx="76200" cy="3009900"/>
          </a:xfrm>
          <a:prstGeom prst="curvedConnector3">
            <a:avLst>
              <a:gd fmla="val 522912" name="adj1"/>
            </a:avLst>
          </a:prstGeom>
          <a:noFill/>
          <a:ln cap="flat" cmpd="sng" w="12700">
            <a:solidFill>
              <a:schemeClr val="dk1"/>
            </a:solidFill>
            <a:prstDash val="solid"/>
            <a:round/>
            <a:headEnd len="sm" w="sm" type="none"/>
            <a:tailEnd len="med" w="med" type="triangle"/>
          </a:ln>
        </p:spPr>
      </p:cxnSp>
      <p:sp>
        <p:nvSpPr>
          <p:cNvPr id="732" name="Google Shape;732;p74"/>
          <p:cNvSpPr txBox="1"/>
          <p:nvPr/>
        </p:nvSpPr>
        <p:spPr>
          <a:xfrm>
            <a:off x="5334000" y="4419600"/>
            <a:ext cx="10033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a </a:t>
            </a:r>
            <a:br>
              <a:rPr b="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(8192)</a:t>
            </a:r>
            <a:endParaRPr b="0" i="0" sz="1400" u="none" cap="none" strike="noStrike">
              <a:solidFill>
                <a:srgbClr val="000000"/>
              </a:solidFill>
              <a:latin typeface="Arial"/>
              <a:ea typeface="Arial"/>
              <a:cs typeface="Arial"/>
              <a:sym typeface="Arial"/>
            </a:endParaRPr>
          </a:p>
        </p:txBody>
      </p:sp>
      <p:cxnSp>
        <p:nvCxnSpPr>
          <p:cNvPr id="733" name="Google Shape;733;p74"/>
          <p:cNvCxnSpPr/>
          <p:nvPr/>
        </p:nvCxnSpPr>
        <p:spPr>
          <a:xfrm>
            <a:off x="6248400" y="4343400"/>
            <a:ext cx="1524000" cy="0"/>
          </a:xfrm>
          <a:prstGeom prst="straightConnector1">
            <a:avLst/>
          </a:prstGeom>
          <a:noFill/>
          <a:ln cap="flat" cmpd="sng" w="38100">
            <a:solidFill>
              <a:srgbClr val="000080"/>
            </a:solidFill>
            <a:prstDash val="solid"/>
            <a:round/>
            <a:headEnd len="sm" w="sm" type="none"/>
            <a:tailEnd len="sm" w="sm" type="none"/>
          </a:ln>
        </p:spPr>
      </p:cxnSp>
      <p:cxnSp>
        <p:nvCxnSpPr>
          <p:cNvPr id="734" name="Google Shape;734;p74"/>
          <p:cNvCxnSpPr/>
          <p:nvPr/>
        </p:nvCxnSpPr>
        <p:spPr>
          <a:xfrm>
            <a:off x="6248400" y="3505200"/>
            <a:ext cx="1524000" cy="0"/>
          </a:xfrm>
          <a:prstGeom prst="straightConnector1">
            <a:avLst/>
          </a:prstGeom>
          <a:noFill/>
          <a:ln cap="flat" cmpd="sng" w="12700">
            <a:solidFill>
              <a:schemeClr val="dk1"/>
            </a:solidFill>
            <a:prstDash val="solid"/>
            <a:round/>
            <a:headEnd len="sm" w="sm" type="none"/>
            <a:tailEnd len="sm" w="sm" type="none"/>
          </a:ln>
        </p:spPr>
      </p:cxnSp>
      <p:sp>
        <p:nvSpPr>
          <p:cNvPr id="735" name="Google Shape;735;p74"/>
          <p:cNvSpPr txBox="1"/>
          <p:nvPr/>
        </p:nvSpPr>
        <p:spPr>
          <a:xfrm>
            <a:off x="6781800" y="4495800"/>
            <a:ext cx="4889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16</a:t>
            </a:r>
            <a:endParaRPr b="0" i="0" sz="1400" u="none" cap="none" strike="noStrike">
              <a:solidFill>
                <a:srgbClr val="000000"/>
              </a:solidFill>
              <a:latin typeface="Arial"/>
              <a:ea typeface="Arial"/>
              <a:cs typeface="Arial"/>
              <a:sym typeface="Arial"/>
            </a:endParaRPr>
          </a:p>
        </p:txBody>
      </p:sp>
      <p:sp>
        <p:nvSpPr>
          <p:cNvPr id="736" name="Google Shape;736;p74"/>
          <p:cNvSpPr txBox="1"/>
          <p:nvPr/>
        </p:nvSpPr>
        <p:spPr>
          <a:xfrm>
            <a:off x="6858000" y="3733800"/>
            <a:ext cx="3365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9</a:t>
            </a:r>
            <a:endParaRPr b="0" i="0" sz="1400" u="none" cap="none" strike="noStrike">
              <a:solidFill>
                <a:srgbClr val="000000"/>
              </a:solidFill>
              <a:latin typeface="Arial"/>
              <a:ea typeface="Arial"/>
              <a:cs typeface="Arial"/>
              <a:sym typeface="Arial"/>
            </a:endParaRPr>
          </a:p>
        </p:txBody>
      </p:sp>
      <p:sp>
        <p:nvSpPr>
          <p:cNvPr id="737" name="Google Shape;737;p74"/>
          <p:cNvSpPr txBox="1"/>
          <p:nvPr/>
        </p:nvSpPr>
        <p:spPr>
          <a:xfrm>
            <a:off x="6629400" y="2895600"/>
            <a:ext cx="7937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ourier New"/>
              <a:buNone/>
            </a:pPr>
            <a:r>
              <a:rPr b="0" i="1" lang="en-US" sz="2000" u="none" cap="none" strike="noStrike">
                <a:solidFill>
                  <a:schemeClr val="dk1"/>
                </a:solidFill>
                <a:latin typeface="Courier New"/>
                <a:ea typeface="Courier New"/>
                <a:cs typeface="Courier New"/>
                <a:sym typeface="Courier New"/>
              </a:rPr>
              <a:t>8192</a:t>
            </a:r>
            <a:endParaRPr b="0" i="0" sz="1400" u="none" cap="none" strike="noStrike">
              <a:solidFill>
                <a:srgbClr val="000000"/>
              </a:solidFill>
              <a:latin typeface="Arial"/>
              <a:ea typeface="Arial"/>
              <a:cs typeface="Arial"/>
              <a:sym typeface="Arial"/>
            </a:endParaRPr>
          </a:p>
        </p:txBody>
      </p:sp>
      <p:sp>
        <p:nvSpPr>
          <p:cNvPr id="738" name="Google Shape;738;p74"/>
          <p:cNvSpPr txBox="1"/>
          <p:nvPr/>
        </p:nvSpPr>
        <p:spPr>
          <a:xfrm>
            <a:off x="8001000" y="4495800"/>
            <a:ext cx="7937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main</a:t>
            </a:r>
            <a:endParaRPr b="0" i="0" sz="1400" u="none" cap="none" strike="noStrike">
              <a:solidFill>
                <a:srgbClr val="000000"/>
              </a:solidFill>
              <a:latin typeface="Arial"/>
              <a:ea typeface="Arial"/>
              <a:cs typeface="Arial"/>
              <a:sym typeface="Arial"/>
            </a:endParaRPr>
          </a:p>
        </p:txBody>
      </p:sp>
      <p:sp>
        <p:nvSpPr>
          <p:cNvPr id="739" name="Google Shape;739;p74"/>
          <p:cNvSpPr txBox="1"/>
          <p:nvPr/>
        </p:nvSpPr>
        <p:spPr>
          <a:xfrm>
            <a:off x="7740650" y="3352800"/>
            <a:ext cx="140335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doubleIt</a:t>
            </a:r>
            <a:endParaRPr b="0" i="0" sz="1400" u="none" cap="none" strike="noStrike">
              <a:solidFill>
                <a:srgbClr val="000000"/>
              </a:solidFill>
              <a:latin typeface="Arial"/>
              <a:ea typeface="Arial"/>
              <a:cs typeface="Arial"/>
              <a:sym typeface="Arial"/>
            </a:endParaRPr>
          </a:p>
        </p:txBody>
      </p:sp>
      <p:sp>
        <p:nvSpPr>
          <p:cNvPr id="740" name="Google Shape;740;p74"/>
          <p:cNvSpPr txBox="1"/>
          <p:nvPr/>
        </p:nvSpPr>
        <p:spPr>
          <a:xfrm>
            <a:off x="1143000" y="5867400"/>
            <a:ext cx="14351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a gets 18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7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Another Pointer Example</a:t>
            </a:r>
            <a:endParaRPr/>
          </a:p>
        </p:txBody>
      </p:sp>
      <p:sp>
        <p:nvSpPr>
          <p:cNvPr id="747" name="Google Shape;747;p75"/>
          <p:cNvSpPr txBox="1"/>
          <p:nvPr>
            <p:ph idx="1" type="body"/>
          </p:nvPr>
        </p:nvSpPr>
        <p:spPr>
          <a:xfrm>
            <a:off x="457200" y="1524000"/>
            <a:ext cx="8305800" cy="41148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lnSpc>
                <a:spcPct val="90000"/>
              </a:lnSpc>
              <a:spcBef>
                <a:spcPts val="0"/>
              </a:spcBef>
              <a:spcAft>
                <a:spcPts val="0"/>
              </a:spcAft>
              <a:buSzPct val="85000"/>
              <a:buFont typeface="Arial"/>
              <a:buNone/>
            </a:pPr>
            <a:r>
              <a:rPr lang="en-US" sz="2000">
                <a:latin typeface="Courier New"/>
                <a:ea typeface="Courier New"/>
                <a:cs typeface="Courier New"/>
                <a:sym typeface="Courier New"/>
              </a:rPr>
              <a:t>#include &lt;iostream&gt; </a:t>
            </a:r>
            <a:endParaRPr/>
          </a:p>
          <a:p>
            <a:pPr indent="-274320" lvl="0" marL="274320" rtl="0" algn="l">
              <a:lnSpc>
                <a:spcPct val="90000"/>
              </a:lnSpc>
              <a:spcBef>
                <a:spcPts val="580"/>
              </a:spcBef>
              <a:spcAft>
                <a:spcPts val="0"/>
              </a:spcAft>
              <a:buSzPct val="85000"/>
              <a:buFont typeface="Arial"/>
              <a:buNone/>
            </a:pPr>
            <a:r>
              <a:rPr lang="en-US" sz="2000">
                <a:latin typeface="Courier New"/>
                <a:ea typeface="Courier New"/>
                <a:cs typeface="Courier New"/>
                <a:sym typeface="Courier New"/>
              </a:rPr>
              <a:t>using namespace std;</a:t>
            </a:r>
            <a:endParaRPr/>
          </a:p>
          <a:p>
            <a:pPr indent="-274320" lvl="0" marL="274320" rtl="0" algn="l">
              <a:lnSpc>
                <a:spcPct val="90000"/>
              </a:lnSpc>
              <a:spcBef>
                <a:spcPts val="580"/>
              </a:spcBef>
              <a:spcAft>
                <a:spcPts val="0"/>
              </a:spcAft>
              <a:buSzPct val="85000"/>
              <a:buFont typeface="Arial"/>
              <a:buNone/>
            </a:pPr>
            <a:r>
              <a:rPr lang="en-US" sz="2000">
                <a:latin typeface="Courier New"/>
                <a:ea typeface="Courier New"/>
                <a:cs typeface="Courier New"/>
                <a:sym typeface="Courier New"/>
              </a:rPr>
              <a:t>int main (){</a:t>
            </a:r>
            <a:endParaRPr/>
          </a:p>
          <a:p>
            <a:pPr indent="-274320" lvl="0" marL="274320" rtl="0" algn="l">
              <a:lnSpc>
                <a:spcPct val="90000"/>
              </a:lnSpc>
              <a:spcBef>
                <a:spcPts val="580"/>
              </a:spcBef>
              <a:spcAft>
                <a:spcPts val="0"/>
              </a:spcAft>
              <a:buSzPct val="85000"/>
              <a:buFont typeface="Arial"/>
              <a:buNone/>
            </a:pPr>
            <a:r>
              <a:rPr lang="en-US" sz="2000">
                <a:latin typeface="Courier New"/>
                <a:ea typeface="Courier New"/>
                <a:cs typeface="Courier New"/>
                <a:sym typeface="Courier New"/>
              </a:rPr>
              <a:t>	int value1 = 5, value2 = 15; </a:t>
            </a:r>
            <a:endParaRPr/>
          </a:p>
          <a:p>
            <a:pPr indent="-274320" lvl="0" marL="274320" rtl="0" algn="l">
              <a:lnSpc>
                <a:spcPct val="90000"/>
              </a:lnSpc>
              <a:spcBef>
                <a:spcPts val="580"/>
              </a:spcBef>
              <a:spcAft>
                <a:spcPts val="0"/>
              </a:spcAft>
              <a:buSzPct val="85000"/>
              <a:buFont typeface="Arial"/>
              <a:buNone/>
            </a:pPr>
            <a:r>
              <a:rPr lang="en-US" sz="2000">
                <a:latin typeface="Courier New"/>
                <a:ea typeface="Courier New"/>
                <a:cs typeface="Courier New"/>
                <a:sym typeface="Courier New"/>
              </a:rPr>
              <a:t>	int *p1, *p2; </a:t>
            </a:r>
            <a:endParaRPr/>
          </a:p>
          <a:p>
            <a:pPr indent="-274320" lvl="0" marL="274320" rtl="0" algn="l">
              <a:lnSpc>
                <a:spcPct val="90000"/>
              </a:lnSpc>
              <a:spcBef>
                <a:spcPts val="580"/>
              </a:spcBef>
              <a:spcAft>
                <a:spcPts val="0"/>
              </a:spcAft>
              <a:buSzPct val="85000"/>
              <a:buFont typeface="Arial"/>
              <a:buNone/>
            </a:pPr>
            <a:r>
              <a:rPr lang="en-US" sz="2000">
                <a:latin typeface="Courier New"/>
                <a:ea typeface="Courier New"/>
                <a:cs typeface="Courier New"/>
                <a:sym typeface="Courier New"/>
              </a:rPr>
              <a:t>	p1 = &amp;value1; </a:t>
            </a:r>
            <a:r>
              <a:rPr i="1" lang="en-US" sz="2000">
                <a:latin typeface="Courier New"/>
                <a:ea typeface="Courier New"/>
                <a:cs typeface="Courier New"/>
                <a:sym typeface="Courier New"/>
              </a:rPr>
              <a:t>// p1 = address of value1</a:t>
            </a:r>
            <a:endParaRPr/>
          </a:p>
          <a:p>
            <a:pPr indent="-274320" lvl="0" marL="274320" rtl="0" algn="l">
              <a:lnSpc>
                <a:spcPct val="90000"/>
              </a:lnSpc>
              <a:spcBef>
                <a:spcPts val="580"/>
              </a:spcBef>
              <a:spcAft>
                <a:spcPts val="0"/>
              </a:spcAft>
              <a:buSzPct val="85000"/>
              <a:buFont typeface="Arial"/>
              <a:buNone/>
            </a:pPr>
            <a:r>
              <a:rPr lang="en-US" sz="2000">
                <a:latin typeface="Courier New"/>
                <a:ea typeface="Courier New"/>
                <a:cs typeface="Courier New"/>
                <a:sym typeface="Courier New"/>
              </a:rPr>
              <a:t>	p2 = &amp;value2; </a:t>
            </a:r>
            <a:r>
              <a:rPr i="1" lang="en-US" sz="2000">
                <a:latin typeface="Courier New"/>
                <a:ea typeface="Courier New"/>
                <a:cs typeface="Courier New"/>
                <a:sym typeface="Courier New"/>
              </a:rPr>
              <a:t>// p2 = address of value2</a:t>
            </a:r>
            <a:r>
              <a:rPr lang="en-US" sz="2000">
                <a:latin typeface="Courier New"/>
                <a:ea typeface="Courier New"/>
                <a:cs typeface="Courier New"/>
                <a:sym typeface="Courier New"/>
              </a:rPr>
              <a:t> </a:t>
            </a:r>
            <a:endParaRPr/>
          </a:p>
          <a:p>
            <a:pPr indent="-274320" lvl="0" marL="274320" rtl="0" algn="l">
              <a:lnSpc>
                <a:spcPct val="90000"/>
              </a:lnSpc>
              <a:spcBef>
                <a:spcPts val="580"/>
              </a:spcBef>
              <a:spcAft>
                <a:spcPts val="0"/>
              </a:spcAft>
              <a:buSzPct val="85000"/>
              <a:buFont typeface="Arial"/>
              <a:buNone/>
            </a:pPr>
            <a:r>
              <a:rPr lang="en-US" sz="2000">
                <a:latin typeface="Courier New"/>
                <a:ea typeface="Courier New"/>
                <a:cs typeface="Courier New"/>
                <a:sym typeface="Courier New"/>
              </a:rPr>
              <a:t>	*p1 = 10;     </a:t>
            </a:r>
            <a:r>
              <a:rPr i="1" lang="en-US" sz="2000">
                <a:latin typeface="Courier New"/>
                <a:ea typeface="Courier New"/>
                <a:cs typeface="Courier New"/>
                <a:sym typeface="Courier New"/>
              </a:rPr>
              <a:t>// value pointed to by p1=10</a:t>
            </a:r>
            <a:r>
              <a:rPr lang="en-US" sz="2000">
                <a:latin typeface="Courier New"/>
                <a:ea typeface="Courier New"/>
                <a:cs typeface="Courier New"/>
                <a:sym typeface="Courier New"/>
              </a:rPr>
              <a:t> </a:t>
            </a:r>
            <a:endParaRPr/>
          </a:p>
          <a:p>
            <a:pPr indent="-274320" lvl="0" marL="274320" rtl="0" algn="l">
              <a:lnSpc>
                <a:spcPct val="90000"/>
              </a:lnSpc>
              <a:spcBef>
                <a:spcPts val="580"/>
              </a:spcBef>
              <a:spcAft>
                <a:spcPts val="0"/>
              </a:spcAft>
              <a:buSzPct val="85000"/>
              <a:buFont typeface="Arial"/>
              <a:buNone/>
            </a:pPr>
            <a:r>
              <a:rPr lang="en-US" sz="2000">
                <a:latin typeface="Courier New"/>
                <a:ea typeface="Courier New"/>
                <a:cs typeface="Courier New"/>
                <a:sym typeface="Courier New"/>
              </a:rPr>
              <a:t>	*p2 = *p1;    </a:t>
            </a:r>
            <a:r>
              <a:rPr i="1" lang="en-US" sz="2000">
                <a:latin typeface="Courier New"/>
                <a:ea typeface="Courier New"/>
                <a:cs typeface="Courier New"/>
                <a:sym typeface="Courier New"/>
              </a:rPr>
              <a:t>// value pointed to by p2= value 		    // pointed to by p1</a:t>
            </a:r>
            <a:r>
              <a:rPr lang="en-US" sz="2000">
                <a:latin typeface="Courier New"/>
                <a:ea typeface="Courier New"/>
                <a:cs typeface="Courier New"/>
                <a:sym typeface="Courier New"/>
              </a:rPr>
              <a:t> </a:t>
            </a:r>
            <a:endParaRPr/>
          </a:p>
          <a:p>
            <a:pPr indent="-274320" lvl="0" marL="274320" rtl="0" algn="l">
              <a:lnSpc>
                <a:spcPct val="90000"/>
              </a:lnSpc>
              <a:spcBef>
                <a:spcPts val="580"/>
              </a:spcBef>
              <a:spcAft>
                <a:spcPts val="0"/>
              </a:spcAft>
              <a:buSzPct val="85000"/>
              <a:buFont typeface="Arial"/>
              <a:buNone/>
            </a:pPr>
            <a:r>
              <a:rPr lang="en-US" sz="2000">
                <a:latin typeface="Courier New"/>
                <a:ea typeface="Courier New"/>
                <a:cs typeface="Courier New"/>
                <a:sym typeface="Courier New"/>
              </a:rPr>
              <a:t>	p1 = p2; 	    </a:t>
            </a:r>
            <a:r>
              <a:rPr i="1" lang="en-US" sz="2000">
                <a:latin typeface="Courier New"/>
                <a:ea typeface="Courier New"/>
                <a:cs typeface="Courier New"/>
                <a:sym typeface="Courier New"/>
              </a:rPr>
              <a:t>// p1 = p2 (pointer value copied)</a:t>
            </a:r>
            <a:r>
              <a:rPr lang="en-US" sz="2000">
                <a:latin typeface="Courier New"/>
                <a:ea typeface="Courier New"/>
                <a:cs typeface="Courier New"/>
                <a:sym typeface="Courier New"/>
              </a:rPr>
              <a:t> </a:t>
            </a:r>
            <a:endParaRPr/>
          </a:p>
          <a:p>
            <a:pPr indent="-274320" lvl="0" marL="274320" rtl="0" algn="l">
              <a:lnSpc>
                <a:spcPct val="90000"/>
              </a:lnSpc>
              <a:spcBef>
                <a:spcPts val="580"/>
              </a:spcBef>
              <a:spcAft>
                <a:spcPts val="0"/>
              </a:spcAft>
              <a:buSzPct val="85000"/>
              <a:buFont typeface="Arial"/>
              <a:buNone/>
            </a:pPr>
            <a:r>
              <a:rPr lang="en-US" sz="2000">
                <a:latin typeface="Courier New"/>
                <a:ea typeface="Courier New"/>
                <a:cs typeface="Courier New"/>
                <a:sym typeface="Courier New"/>
              </a:rPr>
              <a:t>	*p1 = 20;     </a:t>
            </a:r>
            <a:r>
              <a:rPr i="1" lang="en-US" sz="2000">
                <a:latin typeface="Courier New"/>
                <a:ea typeface="Courier New"/>
                <a:cs typeface="Courier New"/>
                <a:sym typeface="Courier New"/>
              </a:rPr>
              <a:t>// value pointed to by p1 = 20</a:t>
            </a:r>
            <a:r>
              <a:rPr lang="en-US" sz="2000">
                <a:latin typeface="Courier New"/>
                <a:ea typeface="Courier New"/>
                <a:cs typeface="Courier New"/>
                <a:sym typeface="Courier New"/>
              </a:rPr>
              <a:t> </a:t>
            </a:r>
            <a:endParaRPr/>
          </a:p>
          <a:p>
            <a:pPr indent="-274320" lvl="0" marL="274320" rtl="0" algn="l">
              <a:lnSpc>
                <a:spcPct val="90000"/>
              </a:lnSpc>
              <a:spcBef>
                <a:spcPts val="580"/>
              </a:spcBef>
              <a:spcAft>
                <a:spcPts val="0"/>
              </a:spcAft>
              <a:buSzPct val="85000"/>
              <a:buFont typeface="Arial"/>
              <a:buNone/>
            </a:pPr>
            <a:r>
              <a:rPr lang="en-US" sz="2000">
                <a:latin typeface="Courier New"/>
                <a:ea typeface="Courier New"/>
                <a:cs typeface="Courier New"/>
                <a:sym typeface="Courier New"/>
              </a:rPr>
              <a:t>	cout &lt;&lt; "value1==" &lt;&lt; value1 &lt;&lt; "/ value2==" &lt;&lt; value2; </a:t>
            </a:r>
            <a:endParaRPr/>
          </a:p>
          <a:p>
            <a:pPr indent="-274320" lvl="0" marL="274320" rtl="0" algn="l">
              <a:lnSpc>
                <a:spcPct val="90000"/>
              </a:lnSpc>
              <a:spcBef>
                <a:spcPts val="580"/>
              </a:spcBef>
              <a:spcAft>
                <a:spcPts val="0"/>
              </a:spcAft>
              <a:buSzPct val="85000"/>
              <a:buFont typeface="Arial"/>
              <a:buNone/>
            </a:pPr>
            <a:r>
              <a:rPr lang="en-US" sz="2000">
                <a:latin typeface="Courier New"/>
                <a:ea typeface="Courier New"/>
                <a:cs typeface="Courier New"/>
                <a:sym typeface="Courier New"/>
              </a:rPr>
              <a:t>	return 0; </a:t>
            </a:r>
            <a:endParaRPr/>
          </a:p>
          <a:p>
            <a:pPr indent="-274320" lvl="0" marL="274320" rtl="0" algn="l">
              <a:lnSpc>
                <a:spcPct val="90000"/>
              </a:lnSpc>
              <a:spcBef>
                <a:spcPts val="580"/>
              </a:spcBef>
              <a:spcAft>
                <a:spcPts val="0"/>
              </a:spcAft>
              <a:buSzPct val="85000"/>
              <a:buFont typeface="Arial"/>
              <a:buNone/>
            </a:pPr>
            <a:r>
              <a:rPr lang="en-US" sz="2000">
                <a:latin typeface="Courier New"/>
                <a:ea typeface="Courier New"/>
                <a:cs typeface="Courier New"/>
                <a:sym typeface="Courier New"/>
              </a:rPr>
              <a:t>} </a:t>
            </a:r>
            <a:endParaRPr sz="2000">
              <a:latin typeface="Courier New"/>
              <a:ea typeface="Courier New"/>
              <a:cs typeface="Courier New"/>
              <a:sym typeface="Courier New"/>
            </a:endParaRPr>
          </a:p>
        </p:txBody>
      </p:sp>
      <p:sp>
        <p:nvSpPr>
          <p:cNvPr id="748" name="Google Shape;748;p75"/>
          <p:cNvSpPr txBox="1"/>
          <p:nvPr/>
        </p:nvSpPr>
        <p:spPr>
          <a:xfrm>
            <a:off x="5562600" y="1447800"/>
            <a:ext cx="2876550" cy="1127125"/>
          </a:xfrm>
          <a:prstGeom prst="rect">
            <a:avLst/>
          </a:prstGeom>
          <a:solidFill>
            <a:srgbClr val="D49FFF"/>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Let’s figure out: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value1==? / value2==?</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Also, p1=? p2=?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7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Reference Variables</a:t>
            </a:r>
            <a:endParaRPr/>
          </a:p>
        </p:txBody>
      </p:sp>
      <p:sp>
        <p:nvSpPr>
          <p:cNvPr id="755" name="Google Shape;755;p76"/>
          <p:cNvSpPr txBox="1"/>
          <p:nvPr/>
        </p:nvSpPr>
        <p:spPr>
          <a:xfrm>
            <a:off x="609600" y="1503363"/>
            <a:ext cx="7848600" cy="1163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3200"/>
              <a:buFont typeface="Arial"/>
              <a:buNone/>
            </a:pPr>
            <a:r>
              <a:rPr b="0" i="1" lang="en-US" sz="3200" u="none" cap="none" strike="noStrike">
                <a:solidFill>
                  <a:schemeClr val="hlink"/>
                </a:solidFill>
                <a:latin typeface="Arial"/>
                <a:ea typeface="Arial"/>
                <a:cs typeface="Arial"/>
                <a:sym typeface="Arial"/>
              </a:rPr>
              <a:t>A reference is an additional name to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hlink"/>
              </a:buClr>
              <a:buSzPts val="3200"/>
              <a:buFont typeface="Arial"/>
              <a:buNone/>
            </a:pPr>
            <a:r>
              <a:rPr b="0" i="1" lang="en-US" sz="3200" u="none" cap="none" strike="noStrike">
                <a:solidFill>
                  <a:schemeClr val="hlink"/>
                </a:solidFill>
                <a:latin typeface="Arial"/>
                <a:ea typeface="Arial"/>
                <a:cs typeface="Arial"/>
                <a:sym typeface="Arial"/>
              </a:rPr>
              <a:t>an existing memory location</a:t>
            </a:r>
            <a:endParaRPr b="0" i="0" sz="1400" u="none" cap="none" strike="noStrike">
              <a:solidFill>
                <a:srgbClr val="000000"/>
              </a:solidFill>
              <a:latin typeface="Arial"/>
              <a:ea typeface="Arial"/>
              <a:cs typeface="Arial"/>
              <a:sym typeface="Arial"/>
            </a:endParaRPr>
          </a:p>
        </p:txBody>
      </p:sp>
      <p:grpSp>
        <p:nvGrpSpPr>
          <p:cNvPr id="756" name="Google Shape;756;p76"/>
          <p:cNvGrpSpPr/>
          <p:nvPr/>
        </p:nvGrpSpPr>
        <p:grpSpPr>
          <a:xfrm>
            <a:off x="1600200" y="2895600"/>
            <a:ext cx="1630363" cy="2238375"/>
            <a:chOff x="1085" y="2142"/>
            <a:chExt cx="1027" cy="1410"/>
          </a:xfrm>
        </p:grpSpPr>
        <p:grpSp>
          <p:nvGrpSpPr>
            <p:cNvPr id="757" name="Google Shape;757;p76"/>
            <p:cNvGrpSpPr/>
            <p:nvPr/>
          </p:nvGrpSpPr>
          <p:grpSpPr>
            <a:xfrm>
              <a:off x="1248" y="2544"/>
              <a:ext cx="864" cy="1008"/>
              <a:chOff x="816" y="2304"/>
              <a:chExt cx="1024" cy="1117"/>
            </a:xfrm>
          </p:grpSpPr>
          <p:sp>
            <p:nvSpPr>
              <p:cNvPr id="758" name="Google Shape;758;p76"/>
              <p:cNvSpPr/>
              <p:nvPr/>
            </p:nvSpPr>
            <p:spPr>
              <a:xfrm>
                <a:off x="1375" y="2304"/>
                <a:ext cx="448" cy="39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9</a:t>
                </a:r>
                <a:endParaRPr b="0" i="0" sz="1400" u="none" cap="none" strike="noStrike">
                  <a:solidFill>
                    <a:srgbClr val="000000"/>
                  </a:solidFill>
                  <a:latin typeface="Arial"/>
                  <a:ea typeface="Arial"/>
                  <a:cs typeface="Arial"/>
                  <a:sym typeface="Arial"/>
                </a:endParaRPr>
              </a:p>
            </p:txBody>
          </p:sp>
          <p:sp>
            <p:nvSpPr>
              <p:cNvPr id="759" name="Google Shape;759;p76"/>
              <p:cNvSpPr txBox="1"/>
              <p:nvPr/>
            </p:nvSpPr>
            <p:spPr>
              <a:xfrm>
                <a:off x="1057" y="2361"/>
                <a:ext cx="280" cy="2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x</a:t>
                </a:r>
                <a:endParaRPr b="0" i="0" sz="1400" u="none" cap="none" strike="noStrike">
                  <a:solidFill>
                    <a:srgbClr val="000000"/>
                  </a:solidFill>
                  <a:latin typeface="Arial"/>
                  <a:ea typeface="Arial"/>
                  <a:cs typeface="Arial"/>
                  <a:sym typeface="Arial"/>
                </a:endParaRPr>
              </a:p>
            </p:txBody>
          </p:sp>
          <p:sp>
            <p:nvSpPr>
              <p:cNvPr id="760" name="Google Shape;760;p76"/>
              <p:cNvSpPr/>
              <p:nvPr/>
            </p:nvSpPr>
            <p:spPr>
              <a:xfrm>
                <a:off x="1392" y="3024"/>
                <a:ext cx="448" cy="39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761" name="Google Shape;761;p76"/>
              <p:cNvSpPr txBox="1"/>
              <p:nvPr/>
            </p:nvSpPr>
            <p:spPr>
              <a:xfrm>
                <a:off x="816" y="3072"/>
                <a:ext cx="521" cy="2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ourier New"/>
                  <a:buNone/>
                </a:pPr>
                <a:r>
                  <a:rPr b="0" i="1" lang="en-US" sz="2000" u="none" cap="none" strike="noStrike">
                    <a:solidFill>
                      <a:schemeClr val="dk1"/>
                    </a:solidFill>
                    <a:latin typeface="Courier New"/>
                    <a:ea typeface="Courier New"/>
                    <a:cs typeface="Courier New"/>
                    <a:sym typeface="Courier New"/>
                  </a:rPr>
                  <a:t>ref</a:t>
                </a:r>
                <a:endParaRPr b="0" i="0" sz="1400" u="none" cap="none" strike="noStrike">
                  <a:solidFill>
                    <a:srgbClr val="000000"/>
                  </a:solidFill>
                  <a:latin typeface="Arial"/>
                  <a:ea typeface="Arial"/>
                  <a:cs typeface="Arial"/>
                  <a:sym typeface="Arial"/>
                </a:endParaRPr>
              </a:p>
            </p:txBody>
          </p:sp>
          <p:cxnSp>
            <p:nvCxnSpPr>
              <p:cNvPr id="762" name="Google Shape;762;p76"/>
              <p:cNvCxnSpPr>
                <a:stCxn id="760" idx="3"/>
                <a:endCxn id="758" idx="3"/>
              </p:cNvCxnSpPr>
              <p:nvPr/>
            </p:nvCxnSpPr>
            <p:spPr>
              <a:xfrm rot="10800000">
                <a:off x="1840" y="2623"/>
                <a:ext cx="0" cy="600"/>
              </a:xfrm>
              <a:prstGeom prst="curvedConnector3">
                <a:avLst>
                  <a:gd fmla="val 892373" name="adj1"/>
                </a:avLst>
              </a:prstGeom>
              <a:noFill/>
              <a:ln cap="flat" cmpd="sng" w="38100">
                <a:solidFill>
                  <a:srgbClr val="000080"/>
                </a:solidFill>
                <a:prstDash val="solid"/>
                <a:round/>
                <a:headEnd len="sm" w="sm" type="none"/>
                <a:tailEnd len="med" w="med" type="triangle"/>
              </a:ln>
            </p:spPr>
          </p:cxnSp>
        </p:grpSp>
        <p:sp>
          <p:nvSpPr>
            <p:cNvPr id="763" name="Google Shape;763;p76"/>
            <p:cNvSpPr txBox="1"/>
            <p:nvPr/>
          </p:nvSpPr>
          <p:spPr>
            <a:xfrm>
              <a:off x="1085" y="2142"/>
              <a:ext cx="720"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Pointer:</a:t>
              </a:r>
              <a:endParaRPr b="0" i="0" sz="1400" u="none" cap="none" strike="noStrike">
                <a:solidFill>
                  <a:srgbClr val="000000"/>
                </a:solidFill>
                <a:latin typeface="Arial"/>
                <a:ea typeface="Arial"/>
                <a:cs typeface="Arial"/>
                <a:sym typeface="Arial"/>
              </a:endParaRPr>
            </a:p>
          </p:txBody>
        </p:sp>
      </p:grpSp>
      <p:grpSp>
        <p:nvGrpSpPr>
          <p:cNvPr id="764" name="Google Shape;764;p76"/>
          <p:cNvGrpSpPr/>
          <p:nvPr/>
        </p:nvGrpSpPr>
        <p:grpSpPr>
          <a:xfrm>
            <a:off x="5576888" y="2895600"/>
            <a:ext cx="1890712" cy="1339850"/>
            <a:chOff x="2985" y="2142"/>
            <a:chExt cx="1191" cy="844"/>
          </a:xfrm>
        </p:grpSpPr>
        <p:grpSp>
          <p:nvGrpSpPr>
            <p:cNvPr id="765" name="Google Shape;765;p76"/>
            <p:cNvGrpSpPr/>
            <p:nvPr/>
          </p:nvGrpSpPr>
          <p:grpSpPr>
            <a:xfrm>
              <a:off x="3312" y="2544"/>
              <a:ext cx="864" cy="442"/>
              <a:chOff x="3360" y="2400"/>
              <a:chExt cx="976" cy="524"/>
            </a:xfrm>
          </p:grpSpPr>
          <p:sp>
            <p:nvSpPr>
              <p:cNvPr id="766" name="Google Shape;766;p76"/>
              <p:cNvSpPr/>
              <p:nvPr/>
            </p:nvSpPr>
            <p:spPr>
              <a:xfrm>
                <a:off x="3888" y="2448"/>
                <a:ext cx="448" cy="39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9</a:t>
                </a:r>
                <a:endParaRPr b="0" i="0" sz="1400" u="none" cap="none" strike="noStrike">
                  <a:solidFill>
                    <a:srgbClr val="000000"/>
                  </a:solidFill>
                  <a:latin typeface="Arial"/>
                  <a:ea typeface="Arial"/>
                  <a:cs typeface="Arial"/>
                  <a:sym typeface="Arial"/>
                </a:endParaRPr>
              </a:p>
            </p:txBody>
          </p:sp>
          <p:sp>
            <p:nvSpPr>
              <p:cNvPr id="767" name="Google Shape;767;p76"/>
              <p:cNvSpPr txBox="1"/>
              <p:nvPr/>
            </p:nvSpPr>
            <p:spPr>
              <a:xfrm>
                <a:off x="3360" y="2400"/>
                <a:ext cx="474" cy="52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x</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2000"/>
                  <a:buFont typeface="Courier New"/>
                  <a:buNone/>
                </a:pPr>
                <a:r>
                  <a:rPr b="0" i="1" lang="en-US" sz="2000" u="none" cap="none" strike="noStrike">
                    <a:solidFill>
                      <a:schemeClr val="dk1"/>
                    </a:solidFill>
                    <a:latin typeface="Courier New"/>
                    <a:ea typeface="Courier New"/>
                    <a:cs typeface="Courier New"/>
                    <a:sym typeface="Courier New"/>
                  </a:rPr>
                  <a:t>ref</a:t>
                </a:r>
                <a:endParaRPr b="0" i="0" sz="1400" u="none" cap="none" strike="noStrike">
                  <a:solidFill>
                    <a:srgbClr val="000000"/>
                  </a:solidFill>
                  <a:latin typeface="Arial"/>
                  <a:ea typeface="Arial"/>
                  <a:cs typeface="Arial"/>
                  <a:sym typeface="Arial"/>
                </a:endParaRPr>
              </a:p>
            </p:txBody>
          </p:sp>
        </p:grpSp>
        <p:sp>
          <p:nvSpPr>
            <p:cNvPr id="768" name="Google Shape;768;p76"/>
            <p:cNvSpPr txBox="1"/>
            <p:nvPr/>
          </p:nvSpPr>
          <p:spPr>
            <a:xfrm>
              <a:off x="2985" y="2142"/>
              <a:ext cx="943" cy="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Reference:</a:t>
              </a:r>
              <a:endParaRPr b="0" i="0" sz="1400" u="none" cap="none" strike="noStrike">
                <a:solidFill>
                  <a:srgbClr val="000000"/>
                </a:solidFill>
                <a:latin typeface="Arial"/>
                <a:ea typeface="Arial"/>
                <a:cs typeface="Arial"/>
                <a:sym typeface="Arial"/>
              </a:endParaRPr>
            </a:p>
          </p:txBody>
        </p:sp>
      </p:grpSp>
      <p:sp>
        <p:nvSpPr>
          <p:cNvPr id="769" name="Google Shape;769;p76"/>
          <p:cNvSpPr txBox="1"/>
          <p:nvPr/>
        </p:nvSpPr>
        <p:spPr>
          <a:xfrm>
            <a:off x="1676400" y="5486400"/>
            <a:ext cx="1117600" cy="915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int x=9;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int </a:t>
            </a:r>
            <a:r>
              <a:rPr b="0" i="0" lang="en-US" sz="1800" u="none" cap="none" strike="noStrike">
                <a:solidFill>
                  <a:srgbClr val="FF0000"/>
                </a:solidFill>
                <a:latin typeface="Tahoma"/>
                <a:ea typeface="Tahoma"/>
                <a:cs typeface="Tahoma"/>
                <a:sym typeface="Tahoma"/>
              </a:rPr>
              <a:t>*ref</a:t>
            </a:r>
            <a:r>
              <a:rPr b="0" i="0" lang="en-US" sz="18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ref = &amp;x;</a:t>
            </a:r>
            <a:endParaRPr b="0" i="0" sz="1400" u="none" cap="none" strike="noStrike">
              <a:solidFill>
                <a:srgbClr val="000000"/>
              </a:solidFill>
              <a:latin typeface="Arial"/>
              <a:ea typeface="Arial"/>
              <a:cs typeface="Arial"/>
              <a:sym typeface="Arial"/>
            </a:endParaRPr>
          </a:p>
        </p:txBody>
      </p:sp>
      <p:sp>
        <p:nvSpPr>
          <p:cNvPr id="770" name="Google Shape;770;p76"/>
          <p:cNvSpPr txBox="1"/>
          <p:nvPr/>
        </p:nvSpPr>
        <p:spPr>
          <a:xfrm>
            <a:off x="5969000" y="5334000"/>
            <a:ext cx="1444625"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int x = 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int </a:t>
            </a:r>
            <a:r>
              <a:rPr b="0" i="0" lang="en-US" sz="1800" u="none" cap="none" strike="noStrike">
                <a:solidFill>
                  <a:srgbClr val="FF0000"/>
                </a:solidFill>
                <a:latin typeface="Tahoma"/>
                <a:ea typeface="Tahoma"/>
                <a:cs typeface="Tahoma"/>
                <a:sym typeface="Tahoma"/>
              </a:rPr>
              <a:t>&amp;ref</a:t>
            </a:r>
            <a:r>
              <a:rPr b="0" i="0" lang="en-US" sz="1800" u="none" cap="none" strike="noStrike">
                <a:solidFill>
                  <a:schemeClr val="dk1"/>
                </a:solidFill>
                <a:latin typeface="Tahoma"/>
                <a:ea typeface="Tahoma"/>
                <a:cs typeface="Tahoma"/>
                <a:sym typeface="Tahoma"/>
              </a:rPr>
              <a:t> = x;</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7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Reference Variables</a:t>
            </a:r>
            <a:endParaRPr/>
          </a:p>
        </p:txBody>
      </p:sp>
      <p:sp>
        <p:nvSpPr>
          <p:cNvPr id="777" name="Google Shape;777;p7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040"/>
              <a:buChar char="⚫"/>
            </a:pPr>
            <a:r>
              <a:rPr lang="en-US" sz="2400"/>
              <a:t>A </a:t>
            </a:r>
            <a:r>
              <a:rPr lang="en-US" sz="2400">
                <a:solidFill>
                  <a:schemeClr val="hlink"/>
                </a:solidFill>
              </a:rPr>
              <a:t>reference</a:t>
            </a:r>
            <a:r>
              <a:rPr lang="en-US" sz="2400"/>
              <a:t> </a:t>
            </a:r>
            <a:r>
              <a:rPr lang="en-US" sz="2400">
                <a:solidFill>
                  <a:schemeClr val="hlink"/>
                </a:solidFill>
              </a:rPr>
              <a:t>variable</a:t>
            </a:r>
            <a:r>
              <a:rPr lang="en-US" sz="2400"/>
              <a:t> serves as an alternative name for an object</a:t>
            </a:r>
            <a:endParaRPr/>
          </a:p>
          <a:p>
            <a:pPr indent="-274320" lvl="0" marL="274320" rtl="0" algn="l">
              <a:lnSpc>
                <a:spcPct val="90000"/>
              </a:lnSpc>
              <a:spcBef>
                <a:spcPts val="580"/>
              </a:spcBef>
              <a:spcAft>
                <a:spcPts val="0"/>
              </a:spcAft>
              <a:buSzPts val="2040"/>
              <a:buFont typeface="Arial"/>
              <a:buNone/>
            </a:pPr>
            <a:r>
              <a:t/>
            </a:r>
            <a:endParaRPr sz="2400"/>
          </a:p>
          <a:p>
            <a:pPr indent="-228600" lvl="2" marL="822960" rtl="0" algn="l">
              <a:lnSpc>
                <a:spcPct val="90000"/>
              </a:lnSpc>
              <a:spcBef>
                <a:spcPts val="370"/>
              </a:spcBef>
              <a:spcAft>
                <a:spcPts val="0"/>
              </a:spcAft>
              <a:buSzPts val="1785"/>
              <a:buFont typeface="Noto Sans Symbols"/>
              <a:buNone/>
            </a:pPr>
            <a:r>
              <a:rPr lang="en-US" sz="2100">
                <a:latin typeface="Courier New"/>
                <a:ea typeface="Courier New"/>
                <a:cs typeface="Courier New"/>
                <a:sym typeface="Courier New"/>
              </a:rPr>
              <a:t>int m = 10;</a:t>
            </a:r>
            <a:endParaRPr/>
          </a:p>
          <a:p>
            <a:pPr indent="-228600" lvl="2" marL="822960" rtl="0" algn="l">
              <a:lnSpc>
                <a:spcPct val="90000"/>
              </a:lnSpc>
              <a:spcBef>
                <a:spcPts val="370"/>
              </a:spcBef>
              <a:spcAft>
                <a:spcPts val="0"/>
              </a:spcAft>
              <a:buSzPts val="1785"/>
              <a:buFont typeface="Noto Sans Symbols"/>
              <a:buNone/>
            </a:pPr>
            <a:r>
              <a:rPr lang="en-US" sz="2100">
                <a:solidFill>
                  <a:srgbClr val="FF0000"/>
                </a:solidFill>
                <a:latin typeface="Courier New"/>
                <a:ea typeface="Courier New"/>
                <a:cs typeface="Courier New"/>
                <a:sym typeface="Courier New"/>
              </a:rPr>
              <a:t>int &amp;j = m;</a:t>
            </a:r>
            <a:r>
              <a:rPr lang="en-US" sz="2100">
                <a:latin typeface="Courier New"/>
                <a:ea typeface="Courier New"/>
                <a:cs typeface="Courier New"/>
                <a:sym typeface="Courier New"/>
              </a:rPr>
              <a:t>  // j is a reference variable</a:t>
            </a:r>
            <a:endParaRPr/>
          </a:p>
          <a:p>
            <a:pPr indent="-228600" lvl="2" marL="822960" rtl="0" algn="l">
              <a:lnSpc>
                <a:spcPct val="90000"/>
              </a:lnSpc>
              <a:spcBef>
                <a:spcPts val="370"/>
              </a:spcBef>
              <a:spcAft>
                <a:spcPts val="0"/>
              </a:spcAft>
              <a:buSzPts val="1785"/>
              <a:buFont typeface="Noto Sans Symbols"/>
              <a:buNone/>
            </a:pPr>
            <a:r>
              <a:rPr lang="en-US" sz="2100">
                <a:latin typeface="Courier New"/>
                <a:ea typeface="Courier New"/>
                <a:cs typeface="Courier New"/>
                <a:sym typeface="Courier New"/>
              </a:rPr>
              <a:t>cout &lt;&lt; “value of m = “ &lt;&lt; m &lt;&lt; endl; </a:t>
            </a:r>
            <a:endParaRPr/>
          </a:p>
          <a:p>
            <a:pPr indent="-228600" lvl="2" marL="822960" rtl="0" algn="l">
              <a:lnSpc>
                <a:spcPct val="90000"/>
              </a:lnSpc>
              <a:spcBef>
                <a:spcPts val="370"/>
              </a:spcBef>
              <a:spcAft>
                <a:spcPts val="0"/>
              </a:spcAft>
              <a:buSzPts val="1785"/>
              <a:buFont typeface="Noto Sans Symbols"/>
              <a:buNone/>
            </a:pPr>
            <a:r>
              <a:rPr lang="en-US" sz="2100">
                <a:latin typeface="Courier New"/>
                <a:ea typeface="Courier New"/>
                <a:cs typeface="Courier New"/>
                <a:sym typeface="Courier New"/>
              </a:rPr>
              <a:t>                  //print 10</a:t>
            </a:r>
            <a:endParaRPr/>
          </a:p>
          <a:p>
            <a:pPr indent="-228600" lvl="2" marL="822960" rtl="0" algn="l">
              <a:lnSpc>
                <a:spcPct val="90000"/>
              </a:lnSpc>
              <a:spcBef>
                <a:spcPts val="370"/>
              </a:spcBef>
              <a:spcAft>
                <a:spcPts val="0"/>
              </a:spcAft>
              <a:buSzPts val="1785"/>
              <a:buFont typeface="Noto Sans Symbols"/>
              <a:buNone/>
            </a:pPr>
            <a:r>
              <a:rPr lang="en-US" sz="2100">
                <a:latin typeface="Courier New"/>
                <a:ea typeface="Courier New"/>
                <a:cs typeface="Courier New"/>
                <a:sym typeface="Courier New"/>
              </a:rPr>
              <a:t>j = 18;</a:t>
            </a:r>
            <a:endParaRPr/>
          </a:p>
          <a:p>
            <a:pPr indent="-228600" lvl="2" marL="822960" rtl="0" algn="l">
              <a:lnSpc>
                <a:spcPct val="90000"/>
              </a:lnSpc>
              <a:spcBef>
                <a:spcPts val="370"/>
              </a:spcBef>
              <a:spcAft>
                <a:spcPts val="0"/>
              </a:spcAft>
              <a:buSzPts val="1785"/>
              <a:buFont typeface="Noto Sans Symbols"/>
              <a:buNone/>
            </a:pPr>
            <a:r>
              <a:rPr lang="en-US" sz="2100">
                <a:latin typeface="Courier New"/>
                <a:ea typeface="Courier New"/>
                <a:cs typeface="Courier New"/>
                <a:sym typeface="Courier New"/>
              </a:rPr>
              <a:t>cout &lt;&lt; “value of m = “ &lt;&lt; m &lt;&lt; endl; </a:t>
            </a:r>
            <a:endParaRPr/>
          </a:p>
          <a:p>
            <a:pPr indent="-228600" lvl="2" marL="822960" rtl="0" algn="l">
              <a:lnSpc>
                <a:spcPct val="90000"/>
              </a:lnSpc>
              <a:spcBef>
                <a:spcPts val="370"/>
              </a:spcBef>
              <a:spcAft>
                <a:spcPts val="0"/>
              </a:spcAft>
              <a:buSzPts val="1785"/>
              <a:buFont typeface="Noto Sans Symbols"/>
              <a:buNone/>
            </a:pPr>
            <a:r>
              <a:rPr lang="en-US" sz="2100">
                <a:latin typeface="Courier New"/>
                <a:ea typeface="Courier New"/>
                <a:cs typeface="Courier New"/>
                <a:sym typeface="Courier New"/>
              </a:rPr>
              <a:t>     // print 18</a:t>
            </a:r>
            <a:endParaRPr sz="2100">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7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Reference Variables</a:t>
            </a:r>
            <a:endParaRPr/>
          </a:p>
        </p:txBody>
      </p:sp>
      <p:sp>
        <p:nvSpPr>
          <p:cNvPr id="784" name="Google Shape;784;p7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A </a:t>
            </a:r>
            <a:r>
              <a:rPr lang="en-US">
                <a:solidFill>
                  <a:schemeClr val="hlink"/>
                </a:solidFill>
              </a:rPr>
              <a:t>reference variable</a:t>
            </a:r>
            <a:r>
              <a:rPr lang="en-US"/>
              <a:t> always refers to the same object. Assigning a reference variable with a new value actually changes the value of the referred object.</a:t>
            </a:r>
            <a:endParaRPr/>
          </a:p>
          <a:p>
            <a:pPr indent="-274320" lvl="0" marL="274320" rtl="0" algn="l">
              <a:lnSpc>
                <a:spcPct val="100000"/>
              </a:lnSpc>
              <a:spcBef>
                <a:spcPts val="580"/>
              </a:spcBef>
              <a:spcAft>
                <a:spcPts val="0"/>
              </a:spcAft>
              <a:buSzPts val="2210"/>
              <a:buChar char="⚫"/>
            </a:pPr>
            <a:r>
              <a:rPr lang="en-US">
                <a:solidFill>
                  <a:schemeClr val="hlink"/>
                </a:solidFill>
              </a:rPr>
              <a:t>Reference</a:t>
            </a:r>
            <a:r>
              <a:rPr lang="en-US"/>
              <a:t> variables are commonly used for parameter passing to a function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7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Traditional Pointer Usage</a:t>
            </a:r>
            <a:endParaRPr/>
          </a:p>
        </p:txBody>
      </p:sp>
      <p:sp>
        <p:nvSpPr>
          <p:cNvPr id="791" name="Google Shape;791;p79"/>
          <p:cNvSpPr txBox="1"/>
          <p:nvPr>
            <p:ph idx="1" type="body"/>
          </p:nvPr>
        </p:nvSpPr>
        <p:spPr>
          <a:xfrm>
            <a:off x="609600" y="1828800"/>
            <a:ext cx="8305800" cy="41148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90000"/>
              </a:lnSpc>
              <a:spcBef>
                <a:spcPts val="0"/>
              </a:spcBef>
              <a:spcAft>
                <a:spcPts val="0"/>
              </a:spcAft>
              <a:buSzPts val="2040"/>
              <a:buFont typeface="Arial"/>
              <a:buNone/>
            </a:pPr>
            <a:r>
              <a:rPr lang="en-US" sz="2400">
                <a:latin typeface="Courier New"/>
                <a:ea typeface="Courier New"/>
                <a:cs typeface="Courier New"/>
                <a:sym typeface="Courier New"/>
              </a:rPr>
              <a:t>void IndirectSwap(</a:t>
            </a:r>
            <a:r>
              <a:rPr lang="en-US" sz="2400">
                <a:solidFill>
                  <a:srgbClr val="FF0000"/>
                </a:solidFill>
                <a:latin typeface="Courier New"/>
                <a:ea typeface="Courier New"/>
                <a:cs typeface="Courier New"/>
                <a:sym typeface="Courier New"/>
              </a:rPr>
              <a:t>char *Ptr1</a:t>
            </a:r>
            <a:r>
              <a:rPr lang="en-US" sz="2400">
                <a:latin typeface="Courier New"/>
                <a:ea typeface="Courier New"/>
                <a:cs typeface="Courier New"/>
                <a:sym typeface="Courier New"/>
              </a:rPr>
              <a:t>, </a:t>
            </a:r>
            <a:r>
              <a:rPr lang="en-US" sz="2400">
                <a:solidFill>
                  <a:srgbClr val="FF0000"/>
                </a:solidFill>
                <a:latin typeface="Courier New"/>
                <a:ea typeface="Courier New"/>
                <a:cs typeface="Courier New"/>
                <a:sym typeface="Courier New"/>
              </a:rPr>
              <a:t>char *Ptr2</a:t>
            </a:r>
            <a:r>
              <a:rPr lang="en-US" sz="2400">
                <a:latin typeface="Courier New"/>
                <a:ea typeface="Courier New"/>
                <a:cs typeface="Courier New"/>
                <a:sym typeface="Courier New"/>
              </a:rPr>
              <a:t>){</a:t>
            </a:r>
            <a:endParaRPr/>
          </a:p>
          <a:p>
            <a:pPr indent="-228600" lvl="1" marL="548640" rtl="0" algn="l">
              <a:lnSpc>
                <a:spcPct val="90000"/>
              </a:lnSpc>
              <a:spcBef>
                <a:spcPts val="370"/>
              </a:spcBef>
              <a:spcAft>
                <a:spcPts val="0"/>
              </a:spcAft>
              <a:buSzPts val="1700"/>
              <a:buFont typeface="Arial"/>
              <a:buNone/>
            </a:pPr>
            <a:r>
              <a:rPr lang="en-US" sz="2000">
                <a:latin typeface="Courier New"/>
                <a:ea typeface="Courier New"/>
                <a:cs typeface="Courier New"/>
                <a:sym typeface="Courier New"/>
              </a:rPr>
              <a:t>char temp = *Ptr1;</a:t>
            </a:r>
            <a:endParaRPr/>
          </a:p>
          <a:p>
            <a:pPr indent="-228600" lvl="1" marL="548640" rtl="0" algn="l">
              <a:lnSpc>
                <a:spcPct val="90000"/>
              </a:lnSpc>
              <a:spcBef>
                <a:spcPts val="370"/>
              </a:spcBef>
              <a:spcAft>
                <a:spcPts val="0"/>
              </a:spcAft>
              <a:buSzPts val="1700"/>
              <a:buFont typeface="Arial"/>
              <a:buNone/>
            </a:pPr>
            <a:r>
              <a:rPr lang="en-US" sz="2000">
                <a:latin typeface="Courier New"/>
                <a:ea typeface="Courier New"/>
                <a:cs typeface="Courier New"/>
                <a:sym typeface="Courier New"/>
              </a:rPr>
              <a:t>*Ptr1 = *Ptr2;</a:t>
            </a:r>
            <a:endParaRPr/>
          </a:p>
          <a:p>
            <a:pPr indent="-228600" lvl="1" marL="548640" rtl="0" algn="l">
              <a:lnSpc>
                <a:spcPct val="90000"/>
              </a:lnSpc>
              <a:spcBef>
                <a:spcPts val="370"/>
              </a:spcBef>
              <a:spcAft>
                <a:spcPts val="0"/>
              </a:spcAft>
              <a:buSzPts val="1700"/>
              <a:buFont typeface="Arial"/>
              <a:buNone/>
            </a:pPr>
            <a:r>
              <a:rPr lang="en-US" sz="2000">
                <a:latin typeface="Courier New"/>
                <a:ea typeface="Courier New"/>
                <a:cs typeface="Courier New"/>
                <a:sym typeface="Courier New"/>
              </a:rPr>
              <a:t>*Ptr2 = temp;</a:t>
            </a:r>
            <a:endParaRPr/>
          </a:p>
          <a:p>
            <a:pPr indent="-274320" lvl="0" marL="274320" rtl="0" algn="l">
              <a:lnSpc>
                <a:spcPct val="90000"/>
              </a:lnSpc>
              <a:spcBef>
                <a:spcPts val="580"/>
              </a:spcBef>
              <a:spcAft>
                <a:spcPts val="0"/>
              </a:spcAft>
              <a:buSzPts val="2040"/>
              <a:buFont typeface="Arial"/>
              <a:buNone/>
            </a:pPr>
            <a:r>
              <a:rPr lang="en-US" sz="2400">
                <a:latin typeface="Courier New"/>
                <a:ea typeface="Courier New"/>
                <a:cs typeface="Courier New"/>
                <a:sym typeface="Courier New"/>
              </a:rPr>
              <a:t>}</a:t>
            </a:r>
            <a:endParaRPr/>
          </a:p>
          <a:p>
            <a:pPr indent="-274320" lvl="0" marL="274320" rtl="0" algn="l">
              <a:lnSpc>
                <a:spcPct val="90000"/>
              </a:lnSpc>
              <a:spcBef>
                <a:spcPts val="580"/>
              </a:spcBef>
              <a:spcAft>
                <a:spcPts val="0"/>
              </a:spcAft>
              <a:buSzPts val="2040"/>
              <a:buFont typeface="Arial"/>
              <a:buNone/>
            </a:pPr>
            <a:r>
              <a:rPr lang="en-US" sz="2400">
                <a:latin typeface="Courier New"/>
                <a:ea typeface="Courier New"/>
                <a:cs typeface="Courier New"/>
                <a:sym typeface="Courier New"/>
              </a:rPr>
              <a:t>int main() {</a:t>
            </a:r>
            <a:endParaRPr/>
          </a:p>
          <a:p>
            <a:pPr indent="-228600" lvl="1" marL="548640" rtl="0" algn="l">
              <a:lnSpc>
                <a:spcPct val="90000"/>
              </a:lnSpc>
              <a:spcBef>
                <a:spcPts val="370"/>
              </a:spcBef>
              <a:spcAft>
                <a:spcPts val="0"/>
              </a:spcAft>
              <a:buSzPts val="1700"/>
              <a:buFont typeface="Arial"/>
              <a:buNone/>
            </a:pPr>
            <a:r>
              <a:rPr lang="en-US" sz="2000">
                <a:latin typeface="Courier New"/>
                <a:ea typeface="Courier New"/>
                <a:cs typeface="Courier New"/>
                <a:sym typeface="Courier New"/>
              </a:rPr>
              <a:t>char a = 'y';</a:t>
            </a:r>
            <a:endParaRPr/>
          </a:p>
          <a:p>
            <a:pPr indent="-228600" lvl="1" marL="548640" rtl="0" algn="l">
              <a:lnSpc>
                <a:spcPct val="90000"/>
              </a:lnSpc>
              <a:spcBef>
                <a:spcPts val="370"/>
              </a:spcBef>
              <a:spcAft>
                <a:spcPts val="0"/>
              </a:spcAft>
              <a:buSzPts val="1700"/>
              <a:buFont typeface="Arial"/>
              <a:buNone/>
            </a:pPr>
            <a:r>
              <a:rPr lang="en-US" sz="2000">
                <a:latin typeface="Courier New"/>
                <a:ea typeface="Courier New"/>
                <a:cs typeface="Courier New"/>
                <a:sym typeface="Courier New"/>
              </a:rPr>
              <a:t>char b = 'n';</a:t>
            </a:r>
            <a:endParaRPr/>
          </a:p>
          <a:p>
            <a:pPr indent="-228600" lvl="1" marL="548640" rtl="0" algn="l">
              <a:lnSpc>
                <a:spcPct val="90000"/>
              </a:lnSpc>
              <a:spcBef>
                <a:spcPts val="370"/>
              </a:spcBef>
              <a:spcAft>
                <a:spcPts val="0"/>
              </a:spcAft>
              <a:buSzPts val="1700"/>
              <a:buFont typeface="Arial"/>
              <a:buNone/>
            </a:pPr>
            <a:r>
              <a:rPr lang="en-US" sz="2000">
                <a:latin typeface="Courier New"/>
                <a:ea typeface="Courier New"/>
                <a:cs typeface="Courier New"/>
                <a:sym typeface="Courier New"/>
              </a:rPr>
              <a:t>IndirectSwap(</a:t>
            </a:r>
            <a:r>
              <a:rPr lang="en-US" sz="2000">
                <a:solidFill>
                  <a:srgbClr val="FF0000"/>
                </a:solidFill>
                <a:latin typeface="Courier New"/>
                <a:ea typeface="Courier New"/>
                <a:cs typeface="Courier New"/>
                <a:sym typeface="Courier New"/>
              </a:rPr>
              <a:t>&amp;a</a:t>
            </a:r>
            <a:r>
              <a:rPr lang="en-US" sz="2000">
                <a:latin typeface="Courier New"/>
                <a:ea typeface="Courier New"/>
                <a:cs typeface="Courier New"/>
                <a:sym typeface="Courier New"/>
              </a:rPr>
              <a:t>, </a:t>
            </a:r>
            <a:r>
              <a:rPr lang="en-US" sz="2000">
                <a:solidFill>
                  <a:srgbClr val="FF0000"/>
                </a:solidFill>
                <a:latin typeface="Courier New"/>
                <a:ea typeface="Courier New"/>
                <a:cs typeface="Courier New"/>
                <a:sym typeface="Courier New"/>
              </a:rPr>
              <a:t>&amp;b</a:t>
            </a:r>
            <a:r>
              <a:rPr lang="en-US" sz="2000">
                <a:latin typeface="Courier New"/>
                <a:ea typeface="Courier New"/>
                <a:cs typeface="Courier New"/>
                <a:sym typeface="Courier New"/>
              </a:rPr>
              <a:t>);</a:t>
            </a:r>
            <a:endParaRPr/>
          </a:p>
          <a:p>
            <a:pPr indent="-228600" lvl="1" marL="548640" rtl="0" algn="l">
              <a:lnSpc>
                <a:spcPct val="90000"/>
              </a:lnSpc>
              <a:spcBef>
                <a:spcPts val="370"/>
              </a:spcBef>
              <a:spcAft>
                <a:spcPts val="0"/>
              </a:spcAft>
              <a:buSzPts val="1700"/>
              <a:buFont typeface="Arial"/>
              <a:buNone/>
            </a:pPr>
            <a:r>
              <a:rPr lang="en-US" sz="2000">
                <a:latin typeface="Courier New"/>
                <a:ea typeface="Courier New"/>
                <a:cs typeface="Courier New"/>
                <a:sym typeface="Courier New"/>
              </a:rPr>
              <a:t>cout &lt;&lt; a &lt;&lt; b &lt;&lt; endl;</a:t>
            </a:r>
            <a:endParaRPr/>
          </a:p>
          <a:p>
            <a:pPr indent="-228600" lvl="1" marL="548640" rtl="0" algn="l">
              <a:lnSpc>
                <a:spcPct val="90000"/>
              </a:lnSpc>
              <a:spcBef>
                <a:spcPts val="370"/>
              </a:spcBef>
              <a:spcAft>
                <a:spcPts val="0"/>
              </a:spcAft>
              <a:buSzPts val="1700"/>
              <a:buFont typeface="Arial"/>
              <a:buNone/>
            </a:pPr>
            <a:r>
              <a:rPr lang="en-US" sz="2000">
                <a:latin typeface="Courier New"/>
                <a:ea typeface="Courier New"/>
                <a:cs typeface="Courier New"/>
                <a:sym typeface="Courier New"/>
              </a:rPr>
              <a:t>return 0;</a:t>
            </a:r>
            <a:endParaRPr/>
          </a:p>
          <a:p>
            <a:pPr indent="-274320" lvl="0" marL="274320" rtl="0" algn="l">
              <a:lnSpc>
                <a:spcPct val="90000"/>
              </a:lnSpc>
              <a:spcBef>
                <a:spcPts val="580"/>
              </a:spcBef>
              <a:spcAft>
                <a:spcPts val="0"/>
              </a:spcAft>
              <a:buSzPts val="2040"/>
              <a:buFont typeface="Arial"/>
              <a:buNone/>
            </a:pPr>
            <a:r>
              <a:rPr lang="en-US" sz="2400">
                <a:latin typeface="Courier New"/>
                <a:ea typeface="Courier New"/>
                <a:cs typeface="Courier New"/>
                <a:sym typeface="Courier New"/>
              </a:rPr>
              <a:t>}</a:t>
            </a:r>
            <a:endParaRPr/>
          </a:p>
          <a:p>
            <a:pPr indent="-144780" lvl="0" marL="274320" rtl="0" algn="l">
              <a:lnSpc>
                <a:spcPct val="90000"/>
              </a:lnSpc>
              <a:spcBef>
                <a:spcPts val="580"/>
              </a:spcBef>
              <a:spcAft>
                <a:spcPts val="0"/>
              </a:spcAft>
              <a:buSzPts val="2040"/>
              <a:buNone/>
            </a:pPr>
            <a:r>
              <a:t/>
            </a:r>
            <a:endParaRPr sz="2400">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8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Pass by Reference</a:t>
            </a:r>
            <a:endParaRPr/>
          </a:p>
        </p:txBody>
      </p:sp>
      <p:sp>
        <p:nvSpPr>
          <p:cNvPr id="798" name="Google Shape;798;p80"/>
          <p:cNvSpPr txBox="1"/>
          <p:nvPr>
            <p:ph idx="1" type="body"/>
          </p:nvPr>
        </p:nvSpPr>
        <p:spPr>
          <a:xfrm>
            <a:off x="609600" y="1676400"/>
            <a:ext cx="7848600" cy="41148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90000"/>
              </a:lnSpc>
              <a:spcBef>
                <a:spcPts val="0"/>
              </a:spcBef>
              <a:spcAft>
                <a:spcPts val="0"/>
              </a:spcAft>
              <a:buSzPts val="2040"/>
              <a:buFont typeface="Arial"/>
              <a:buNone/>
            </a:pPr>
            <a:r>
              <a:rPr lang="en-US" sz="2400">
                <a:latin typeface="Courier New"/>
                <a:ea typeface="Courier New"/>
                <a:cs typeface="Courier New"/>
                <a:sym typeface="Courier New"/>
              </a:rPr>
              <a:t>void IndirectSwap(</a:t>
            </a:r>
            <a:r>
              <a:rPr lang="en-US" sz="2400">
                <a:solidFill>
                  <a:srgbClr val="FF0000"/>
                </a:solidFill>
                <a:latin typeface="Courier New"/>
                <a:ea typeface="Courier New"/>
                <a:cs typeface="Courier New"/>
                <a:sym typeface="Courier New"/>
              </a:rPr>
              <a:t>char&amp; y</a:t>
            </a:r>
            <a:r>
              <a:rPr lang="en-US" sz="2400">
                <a:latin typeface="Courier New"/>
                <a:ea typeface="Courier New"/>
                <a:cs typeface="Courier New"/>
                <a:sym typeface="Courier New"/>
              </a:rPr>
              <a:t>, </a:t>
            </a:r>
            <a:r>
              <a:rPr lang="en-US" sz="2400">
                <a:solidFill>
                  <a:srgbClr val="FF0000"/>
                </a:solidFill>
                <a:latin typeface="Courier New"/>
                <a:ea typeface="Courier New"/>
                <a:cs typeface="Courier New"/>
                <a:sym typeface="Courier New"/>
              </a:rPr>
              <a:t>char&amp; z</a:t>
            </a:r>
            <a:r>
              <a:rPr lang="en-US" sz="2400">
                <a:latin typeface="Courier New"/>
                <a:ea typeface="Courier New"/>
                <a:cs typeface="Courier New"/>
                <a:sym typeface="Courier New"/>
              </a:rPr>
              <a:t>) {</a:t>
            </a:r>
            <a:endParaRPr/>
          </a:p>
          <a:p>
            <a:pPr indent="-228600" lvl="1" marL="548640" rtl="0" algn="l">
              <a:lnSpc>
                <a:spcPct val="90000"/>
              </a:lnSpc>
              <a:spcBef>
                <a:spcPts val="370"/>
              </a:spcBef>
              <a:spcAft>
                <a:spcPts val="0"/>
              </a:spcAft>
              <a:buSzPts val="1700"/>
              <a:buFont typeface="Arial"/>
              <a:buNone/>
            </a:pPr>
            <a:r>
              <a:rPr lang="en-US" sz="2000">
                <a:latin typeface="Courier New"/>
                <a:ea typeface="Courier New"/>
                <a:cs typeface="Courier New"/>
                <a:sym typeface="Courier New"/>
              </a:rPr>
              <a:t>char temp = y;</a:t>
            </a:r>
            <a:endParaRPr/>
          </a:p>
          <a:p>
            <a:pPr indent="-228600" lvl="1" marL="548640" rtl="0" algn="l">
              <a:lnSpc>
                <a:spcPct val="90000"/>
              </a:lnSpc>
              <a:spcBef>
                <a:spcPts val="370"/>
              </a:spcBef>
              <a:spcAft>
                <a:spcPts val="0"/>
              </a:spcAft>
              <a:buSzPts val="1700"/>
              <a:buFont typeface="Arial"/>
              <a:buNone/>
            </a:pPr>
            <a:r>
              <a:rPr lang="en-US" sz="2000">
                <a:latin typeface="Courier New"/>
                <a:ea typeface="Courier New"/>
                <a:cs typeface="Courier New"/>
                <a:sym typeface="Courier New"/>
              </a:rPr>
              <a:t>y = z;</a:t>
            </a:r>
            <a:endParaRPr/>
          </a:p>
          <a:p>
            <a:pPr indent="-228600" lvl="1" marL="548640" rtl="0" algn="l">
              <a:lnSpc>
                <a:spcPct val="90000"/>
              </a:lnSpc>
              <a:spcBef>
                <a:spcPts val="370"/>
              </a:spcBef>
              <a:spcAft>
                <a:spcPts val="0"/>
              </a:spcAft>
              <a:buSzPts val="1700"/>
              <a:buFont typeface="Arial"/>
              <a:buNone/>
            </a:pPr>
            <a:r>
              <a:rPr lang="en-US" sz="2000">
                <a:latin typeface="Courier New"/>
                <a:ea typeface="Courier New"/>
                <a:cs typeface="Courier New"/>
                <a:sym typeface="Courier New"/>
              </a:rPr>
              <a:t>z = temp;</a:t>
            </a:r>
            <a:endParaRPr/>
          </a:p>
          <a:p>
            <a:pPr indent="-274320" lvl="0" marL="274320" rtl="0" algn="l">
              <a:lnSpc>
                <a:spcPct val="90000"/>
              </a:lnSpc>
              <a:spcBef>
                <a:spcPts val="580"/>
              </a:spcBef>
              <a:spcAft>
                <a:spcPts val="0"/>
              </a:spcAft>
              <a:buSzPts val="2040"/>
              <a:buFont typeface="Arial"/>
              <a:buNone/>
            </a:pPr>
            <a:r>
              <a:rPr lang="en-US" sz="2400">
                <a:latin typeface="Courier New"/>
                <a:ea typeface="Courier New"/>
                <a:cs typeface="Courier New"/>
                <a:sym typeface="Courier New"/>
              </a:rPr>
              <a:t>}</a:t>
            </a:r>
            <a:endParaRPr/>
          </a:p>
          <a:p>
            <a:pPr indent="-274320" lvl="0" marL="274320" rtl="0" algn="l">
              <a:lnSpc>
                <a:spcPct val="90000"/>
              </a:lnSpc>
              <a:spcBef>
                <a:spcPts val="580"/>
              </a:spcBef>
              <a:spcAft>
                <a:spcPts val="0"/>
              </a:spcAft>
              <a:buSzPts val="2040"/>
              <a:buFont typeface="Arial"/>
              <a:buNone/>
            </a:pPr>
            <a:r>
              <a:rPr lang="en-US" sz="2400">
                <a:latin typeface="Courier New"/>
                <a:ea typeface="Courier New"/>
                <a:cs typeface="Courier New"/>
                <a:sym typeface="Courier New"/>
              </a:rPr>
              <a:t>int main() {</a:t>
            </a:r>
            <a:endParaRPr/>
          </a:p>
          <a:p>
            <a:pPr indent="-228600" lvl="1" marL="548640" rtl="0" algn="l">
              <a:lnSpc>
                <a:spcPct val="90000"/>
              </a:lnSpc>
              <a:spcBef>
                <a:spcPts val="370"/>
              </a:spcBef>
              <a:spcAft>
                <a:spcPts val="0"/>
              </a:spcAft>
              <a:buSzPts val="1700"/>
              <a:buFont typeface="Arial"/>
              <a:buNone/>
            </a:pPr>
            <a:r>
              <a:rPr lang="en-US" sz="2000">
                <a:latin typeface="Courier New"/>
                <a:ea typeface="Courier New"/>
                <a:cs typeface="Courier New"/>
                <a:sym typeface="Courier New"/>
              </a:rPr>
              <a:t>char a = 'y';</a:t>
            </a:r>
            <a:endParaRPr/>
          </a:p>
          <a:p>
            <a:pPr indent="-228600" lvl="1" marL="548640" rtl="0" algn="l">
              <a:lnSpc>
                <a:spcPct val="90000"/>
              </a:lnSpc>
              <a:spcBef>
                <a:spcPts val="370"/>
              </a:spcBef>
              <a:spcAft>
                <a:spcPts val="0"/>
              </a:spcAft>
              <a:buSzPts val="1700"/>
              <a:buFont typeface="Arial"/>
              <a:buNone/>
            </a:pPr>
            <a:r>
              <a:rPr lang="en-US" sz="2000">
                <a:latin typeface="Courier New"/>
                <a:ea typeface="Courier New"/>
                <a:cs typeface="Courier New"/>
                <a:sym typeface="Courier New"/>
              </a:rPr>
              <a:t>char b = 'n';</a:t>
            </a:r>
            <a:endParaRPr/>
          </a:p>
          <a:p>
            <a:pPr indent="-228600" lvl="1" marL="548640" rtl="0" algn="l">
              <a:lnSpc>
                <a:spcPct val="90000"/>
              </a:lnSpc>
              <a:spcBef>
                <a:spcPts val="370"/>
              </a:spcBef>
              <a:spcAft>
                <a:spcPts val="0"/>
              </a:spcAft>
              <a:buSzPts val="1700"/>
              <a:buFont typeface="Arial"/>
              <a:buNone/>
            </a:pPr>
            <a:r>
              <a:rPr lang="en-US" sz="2000">
                <a:latin typeface="Courier New"/>
                <a:ea typeface="Courier New"/>
                <a:cs typeface="Courier New"/>
                <a:sym typeface="Courier New"/>
              </a:rPr>
              <a:t>IndirectSwap(</a:t>
            </a:r>
            <a:r>
              <a:rPr lang="en-US" sz="2000">
                <a:solidFill>
                  <a:srgbClr val="FF0000"/>
                </a:solidFill>
                <a:latin typeface="Courier New"/>
                <a:ea typeface="Courier New"/>
                <a:cs typeface="Courier New"/>
                <a:sym typeface="Courier New"/>
              </a:rPr>
              <a:t>a</a:t>
            </a:r>
            <a:r>
              <a:rPr lang="en-US" sz="2000">
                <a:latin typeface="Courier New"/>
                <a:ea typeface="Courier New"/>
                <a:cs typeface="Courier New"/>
                <a:sym typeface="Courier New"/>
              </a:rPr>
              <a:t>, </a:t>
            </a:r>
            <a:r>
              <a:rPr lang="en-US" sz="2000">
                <a:solidFill>
                  <a:srgbClr val="FF0000"/>
                </a:solidFill>
                <a:latin typeface="Courier New"/>
                <a:ea typeface="Courier New"/>
                <a:cs typeface="Courier New"/>
                <a:sym typeface="Courier New"/>
              </a:rPr>
              <a:t>b</a:t>
            </a:r>
            <a:r>
              <a:rPr lang="en-US" sz="2000">
                <a:latin typeface="Courier New"/>
                <a:ea typeface="Courier New"/>
                <a:cs typeface="Courier New"/>
                <a:sym typeface="Courier New"/>
              </a:rPr>
              <a:t>);</a:t>
            </a:r>
            <a:endParaRPr/>
          </a:p>
          <a:p>
            <a:pPr indent="-228600" lvl="1" marL="548640" rtl="0" algn="l">
              <a:lnSpc>
                <a:spcPct val="90000"/>
              </a:lnSpc>
              <a:spcBef>
                <a:spcPts val="370"/>
              </a:spcBef>
              <a:spcAft>
                <a:spcPts val="0"/>
              </a:spcAft>
              <a:buSzPts val="1700"/>
              <a:buFont typeface="Arial"/>
              <a:buNone/>
            </a:pPr>
            <a:r>
              <a:rPr lang="en-US" sz="2000">
                <a:latin typeface="Courier New"/>
                <a:ea typeface="Courier New"/>
                <a:cs typeface="Courier New"/>
                <a:sym typeface="Courier New"/>
              </a:rPr>
              <a:t>cout &lt;&lt; a &lt;&lt; b &lt;&lt; endl;</a:t>
            </a:r>
            <a:endParaRPr/>
          </a:p>
          <a:p>
            <a:pPr indent="-228600" lvl="1" marL="548640" rtl="0" algn="l">
              <a:lnSpc>
                <a:spcPct val="90000"/>
              </a:lnSpc>
              <a:spcBef>
                <a:spcPts val="370"/>
              </a:spcBef>
              <a:spcAft>
                <a:spcPts val="0"/>
              </a:spcAft>
              <a:buSzPts val="1700"/>
              <a:buFont typeface="Arial"/>
              <a:buNone/>
            </a:pPr>
            <a:r>
              <a:rPr lang="en-US" sz="2000">
                <a:latin typeface="Courier New"/>
                <a:ea typeface="Courier New"/>
                <a:cs typeface="Courier New"/>
                <a:sym typeface="Courier New"/>
              </a:rPr>
              <a:t>return 0;</a:t>
            </a:r>
            <a:endParaRPr/>
          </a:p>
          <a:p>
            <a:pPr indent="-274320" lvl="0" marL="274320" rtl="0" algn="l">
              <a:lnSpc>
                <a:spcPct val="90000"/>
              </a:lnSpc>
              <a:spcBef>
                <a:spcPts val="580"/>
              </a:spcBef>
              <a:spcAft>
                <a:spcPts val="0"/>
              </a:spcAft>
              <a:buSzPts val="2040"/>
              <a:buFont typeface="Arial"/>
              <a:buNone/>
            </a:pPr>
            <a:r>
              <a:rPr lang="en-US" sz="2400">
                <a:latin typeface="Courier New"/>
                <a:ea typeface="Courier New"/>
                <a:cs typeface="Courier New"/>
                <a:sym typeface="Courier New"/>
              </a:rPr>
              <a: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8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Type Conversions</a:t>
            </a:r>
            <a:endParaRPr/>
          </a:p>
        </p:txBody>
      </p:sp>
      <p:sp>
        <p:nvSpPr>
          <p:cNvPr id="804" name="Google Shape;804;p8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b="1" lang="en-US"/>
              <a:t>C++ facilitates type conversion into 2 forms :</a:t>
            </a:r>
            <a:endParaRPr/>
          </a:p>
          <a:p>
            <a:pPr indent="-274320" lvl="0" marL="274320" rtl="0" algn="l">
              <a:lnSpc>
                <a:spcPct val="100000"/>
              </a:lnSpc>
              <a:spcBef>
                <a:spcPts val="580"/>
              </a:spcBef>
              <a:spcAft>
                <a:spcPts val="0"/>
              </a:spcAft>
              <a:buSzPts val="2210"/>
              <a:buChar char="⚫"/>
            </a:pPr>
            <a:r>
              <a:rPr b="1" lang="en-US">
                <a:solidFill>
                  <a:schemeClr val="accent2"/>
                </a:solidFill>
              </a:rPr>
              <a:t>Implicit Type Conversion </a:t>
            </a:r>
            <a:r>
              <a:rPr lang="en-US"/>
              <a:t>- performed by the compiler without programmer’s intervention.</a:t>
            </a:r>
            <a:endParaRPr/>
          </a:p>
          <a:p>
            <a:pPr indent="-274320" lvl="0" marL="274320" rtl="0" algn="l">
              <a:lnSpc>
                <a:spcPct val="100000"/>
              </a:lnSpc>
              <a:spcBef>
                <a:spcPts val="580"/>
              </a:spcBef>
              <a:spcAft>
                <a:spcPts val="0"/>
              </a:spcAft>
              <a:buSzPts val="2210"/>
              <a:buNone/>
            </a:pPr>
            <a:r>
              <a:rPr lang="en-US"/>
              <a:t>--The C++ compiler converts all operands upto the type of the largest operand, which is called </a:t>
            </a:r>
            <a:r>
              <a:rPr b="1" lang="en-US"/>
              <a:t>type promotion. </a:t>
            </a:r>
            <a:endParaRPr/>
          </a:p>
          <a:p>
            <a:pPr indent="-274320" lvl="0" marL="274320" rtl="0" algn="l">
              <a:lnSpc>
                <a:spcPct val="100000"/>
              </a:lnSpc>
              <a:spcBef>
                <a:spcPts val="580"/>
              </a:spcBef>
              <a:spcAft>
                <a:spcPts val="0"/>
              </a:spcAft>
              <a:buSzPts val="2210"/>
              <a:buChar char="⚫"/>
            </a:pPr>
            <a:r>
              <a:rPr b="1" lang="en-US">
                <a:solidFill>
                  <a:schemeClr val="accent2"/>
                </a:solidFill>
              </a:rPr>
              <a:t>Explicit Type Conversion </a:t>
            </a:r>
            <a:endParaRPr/>
          </a:p>
          <a:p>
            <a:pPr indent="-274320" lvl="0" marL="274320" rtl="0" algn="l">
              <a:lnSpc>
                <a:spcPct val="100000"/>
              </a:lnSpc>
              <a:spcBef>
                <a:spcPts val="580"/>
              </a:spcBef>
              <a:spcAft>
                <a:spcPts val="0"/>
              </a:spcAft>
              <a:buSzPts val="2210"/>
              <a:buChar char="⚫"/>
            </a:pPr>
            <a:r>
              <a:rPr lang="en-US"/>
              <a:t>Explicit conversion can be done using type cast operator and the general syntax for doing this is :</a:t>
            </a:r>
            <a:endParaRPr/>
          </a:p>
          <a:p>
            <a:pPr indent="-274320" lvl="0" marL="274320" rtl="0" algn="l">
              <a:lnSpc>
                <a:spcPct val="100000"/>
              </a:lnSpc>
              <a:spcBef>
                <a:spcPts val="580"/>
              </a:spcBef>
              <a:spcAft>
                <a:spcPts val="0"/>
              </a:spcAft>
              <a:buSzPts val="2210"/>
              <a:buChar char="⚫"/>
            </a:pPr>
            <a:r>
              <a:rPr lang="en-US">
                <a:solidFill>
                  <a:srgbClr val="FF0000"/>
                </a:solidFill>
              </a:rPr>
              <a:t>datatype (expression); </a:t>
            </a:r>
            <a:endParaRPr/>
          </a:p>
          <a:p>
            <a:pPr indent="-274320" lvl="0" marL="274320" rtl="0" algn="l">
              <a:lnSpc>
                <a:spcPct val="100000"/>
              </a:lnSpc>
              <a:spcBef>
                <a:spcPts val="580"/>
              </a:spcBef>
              <a:spcAft>
                <a:spcPts val="0"/>
              </a:spcAft>
              <a:buSzPts val="2210"/>
              <a:buNone/>
            </a:pPr>
            <a:r>
              <a:t/>
            </a:r>
            <a:endParaRPr b="1">
              <a:solidFill>
                <a:schemeClr val="accent2"/>
              </a:solidFill>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POP VS  OOP</a:t>
            </a:r>
            <a:endParaRPr/>
          </a:p>
        </p:txBody>
      </p:sp>
      <p:pic>
        <p:nvPicPr>
          <p:cNvPr id="142" name="Google Shape;142;p19"/>
          <p:cNvPicPr preferRelativeResize="0"/>
          <p:nvPr>
            <p:ph idx="1" type="body"/>
          </p:nvPr>
        </p:nvPicPr>
        <p:blipFill rotWithShape="1">
          <a:blip r:embed="rId3">
            <a:alphaModFix/>
          </a:blip>
          <a:srcRect b="0" l="0" r="0" t="0"/>
          <a:stretch/>
        </p:blipFill>
        <p:spPr>
          <a:xfrm>
            <a:off x="685800" y="1219200"/>
            <a:ext cx="8001000" cy="51054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8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Type Conversions</a:t>
            </a:r>
            <a:endParaRPr/>
          </a:p>
        </p:txBody>
      </p:sp>
      <p:sp>
        <p:nvSpPr>
          <p:cNvPr id="810" name="Google Shape;810;p8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210"/>
              <a:buNone/>
            </a:pPr>
            <a:r>
              <a:rPr lang="en-US"/>
              <a:t>#</a:t>
            </a:r>
            <a:r>
              <a:rPr lang="en-US" u="sng">
                <a:solidFill>
                  <a:schemeClr val="hlink"/>
                </a:solidFill>
                <a:hlinkClick r:id="rId3"/>
              </a:rPr>
              <a:t>include</a:t>
            </a:r>
            <a:r>
              <a:rPr lang="en-US"/>
              <a:t> &lt;iostream&gt;</a:t>
            </a:r>
            <a:endParaRPr/>
          </a:p>
          <a:p>
            <a:pPr indent="-274320" lvl="0" marL="274320" rtl="0" algn="l">
              <a:lnSpc>
                <a:spcPct val="100000"/>
              </a:lnSpc>
              <a:spcBef>
                <a:spcPts val="580"/>
              </a:spcBef>
              <a:spcAft>
                <a:spcPts val="0"/>
              </a:spcAft>
              <a:buSzPts val="2210"/>
              <a:buNone/>
            </a:pPr>
            <a:r>
              <a:rPr lang="en-US"/>
              <a:t>using namespace std;</a:t>
            </a:r>
            <a:endParaRPr/>
          </a:p>
          <a:p>
            <a:pPr indent="-274320" lvl="0" marL="274320" rtl="0" algn="l">
              <a:lnSpc>
                <a:spcPct val="100000"/>
              </a:lnSpc>
              <a:spcBef>
                <a:spcPts val="580"/>
              </a:spcBef>
              <a:spcAft>
                <a:spcPts val="0"/>
              </a:spcAft>
              <a:buSzPts val="2210"/>
              <a:buNone/>
            </a:pPr>
            <a:r>
              <a:rPr lang="en-US"/>
              <a:t>void main(){</a:t>
            </a:r>
            <a:endParaRPr/>
          </a:p>
          <a:p>
            <a:pPr indent="-274320" lvl="0" marL="274320" rtl="0" algn="l">
              <a:lnSpc>
                <a:spcPct val="100000"/>
              </a:lnSpc>
              <a:spcBef>
                <a:spcPts val="580"/>
              </a:spcBef>
              <a:spcAft>
                <a:spcPts val="0"/>
              </a:spcAft>
              <a:buSzPts val="2210"/>
              <a:buNone/>
            </a:pPr>
            <a:r>
              <a:rPr lang="en-US"/>
              <a:t>int a;float b,c;</a:t>
            </a:r>
            <a:endParaRPr/>
          </a:p>
          <a:p>
            <a:pPr indent="-274320" lvl="0" marL="274320" rtl="0" algn="l">
              <a:lnSpc>
                <a:spcPct val="100000"/>
              </a:lnSpc>
              <a:spcBef>
                <a:spcPts val="580"/>
              </a:spcBef>
              <a:spcAft>
                <a:spcPts val="0"/>
              </a:spcAft>
              <a:buSzPts val="2210"/>
              <a:buNone/>
            </a:pPr>
            <a:r>
              <a:rPr lang="en-US"/>
              <a:t>cout &lt;&lt; "Enter the value of a:";</a:t>
            </a:r>
            <a:endParaRPr/>
          </a:p>
          <a:p>
            <a:pPr indent="-274320" lvl="0" marL="274320" rtl="0" algn="l">
              <a:lnSpc>
                <a:spcPct val="100000"/>
              </a:lnSpc>
              <a:spcBef>
                <a:spcPts val="580"/>
              </a:spcBef>
              <a:spcAft>
                <a:spcPts val="0"/>
              </a:spcAft>
              <a:buSzPts val="2210"/>
              <a:buNone/>
            </a:pPr>
            <a:r>
              <a:rPr lang="en-US"/>
              <a:t>cin &gt;&gt; a;</a:t>
            </a:r>
            <a:endParaRPr/>
          </a:p>
          <a:p>
            <a:pPr indent="-274320" lvl="0" marL="274320" rtl="0" algn="l">
              <a:lnSpc>
                <a:spcPct val="100000"/>
              </a:lnSpc>
              <a:spcBef>
                <a:spcPts val="580"/>
              </a:spcBef>
              <a:spcAft>
                <a:spcPts val="0"/>
              </a:spcAft>
              <a:buSzPts val="2210"/>
              <a:buNone/>
            </a:pPr>
            <a:r>
              <a:rPr lang="en-US"/>
              <a:t>cout &lt;&lt; "Enter the value of b:";</a:t>
            </a:r>
            <a:endParaRPr/>
          </a:p>
          <a:p>
            <a:pPr indent="-274320" lvl="0" marL="274320" rtl="0" algn="l">
              <a:lnSpc>
                <a:spcPct val="100000"/>
              </a:lnSpc>
              <a:spcBef>
                <a:spcPts val="580"/>
              </a:spcBef>
              <a:spcAft>
                <a:spcPts val="0"/>
              </a:spcAft>
              <a:buSzPts val="2210"/>
              <a:buNone/>
            </a:pPr>
            <a:r>
              <a:rPr lang="en-US"/>
              <a:t>cin &gt;&gt; b;</a:t>
            </a:r>
            <a:endParaRPr/>
          </a:p>
          <a:p>
            <a:pPr indent="-274320" lvl="0" marL="274320" rtl="0" algn="l">
              <a:lnSpc>
                <a:spcPct val="100000"/>
              </a:lnSpc>
              <a:spcBef>
                <a:spcPts val="580"/>
              </a:spcBef>
              <a:spcAft>
                <a:spcPts val="0"/>
              </a:spcAft>
              <a:buSzPts val="2210"/>
              <a:buNone/>
            </a:pPr>
            <a:r>
              <a:rPr b="1" lang="en-US"/>
              <a:t>c = float(a)+b;</a:t>
            </a:r>
            <a:endParaRPr/>
          </a:p>
          <a:p>
            <a:pPr indent="-274320" lvl="0" marL="274320" rtl="0" algn="l">
              <a:lnSpc>
                <a:spcPct val="100000"/>
              </a:lnSpc>
              <a:spcBef>
                <a:spcPts val="580"/>
              </a:spcBef>
              <a:spcAft>
                <a:spcPts val="0"/>
              </a:spcAft>
              <a:buSzPts val="2210"/>
              <a:buNone/>
            </a:pPr>
            <a:r>
              <a:rPr lang="en-US"/>
              <a:t>cout &lt;&lt; "The value of c is:" &lt;&lt; c;</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8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Type Cast Operator</a:t>
            </a:r>
            <a:endParaRPr/>
          </a:p>
        </p:txBody>
      </p:sp>
      <p:sp>
        <p:nvSpPr>
          <p:cNvPr id="816" name="Google Shape;816;p83"/>
          <p:cNvSpPr txBox="1"/>
          <p:nvPr>
            <p:ph idx="1" type="body"/>
          </p:nvPr>
        </p:nvSpPr>
        <p:spPr>
          <a:xfrm>
            <a:off x="457200" y="1600200"/>
            <a:ext cx="8229600" cy="4648200"/>
          </a:xfrm>
          <a:prstGeom prst="rect">
            <a:avLst/>
          </a:prstGeom>
          <a:noFill/>
          <a:ln>
            <a:noFill/>
          </a:ln>
        </p:spPr>
        <p:txBody>
          <a:bodyPr anchorCtr="0" anchor="t" bIns="45700" lIns="91425" spcFirstLastPara="1" rIns="91425" wrap="square" tIns="45700">
            <a:normAutofit/>
          </a:bodyPr>
          <a:lstStyle/>
          <a:p>
            <a:pPr indent="-465138" lvl="0" marL="465138" rtl="0" algn="l">
              <a:lnSpc>
                <a:spcPct val="100000"/>
              </a:lnSpc>
              <a:spcBef>
                <a:spcPts val="0"/>
              </a:spcBef>
              <a:spcAft>
                <a:spcPts val="0"/>
              </a:spcAft>
              <a:buClr>
                <a:srgbClr val="CCCCFF"/>
              </a:buClr>
              <a:buSzPts val="2380"/>
              <a:buFont typeface="Times New Roman"/>
              <a:buNone/>
            </a:pPr>
            <a:r>
              <a:rPr lang="en-US" sz="2800"/>
              <a:t>C++ permit explicit type conversion of variables or expressions using the type cast operator.</a:t>
            </a:r>
            <a:endParaRPr/>
          </a:p>
          <a:p>
            <a:pPr indent="-465138" lvl="0" marL="465138" rtl="0" algn="l">
              <a:lnSpc>
                <a:spcPct val="100000"/>
              </a:lnSpc>
              <a:spcBef>
                <a:spcPts val="580"/>
              </a:spcBef>
              <a:spcAft>
                <a:spcPts val="0"/>
              </a:spcAft>
              <a:buClr>
                <a:srgbClr val="CCCCFF"/>
              </a:buClr>
              <a:buSzPts val="2380"/>
              <a:buFont typeface="Times New Roman"/>
              <a:buChar char="o"/>
            </a:pPr>
            <a:r>
              <a:rPr lang="en-US" sz="2800">
                <a:solidFill>
                  <a:schemeClr val="hlink"/>
                </a:solidFill>
              </a:rPr>
              <a:t>(type-name) expression     </a:t>
            </a:r>
            <a:r>
              <a:rPr lang="en-US" sz="2800"/>
              <a:t>// C notation</a:t>
            </a:r>
            <a:endParaRPr/>
          </a:p>
          <a:p>
            <a:pPr indent="-465138" lvl="0" marL="465138" rtl="0" algn="l">
              <a:lnSpc>
                <a:spcPct val="100000"/>
              </a:lnSpc>
              <a:spcBef>
                <a:spcPts val="580"/>
              </a:spcBef>
              <a:spcAft>
                <a:spcPts val="0"/>
              </a:spcAft>
              <a:buClr>
                <a:srgbClr val="CCCCFF"/>
              </a:buClr>
              <a:buSzPts val="2380"/>
              <a:buFont typeface="Times New Roman"/>
              <a:buNone/>
            </a:pPr>
            <a:r>
              <a:t/>
            </a:r>
            <a:endParaRPr sz="2800">
              <a:solidFill>
                <a:schemeClr val="hlink"/>
              </a:solidFill>
            </a:endParaRPr>
          </a:p>
          <a:p>
            <a:pPr indent="-465138" lvl="0" marL="465138" rtl="0" algn="l">
              <a:lnSpc>
                <a:spcPct val="100000"/>
              </a:lnSpc>
              <a:spcBef>
                <a:spcPts val="580"/>
              </a:spcBef>
              <a:spcAft>
                <a:spcPts val="0"/>
              </a:spcAft>
              <a:buClr>
                <a:srgbClr val="CCCCFF"/>
              </a:buClr>
              <a:buSzPts val="2380"/>
              <a:buFont typeface="Times New Roman"/>
              <a:buChar char="o"/>
            </a:pPr>
            <a:r>
              <a:rPr lang="en-US" sz="2800">
                <a:solidFill>
                  <a:schemeClr val="hlink"/>
                </a:solidFill>
              </a:rPr>
              <a:t>type-name ( expression ) </a:t>
            </a:r>
            <a:r>
              <a:rPr lang="en-US" sz="2800"/>
              <a:t>//  C++ notation </a:t>
            </a:r>
            <a:endParaRPr/>
          </a:p>
          <a:p>
            <a:pPr indent="-465138" lvl="0" marL="465138" rtl="0" algn="l">
              <a:lnSpc>
                <a:spcPct val="100000"/>
              </a:lnSpc>
              <a:spcBef>
                <a:spcPts val="580"/>
              </a:spcBef>
              <a:spcAft>
                <a:spcPts val="0"/>
              </a:spcAft>
              <a:buClr>
                <a:srgbClr val="CCCCFF"/>
              </a:buClr>
              <a:buSzPts val="2380"/>
              <a:buFont typeface="Times New Roman"/>
              <a:buNone/>
            </a:pPr>
            <a:r>
              <a:rPr lang="en-US" sz="2800"/>
              <a:t>		                                  //  like a function call</a:t>
            </a:r>
            <a:endParaRPr/>
          </a:p>
          <a:p>
            <a:pPr indent="-465138" lvl="0" marL="465138" rtl="0" algn="l">
              <a:lnSpc>
                <a:spcPct val="100000"/>
              </a:lnSpc>
              <a:spcBef>
                <a:spcPts val="580"/>
              </a:spcBef>
              <a:spcAft>
                <a:spcPts val="0"/>
              </a:spcAft>
              <a:buClr>
                <a:srgbClr val="CCCCFF"/>
              </a:buClr>
              <a:buSzPts val="2380"/>
              <a:buFont typeface="Times New Roman"/>
              <a:buNone/>
            </a:pPr>
            <a:r>
              <a:rPr lang="en-US" sz="2800"/>
              <a:t>		                                  //  notation</a:t>
            </a:r>
            <a:endParaRPr/>
          </a:p>
          <a:p>
            <a:pPr indent="-465138" lvl="0" marL="465138" rtl="0" algn="l">
              <a:lnSpc>
                <a:spcPct val="100000"/>
              </a:lnSpc>
              <a:spcBef>
                <a:spcPts val="580"/>
              </a:spcBef>
              <a:spcAft>
                <a:spcPts val="0"/>
              </a:spcAft>
              <a:buClr>
                <a:srgbClr val="CCCCFF"/>
              </a:buClr>
              <a:buSzPts val="2380"/>
              <a:buFont typeface="Times New Roman"/>
              <a:buNone/>
            </a:pPr>
            <a:r>
              <a:rPr lang="en-US" sz="2800">
                <a:solidFill>
                  <a:schemeClr val="hlink"/>
                </a:solidFill>
              </a:rPr>
              <a:t>eg:-  </a:t>
            </a:r>
            <a:r>
              <a:rPr lang="en-US" sz="2800"/>
              <a:t>average = sum /(float) i;</a:t>
            </a:r>
            <a:r>
              <a:rPr lang="en-US" sz="2800">
                <a:solidFill>
                  <a:schemeClr val="hlink"/>
                </a:solidFill>
              </a:rPr>
              <a:t>  </a:t>
            </a:r>
            <a:r>
              <a:rPr lang="en-US" sz="2800">
                <a:solidFill>
                  <a:srgbClr val="9EE086"/>
                </a:solidFill>
              </a:rPr>
              <a:t>// C notation</a:t>
            </a:r>
            <a:endParaRPr/>
          </a:p>
          <a:p>
            <a:pPr indent="-465138" lvl="0" marL="465138" rtl="0" algn="l">
              <a:lnSpc>
                <a:spcPct val="100000"/>
              </a:lnSpc>
              <a:spcBef>
                <a:spcPts val="580"/>
              </a:spcBef>
              <a:spcAft>
                <a:spcPts val="0"/>
              </a:spcAft>
              <a:buClr>
                <a:srgbClr val="CCCCFF"/>
              </a:buClr>
              <a:buSzPts val="2380"/>
              <a:buFont typeface="Times New Roman"/>
              <a:buNone/>
            </a:pPr>
            <a:r>
              <a:rPr lang="en-US" sz="2800">
                <a:solidFill>
                  <a:schemeClr val="hlink"/>
                </a:solidFill>
              </a:rPr>
              <a:t>        </a:t>
            </a:r>
            <a:r>
              <a:rPr lang="en-US" sz="2800"/>
              <a:t>average = sum / float(i);</a:t>
            </a:r>
            <a:r>
              <a:rPr lang="en-US" sz="2800">
                <a:solidFill>
                  <a:schemeClr val="hlink"/>
                </a:solidFill>
              </a:rPr>
              <a:t> </a:t>
            </a:r>
            <a:r>
              <a:rPr lang="en-US" sz="2800">
                <a:solidFill>
                  <a:srgbClr val="9EE086"/>
                </a:solidFill>
              </a:rPr>
              <a:t>// C++ notation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Type Cast Operator</a:t>
            </a:r>
            <a:endParaRPr/>
          </a:p>
        </p:txBody>
      </p:sp>
      <p:sp>
        <p:nvSpPr>
          <p:cNvPr id="822" name="Google Shape;822;p84"/>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CCCFF"/>
              </a:buClr>
              <a:buSzPts val="2210"/>
              <a:buFont typeface="Times New Roman"/>
              <a:buNone/>
            </a:pPr>
            <a:r>
              <a:rPr lang="en-US"/>
              <a:t>p = int * ( q );   </a:t>
            </a:r>
            <a:r>
              <a:rPr lang="en-US">
                <a:solidFill>
                  <a:schemeClr val="hlink"/>
                </a:solidFill>
              </a:rPr>
              <a:t>// is illegal</a:t>
            </a:r>
            <a:endParaRPr/>
          </a:p>
          <a:p>
            <a:pPr indent="0" lvl="0" marL="0" rtl="0" algn="l">
              <a:lnSpc>
                <a:spcPct val="90000"/>
              </a:lnSpc>
              <a:spcBef>
                <a:spcPts val="580"/>
              </a:spcBef>
              <a:spcAft>
                <a:spcPts val="0"/>
              </a:spcAft>
              <a:buClr>
                <a:srgbClr val="CCCCFF"/>
              </a:buClr>
              <a:buSzPts val="2210"/>
              <a:buFont typeface="Times New Roman"/>
              <a:buNone/>
            </a:pPr>
            <a:r>
              <a:t/>
            </a:r>
            <a:endParaRPr/>
          </a:p>
          <a:p>
            <a:pPr indent="0" lvl="0" marL="0" rtl="0" algn="l">
              <a:lnSpc>
                <a:spcPct val="90000"/>
              </a:lnSpc>
              <a:spcBef>
                <a:spcPts val="580"/>
              </a:spcBef>
              <a:spcAft>
                <a:spcPts val="0"/>
              </a:spcAft>
              <a:buClr>
                <a:srgbClr val="CCCCFF"/>
              </a:buClr>
              <a:buSzPts val="2210"/>
              <a:buFont typeface="Times New Roman"/>
              <a:buNone/>
            </a:pPr>
            <a:r>
              <a:t/>
            </a:r>
            <a:endParaRPr/>
          </a:p>
          <a:p>
            <a:pPr indent="0" lvl="0" marL="0" rtl="0" algn="l">
              <a:lnSpc>
                <a:spcPct val="90000"/>
              </a:lnSpc>
              <a:spcBef>
                <a:spcPts val="580"/>
              </a:spcBef>
              <a:spcAft>
                <a:spcPts val="0"/>
              </a:spcAft>
              <a:buClr>
                <a:srgbClr val="CCCCFF"/>
              </a:buClr>
              <a:buSzPts val="2210"/>
              <a:buFont typeface="Times New Roman"/>
              <a:buNone/>
            </a:pPr>
            <a:r>
              <a:rPr lang="en-US"/>
              <a:t>p = ( int * ) q;  </a:t>
            </a:r>
            <a:r>
              <a:rPr lang="en-US">
                <a:solidFill>
                  <a:schemeClr val="hlink"/>
                </a:solidFill>
              </a:rPr>
              <a:t>//  is legal</a:t>
            </a:r>
            <a:endParaRPr/>
          </a:p>
          <a:p>
            <a:pPr indent="0" lvl="0" marL="0" rtl="0" algn="l">
              <a:lnSpc>
                <a:spcPct val="90000"/>
              </a:lnSpc>
              <a:spcBef>
                <a:spcPts val="580"/>
              </a:spcBef>
              <a:spcAft>
                <a:spcPts val="0"/>
              </a:spcAft>
              <a:buClr>
                <a:srgbClr val="CCCCFF"/>
              </a:buClr>
              <a:buSzPts val="2210"/>
              <a:buFont typeface="Times New Roman"/>
              <a:buNone/>
            </a:pPr>
            <a:r>
              <a:t/>
            </a:r>
            <a:endParaRPr>
              <a:solidFill>
                <a:schemeClr val="hlink"/>
              </a:solidFill>
            </a:endParaRPr>
          </a:p>
          <a:p>
            <a:pPr indent="0" lvl="0" marL="0" rtl="0" algn="l">
              <a:lnSpc>
                <a:spcPct val="90000"/>
              </a:lnSpc>
              <a:spcBef>
                <a:spcPts val="580"/>
              </a:spcBef>
              <a:spcAft>
                <a:spcPts val="0"/>
              </a:spcAft>
              <a:buClr>
                <a:srgbClr val="CCCCFF"/>
              </a:buClr>
              <a:buSzPts val="2210"/>
              <a:buFont typeface="Times New Roman"/>
              <a:buNone/>
            </a:pPr>
            <a:r>
              <a:rPr lang="en-US">
                <a:solidFill>
                  <a:schemeClr val="hlink"/>
                </a:solidFill>
              </a:rPr>
              <a:t>Alternatively, we can use typedef to create an identifier of the required type.</a:t>
            </a:r>
            <a:endParaRPr/>
          </a:p>
          <a:p>
            <a:pPr indent="0" lvl="0" marL="0" rtl="0" algn="l">
              <a:lnSpc>
                <a:spcPct val="90000"/>
              </a:lnSpc>
              <a:spcBef>
                <a:spcPts val="580"/>
              </a:spcBef>
              <a:spcAft>
                <a:spcPts val="0"/>
              </a:spcAft>
              <a:buClr>
                <a:srgbClr val="CCCCFF"/>
              </a:buClr>
              <a:buSzPts val="2210"/>
              <a:buFont typeface="Times New Roman"/>
              <a:buNone/>
            </a:pPr>
            <a:r>
              <a:rPr lang="en-US"/>
              <a:t>typedef  int * int_pt;</a:t>
            </a:r>
            <a:endParaRPr/>
          </a:p>
          <a:p>
            <a:pPr indent="0" lvl="0" marL="0" rtl="0" algn="l">
              <a:lnSpc>
                <a:spcPct val="90000"/>
              </a:lnSpc>
              <a:spcBef>
                <a:spcPts val="580"/>
              </a:spcBef>
              <a:spcAft>
                <a:spcPts val="0"/>
              </a:spcAft>
              <a:buClr>
                <a:srgbClr val="CCCCFF"/>
              </a:buClr>
              <a:buSzPts val="2210"/>
              <a:buFont typeface="Times New Roman"/>
              <a:buNone/>
            </a:pPr>
            <a:r>
              <a:rPr lang="en-US"/>
              <a:t>p = int_pt ( q );</a:t>
            </a:r>
            <a:endParaRPr/>
          </a:p>
        </p:txBody>
      </p:sp>
      <p:sp>
        <p:nvSpPr>
          <p:cNvPr id="823" name="Google Shape;823;p84"/>
          <p:cNvSpPr txBox="1"/>
          <p:nvPr/>
        </p:nvSpPr>
        <p:spPr>
          <a:xfrm>
            <a:off x="7543800" y="990600"/>
            <a:ext cx="1182688"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continue…</a:t>
            </a:r>
            <a:endParaRPr b="0" i="0" sz="1400" u="none" cap="none" strike="noStrike">
              <a:solidFill>
                <a:srgbClr val="000000"/>
              </a:solidFill>
              <a:latin typeface="Arial"/>
              <a:ea typeface="Arial"/>
              <a:cs typeface="Arial"/>
              <a:sym typeface="Arial"/>
            </a:endParaRPr>
          </a:p>
        </p:txBody>
      </p:sp>
      <p:sp>
        <p:nvSpPr>
          <p:cNvPr id="824" name="Google Shape;824;p84"/>
          <p:cNvSpPr/>
          <p:nvPr/>
        </p:nvSpPr>
        <p:spPr>
          <a:xfrm>
            <a:off x="2895600" y="2209800"/>
            <a:ext cx="3810000" cy="914400"/>
          </a:xfrm>
          <a:prstGeom prst="wedgeRoundRectCallout">
            <a:avLst>
              <a:gd fmla="val -86958" name="adj1"/>
              <a:gd fmla="val -73093" name="adj2"/>
              <a:gd fmla="val 16667" name="adj3"/>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2"/>
                </a:solidFill>
                <a:latin typeface="Times New Roman"/>
                <a:ea typeface="Times New Roman"/>
                <a:cs typeface="Times New Roman"/>
                <a:sym typeface="Times New Roman"/>
              </a:rPr>
              <a:t>The type name should be an identifier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8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Type Conversions</a:t>
            </a:r>
            <a:endParaRPr/>
          </a:p>
        </p:txBody>
      </p:sp>
      <p:sp>
        <p:nvSpPr>
          <p:cNvPr id="830" name="Google Shape;830;p8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we have four specific casting operators:</a:t>
            </a:r>
            <a:endParaRPr/>
          </a:p>
          <a:p>
            <a:pPr indent="-274320" lvl="0" marL="274320" rtl="0" algn="l">
              <a:lnSpc>
                <a:spcPct val="100000"/>
              </a:lnSpc>
              <a:spcBef>
                <a:spcPts val="580"/>
              </a:spcBef>
              <a:spcAft>
                <a:spcPts val="0"/>
              </a:spcAft>
              <a:buSzPts val="2210"/>
              <a:buNone/>
            </a:pPr>
            <a:r>
              <a:rPr lang="en-US"/>
              <a:t> </a:t>
            </a:r>
            <a:br>
              <a:rPr lang="en-US"/>
            </a:br>
            <a:r>
              <a:rPr lang="en-US"/>
              <a:t> static_cast &lt;new_type&gt; (expression)</a:t>
            </a:r>
            <a:br>
              <a:rPr lang="en-US"/>
            </a:br>
            <a:r>
              <a:rPr lang="en-US"/>
              <a:t>const_cast &lt;new_type&gt; (expression) </a:t>
            </a:r>
            <a:br>
              <a:rPr lang="en-US"/>
            </a:br>
            <a:r>
              <a:rPr lang="en-US"/>
              <a:t>dynamic_cast &lt;new_type&gt; (expression)</a:t>
            </a:r>
            <a:br>
              <a:rPr lang="en-US"/>
            </a:br>
            <a:r>
              <a:rPr lang="en-US"/>
              <a:t>reinterpret_cast &lt;new_type&gt; (expression)</a:t>
            </a:r>
            <a:br>
              <a:rPr lang="en-US"/>
            </a:b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8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Scope of variables</a:t>
            </a:r>
            <a:br>
              <a:rPr lang="en-US"/>
            </a:br>
            <a:endParaRPr/>
          </a:p>
        </p:txBody>
      </p:sp>
      <p:sp>
        <p:nvSpPr>
          <p:cNvPr id="836" name="Google Shape;836;p8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lnSpc>
                <a:spcPct val="100000"/>
              </a:lnSpc>
              <a:spcBef>
                <a:spcPts val="0"/>
              </a:spcBef>
              <a:spcAft>
                <a:spcPts val="0"/>
              </a:spcAft>
              <a:buSzPct val="85000"/>
              <a:buNone/>
            </a:pPr>
            <a:r>
              <a:rPr lang="en-US"/>
              <a:t>• Global Variables</a:t>
            </a:r>
            <a:endParaRPr/>
          </a:p>
          <a:p>
            <a:pPr indent="-274320" lvl="0" marL="274320" rtl="0" algn="l">
              <a:lnSpc>
                <a:spcPct val="100000"/>
              </a:lnSpc>
              <a:spcBef>
                <a:spcPts val="580"/>
              </a:spcBef>
              <a:spcAft>
                <a:spcPts val="0"/>
              </a:spcAft>
              <a:buSzPct val="85000"/>
              <a:buNone/>
            </a:pPr>
            <a:r>
              <a:rPr lang="en-US"/>
              <a:t>• Local variables</a:t>
            </a:r>
            <a:endParaRPr/>
          </a:p>
          <a:p>
            <a:pPr indent="-274320" lvl="0" marL="274320" rtl="0" algn="l">
              <a:lnSpc>
                <a:spcPct val="100000"/>
              </a:lnSpc>
              <a:spcBef>
                <a:spcPts val="580"/>
              </a:spcBef>
              <a:spcAft>
                <a:spcPts val="0"/>
              </a:spcAft>
              <a:buSzPct val="85000"/>
              <a:buNone/>
            </a:pPr>
            <a:r>
              <a:t/>
            </a:r>
            <a:endParaRPr/>
          </a:p>
          <a:p>
            <a:pPr indent="-274320" lvl="0" marL="274320" rtl="0" algn="l">
              <a:lnSpc>
                <a:spcPct val="100000"/>
              </a:lnSpc>
              <a:spcBef>
                <a:spcPts val="580"/>
              </a:spcBef>
              <a:spcAft>
                <a:spcPts val="0"/>
              </a:spcAft>
              <a:buSzPct val="85000"/>
              <a:buNone/>
            </a:pPr>
            <a:r>
              <a:rPr lang="en-US"/>
              <a:t>include &lt;iostream&gt;</a:t>
            </a:r>
            <a:endParaRPr/>
          </a:p>
          <a:p>
            <a:pPr indent="-274320" lvl="0" marL="274320" rtl="0" algn="l">
              <a:lnSpc>
                <a:spcPct val="100000"/>
              </a:lnSpc>
              <a:spcBef>
                <a:spcPts val="580"/>
              </a:spcBef>
              <a:spcAft>
                <a:spcPts val="0"/>
              </a:spcAft>
              <a:buSzPct val="85000"/>
              <a:buNone/>
            </a:pPr>
            <a:r>
              <a:rPr lang="en-US"/>
              <a:t>using namespace std;</a:t>
            </a:r>
            <a:endParaRPr/>
          </a:p>
          <a:p>
            <a:pPr indent="-274320" lvl="0" marL="274320" rtl="0" algn="l">
              <a:lnSpc>
                <a:spcPct val="100000"/>
              </a:lnSpc>
              <a:spcBef>
                <a:spcPts val="580"/>
              </a:spcBef>
              <a:spcAft>
                <a:spcPts val="0"/>
              </a:spcAft>
              <a:buSzPct val="85000"/>
              <a:buNone/>
            </a:pPr>
            <a:r>
              <a:rPr lang="en-US"/>
              <a:t>int x; </a:t>
            </a:r>
            <a:r>
              <a:rPr b="1" lang="en-US"/>
              <a:t>// Global variable declared</a:t>
            </a:r>
            <a:endParaRPr b="1"/>
          </a:p>
          <a:p>
            <a:pPr indent="-274320" lvl="0" marL="274320" rtl="0" algn="l">
              <a:lnSpc>
                <a:spcPct val="100000"/>
              </a:lnSpc>
              <a:spcBef>
                <a:spcPts val="580"/>
              </a:spcBef>
              <a:spcAft>
                <a:spcPts val="0"/>
              </a:spcAft>
              <a:buSzPct val="85000"/>
              <a:buNone/>
            </a:pPr>
            <a:r>
              <a:rPr lang="en-US"/>
              <a:t>int main()</a:t>
            </a:r>
            <a:endParaRPr/>
          </a:p>
          <a:p>
            <a:pPr indent="-274320" lvl="0" marL="274320" rtl="0" algn="l">
              <a:lnSpc>
                <a:spcPct val="100000"/>
              </a:lnSpc>
              <a:spcBef>
                <a:spcPts val="580"/>
              </a:spcBef>
              <a:spcAft>
                <a:spcPts val="0"/>
              </a:spcAft>
              <a:buSzPct val="85000"/>
              <a:buNone/>
            </a:pPr>
            <a:r>
              <a:rPr lang="en-US"/>
              <a:t>{</a:t>
            </a:r>
            <a:endParaRPr/>
          </a:p>
          <a:p>
            <a:pPr indent="-274320" lvl="0" marL="274320" rtl="0" algn="l">
              <a:lnSpc>
                <a:spcPct val="100000"/>
              </a:lnSpc>
              <a:spcBef>
                <a:spcPts val="580"/>
              </a:spcBef>
              <a:spcAft>
                <a:spcPts val="0"/>
              </a:spcAft>
              <a:buSzPct val="85000"/>
              <a:buNone/>
            </a:pPr>
            <a:r>
              <a:rPr lang="en-US"/>
              <a:t>int a; </a:t>
            </a:r>
            <a:r>
              <a:rPr b="1" lang="en-US"/>
              <a:t>// Local variable declared</a:t>
            </a:r>
            <a:endParaRPr/>
          </a:p>
          <a:p>
            <a:pPr indent="-274320" lvl="0" marL="274320" rtl="0" algn="l">
              <a:lnSpc>
                <a:spcPct val="100000"/>
              </a:lnSpc>
              <a:spcBef>
                <a:spcPts val="580"/>
              </a:spcBef>
              <a:spcAft>
                <a:spcPts val="0"/>
              </a:spcAft>
              <a:buSzPct val="85000"/>
              <a:buNone/>
            </a:pPr>
            <a:r>
              <a:rPr lang="en-US"/>
              <a:t>x=10; </a:t>
            </a:r>
            <a:r>
              <a:rPr b="1" lang="en-US"/>
              <a:t>// Initialized once</a:t>
            </a:r>
            <a:endParaRPr/>
          </a:p>
          <a:p>
            <a:pPr indent="-274320" lvl="0" marL="274320" rtl="0" algn="l">
              <a:lnSpc>
                <a:spcPct val="100000"/>
              </a:lnSpc>
              <a:spcBef>
                <a:spcPts val="580"/>
              </a:spcBef>
              <a:spcAft>
                <a:spcPts val="0"/>
              </a:spcAft>
              <a:buSzPct val="85000"/>
              <a:buNone/>
            </a:pPr>
            <a:r>
              <a:rPr lang="en-US"/>
              <a:t>cout &lt;&lt;"first value of x = "&lt;&lt; x;</a:t>
            </a:r>
            <a:endParaRPr/>
          </a:p>
          <a:p>
            <a:pPr indent="-274320" lvl="0" marL="274320" rtl="0" algn="l">
              <a:lnSpc>
                <a:spcPct val="100000"/>
              </a:lnSpc>
              <a:spcBef>
                <a:spcPts val="580"/>
              </a:spcBef>
              <a:spcAft>
                <a:spcPts val="0"/>
              </a:spcAft>
              <a:buSzPct val="85000"/>
              <a:buNone/>
            </a:pPr>
            <a:r>
              <a:rPr lang="en-US"/>
              <a:t>x=20; </a:t>
            </a:r>
            <a:r>
              <a:rPr b="1" lang="en-US"/>
              <a:t>// Initialized again</a:t>
            </a:r>
            <a:endParaRPr/>
          </a:p>
          <a:p>
            <a:pPr indent="-274320" lvl="0" marL="274320" rtl="0" algn="l">
              <a:lnSpc>
                <a:spcPct val="100000"/>
              </a:lnSpc>
              <a:spcBef>
                <a:spcPts val="580"/>
              </a:spcBef>
              <a:spcAft>
                <a:spcPts val="0"/>
              </a:spcAft>
              <a:buSzPct val="85000"/>
              <a:buNone/>
            </a:pPr>
            <a:r>
              <a:rPr lang="en-US"/>
              <a:t>a=10; </a:t>
            </a:r>
            <a:r>
              <a:rPr b="1" lang="en-US"/>
              <a:t>// Initialized once</a:t>
            </a:r>
            <a:endParaRPr/>
          </a:p>
          <a:p>
            <a:pPr indent="-274320" lvl="0" marL="274320" rtl="0" algn="l">
              <a:lnSpc>
                <a:spcPct val="100000"/>
              </a:lnSpc>
              <a:spcBef>
                <a:spcPts val="580"/>
              </a:spcBef>
              <a:spcAft>
                <a:spcPts val="0"/>
              </a:spcAft>
              <a:buSzPct val="85000"/>
              <a:buNone/>
            </a:pPr>
            <a:r>
              <a:rPr lang="en-US"/>
              <a:t>cout &lt;&lt;"Initialized again with value = "&lt;&lt; x;</a:t>
            </a:r>
            <a:endParaRPr/>
          </a:p>
          <a:p>
            <a:pPr indent="-274320" lvl="0" marL="274320" rtl="0" algn="l">
              <a:lnSpc>
                <a:spcPct val="100000"/>
              </a:lnSpc>
              <a:spcBef>
                <a:spcPts val="580"/>
              </a:spcBef>
              <a:spcAft>
                <a:spcPts val="0"/>
              </a:spcAft>
              <a:buSzPct val="85000"/>
              <a:buNone/>
            </a:pPr>
            <a:r>
              <a:rPr lang="en-US"/>
              <a: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8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Scope Resolution Operator</a:t>
            </a:r>
            <a:endParaRPr/>
          </a:p>
        </p:txBody>
      </p:sp>
      <p:sp>
        <p:nvSpPr>
          <p:cNvPr id="842" name="Google Shape;842;p87"/>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10"/>
              <a:buFont typeface="Noto Sans Symbols"/>
              <a:buNone/>
            </a:pPr>
            <a:r>
              <a:rPr lang="en-US">
                <a:solidFill>
                  <a:schemeClr val="hlink"/>
                </a:solidFill>
              </a:rPr>
              <a:t>C++ is a block structured language. The scope of a variable extends from the point of its declaration till the end of the block containing the declaration. A variable declared inside a block is said to be local to that block.</a:t>
            </a:r>
            <a:endParaRPr/>
          </a:p>
        </p:txBody>
      </p:sp>
      <p:sp>
        <p:nvSpPr>
          <p:cNvPr id="843" name="Google Shape;843;p87"/>
          <p:cNvSpPr txBox="1"/>
          <p:nvPr>
            <p:ph idx="2" type="body"/>
          </p:nvPr>
        </p:nvSpPr>
        <p:spPr>
          <a:xfrm>
            <a:off x="4933950" y="1447800"/>
            <a:ext cx="3749040" cy="4572000"/>
          </a:xfrm>
          <a:prstGeom prst="rect">
            <a:avLst/>
          </a:prstGeom>
          <a:solidFill>
            <a:srgbClr val="CCCCFF"/>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530"/>
              <a:buFont typeface="Noto Sans Symbols"/>
              <a:buNone/>
            </a:pPr>
            <a:r>
              <a:rPr lang="en-US" sz="1800"/>
              <a:t>………</a:t>
            </a:r>
            <a:endParaRPr/>
          </a:p>
          <a:p>
            <a:pPr indent="0" lvl="0" marL="0" rtl="0" algn="l">
              <a:lnSpc>
                <a:spcPct val="90000"/>
              </a:lnSpc>
              <a:spcBef>
                <a:spcPts val="580"/>
              </a:spcBef>
              <a:spcAft>
                <a:spcPts val="0"/>
              </a:spcAft>
              <a:buSzPts val="1530"/>
              <a:buFont typeface="Noto Sans Symbols"/>
              <a:buNone/>
            </a:pPr>
            <a:r>
              <a:rPr lang="en-US" sz="1800"/>
              <a:t>………</a:t>
            </a:r>
            <a:endParaRPr/>
          </a:p>
          <a:p>
            <a:pPr indent="0" lvl="0" marL="0" rtl="0" algn="l">
              <a:lnSpc>
                <a:spcPct val="90000"/>
              </a:lnSpc>
              <a:spcBef>
                <a:spcPts val="580"/>
              </a:spcBef>
              <a:spcAft>
                <a:spcPts val="0"/>
              </a:spcAft>
              <a:buSzPts val="1530"/>
              <a:buFont typeface="Noto Sans Symbols"/>
              <a:buNone/>
            </a:pPr>
            <a:r>
              <a:rPr lang="en-US" sz="1800"/>
              <a:t>{</a:t>
            </a:r>
            <a:endParaRPr/>
          </a:p>
          <a:p>
            <a:pPr indent="0" lvl="0" marL="0" rtl="0" algn="l">
              <a:lnSpc>
                <a:spcPct val="90000"/>
              </a:lnSpc>
              <a:spcBef>
                <a:spcPts val="580"/>
              </a:spcBef>
              <a:spcAft>
                <a:spcPts val="0"/>
              </a:spcAft>
              <a:buSzPts val="1530"/>
              <a:buFont typeface="Noto Sans Symbols"/>
              <a:buNone/>
            </a:pPr>
            <a:r>
              <a:rPr lang="en-US" sz="1800"/>
              <a:t>      int x = 10;</a:t>
            </a:r>
            <a:endParaRPr/>
          </a:p>
          <a:p>
            <a:pPr indent="0" lvl="0" marL="0" rtl="0" algn="l">
              <a:lnSpc>
                <a:spcPct val="90000"/>
              </a:lnSpc>
              <a:spcBef>
                <a:spcPts val="580"/>
              </a:spcBef>
              <a:spcAft>
                <a:spcPts val="0"/>
              </a:spcAft>
              <a:buSzPts val="1530"/>
              <a:buFont typeface="Noto Sans Symbols"/>
              <a:buNone/>
            </a:pPr>
            <a:r>
              <a:rPr lang="en-US" sz="1800"/>
              <a:t>      ………</a:t>
            </a:r>
            <a:endParaRPr/>
          </a:p>
          <a:p>
            <a:pPr indent="0" lvl="0" marL="0" rtl="0" algn="l">
              <a:lnSpc>
                <a:spcPct val="90000"/>
              </a:lnSpc>
              <a:spcBef>
                <a:spcPts val="580"/>
              </a:spcBef>
              <a:spcAft>
                <a:spcPts val="0"/>
              </a:spcAft>
              <a:buSzPts val="1530"/>
              <a:buFont typeface="Noto Sans Symbols"/>
              <a:buNone/>
            </a:pPr>
            <a:r>
              <a:rPr lang="en-US" sz="1800"/>
              <a:t>      ………</a:t>
            </a:r>
            <a:endParaRPr/>
          </a:p>
          <a:p>
            <a:pPr indent="0" lvl="0" marL="0" rtl="0" algn="l">
              <a:lnSpc>
                <a:spcPct val="90000"/>
              </a:lnSpc>
              <a:spcBef>
                <a:spcPts val="580"/>
              </a:spcBef>
              <a:spcAft>
                <a:spcPts val="0"/>
              </a:spcAft>
              <a:buSzPts val="1530"/>
              <a:buFont typeface="Noto Sans Symbols"/>
              <a:buNone/>
            </a:pPr>
            <a:r>
              <a:rPr lang="en-US" sz="1800"/>
              <a:t>}</a:t>
            </a:r>
            <a:endParaRPr/>
          </a:p>
          <a:p>
            <a:pPr indent="0" lvl="0" marL="0" rtl="0" algn="l">
              <a:lnSpc>
                <a:spcPct val="90000"/>
              </a:lnSpc>
              <a:spcBef>
                <a:spcPts val="580"/>
              </a:spcBef>
              <a:spcAft>
                <a:spcPts val="0"/>
              </a:spcAft>
              <a:buSzPts val="1530"/>
              <a:buFont typeface="Noto Sans Symbols"/>
              <a:buNone/>
            </a:pPr>
            <a:r>
              <a:rPr lang="en-US" sz="1800"/>
              <a:t>………</a:t>
            </a:r>
            <a:endParaRPr/>
          </a:p>
          <a:p>
            <a:pPr indent="0" lvl="0" marL="0" rtl="0" algn="l">
              <a:lnSpc>
                <a:spcPct val="90000"/>
              </a:lnSpc>
              <a:spcBef>
                <a:spcPts val="580"/>
              </a:spcBef>
              <a:spcAft>
                <a:spcPts val="0"/>
              </a:spcAft>
              <a:buSzPts val="1530"/>
              <a:buFont typeface="Noto Sans Symbols"/>
              <a:buNone/>
            </a:pPr>
            <a:r>
              <a:rPr lang="en-US" sz="1800"/>
              <a:t>………</a:t>
            </a:r>
            <a:endParaRPr/>
          </a:p>
          <a:p>
            <a:pPr indent="0" lvl="0" marL="0" rtl="0" algn="l">
              <a:lnSpc>
                <a:spcPct val="90000"/>
              </a:lnSpc>
              <a:spcBef>
                <a:spcPts val="580"/>
              </a:spcBef>
              <a:spcAft>
                <a:spcPts val="0"/>
              </a:spcAft>
              <a:buSzPts val="1530"/>
              <a:buFont typeface="Noto Sans Symbols"/>
              <a:buNone/>
            </a:pPr>
            <a:r>
              <a:rPr lang="en-US" sz="1800"/>
              <a:t>{</a:t>
            </a:r>
            <a:endParaRPr/>
          </a:p>
          <a:p>
            <a:pPr indent="0" lvl="0" marL="0" rtl="0" algn="l">
              <a:lnSpc>
                <a:spcPct val="90000"/>
              </a:lnSpc>
              <a:spcBef>
                <a:spcPts val="580"/>
              </a:spcBef>
              <a:spcAft>
                <a:spcPts val="0"/>
              </a:spcAft>
              <a:buSzPts val="1530"/>
              <a:buFont typeface="Noto Sans Symbols"/>
              <a:buNone/>
            </a:pPr>
            <a:r>
              <a:rPr lang="en-US" sz="1800"/>
              <a:t>      int x = 1;</a:t>
            </a:r>
            <a:endParaRPr/>
          </a:p>
          <a:p>
            <a:pPr indent="0" lvl="0" marL="0" rtl="0" algn="l">
              <a:lnSpc>
                <a:spcPct val="90000"/>
              </a:lnSpc>
              <a:spcBef>
                <a:spcPts val="580"/>
              </a:spcBef>
              <a:spcAft>
                <a:spcPts val="0"/>
              </a:spcAft>
              <a:buSzPts val="1530"/>
              <a:buFont typeface="Noto Sans Symbols"/>
              <a:buNone/>
            </a:pPr>
            <a:r>
              <a:rPr lang="en-US" sz="1800"/>
              <a:t>      ………</a:t>
            </a:r>
            <a:endParaRPr/>
          </a:p>
          <a:p>
            <a:pPr indent="0" lvl="0" marL="0" rtl="0" algn="l">
              <a:lnSpc>
                <a:spcPct val="90000"/>
              </a:lnSpc>
              <a:spcBef>
                <a:spcPts val="580"/>
              </a:spcBef>
              <a:spcAft>
                <a:spcPts val="0"/>
              </a:spcAft>
              <a:buSzPts val="1530"/>
              <a:buFont typeface="Noto Sans Symbols"/>
              <a:buNone/>
            </a:pPr>
            <a:r>
              <a:rPr lang="en-US" sz="1800"/>
              <a:t>      ………</a:t>
            </a:r>
            <a:endParaRPr/>
          </a:p>
          <a:p>
            <a:pPr indent="0" lvl="0" marL="0" rtl="0" algn="l">
              <a:lnSpc>
                <a:spcPct val="90000"/>
              </a:lnSpc>
              <a:spcBef>
                <a:spcPts val="580"/>
              </a:spcBef>
              <a:spcAft>
                <a:spcPts val="0"/>
              </a:spcAft>
              <a:buSzPts val="1530"/>
              <a:buFont typeface="Noto Sans Symbols"/>
              <a:buNone/>
            </a:pPr>
            <a:r>
              <a:rPr lang="en-US" sz="1800"/>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3">
                                            <p:txEl>
                                              <p:pRg end="0" st="0"/>
                                            </p:txEl>
                                          </p:spTgt>
                                        </p:tgtEl>
                                        <p:attrNameLst>
                                          <p:attrName>style.visibility</p:attrName>
                                        </p:attrNameLst>
                                      </p:cBhvr>
                                      <p:to>
                                        <p:strVal val="visible"/>
                                      </p:to>
                                    </p:set>
                                    <p:animEffect filter="fade" transition="in">
                                      <p:cBhvr>
                                        <p:cTn dur="500"/>
                                        <p:tgtEl>
                                          <p:spTgt spid="84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3">
                                            <p:txEl>
                                              <p:pRg end="1" st="1"/>
                                            </p:txEl>
                                          </p:spTgt>
                                        </p:tgtEl>
                                        <p:attrNameLst>
                                          <p:attrName>style.visibility</p:attrName>
                                        </p:attrNameLst>
                                      </p:cBhvr>
                                      <p:to>
                                        <p:strVal val="visible"/>
                                      </p:to>
                                    </p:set>
                                    <p:animEffect filter="fade" transition="in">
                                      <p:cBhvr>
                                        <p:cTn dur="500"/>
                                        <p:tgtEl>
                                          <p:spTgt spid="84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3">
                                            <p:txEl>
                                              <p:pRg end="2" st="2"/>
                                            </p:txEl>
                                          </p:spTgt>
                                        </p:tgtEl>
                                        <p:attrNameLst>
                                          <p:attrName>style.visibility</p:attrName>
                                        </p:attrNameLst>
                                      </p:cBhvr>
                                      <p:to>
                                        <p:strVal val="visible"/>
                                      </p:to>
                                    </p:set>
                                    <p:animEffect filter="fade" transition="in">
                                      <p:cBhvr>
                                        <p:cTn dur="500"/>
                                        <p:tgtEl>
                                          <p:spTgt spid="84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3">
                                            <p:txEl>
                                              <p:pRg end="3" st="3"/>
                                            </p:txEl>
                                          </p:spTgt>
                                        </p:tgtEl>
                                        <p:attrNameLst>
                                          <p:attrName>style.visibility</p:attrName>
                                        </p:attrNameLst>
                                      </p:cBhvr>
                                      <p:to>
                                        <p:strVal val="visible"/>
                                      </p:to>
                                    </p:set>
                                    <p:animEffect filter="fade" transition="in">
                                      <p:cBhvr>
                                        <p:cTn dur="500"/>
                                        <p:tgtEl>
                                          <p:spTgt spid="84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3">
                                            <p:txEl>
                                              <p:pRg end="4" st="4"/>
                                            </p:txEl>
                                          </p:spTgt>
                                        </p:tgtEl>
                                        <p:attrNameLst>
                                          <p:attrName>style.visibility</p:attrName>
                                        </p:attrNameLst>
                                      </p:cBhvr>
                                      <p:to>
                                        <p:strVal val="visible"/>
                                      </p:to>
                                    </p:set>
                                    <p:animEffect filter="fade" transition="in">
                                      <p:cBhvr>
                                        <p:cTn dur="500"/>
                                        <p:tgtEl>
                                          <p:spTgt spid="84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3">
                                            <p:txEl>
                                              <p:pRg end="5" st="5"/>
                                            </p:txEl>
                                          </p:spTgt>
                                        </p:tgtEl>
                                        <p:attrNameLst>
                                          <p:attrName>style.visibility</p:attrName>
                                        </p:attrNameLst>
                                      </p:cBhvr>
                                      <p:to>
                                        <p:strVal val="visible"/>
                                      </p:to>
                                    </p:set>
                                    <p:animEffect filter="fade" transition="in">
                                      <p:cBhvr>
                                        <p:cTn dur="500"/>
                                        <p:tgtEl>
                                          <p:spTgt spid="84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3">
                                            <p:txEl>
                                              <p:pRg end="6" st="6"/>
                                            </p:txEl>
                                          </p:spTgt>
                                        </p:tgtEl>
                                        <p:attrNameLst>
                                          <p:attrName>style.visibility</p:attrName>
                                        </p:attrNameLst>
                                      </p:cBhvr>
                                      <p:to>
                                        <p:strVal val="visible"/>
                                      </p:to>
                                    </p:set>
                                    <p:animEffect filter="fade" transition="in">
                                      <p:cBhvr>
                                        <p:cTn dur="500"/>
                                        <p:tgtEl>
                                          <p:spTgt spid="84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3">
                                            <p:txEl>
                                              <p:pRg end="7" st="7"/>
                                            </p:txEl>
                                          </p:spTgt>
                                        </p:tgtEl>
                                        <p:attrNameLst>
                                          <p:attrName>style.visibility</p:attrName>
                                        </p:attrNameLst>
                                      </p:cBhvr>
                                      <p:to>
                                        <p:strVal val="visible"/>
                                      </p:to>
                                    </p:set>
                                    <p:animEffect filter="fade" transition="in">
                                      <p:cBhvr>
                                        <p:cTn dur="500"/>
                                        <p:tgtEl>
                                          <p:spTgt spid="84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3">
                                            <p:txEl>
                                              <p:pRg end="8" st="8"/>
                                            </p:txEl>
                                          </p:spTgt>
                                        </p:tgtEl>
                                        <p:attrNameLst>
                                          <p:attrName>style.visibility</p:attrName>
                                        </p:attrNameLst>
                                      </p:cBhvr>
                                      <p:to>
                                        <p:strVal val="visible"/>
                                      </p:to>
                                    </p:set>
                                    <p:animEffect filter="fade" transition="in">
                                      <p:cBhvr>
                                        <p:cTn dur="500"/>
                                        <p:tgtEl>
                                          <p:spTgt spid="843">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3">
                                            <p:txEl>
                                              <p:pRg end="9" st="9"/>
                                            </p:txEl>
                                          </p:spTgt>
                                        </p:tgtEl>
                                        <p:attrNameLst>
                                          <p:attrName>style.visibility</p:attrName>
                                        </p:attrNameLst>
                                      </p:cBhvr>
                                      <p:to>
                                        <p:strVal val="visible"/>
                                      </p:to>
                                    </p:set>
                                    <p:animEffect filter="fade" transition="in">
                                      <p:cBhvr>
                                        <p:cTn dur="500"/>
                                        <p:tgtEl>
                                          <p:spTgt spid="843">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3">
                                            <p:txEl>
                                              <p:pRg end="10" st="10"/>
                                            </p:txEl>
                                          </p:spTgt>
                                        </p:tgtEl>
                                        <p:attrNameLst>
                                          <p:attrName>style.visibility</p:attrName>
                                        </p:attrNameLst>
                                      </p:cBhvr>
                                      <p:to>
                                        <p:strVal val="visible"/>
                                      </p:to>
                                    </p:set>
                                    <p:animEffect filter="fade" transition="in">
                                      <p:cBhvr>
                                        <p:cTn dur="500"/>
                                        <p:tgtEl>
                                          <p:spTgt spid="843">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3">
                                            <p:txEl>
                                              <p:pRg end="11" st="11"/>
                                            </p:txEl>
                                          </p:spTgt>
                                        </p:tgtEl>
                                        <p:attrNameLst>
                                          <p:attrName>style.visibility</p:attrName>
                                        </p:attrNameLst>
                                      </p:cBhvr>
                                      <p:to>
                                        <p:strVal val="visible"/>
                                      </p:to>
                                    </p:set>
                                    <p:animEffect filter="fade" transition="in">
                                      <p:cBhvr>
                                        <p:cTn dur="500"/>
                                        <p:tgtEl>
                                          <p:spTgt spid="843">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3">
                                            <p:txEl>
                                              <p:pRg end="12" st="12"/>
                                            </p:txEl>
                                          </p:spTgt>
                                        </p:tgtEl>
                                        <p:attrNameLst>
                                          <p:attrName>style.visibility</p:attrName>
                                        </p:attrNameLst>
                                      </p:cBhvr>
                                      <p:to>
                                        <p:strVal val="visible"/>
                                      </p:to>
                                    </p:set>
                                    <p:animEffect filter="fade" transition="in">
                                      <p:cBhvr>
                                        <p:cTn dur="500"/>
                                        <p:tgtEl>
                                          <p:spTgt spid="843">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3">
                                            <p:txEl>
                                              <p:pRg end="13" st="13"/>
                                            </p:txEl>
                                          </p:spTgt>
                                        </p:tgtEl>
                                        <p:attrNameLst>
                                          <p:attrName>style.visibility</p:attrName>
                                        </p:attrNameLst>
                                      </p:cBhvr>
                                      <p:to>
                                        <p:strVal val="visible"/>
                                      </p:to>
                                    </p:set>
                                    <p:animEffect filter="fade" transition="in">
                                      <p:cBhvr>
                                        <p:cTn dur="500"/>
                                        <p:tgtEl>
                                          <p:spTgt spid="843">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8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Scope Resolution Operator</a:t>
            </a:r>
            <a:endParaRPr/>
          </a:p>
        </p:txBody>
      </p:sp>
      <p:sp>
        <p:nvSpPr>
          <p:cNvPr id="849" name="Google Shape;849;p88"/>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2210"/>
              <a:buFont typeface="Noto Sans Symbols"/>
              <a:buNone/>
            </a:pPr>
            <a:r>
              <a:rPr lang="en-US">
                <a:solidFill>
                  <a:schemeClr val="hlink"/>
                </a:solidFill>
              </a:rPr>
              <a:t>Blocks in C++ are often nested.</a:t>
            </a:r>
            <a:endParaRPr/>
          </a:p>
          <a:p>
            <a:pPr indent="0" lvl="0" marL="0" rtl="0" algn="l">
              <a:lnSpc>
                <a:spcPct val="90000"/>
              </a:lnSpc>
              <a:spcBef>
                <a:spcPts val="580"/>
              </a:spcBef>
              <a:spcAft>
                <a:spcPts val="0"/>
              </a:spcAft>
              <a:buSzPts val="2210"/>
              <a:buFont typeface="Noto Sans Symbols"/>
              <a:buNone/>
            </a:pPr>
            <a:r>
              <a:rPr lang="en-US">
                <a:solidFill>
                  <a:schemeClr val="hlink"/>
                </a:solidFill>
              </a:rPr>
              <a:t>In C, the global version of a variable can not be accessed from within the inner block. </a:t>
            </a:r>
            <a:endParaRPr/>
          </a:p>
          <a:p>
            <a:pPr indent="0" lvl="0" marL="0" rtl="0" algn="l">
              <a:lnSpc>
                <a:spcPct val="90000"/>
              </a:lnSpc>
              <a:spcBef>
                <a:spcPts val="580"/>
              </a:spcBef>
              <a:spcAft>
                <a:spcPts val="0"/>
              </a:spcAft>
              <a:buSzPts val="2210"/>
              <a:buFont typeface="Noto Sans Symbols"/>
              <a:buNone/>
            </a:pPr>
            <a:r>
              <a:rPr lang="en-US">
                <a:solidFill>
                  <a:schemeClr val="hlink"/>
                </a:solidFill>
              </a:rPr>
              <a:t>C++ resolved this problem with the use of the scope resolution operator ( :: ).</a:t>
            </a:r>
            <a:endParaRPr/>
          </a:p>
        </p:txBody>
      </p:sp>
      <p:sp>
        <p:nvSpPr>
          <p:cNvPr id="850" name="Google Shape;850;p88"/>
          <p:cNvSpPr txBox="1"/>
          <p:nvPr>
            <p:ph idx="2" type="body"/>
          </p:nvPr>
        </p:nvSpPr>
        <p:spPr>
          <a:xfrm>
            <a:off x="4933950" y="1447800"/>
            <a:ext cx="3749040" cy="4572000"/>
          </a:xfrm>
          <a:prstGeom prst="rect">
            <a:avLst/>
          </a:prstGeom>
          <a:solidFill>
            <a:srgbClr val="CCCCFF"/>
          </a:solid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1530"/>
              <a:buFont typeface="Noto Sans Symbols"/>
              <a:buNone/>
            </a:pPr>
            <a:r>
              <a:rPr lang="en-US" sz="1800"/>
              <a:t>………</a:t>
            </a:r>
            <a:endParaRPr/>
          </a:p>
          <a:p>
            <a:pPr indent="0" lvl="0" marL="0" rtl="0" algn="l">
              <a:lnSpc>
                <a:spcPct val="90000"/>
              </a:lnSpc>
              <a:spcBef>
                <a:spcPts val="580"/>
              </a:spcBef>
              <a:spcAft>
                <a:spcPts val="0"/>
              </a:spcAft>
              <a:buSzPts val="1530"/>
              <a:buFont typeface="Noto Sans Symbols"/>
              <a:buNone/>
            </a:pPr>
            <a:r>
              <a:rPr lang="en-US" sz="1800"/>
              <a:t>………</a:t>
            </a:r>
            <a:endParaRPr/>
          </a:p>
          <a:p>
            <a:pPr indent="0" lvl="0" marL="0" rtl="0" algn="l">
              <a:lnSpc>
                <a:spcPct val="90000"/>
              </a:lnSpc>
              <a:spcBef>
                <a:spcPts val="580"/>
              </a:spcBef>
              <a:spcAft>
                <a:spcPts val="0"/>
              </a:spcAft>
              <a:buSzPts val="1530"/>
              <a:buFont typeface="Noto Sans Symbols"/>
              <a:buNone/>
            </a:pPr>
            <a:r>
              <a:rPr lang="en-US" sz="1800"/>
              <a:t>{</a:t>
            </a:r>
            <a:endParaRPr/>
          </a:p>
          <a:p>
            <a:pPr indent="0" lvl="0" marL="0" rtl="0" algn="l">
              <a:lnSpc>
                <a:spcPct val="90000"/>
              </a:lnSpc>
              <a:spcBef>
                <a:spcPts val="580"/>
              </a:spcBef>
              <a:spcAft>
                <a:spcPts val="0"/>
              </a:spcAft>
              <a:buSzPts val="1530"/>
              <a:buFont typeface="Noto Sans Symbols"/>
              <a:buNone/>
            </a:pPr>
            <a:r>
              <a:rPr lang="en-US" sz="1800"/>
              <a:t>      int x = 10;</a:t>
            </a:r>
            <a:endParaRPr/>
          </a:p>
          <a:p>
            <a:pPr indent="0" lvl="0" marL="0" rtl="0" algn="l">
              <a:lnSpc>
                <a:spcPct val="90000"/>
              </a:lnSpc>
              <a:spcBef>
                <a:spcPts val="580"/>
              </a:spcBef>
              <a:spcAft>
                <a:spcPts val="0"/>
              </a:spcAft>
              <a:buSzPts val="1530"/>
              <a:buFont typeface="Noto Sans Symbols"/>
              <a:buNone/>
            </a:pPr>
            <a:r>
              <a:rPr lang="en-US" sz="1800"/>
              <a:t>      ………                                      Block1</a:t>
            </a:r>
            <a:endParaRPr/>
          </a:p>
          <a:p>
            <a:pPr indent="0" lvl="0" marL="0" rtl="0" algn="l">
              <a:lnSpc>
                <a:spcPct val="90000"/>
              </a:lnSpc>
              <a:spcBef>
                <a:spcPts val="580"/>
              </a:spcBef>
              <a:spcAft>
                <a:spcPts val="0"/>
              </a:spcAft>
              <a:buSzPts val="1530"/>
              <a:buFont typeface="Noto Sans Symbols"/>
              <a:buNone/>
            </a:pPr>
            <a:r>
              <a:rPr lang="en-US" sz="1800"/>
              <a:t>      ………</a:t>
            </a:r>
            <a:endParaRPr/>
          </a:p>
          <a:p>
            <a:pPr indent="0" lvl="0" marL="0" rtl="0" algn="l">
              <a:lnSpc>
                <a:spcPct val="90000"/>
              </a:lnSpc>
              <a:spcBef>
                <a:spcPts val="580"/>
              </a:spcBef>
              <a:spcAft>
                <a:spcPts val="0"/>
              </a:spcAft>
              <a:buSzPts val="1530"/>
              <a:buFont typeface="Noto Sans Symbols"/>
              <a:buNone/>
            </a:pPr>
            <a:r>
              <a:rPr lang="en-US" sz="1800"/>
              <a:t>     {</a:t>
            </a:r>
            <a:endParaRPr/>
          </a:p>
          <a:p>
            <a:pPr indent="0" lvl="0" marL="0" rtl="0" algn="l">
              <a:lnSpc>
                <a:spcPct val="90000"/>
              </a:lnSpc>
              <a:spcBef>
                <a:spcPts val="580"/>
              </a:spcBef>
              <a:spcAft>
                <a:spcPts val="0"/>
              </a:spcAft>
              <a:buSzPts val="1530"/>
              <a:buFont typeface="Noto Sans Symbols"/>
              <a:buNone/>
            </a:pPr>
            <a:r>
              <a:rPr lang="en-US" sz="1800"/>
              <a:t>           int x = 1;</a:t>
            </a:r>
            <a:endParaRPr/>
          </a:p>
          <a:p>
            <a:pPr indent="0" lvl="0" marL="0" rtl="0" algn="l">
              <a:lnSpc>
                <a:spcPct val="90000"/>
              </a:lnSpc>
              <a:spcBef>
                <a:spcPts val="580"/>
              </a:spcBef>
              <a:spcAft>
                <a:spcPts val="0"/>
              </a:spcAft>
              <a:buSzPts val="1530"/>
              <a:buFont typeface="Noto Sans Symbols"/>
              <a:buNone/>
            </a:pPr>
            <a:r>
              <a:rPr lang="en-US" sz="1800"/>
              <a:t>           ………                Block 2</a:t>
            </a:r>
            <a:endParaRPr/>
          </a:p>
          <a:p>
            <a:pPr indent="0" lvl="0" marL="0" rtl="0" algn="l">
              <a:lnSpc>
                <a:spcPct val="90000"/>
              </a:lnSpc>
              <a:spcBef>
                <a:spcPts val="580"/>
              </a:spcBef>
              <a:spcAft>
                <a:spcPts val="0"/>
              </a:spcAft>
              <a:buSzPts val="1530"/>
              <a:buFont typeface="Noto Sans Symbols"/>
              <a:buNone/>
            </a:pPr>
            <a:r>
              <a:rPr lang="en-US" sz="1800"/>
              <a:t>           ………</a:t>
            </a:r>
            <a:endParaRPr/>
          </a:p>
          <a:p>
            <a:pPr indent="0" lvl="0" marL="0" rtl="0" algn="l">
              <a:lnSpc>
                <a:spcPct val="90000"/>
              </a:lnSpc>
              <a:spcBef>
                <a:spcPts val="580"/>
              </a:spcBef>
              <a:spcAft>
                <a:spcPts val="0"/>
              </a:spcAft>
              <a:buSzPts val="1530"/>
              <a:buFont typeface="Noto Sans Symbols"/>
              <a:buNone/>
            </a:pPr>
            <a:r>
              <a:rPr lang="en-US" sz="1800"/>
              <a:t>      }</a:t>
            </a:r>
            <a:endParaRPr/>
          </a:p>
          <a:p>
            <a:pPr indent="0" lvl="0" marL="0" rtl="0" algn="l">
              <a:lnSpc>
                <a:spcPct val="90000"/>
              </a:lnSpc>
              <a:spcBef>
                <a:spcPts val="580"/>
              </a:spcBef>
              <a:spcAft>
                <a:spcPts val="0"/>
              </a:spcAft>
              <a:buSzPts val="1530"/>
              <a:buFont typeface="Noto Sans Symbols"/>
              <a:buNone/>
            </a:pPr>
            <a:r>
              <a:rPr lang="en-US" sz="1800"/>
              <a:t>      ………</a:t>
            </a:r>
            <a:endParaRPr/>
          </a:p>
          <a:p>
            <a:pPr indent="0" lvl="0" marL="0" rtl="0" algn="l">
              <a:lnSpc>
                <a:spcPct val="90000"/>
              </a:lnSpc>
              <a:spcBef>
                <a:spcPts val="580"/>
              </a:spcBef>
              <a:spcAft>
                <a:spcPts val="0"/>
              </a:spcAft>
              <a:buSzPts val="1530"/>
              <a:buFont typeface="Noto Sans Symbols"/>
              <a:buNone/>
            </a:pPr>
            <a:r>
              <a:rPr lang="en-US" sz="1800"/>
              <a:t>      ………</a:t>
            </a:r>
            <a:endParaRPr/>
          </a:p>
          <a:p>
            <a:pPr indent="0" lvl="0" marL="0" rtl="0" algn="l">
              <a:lnSpc>
                <a:spcPct val="90000"/>
              </a:lnSpc>
              <a:spcBef>
                <a:spcPts val="580"/>
              </a:spcBef>
              <a:spcAft>
                <a:spcPts val="0"/>
              </a:spcAft>
              <a:buSzPts val="1530"/>
              <a:buFont typeface="Noto Sans Symbols"/>
              <a:buNone/>
            </a:pPr>
            <a:r>
              <a:rPr lang="en-US" sz="1800"/>
              <a:t>}</a:t>
            </a:r>
            <a:endParaRPr/>
          </a:p>
        </p:txBody>
      </p:sp>
      <p:sp>
        <p:nvSpPr>
          <p:cNvPr id="851" name="Google Shape;851;p88"/>
          <p:cNvSpPr txBox="1"/>
          <p:nvPr/>
        </p:nvSpPr>
        <p:spPr>
          <a:xfrm>
            <a:off x="7543800" y="990600"/>
            <a:ext cx="1182688"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continue…</a:t>
            </a:r>
            <a:endParaRPr b="0" i="0" sz="1400" u="none" cap="none" strike="noStrike">
              <a:solidFill>
                <a:srgbClr val="000000"/>
              </a:solidFill>
              <a:latin typeface="Arial"/>
              <a:ea typeface="Arial"/>
              <a:cs typeface="Arial"/>
              <a:sym typeface="Arial"/>
            </a:endParaRPr>
          </a:p>
        </p:txBody>
      </p:sp>
      <p:cxnSp>
        <p:nvCxnSpPr>
          <p:cNvPr id="852" name="Google Shape;852;p88"/>
          <p:cNvCxnSpPr/>
          <p:nvPr/>
        </p:nvCxnSpPr>
        <p:spPr>
          <a:xfrm rot="10800000">
            <a:off x="5257800" y="4876800"/>
            <a:ext cx="1600200" cy="0"/>
          </a:xfrm>
          <a:prstGeom prst="straightConnector1">
            <a:avLst/>
          </a:prstGeom>
          <a:noFill/>
          <a:ln cap="flat" cmpd="sng" w="38100">
            <a:solidFill>
              <a:srgbClr val="800000"/>
            </a:solidFill>
            <a:prstDash val="solid"/>
            <a:round/>
            <a:headEnd len="sm" w="sm" type="none"/>
            <a:tailEnd len="med" w="med" type="triangle"/>
          </a:ln>
        </p:spPr>
      </p:cxnSp>
      <p:cxnSp>
        <p:nvCxnSpPr>
          <p:cNvPr id="853" name="Google Shape;853;p88"/>
          <p:cNvCxnSpPr/>
          <p:nvPr/>
        </p:nvCxnSpPr>
        <p:spPr>
          <a:xfrm rot="10800000">
            <a:off x="5257800" y="3613150"/>
            <a:ext cx="1600200" cy="0"/>
          </a:xfrm>
          <a:prstGeom prst="straightConnector1">
            <a:avLst/>
          </a:prstGeom>
          <a:noFill/>
          <a:ln cap="flat" cmpd="sng" w="38100">
            <a:solidFill>
              <a:srgbClr val="800000"/>
            </a:solidFill>
            <a:prstDash val="solid"/>
            <a:round/>
            <a:headEnd len="sm" w="sm" type="none"/>
            <a:tailEnd len="med" w="med" type="triangle"/>
          </a:ln>
        </p:spPr>
      </p:cxnSp>
      <p:cxnSp>
        <p:nvCxnSpPr>
          <p:cNvPr id="854" name="Google Shape;854;p88"/>
          <p:cNvCxnSpPr/>
          <p:nvPr/>
        </p:nvCxnSpPr>
        <p:spPr>
          <a:xfrm>
            <a:off x="6858000" y="3597275"/>
            <a:ext cx="0" cy="1295400"/>
          </a:xfrm>
          <a:prstGeom prst="straightConnector1">
            <a:avLst/>
          </a:prstGeom>
          <a:noFill/>
          <a:ln cap="flat" cmpd="sng" w="38100">
            <a:solidFill>
              <a:srgbClr val="800000"/>
            </a:solidFill>
            <a:prstDash val="solid"/>
            <a:round/>
            <a:headEnd len="sm" w="sm" type="none"/>
            <a:tailEnd len="sm" w="sm" type="none"/>
          </a:ln>
        </p:spPr>
      </p:cxnSp>
      <p:cxnSp>
        <p:nvCxnSpPr>
          <p:cNvPr id="855" name="Google Shape;855;p88"/>
          <p:cNvCxnSpPr/>
          <p:nvPr/>
        </p:nvCxnSpPr>
        <p:spPr>
          <a:xfrm rot="10800000">
            <a:off x="4953000" y="2393950"/>
            <a:ext cx="2971800" cy="0"/>
          </a:xfrm>
          <a:prstGeom prst="straightConnector1">
            <a:avLst/>
          </a:prstGeom>
          <a:noFill/>
          <a:ln cap="flat" cmpd="sng" w="38100">
            <a:solidFill>
              <a:srgbClr val="008000"/>
            </a:solidFill>
            <a:prstDash val="solid"/>
            <a:round/>
            <a:headEnd len="sm" w="sm" type="none"/>
            <a:tailEnd len="med" w="med" type="triangle"/>
          </a:ln>
        </p:spPr>
      </p:cxnSp>
      <p:cxnSp>
        <p:nvCxnSpPr>
          <p:cNvPr id="856" name="Google Shape;856;p88"/>
          <p:cNvCxnSpPr/>
          <p:nvPr/>
        </p:nvCxnSpPr>
        <p:spPr>
          <a:xfrm rot="10800000">
            <a:off x="4953000" y="5746750"/>
            <a:ext cx="2971800" cy="0"/>
          </a:xfrm>
          <a:prstGeom prst="straightConnector1">
            <a:avLst/>
          </a:prstGeom>
          <a:noFill/>
          <a:ln cap="flat" cmpd="sng" w="38100">
            <a:solidFill>
              <a:srgbClr val="008000"/>
            </a:solidFill>
            <a:prstDash val="solid"/>
            <a:round/>
            <a:headEnd len="sm" w="sm" type="none"/>
            <a:tailEnd len="med" w="med" type="triangle"/>
          </a:ln>
        </p:spPr>
      </p:cxnSp>
      <p:cxnSp>
        <p:nvCxnSpPr>
          <p:cNvPr id="857" name="Google Shape;857;p88"/>
          <p:cNvCxnSpPr/>
          <p:nvPr/>
        </p:nvCxnSpPr>
        <p:spPr>
          <a:xfrm>
            <a:off x="7924800" y="2378075"/>
            <a:ext cx="0" cy="3352800"/>
          </a:xfrm>
          <a:prstGeom prst="straightConnector1">
            <a:avLst/>
          </a:prstGeom>
          <a:noFill/>
          <a:ln cap="flat" cmpd="sng" w="38100">
            <a:solidFill>
              <a:srgbClr val="008000"/>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50">
                                            <p:txEl>
                                              <p:pRg end="0" st="0"/>
                                            </p:txEl>
                                          </p:spTgt>
                                        </p:tgtEl>
                                        <p:attrNameLst>
                                          <p:attrName>style.visibility</p:attrName>
                                        </p:attrNameLst>
                                      </p:cBhvr>
                                      <p:to>
                                        <p:strVal val="visible"/>
                                      </p:to>
                                    </p:set>
                                    <p:animEffect filter="fade" transition="in">
                                      <p:cBhvr>
                                        <p:cTn dur="500"/>
                                        <p:tgtEl>
                                          <p:spTgt spid="85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0">
                                            <p:txEl>
                                              <p:pRg end="1" st="1"/>
                                            </p:txEl>
                                          </p:spTgt>
                                        </p:tgtEl>
                                        <p:attrNameLst>
                                          <p:attrName>style.visibility</p:attrName>
                                        </p:attrNameLst>
                                      </p:cBhvr>
                                      <p:to>
                                        <p:strVal val="visible"/>
                                      </p:to>
                                    </p:set>
                                    <p:animEffect filter="fade" transition="in">
                                      <p:cBhvr>
                                        <p:cTn dur="500"/>
                                        <p:tgtEl>
                                          <p:spTgt spid="85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0">
                                            <p:txEl>
                                              <p:pRg end="2" st="2"/>
                                            </p:txEl>
                                          </p:spTgt>
                                        </p:tgtEl>
                                        <p:attrNameLst>
                                          <p:attrName>style.visibility</p:attrName>
                                        </p:attrNameLst>
                                      </p:cBhvr>
                                      <p:to>
                                        <p:strVal val="visible"/>
                                      </p:to>
                                    </p:set>
                                    <p:animEffect filter="fade" transition="in">
                                      <p:cBhvr>
                                        <p:cTn dur="500"/>
                                        <p:tgtEl>
                                          <p:spTgt spid="85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0">
                                            <p:txEl>
                                              <p:pRg end="3" st="3"/>
                                            </p:txEl>
                                          </p:spTgt>
                                        </p:tgtEl>
                                        <p:attrNameLst>
                                          <p:attrName>style.visibility</p:attrName>
                                        </p:attrNameLst>
                                      </p:cBhvr>
                                      <p:to>
                                        <p:strVal val="visible"/>
                                      </p:to>
                                    </p:set>
                                    <p:animEffect filter="fade" transition="in">
                                      <p:cBhvr>
                                        <p:cTn dur="500"/>
                                        <p:tgtEl>
                                          <p:spTgt spid="85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0">
                                            <p:txEl>
                                              <p:pRg end="4" st="4"/>
                                            </p:txEl>
                                          </p:spTgt>
                                        </p:tgtEl>
                                        <p:attrNameLst>
                                          <p:attrName>style.visibility</p:attrName>
                                        </p:attrNameLst>
                                      </p:cBhvr>
                                      <p:to>
                                        <p:strVal val="visible"/>
                                      </p:to>
                                    </p:set>
                                    <p:animEffect filter="fade" transition="in">
                                      <p:cBhvr>
                                        <p:cTn dur="500"/>
                                        <p:tgtEl>
                                          <p:spTgt spid="85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0">
                                            <p:txEl>
                                              <p:pRg end="5" st="5"/>
                                            </p:txEl>
                                          </p:spTgt>
                                        </p:tgtEl>
                                        <p:attrNameLst>
                                          <p:attrName>style.visibility</p:attrName>
                                        </p:attrNameLst>
                                      </p:cBhvr>
                                      <p:to>
                                        <p:strVal val="visible"/>
                                      </p:to>
                                    </p:set>
                                    <p:animEffect filter="fade" transition="in">
                                      <p:cBhvr>
                                        <p:cTn dur="500"/>
                                        <p:tgtEl>
                                          <p:spTgt spid="85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0">
                                            <p:txEl>
                                              <p:pRg end="6" st="6"/>
                                            </p:txEl>
                                          </p:spTgt>
                                        </p:tgtEl>
                                        <p:attrNameLst>
                                          <p:attrName>style.visibility</p:attrName>
                                        </p:attrNameLst>
                                      </p:cBhvr>
                                      <p:to>
                                        <p:strVal val="visible"/>
                                      </p:to>
                                    </p:set>
                                    <p:animEffect filter="fade" transition="in">
                                      <p:cBhvr>
                                        <p:cTn dur="500"/>
                                        <p:tgtEl>
                                          <p:spTgt spid="85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0">
                                            <p:txEl>
                                              <p:pRg end="7" st="7"/>
                                            </p:txEl>
                                          </p:spTgt>
                                        </p:tgtEl>
                                        <p:attrNameLst>
                                          <p:attrName>style.visibility</p:attrName>
                                        </p:attrNameLst>
                                      </p:cBhvr>
                                      <p:to>
                                        <p:strVal val="visible"/>
                                      </p:to>
                                    </p:set>
                                    <p:animEffect filter="fade" transition="in">
                                      <p:cBhvr>
                                        <p:cTn dur="500"/>
                                        <p:tgtEl>
                                          <p:spTgt spid="85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0">
                                            <p:txEl>
                                              <p:pRg end="8" st="8"/>
                                            </p:txEl>
                                          </p:spTgt>
                                        </p:tgtEl>
                                        <p:attrNameLst>
                                          <p:attrName>style.visibility</p:attrName>
                                        </p:attrNameLst>
                                      </p:cBhvr>
                                      <p:to>
                                        <p:strVal val="visible"/>
                                      </p:to>
                                    </p:set>
                                    <p:animEffect filter="fade" transition="in">
                                      <p:cBhvr>
                                        <p:cTn dur="500"/>
                                        <p:tgtEl>
                                          <p:spTgt spid="850">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0">
                                            <p:txEl>
                                              <p:pRg end="9" st="9"/>
                                            </p:txEl>
                                          </p:spTgt>
                                        </p:tgtEl>
                                        <p:attrNameLst>
                                          <p:attrName>style.visibility</p:attrName>
                                        </p:attrNameLst>
                                      </p:cBhvr>
                                      <p:to>
                                        <p:strVal val="visible"/>
                                      </p:to>
                                    </p:set>
                                    <p:animEffect filter="fade" transition="in">
                                      <p:cBhvr>
                                        <p:cTn dur="500"/>
                                        <p:tgtEl>
                                          <p:spTgt spid="850">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0">
                                            <p:txEl>
                                              <p:pRg end="10" st="10"/>
                                            </p:txEl>
                                          </p:spTgt>
                                        </p:tgtEl>
                                        <p:attrNameLst>
                                          <p:attrName>style.visibility</p:attrName>
                                        </p:attrNameLst>
                                      </p:cBhvr>
                                      <p:to>
                                        <p:strVal val="visible"/>
                                      </p:to>
                                    </p:set>
                                    <p:animEffect filter="fade" transition="in">
                                      <p:cBhvr>
                                        <p:cTn dur="500"/>
                                        <p:tgtEl>
                                          <p:spTgt spid="850">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0">
                                            <p:txEl>
                                              <p:pRg end="11" st="11"/>
                                            </p:txEl>
                                          </p:spTgt>
                                        </p:tgtEl>
                                        <p:attrNameLst>
                                          <p:attrName>style.visibility</p:attrName>
                                        </p:attrNameLst>
                                      </p:cBhvr>
                                      <p:to>
                                        <p:strVal val="visible"/>
                                      </p:to>
                                    </p:set>
                                    <p:animEffect filter="fade" transition="in">
                                      <p:cBhvr>
                                        <p:cTn dur="500"/>
                                        <p:tgtEl>
                                          <p:spTgt spid="850">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0">
                                            <p:txEl>
                                              <p:pRg end="12" st="12"/>
                                            </p:txEl>
                                          </p:spTgt>
                                        </p:tgtEl>
                                        <p:attrNameLst>
                                          <p:attrName>style.visibility</p:attrName>
                                        </p:attrNameLst>
                                      </p:cBhvr>
                                      <p:to>
                                        <p:strVal val="visible"/>
                                      </p:to>
                                    </p:set>
                                    <p:animEffect filter="fade" transition="in">
                                      <p:cBhvr>
                                        <p:cTn dur="500"/>
                                        <p:tgtEl>
                                          <p:spTgt spid="850">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0">
                                            <p:txEl>
                                              <p:pRg end="13" st="13"/>
                                            </p:txEl>
                                          </p:spTgt>
                                        </p:tgtEl>
                                        <p:attrNameLst>
                                          <p:attrName>style.visibility</p:attrName>
                                        </p:attrNameLst>
                                      </p:cBhvr>
                                      <p:to>
                                        <p:strVal val="visible"/>
                                      </p:to>
                                    </p:set>
                                    <p:animEffect filter="fade" transition="in">
                                      <p:cBhvr>
                                        <p:cTn dur="500"/>
                                        <p:tgtEl>
                                          <p:spTgt spid="85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gtEl>
                                        <p:attrNameLst>
                                          <p:attrName>style.visibility</p:attrName>
                                        </p:attrNameLst>
                                      </p:cBhvr>
                                      <p:to>
                                        <p:strVal val="visible"/>
                                      </p:to>
                                    </p:set>
                                    <p:animEffect filter="fade" transition="in">
                                      <p:cBhvr>
                                        <p:cTn dur="500"/>
                                        <p:tgtEl>
                                          <p:spTgt spid="855"/>
                                        </p:tgtEl>
                                      </p:cBhvr>
                                    </p:animEffect>
                                  </p:childTnLst>
                                </p:cTn>
                              </p:par>
                              <p:par>
                                <p:cTn fill="hold" nodeType="withEffect" presetClass="entr" presetID="10" presetSubtype="0">
                                  <p:stCondLst>
                                    <p:cond delay="0"/>
                                  </p:stCondLst>
                                  <p:childTnLst>
                                    <p:set>
                                      <p:cBhvr>
                                        <p:cTn dur="1" fill="hold">
                                          <p:stCondLst>
                                            <p:cond delay="0"/>
                                          </p:stCondLst>
                                        </p:cTn>
                                        <p:tgtEl>
                                          <p:spTgt spid="857"/>
                                        </p:tgtEl>
                                        <p:attrNameLst>
                                          <p:attrName>style.visibility</p:attrName>
                                        </p:attrNameLst>
                                      </p:cBhvr>
                                      <p:to>
                                        <p:strVal val="visible"/>
                                      </p:to>
                                    </p:set>
                                    <p:animEffect filter="fade" transition="in">
                                      <p:cBhvr>
                                        <p:cTn dur="500"/>
                                        <p:tgtEl>
                                          <p:spTgt spid="857"/>
                                        </p:tgtEl>
                                      </p:cBhvr>
                                    </p:animEffect>
                                  </p:childTnLst>
                                </p:cTn>
                              </p:par>
                              <p:par>
                                <p:cTn fill="hold" nodeType="withEffect" presetClass="entr" presetID="10" presetSubtype="0">
                                  <p:stCondLst>
                                    <p:cond delay="0"/>
                                  </p:stCondLst>
                                  <p:childTnLst>
                                    <p:set>
                                      <p:cBhvr>
                                        <p:cTn dur="1" fill="hold">
                                          <p:stCondLst>
                                            <p:cond delay="0"/>
                                          </p:stCondLst>
                                        </p:cTn>
                                        <p:tgtEl>
                                          <p:spTgt spid="856"/>
                                        </p:tgtEl>
                                        <p:attrNameLst>
                                          <p:attrName>style.visibility</p:attrName>
                                        </p:attrNameLst>
                                      </p:cBhvr>
                                      <p:to>
                                        <p:strVal val="visible"/>
                                      </p:to>
                                    </p:set>
                                    <p:animEffect filter="fade" transition="in">
                                      <p:cBhvr>
                                        <p:cTn dur="500"/>
                                        <p:tgtEl>
                                          <p:spTgt spid="8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3"/>
                                        </p:tgtEl>
                                        <p:attrNameLst>
                                          <p:attrName>style.visibility</p:attrName>
                                        </p:attrNameLst>
                                      </p:cBhvr>
                                      <p:to>
                                        <p:strVal val="visible"/>
                                      </p:to>
                                    </p:set>
                                    <p:animEffect filter="fade" transition="in">
                                      <p:cBhvr>
                                        <p:cTn dur="500"/>
                                        <p:tgtEl>
                                          <p:spTgt spid="853"/>
                                        </p:tgtEl>
                                      </p:cBhvr>
                                    </p:animEffect>
                                  </p:childTnLst>
                                </p:cTn>
                              </p:par>
                              <p:par>
                                <p:cTn fill="hold" nodeType="withEffect" presetClass="entr" presetID="10" presetSubtype="0">
                                  <p:stCondLst>
                                    <p:cond delay="0"/>
                                  </p:stCondLst>
                                  <p:childTnLst>
                                    <p:set>
                                      <p:cBhvr>
                                        <p:cTn dur="1" fill="hold">
                                          <p:stCondLst>
                                            <p:cond delay="0"/>
                                          </p:stCondLst>
                                        </p:cTn>
                                        <p:tgtEl>
                                          <p:spTgt spid="854"/>
                                        </p:tgtEl>
                                        <p:attrNameLst>
                                          <p:attrName>style.visibility</p:attrName>
                                        </p:attrNameLst>
                                      </p:cBhvr>
                                      <p:to>
                                        <p:strVal val="visible"/>
                                      </p:to>
                                    </p:set>
                                    <p:animEffect filter="fade" transition="in">
                                      <p:cBhvr>
                                        <p:cTn dur="500"/>
                                        <p:tgtEl>
                                          <p:spTgt spid="854"/>
                                        </p:tgtEl>
                                      </p:cBhvr>
                                    </p:animEffect>
                                  </p:childTnLst>
                                </p:cTn>
                              </p:par>
                              <p:par>
                                <p:cTn fill="hold" nodeType="withEffect" presetClass="entr" presetID="10" presetSubtype="0">
                                  <p:stCondLst>
                                    <p:cond delay="0"/>
                                  </p:stCondLst>
                                  <p:childTnLst>
                                    <p:set>
                                      <p:cBhvr>
                                        <p:cTn dur="1" fill="hold">
                                          <p:stCondLst>
                                            <p:cond delay="0"/>
                                          </p:stCondLst>
                                        </p:cTn>
                                        <p:tgtEl>
                                          <p:spTgt spid="852"/>
                                        </p:tgtEl>
                                        <p:attrNameLst>
                                          <p:attrName>style.visibility</p:attrName>
                                        </p:attrNameLst>
                                      </p:cBhvr>
                                      <p:to>
                                        <p:strVal val="visible"/>
                                      </p:to>
                                    </p:set>
                                    <p:animEffect filter="fade" transition="in">
                                      <p:cBhvr>
                                        <p:cTn dur="500"/>
                                        <p:tgtEl>
                                          <p:spTgt spid="8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xEl>
                                              <p:pRg end="0" st="0"/>
                                            </p:txEl>
                                          </p:spTgt>
                                        </p:tgtEl>
                                        <p:attrNameLst>
                                          <p:attrName>style.visibility</p:attrName>
                                        </p:attrNameLst>
                                      </p:cBhvr>
                                      <p:to>
                                        <p:strVal val="visible"/>
                                      </p:to>
                                    </p:set>
                                    <p:animEffect filter="fade" transition="in">
                                      <p:cBhvr>
                                        <p:cTn dur="500"/>
                                        <p:tgtEl>
                                          <p:spTgt spid="8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xEl>
                                              <p:pRg end="1" st="1"/>
                                            </p:txEl>
                                          </p:spTgt>
                                        </p:tgtEl>
                                        <p:attrNameLst>
                                          <p:attrName>style.visibility</p:attrName>
                                        </p:attrNameLst>
                                      </p:cBhvr>
                                      <p:to>
                                        <p:strVal val="visible"/>
                                      </p:to>
                                    </p:set>
                                    <p:animEffect filter="fade" transition="in">
                                      <p:cBhvr>
                                        <p:cTn dur="500"/>
                                        <p:tgtEl>
                                          <p:spTgt spid="8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xEl>
                                              <p:pRg end="2" st="2"/>
                                            </p:txEl>
                                          </p:spTgt>
                                        </p:tgtEl>
                                        <p:attrNameLst>
                                          <p:attrName>style.visibility</p:attrName>
                                        </p:attrNameLst>
                                      </p:cBhvr>
                                      <p:to>
                                        <p:strVal val="visible"/>
                                      </p:to>
                                    </p:set>
                                    <p:animEffect filter="fade" transition="in">
                                      <p:cBhvr>
                                        <p:cTn dur="500"/>
                                        <p:tgtEl>
                                          <p:spTgt spid="84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8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Scope Resolution Operator</a:t>
            </a:r>
            <a:endParaRPr/>
          </a:p>
        </p:txBody>
      </p:sp>
      <p:sp>
        <p:nvSpPr>
          <p:cNvPr id="863" name="Google Shape;863;p8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10"/>
              <a:buFont typeface="Noto Sans Symbols"/>
              <a:buNone/>
            </a:pPr>
            <a:r>
              <a:rPr lang="en-US">
                <a:solidFill>
                  <a:schemeClr val="hlink"/>
                </a:solidFill>
              </a:rPr>
              <a:t>The scope resolution operator ( :: ) can be used to uncover a hidden variable.</a:t>
            </a:r>
            <a:endParaRPr/>
          </a:p>
          <a:p>
            <a:pPr indent="0" lvl="0" marL="0" rtl="0" algn="l">
              <a:lnSpc>
                <a:spcPct val="90000"/>
              </a:lnSpc>
              <a:spcBef>
                <a:spcPts val="580"/>
              </a:spcBef>
              <a:spcAft>
                <a:spcPts val="0"/>
              </a:spcAft>
              <a:buSzPts val="2210"/>
              <a:buFont typeface="Noto Sans Symbols"/>
              <a:buNone/>
            </a:pPr>
            <a:r>
              <a:t/>
            </a:r>
            <a:endParaRPr>
              <a:solidFill>
                <a:schemeClr val="hlink"/>
              </a:solidFill>
            </a:endParaRPr>
          </a:p>
          <a:p>
            <a:pPr indent="0" lvl="0" marL="0" rtl="0" algn="l">
              <a:lnSpc>
                <a:spcPct val="90000"/>
              </a:lnSpc>
              <a:spcBef>
                <a:spcPts val="580"/>
              </a:spcBef>
              <a:spcAft>
                <a:spcPts val="0"/>
              </a:spcAft>
              <a:buSzPts val="2210"/>
              <a:buFont typeface="Noto Sans Symbols"/>
              <a:buNone/>
            </a:pPr>
            <a:r>
              <a:rPr b="1" lang="en-US"/>
              <a:t>: :  variable-name</a:t>
            </a:r>
            <a:endParaRPr/>
          </a:p>
          <a:p>
            <a:pPr indent="0" lvl="0" marL="0" rtl="0" algn="l">
              <a:lnSpc>
                <a:spcPct val="90000"/>
              </a:lnSpc>
              <a:spcBef>
                <a:spcPts val="580"/>
              </a:spcBef>
              <a:spcAft>
                <a:spcPts val="0"/>
              </a:spcAft>
              <a:buSzPts val="2210"/>
              <a:buFont typeface="Noto Sans Symbols"/>
              <a:buNone/>
            </a:pPr>
            <a:r>
              <a:t/>
            </a:r>
            <a:endParaRPr b="1"/>
          </a:p>
          <a:p>
            <a:pPr indent="0" lvl="0" marL="0" rtl="0" algn="l">
              <a:lnSpc>
                <a:spcPct val="90000"/>
              </a:lnSpc>
              <a:spcBef>
                <a:spcPts val="580"/>
              </a:spcBef>
              <a:spcAft>
                <a:spcPts val="0"/>
              </a:spcAft>
              <a:buSzPts val="2210"/>
              <a:buFont typeface="Noto Sans Symbols"/>
              <a:buNone/>
            </a:pPr>
            <a:r>
              <a:rPr lang="en-US"/>
              <a:t>This operator allows access to the global version of a variable.</a:t>
            </a:r>
            <a:endParaRPr/>
          </a:p>
        </p:txBody>
      </p:sp>
      <p:sp>
        <p:nvSpPr>
          <p:cNvPr id="864" name="Google Shape;864;p89"/>
          <p:cNvSpPr txBox="1"/>
          <p:nvPr/>
        </p:nvSpPr>
        <p:spPr>
          <a:xfrm>
            <a:off x="7543800" y="990600"/>
            <a:ext cx="1182688"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continue…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0"/>
          <p:cNvSpPr txBox="1"/>
          <p:nvPr>
            <p:ph type="title"/>
          </p:nvPr>
        </p:nvSpPr>
        <p:spPr>
          <a:xfrm>
            <a:off x="457200" y="304800"/>
            <a:ext cx="82296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Scope Resolution Operator</a:t>
            </a:r>
            <a:endParaRPr/>
          </a:p>
        </p:txBody>
      </p:sp>
      <p:sp>
        <p:nvSpPr>
          <p:cNvPr id="870" name="Google Shape;870;p90"/>
          <p:cNvSpPr txBox="1"/>
          <p:nvPr/>
        </p:nvSpPr>
        <p:spPr>
          <a:xfrm>
            <a:off x="7543800" y="990600"/>
            <a:ext cx="1182688"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continue…</a:t>
            </a:r>
            <a:endParaRPr b="0" i="0" sz="1400" u="none" cap="none" strike="noStrike">
              <a:solidFill>
                <a:srgbClr val="000000"/>
              </a:solidFill>
              <a:latin typeface="Arial"/>
              <a:ea typeface="Arial"/>
              <a:cs typeface="Arial"/>
              <a:sym typeface="Arial"/>
            </a:endParaRPr>
          </a:p>
        </p:txBody>
      </p:sp>
      <p:sp>
        <p:nvSpPr>
          <p:cNvPr id="871" name="Google Shape;871;p90"/>
          <p:cNvSpPr/>
          <p:nvPr/>
        </p:nvSpPr>
        <p:spPr>
          <a:xfrm>
            <a:off x="381000" y="1524000"/>
            <a:ext cx="8382000" cy="3657600"/>
          </a:xfrm>
          <a:prstGeom prst="rect">
            <a:avLst/>
          </a:prstGeom>
          <a:solidFill>
            <a:schemeClr val="lt2"/>
          </a:solidFill>
          <a:ln>
            <a:noFill/>
          </a:ln>
        </p:spPr>
        <p:txBody>
          <a:bodyPr anchorCtr="0" anchor="t" bIns="45700" lIns="91425" spcFirstLastPara="1" rIns="91425" wrap="square" tIns="45700">
            <a:noAutofit/>
          </a:bodyPr>
          <a:lstStyle/>
          <a:p>
            <a:pPr indent="-342900" lvl="0" marL="342900" marR="0" rtl="0" algn="l">
              <a:lnSpc>
                <a:spcPct val="50000"/>
              </a:lnSpc>
              <a:spcBef>
                <a:spcPts val="0"/>
              </a:spcBef>
              <a:spcAft>
                <a:spcPts val="0"/>
              </a:spcAft>
              <a:buClr>
                <a:schemeClr val="hlink"/>
              </a:buClr>
              <a:buSzPts val="196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50000"/>
              </a:lnSpc>
              <a:spcBef>
                <a:spcPts val="560"/>
              </a:spcBef>
              <a:spcAft>
                <a:spcPts val="0"/>
              </a:spcAft>
              <a:buClr>
                <a:schemeClr val="hlink"/>
              </a:buClr>
              <a:buSzPts val="1960"/>
              <a:buFont typeface="Noto Sans Symbols"/>
              <a:buNone/>
            </a:pPr>
            <a:r>
              <a:rPr b="0" i="0" lang="en-US" sz="2800" u="none" cap="none" strike="noStrike">
                <a:solidFill>
                  <a:schemeClr val="dk1"/>
                </a:solidFill>
                <a:latin typeface="Times New Roman"/>
                <a:ea typeface="Times New Roman"/>
                <a:cs typeface="Times New Roman"/>
                <a:sym typeface="Times New Roman"/>
              </a:rPr>
              <a:t>#include&lt;iostream.h&gt;</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560"/>
              </a:spcBef>
              <a:spcAft>
                <a:spcPts val="0"/>
              </a:spcAft>
              <a:buClr>
                <a:schemeClr val="hlink"/>
              </a:buClr>
              <a:buSzPts val="1960"/>
              <a:buFont typeface="Noto Sans Symbols"/>
              <a:buNone/>
            </a:pPr>
            <a:r>
              <a:rPr b="0" i="0" lang="en-US" sz="2800" u="none" cap="none" strike="noStrike">
                <a:solidFill>
                  <a:schemeClr val="dk1"/>
                </a:solidFill>
                <a:latin typeface="Times New Roman"/>
                <a:ea typeface="Times New Roman"/>
                <a:cs typeface="Times New Roman"/>
                <a:sym typeface="Times New Roman"/>
              </a:rPr>
              <a:t>#include&lt;conio.h&gt;</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560"/>
              </a:spcBef>
              <a:spcAft>
                <a:spcPts val="0"/>
              </a:spcAft>
              <a:buClr>
                <a:schemeClr val="hlink"/>
              </a:buClr>
              <a:buSzPts val="1960"/>
              <a:buFont typeface="Noto Sans Symbols"/>
              <a:buNone/>
            </a:pPr>
            <a:r>
              <a:rPr b="0" i="0" lang="en-US" sz="2800" u="none" cap="none" strike="noStrike">
                <a:solidFill>
                  <a:schemeClr val="dk1"/>
                </a:solidFill>
                <a:latin typeface="Times New Roman"/>
                <a:ea typeface="Times New Roman"/>
                <a:cs typeface="Times New Roman"/>
                <a:sym typeface="Times New Roman"/>
              </a:rPr>
              <a:t>int </a:t>
            </a:r>
            <a:r>
              <a:rPr b="0" i="0" lang="en-US" sz="2800" u="none" cap="none" strike="noStrike">
                <a:solidFill>
                  <a:srgbClr val="43F612"/>
                </a:solidFill>
                <a:latin typeface="Times New Roman"/>
                <a:ea typeface="Times New Roman"/>
                <a:cs typeface="Times New Roman"/>
                <a:sym typeface="Times New Roman"/>
              </a:rPr>
              <a:t>m</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hlink"/>
                </a:solidFill>
                <a:latin typeface="Times New Roman"/>
                <a:ea typeface="Times New Roman"/>
                <a:cs typeface="Times New Roman"/>
                <a:sym typeface="Times New Roman"/>
              </a:rPr>
              <a:t>=</a:t>
            </a:r>
            <a:r>
              <a:rPr b="0" i="0" lang="en-US" sz="2800" u="none" cap="none" strike="noStrike">
                <a:solidFill>
                  <a:schemeClr val="dk1"/>
                </a:solidFill>
                <a:latin typeface="Times New Roman"/>
                <a:ea typeface="Times New Roman"/>
                <a:cs typeface="Times New Roman"/>
                <a:sym typeface="Times New Roman"/>
              </a:rPr>
              <a:t> 10</a:t>
            </a:r>
            <a:r>
              <a:rPr b="0" i="0" lang="en-US" sz="2800" u="none" cap="none" strike="noStrike">
                <a:solidFill>
                  <a:schemeClr val="hlink"/>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560"/>
              </a:spcBef>
              <a:spcAft>
                <a:spcPts val="0"/>
              </a:spcAft>
              <a:buClr>
                <a:schemeClr val="hlink"/>
              </a:buClr>
              <a:buSzPts val="1960"/>
              <a:buFont typeface="Noto Sans Symbols"/>
              <a:buNone/>
            </a:pPr>
            <a:r>
              <a:rPr b="0" i="0" lang="en-US" sz="2800" u="none" cap="none" strike="noStrike">
                <a:solidFill>
                  <a:schemeClr val="dk1"/>
                </a:solidFill>
                <a:latin typeface="Times New Roman"/>
                <a:ea typeface="Times New Roman"/>
                <a:cs typeface="Times New Roman"/>
                <a:sym typeface="Times New Roman"/>
              </a:rPr>
              <a:t>void </a:t>
            </a:r>
            <a:r>
              <a:rPr b="0" i="0" lang="en-US" sz="2800" u="none" cap="none" strike="noStrike">
                <a:solidFill>
                  <a:srgbClr val="43F612"/>
                </a:solidFill>
                <a:latin typeface="Times New Roman"/>
                <a:ea typeface="Times New Roman"/>
                <a:cs typeface="Times New Roman"/>
                <a:sym typeface="Times New Roman"/>
              </a:rPr>
              <a:t>main</a:t>
            </a:r>
            <a:r>
              <a:rPr b="0" i="0" lang="en-US" sz="2800" u="none" cap="none" strike="noStrike">
                <a:solidFill>
                  <a:schemeClr val="hlink"/>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560"/>
              </a:spcBef>
              <a:spcAft>
                <a:spcPts val="0"/>
              </a:spcAft>
              <a:buClr>
                <a:schemeClr val="hlink"/>
              </a:buClr>
              <a:buSzPts val="1960"/>
              <a:buFont typeface="Noto Sans Symbols"/>
              <a:buNone/>
            </a:pPr>
            <a:r>
              <a:rPr b="0" i="0" lang="en-US" sz="2800" u="none" cap="none" strike="noStrike">
                <a:solidFill>
                  <a:schemeClr val="hlink"/>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560"/>
              </a:spcBef>
              <a:spcAft>
                <a:spcPts val="0"/>
              </a:spcAft>
              <a:buClr>
                <a:schemeClr val="hlink"/>
              </a:buClr>
              <a:buSzPts val="1960"/>
              <a:buFont typeface="Noto Sans Symbols"/>
              <a:buNone/>
            </a:pPr>
            <a:r>
              <a:rPr b="0" i="0" lang="en-US" sz="2800" u="none" cap="none" strike="noStrike">
                <a:solidFill>
                  <a:schemeClr val="dk1"/>
                </a:solidFill>
                <a:latin typeface="Times New Roman"/>
                <a:ea typeface="Times New Roman"/>
                <a:cs typeface="Times New Roman"/>
                <a:sym typeface="Times New Roman"/>
              </a:rPr>
              <a:t>   int </a:t>
            </a:r>
            <a:r>
              <a:rPr b="0" i="0" lang="en-US" sz="2800" u="none" cap="none" strike="noStrike">
                <a:solidFill>
                  <a:srgbClr val="43F612"/>
                </a:solidFill>
                <a:latin typeface="Times New Roman"/>
                <a:ea typeface="Times New Roman"/>
                <a:cs typeface="Times New Roman"/>
                <a:sym typeface="Times New Roman"/>
              </a:rPr>
              <a:t>m</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hlink"/>
                </a:solidFill>
                <a:latin typeface="Times New Roman"/>
                <a:ea typeface="Times New Roman"/>
                <a:cs typeface="Times New Roman"/>
                <a:sym typeface="Times New Roman"/>
              </a:rPr>
              <a:t>=</a:t>
            </a:r>
            <a:r>
              <a:rPr b="0" i="0" lang="en-US" sz="2800" u="none" cap="none" strike="noStrike">
                <a:solidFill>
                  <a:schemeClr val="dk1"/>
                </a:solidFill>
                <a:latin typeface="Times New Roman"/>
                <a:ea typeface="Times New Roman"/>
                <a:cs typeface="Times New Roman"/>
                <a:sym typeface="Times New Roman"/>
              </a:rPr>
              <a:t> 20</a:t>
            </a:r>
            <a:r>
              <a:rPr b="0" i="0" lang="en-US" sz="2800" u="none" cap="none" strike="noStrike">
                <a:solidFill>
                  <a:schemeClr val="hlink"/>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560"/>
              </a:spcBef>
              <a:spcAft>
                <a:spcPts val="0"/>
              </a:spcAft>
              <a:buClr>
                <a:schemeClr val="hlink"/>
              </a:buClr>
              <a:buSzPts val="1960"/>
              <a:buFont typeface="Noto Sans Symbols"/>
              <a:buNone/>
            </a:pP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43F612"/>
                </a:solidFill>
                <a:latin typeface="Times New Roman"/>
                <a:ea typeface="Times New Roman"/>
                <a:cs typeface="Times New Roman"/>
                <a:sym typeface="Times New Roman"/>
              </a:rPr>
              <a:t>clrscr</a:t>
            </a:r>
            <a:r>
              <a:rPr b="0" i="0" lang="en-US" sz="2800" u="none" cap="none" strike="noStrike">
                <a:solidFill>
                  <a:schemeClr val="hlink"/>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560"/>
              </a:spcBef>
              <a:spcAft>
                <a:spcPts val="0"/>
              </a:spcAft>
              <a:buClr>
                <a:schemeClr val="hlink"/>
              </a:buClr>
              <a:buSzPts val="1960"/>
              <a:buFont typeface="Noto Sans Symbols"/>
              <a:buNone/>
            </a:pP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43F612"/>
                </a:solidFill>
                <a:latin typeface="Times New Roman"/>
                <a:ea typeface="Times New Roman"/>
                <a:cs typeface="Times New Roman"/>
                <a:sym typeface="Times New Roman"/>
              </a:rPr>
              <a:t>cout</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hlink"/>
                </a:solidFill>
                <a:latin typeface="Times New Roman"/>
                <a:ea typeface="Times New Roman"/>
                <a:cs typeface="Times New Roman"/>
                <a:sym typeface="Times New Roman"/>
              </a:rPr>
              <a:t>&lt;&lt;</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B80000"/>
                </a:solidFill>
                <a:latin typeface="Times New Roman"/>
                <a:ea typeface="Times New Roman"/>
                <a:cs typeface="Times New Roman"/>
                <a:sym typeface="Times New Roman"/>
              </a:rPr>
              <a:t>"m_local    	= "</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hlink"/>
                </a:solidFill>
                <a:latin typeface="Times New Roman"/>
                <a:ea typeface="Times New Roman"/>
                <a:cs typeface="Times New Roman"/>
                <a:sym typeface="Times New Roman"/>
              </a:rPr>
              <a:t>&lt;&lt;</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43F612"/>
                </a:solidFill>
                <a:latin typeface="Times New Roman"/>
                <a:ea typeface="Times New Roman"/>
                <a:cs typeface="Times New Roman"/>
                <a:sym typeface="Times New Roman"/>
              </a:rPr>
              <a:t>m</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hlink"/>
                </a:solidFill>
                <a:latin typeface="Times New Roman"/>
                <a:ea typeface="Times New Roman"/>
                <a:cs typeface="Times New Roman"/>
                <a:sym typeface="Times New Roman"/>
              </a:rPr>
              <a:t>&lt;&lt;</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B80000"/>
                </a:solidFill>
                <a:latin typeface="Times New Roman"/>
                <a:ea typeface="Times New Roman"/>
                <a:cs typeface="Times New Roman"/>
                <a:sym typeface="Times New Roman"/>
              </a:rPr>
              <a:t>"\n"</a:t>
            </a:r>
            <a:r>
              <a:rPr b="0" i="0" lang="en-US" sz="2800" u="none" cap="none" strike="noStrike">
                <a:solidFill>
                  <a:schemeClr val="hlink"/>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560"/>
              </a:spcBef>
              <a:spcAft>
                <a:spcPts val="0"/>
              </a:spcAft>
              <a:buClr>
                <a:schemeClr val="hlink"/>
              </a:buClr>
              <a:buSzPts val="1960"/>
              <a:buFont typeface="Noto Sans Symbols"/>
              <a:buNone/>
            </a:pP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43F612"/>
                </a:solidFill>
                <a:latin typeface="Times New Roman"/>
                <a:ea typeface="Times New Roman"/>
                <a:cs typeface="Times New Roman"/>
                <a:sym typeface="Times New Roman"/>
              </a:rPr>
              <a:t>cout</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hlink"/>
                </a:solidFill>
                <a:latin typeface="Times New Roman"/>
                <a:ea typeface="Times New Roman"/>
                <a:cs typeface="Times New Roman"/>
                <a:sym typeface="Times New Roman"/>
              </a:rPr>
              <a:t>&lt;&lt;</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B80000"/>
                </a:solidFill>
                <a:latin typeface="Times New Roman"/>
                <a:ea typeface="Times New Roman"/>
                <a:cs typeface="Times New Roman"/>
                <a:sym typeface="Times New Roman"/>
              </a:rPr>
              <a:t>"m_global 	= "</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hlink"/>
                </a:solidFill>
                <a:latin typeface="Times New Roman"/>
                <a:ea typeface="Times New Roman"/>
                <a:cs typeface="Times New Roman"/>
                <a:sym typeface="Times New Roman"/>
              </a:rPr>
              <a:t>&lt;&lt;::</a:t>
            </a:r>
            <a:r>
              <a:rPr b="0" i="0" lang="en-US" sz="2800" u="none" cap="none" strike="noStrike">
                <a:solidFill>
                  <a:srgbClr val="43F612"/>
                </a:solidFill>
                <a:latin typeface="Times New Roman"/>
                <a:ea typeface="Times New Roman"/>
                <a:cs typeface="Times New Roman"/>
                <a:sym typeface="Times New Roman"/>
              </a:rPr>
              <a:t>m</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hlink"/>
                </a:solidFill>
                <a:latin typeface="Times New Roman"/>
                <a:ea typeface="Times New Roman"/>
                <a:cs typeface="Times New Roman"/>
                <a:sym typeface="Times New Roman"/>
              </a:rPr>
              <a:t>&lt;&lt;</a:t>
            </a: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B80000"/>
                </a:solidFill>
                <a:latin typeface="Times New Roman"/>
                <a:ea typeface="Times New Roman"/>
                <a:cs typeface="Times New Roman"/>
                <a:sym typeface="Times New Roman"/>
              </a:rPr>
              <a:t>"\n"</a:t>
            </a:r>
            <a:r>
              <a:rPr b="0" i="0" lang="en-US" sz="2800" u="none" cap="none" strike="noStrike">
                <a:solidFill>
                  <a:schemeClr val="hlink"/>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560"/>
              </a:spcBef>
              <a:spcAft>
                <a:spcPts val="0"/>
              </a:spcAft>
              <a:buClr>
                <a:schemeClr val="hlink"/>
              </a:buClr>
              <a:buSzPts val="1960"/>
              <a:buFont typeface="Noto Sans Symbols"/>
              <a:buNone/>
            </a:pPr>
            <a:r>
              <a:rPr b="0"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rgbClr val="43F612"/>
                </a:solidFill>
                <a:latin typeface="Times New Roman"/>
                <a:ea typeface="Times New Roman"/>
                <a:cs typeface="Times New Roman"/>
                <a:sym typeface="Times New Roman"/>
              </a:rPr>
              <a:t>getch</a:t>
            </a:r>
            <a:r>
              <a:rPr b="0" i="0" lang="en-US" sz="2800" u="none" cap="none" strike="noStrike">
                <a:solidFill>
                  <a:schemeClr val="hlink"/>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560"/>
              </a:spcBef>
              <a:spcAft>
                <a:spcPts val="0"/>
              </a:spcAft>
              <a:buClr>
                <a:schemeClr val="hlink"/>
              </a:buClr>
              <a:buSzPts val="1960"/>
              <a:buFont typeface="Noto Sans Symbols"/>
              <a:buNone/>
            </a:pPr>
            <a:r>
              <a:rPr b="0" i="0" lang="en-US" sz="2800" u="none" cap="none" strike="noStrike">
                <a:solidFill>
                  <a:schemeClr val="hlink"/>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872" name="Google Shape;872;p90"/>
          <p:cNvSpPr/>
          <p:nvPr/>
        </p:nvSpPr>
        <p:spPr>
          <a:xfrm>
            <a:off x="381000" y="5257800"/>
            <a:ext cx="8382000" cy="1096963"/>
          </a:xfrm>
          <a:prstGeom prst="rect">
            <a:avLst/>
          </a:prstGeom>
          <a:solidFill>
            <a:schemeClr val="folHlink"/>
          </a:solidFill>
          <a:ln>
            <a:noFill/>
          </a:ln>
          <a:effectLst>
            <a:outerShdw rotWithShape="0" algn="ctr" dir="2700000" dist="107763">
              <a:schemeClr val="lt2">
                <a:alpha val="49411"/>
              </a:schemeClr>
            </a:outerShdw>
          </a:effectLst>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960"/>
              <a:buFont typeface="Noto Sans Symbols"/>
              <a:buNone/>
            </a:pPr>
            <a:r>
              <a:rPr b="0" i="0" lang="en-US" sz="2800" u="none" cap="none" strike="noStrike">
                <a:solidFill>
                  <a:schemeClr val="lt2"/>
                </a:solidFill>
                <a:latin typeface="Times New Roman"/>
                <a:ea typeface="Times New Roman"/>
                <a:cs typeface="Times New Roman"/>
                <a:sym typeface="Times New Roman"/>
              </a:rPr>
              <a:t>m_local  	= 20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chemeClr val="hlink"/>
              </a:buClr>
              <a:buSzPts val="1960"/>
              <a:buFont typeface="Noto Sans Symbols"/>
              <a:buNone/>
            </a:pPr>
            <a:r>
              <a:rPr b="0" i="0" lang="en-US" sz="2800" u="none" cap="none" strike="noStrike">
                <a:solidFill>
                  <a:schemeClr val="lt2"/>
                </a:solidFill>
                <a:latin typeface="Times New Roman"/>
                <a:ea typeface="Times New Roman"/>
                <a:cs typeface="Times New Roman"/>
                <a:sym typeface="Times New Roman"/>
              </a:rPr>
              <a:t>m_global 	= 10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9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Memory Management Operators</a:t>
            </a:r>
            <a:endParaRPr/>
          </a:p>
        </p:txBody>
      </p:sp>
      <p:sp>
        <p:nvSpPr>
          <p:cNvPr id="878" name="Google Shape;878;p9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10"/>
              <a:buFont typeface="Noto Sans Symbols"/>
              <a:buNone/>
            </a:pPr>
            <a:r>
              <a:rPr b="1" lang="en-US">
                <a:solidFill>
                  <a:schemeClr val="hlink"/>
                </a:solidFill>
              </a:rPr>
              <a:t>malloc( )</a:t>
            </a:r>
            <a:r>
              <a:rPr lang="en-US"/>
              <a:t> and </a:t>
            </a:r>
            <a:r>
              <a:rPr b="1" lang="en-US">
                <a:solidFill>
                  <a:schemeClr val="hlink"/>
                </a:solidFill>
              </a:rPr>
              <a:t>calloc( )</a:t>
            </a:r>
            <a:r>
              <a:rPr lang="en-US"/>
              <a:t> functions are used to allocate memory dynamically at run time. </a:t>
            </a:r>
            <a:endParaRPr/>
          </a:p>
          <a:p>
            <a:pPr indent="0" lvl="0" marL="0" rtl="0" algn="l">
              <a:lnSpc>
                <a:spcPct val="90000"/>
              </a:lnSpc>
              <a:spcBef>
                <a:spcPts val="580"/>
              </a:spcBef>
              <a:spcAft>
                <a:spcPts val="0"/>
              </a:spcAft>
              <a:buSzPts val="2210"/>
              <a:buFont typeface="Noto Sans Symbols"/>
              <a:buNone/>
            </a:pPr>
            <a:r>
              <a:rPr lang="en-US"/>
              <a:t>The function </a:t>
            </a:r>
            <a:r>
              <a:rPr b="1" lang="en-US">
                <a:solidFill>
                  <a:schemeClr val="hlink"/>
                </a:solidFill>
              </a:rPr>
              <a:t>free( )</a:t>
            </a:r>
            <a:r>
              <a:rPr lang="en-US"/>
              <a:t> to free dynamically the allocated memory.</a:t>
            </a:r>
            <a:endParaRPr/>
          </a:p>
          <a:p>
            <a:pPr indent="0" lvl="0" marL="0" rtl="0" algn="l">
              <a:lnSpc>
                <a:spcPct val="90000"/>
              </a:lnSpc>
              <a:spcBef>
                <a:spcPts val="580"/>
              </a:spcBef>
              <a:spcAft>
                <a:spcPts val="0"/>
              </a:spcAft>
              <a:buSzPts val="2210"/>
              <a:buFont typeface="Noto Sans Symbols"/>
              <a:buNone/>
            </a:pPr>
            <a:r>
              <a:t/>
            </a:r>
            <a:endParaRPr/>
          </a:p>
          <a:p>
            <a:pPr indent="0" lvl="0" marL="0" rtl="0" algn="l">
              <a:lnSpc>
                <a:spcPct val="90000"/>
              </a:lnSpc>
              <a:spcBef>
                <a:spcPts val="580"/>
              </a:spcBef>
              <a:spcAft>
                <a:spcPts val="0"/>
              </a:spcAft>
              <a:buSzPts val="2210"/>
              <a:buFont typeface="Noto Sans Symbols"/>
              <a:buNone/>
            </a:pPr>
            <a:r>
              <a:rPr lang="en-US"/>
              <a:t>The unary operators </a:t>
            </a:r>
            <a:r>
              <a:rPr b="1" lang="en-US">
                <a:solidFill>
                  <a:schemeClr val="hlink"/>
                </a:solidFill>
              </a:rPr>
              <a:t>new</a:t>
            </a:r>
            <a:r>
              <a:rPr lang="en-US"/>
              <a:t> and </a:t>
            </a:r>
            <a:r>
              <a:rPr b="1" lang="en-US">
                <a:solidFill>
                  <a:schemeClr val="hlink"/>
                </a:solidFill>
              </a:rPr>
              <a:t>delete</a:t>
            </a:r>
            <a:r>
              <a:rPr lang="en-US"/>
              <a:t> perform </a:t>
            </a:r>
            <a:endParaRPr/>
          </a:p>
          <a:p>
            <a:pPr indent="0" lvl="0" marL="0" rtl="0" algn="l">
              <a:lnSpc>
                <a:spcPct val="90000"/>
              </a:lnSpc>
              <a:spcBef>
                <a:spcPts val="580"/>
              </a:spcBef>
              <a:spcAft>
                <a:spcPts val="0"/>
              </a:spcAft>
              <a:buSzPts val="2210"/>
              <a:buFont typeface="Noto Sans Symbols"/>
              <a:buNone/>
            </a:pPr>
            <a:r>
              <a:rPr lang="en-US"/>
              <a:t>the task of allocating and freeing the memory.</a:t>
            </a:r>
            <a:endParaRPr/>
          </a:p>
        </p:txBody>
      </p:sp>
      <p:sp>
        <p:nvSpPr>
          <p:cNvPr id="879" name="Google Shape;879;p91"/>
          <p:cNvSpPr/>
          <p:nvPr/>
        </p:nvSpPr>
        <p:spPr>
          <a:xfrm>
            <a:off x="7848600" y="1752600"/>
            <a:ext cx="228600" cy="1676400"/>
          </a:xfrm>
          <a:prstGeom prst="rightBrace">
            <a:avLst>
              <a:gd fmla="val 61111"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80" name="Google Shape;880;p91"/>
          <p:cNvSpPr txBox="1"/>
          <p:nvPr/>
        </p:nvSpPr>
        <p:spPr>
          <a:xfrm>
            <a:off x="8077200" y="1981200"/>
            <a:ext cx="784225" cy="11874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hlink"/>
                </a:solidFill>
                <a:latin typeface="Times New Roman"/>
                <a:ea typeface="Times New Roman"/>
                <a:cs typeface="Times New Roman"/>
                <a:sym typeface="Times New Roman"/>
              </a:rPr>
              <a:t>C</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hlink"/>
                </a:solidFill>
                <a:latin typeface="Times New Roman"/>
                <a:ea typeface="Times New Roman"/>
                <a:cs typeface="Times New Roman"/>
                <a:sym typeface="Times New Roman"/>
              </a:rPr>
              <a:t>&amp;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hlink"/>
                </a:solidFill>
                <a:latin typeface="Times New Roman"/>
                <a:ea typeface="Times New Roman"/>
                <a:cs typeface="Times New Roman"/>
                <a:sym typeface="Times New Roman"/>
              </a:rPr>
              <a:t>C++</a:t>
            </a:r>
            <a:endParaRPr b="0" i="0" sz="1400" u="none" cap="none" strike="noStrike">
              <a:solidFill>
                <a:srgbClr val="000000"/>
              </a:solidFill>
              <a:latin typeface="Arial"/>
              <a:ea typeface="Arial"/>
              <a:cs typeface="Arial"/>
              <a:sym typeface="Arial"/>
            </a:endParaRPr>
          </a:p>
        </p:txBody>
      </p:sp>
      <p:sp>
        <p:nvSpPr>
          <p:cNvPr id="881" name="Google Shape;881;p91"/>
          <p:cNvSpPr/>
          <p:nvPr/>
        </p:nvSpPr>
        <p:spPr>
          <a:xfrm>
            <a:off x="7848600" y="4114800"/>
            <a:ext cx="228600" cy="1066800"/>
          </a:xfrm>
          <a:prstGeom prst="rightBrace">
            <a:avLst>
              <a:gd fmla="val 38889"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82" name="Google Shape;882;p91"/>
          <p:cNvSpPr txBox="1"/>
          <p:nvPr/>
        </p:nvSpPr>
        <p:spPr>
          <a:xfrm>
            <a:off x="8077200" y="4419600"/>
            <a:ext cx="7842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POP VS  OOP</a:t>
            </a:r>
            <a:endParaRPr/>
          </a:p>
        </p:txBody>
      </p:sp>
      <p:pic>
        <p:nvPicPr>
          <p:cNvPr id="148" name="Google Shape;148;p20"/>
          <p:cNvPicPr preferRelativeResize="0"/>
          <p:nvPr>
            <p:ph idx="1" type="body"/>
          </p:nvPr>
        </p:nvPicPr>
        <p:blipFill rotWithShape="1">
          <a:blip r:embed="rId3">
            <a:alphaModFix/>
          </a:blip>
          <a:srcRect b="0" l="0" r="0" t="0"/>
          <a:stretch/>
        </p:blipFill>
        <p:spPr>
          <a:xfrm>
            <a:off x="914400" y="1752600"/>
            <a:ext cx="7381875" cy="323850"/>
          </a:xfrm>
          <a:prstGeom prst="rect">
            <a:avLst/>
          </a:prstGeom>
          <a:noFill/>
          <a:ln>
            <a:noFill/>
          </a:ln>
        </p:spPr>
      </p:pic>
      <p:pic>
        <p:nvPicPr>
          <p:cNvPr id="149" name="Google Shape;149;p20"/>
          <p:cNvPicPr preferRelativeResize="0"/>
          <p:nvPr/>
        </p:nvPicPr>
        <p:blipFill rotWithShape="1">
          <a:blip r:embed="rId4">
            <a:alphaModFix/>
          </a:blip>
          <a:srcRect b="0" l="0" r="0" t="0"/>
          <a:stretch/>
        </p:blipFill>
        <p:spPr>
          <a:xfrm>
            <a:off x="919163" y="2057400"/>
            <a:ext cx="7305675" cy="35052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9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Memory Management Operators</a:t>
            </a:r>
            <a:endParaRPr/>
          </a:p>
        </p:txBody>
      </p:sp>
      <p:sp>
        <p:nvSpPr>
          <p:cNvPr id="888" name="Google Shape;888;p9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140335" lvl="0" marL="0" rtl="0" algn="l">
              <a:lnSpc>
                <a:spcPct val="90000"/>
              </a:lnSpc>
              <a:spcBef>
                <a:spcPts val="0"/>
              </a:spcBef>
              <a:spcAft>
                <a:spcPts val="0"/>
              </a:spcAft>
              <a:buClr>
                <a:srgbClr val="CCCCFF"/>
              </a:buClr>
              <a:buSzPts val="2210"/>
              <a:buFont typeface="Times New Roman"/>
              <a:buChar char="o"/>
            </a:pPr>
            <a:r>
              <a:rPr b="1" lang="en-US">
                <a:solidFill>
                  <a:schemeClr val="hlink"/>
                </a:solidFill>
              </a:rPr>
              <a:t>   new      </a:t>
            </a:r>
            <a:r>
              <a:rPr lang="en-US"/>
              <a:t>to create an object</a:t>
            </a:r>
            <a:endParaRPr/>
          </a:p>
          <a:p>
            <a:pPr indent="-140335" lvl="0" marL="0" rtl="0" algn="l">
              <a:lnSpc>
                <a:spcPct val="90000"/>
              </a:lnSpc>
              <a:spcBef>
                <a:spcPts val="580"/>
              </a:spcBef>
              <a:spcAft>
                <a:spcPts val="0"/>
              </a:spcAft>
              <a:buClr>
                <a:srgbClr val="CCCCFF"/>
              </a:buClr>
              <a:buSzPts val="2210"/>
              <a:buFont typeface="Times New Roman"/>
              <a:buChar char="o"/>
            </a:pPr>
            <a:r>
              <a:rPr b="1" lang="en-US">
                <a:solidFill>
                  <a:schemeClr val="hlink"/>
                </a:solidFill>
              </a:rPr>
              <a:t>   delete   </a:t>
            </a:r>
            <a:r>
              <a:rPr lang="en-US"/>
              <a:t>to destroy an object</a:t>
            </a:r>
            <a:endParaRPr/>
          </a:p>
          <a:p>
            <a:pPr indent="0" lvl="0" marL="0" rtl="0" algn="l">
              <a:lnSpc>
                <a:spcPct val="90000"/>
              </a:lnSpc>
              <a:spcBef>
                <a:spcPts val="580"/>
              </a:spcBef>
              <a:spcAft>
                <a:spcPts val="0"/>
              </a:spcAft>
              <a:buClr>
                <a:srgbClr val="CCCCFF"/>
              </a:buClr>
              <a:buSzPts val="2210"/>
              <a:buFont typeface="Times New Roman"/>
              <a:buNone/>
            </a:pPr>
            <a:r>
              <a:t/>
            </a:r>
            <a:endParaRPr/>
          </a:p>
          <a:p>
            <a:pPr indent="0" lvl="0" marL="0" rtl="0" algn="l">
              <a:lnSpc>
                <a:spcPct val="90000"/>
              </a:lnSpc>
              <a:spcBef>
                <a:spcPts val="580"/>
              </a:spcBef>
              <a:spcAft>
                <a:spcPts val="0"/>
              </a:spcAft>
              <a:buClr>
                <a:srgbClr val="CCCCFF"/>
              </a:buClr>
              <a:buSzPts val="2210"/>
              <a:buFont typeface="Times New Roman"/>
              <a:buNone/>
            </a:pPr>
            <a:r>
              <a:rPr lang="en-US"/>
              <a:t>A data object created inside a block with </a:t>
            </a:r>
            <a:r>
              <a:rPr b="1" lang="en-US"/>
              <a:t>new</a:t>
            </a:r>
            <a:r>
              <a:rPr lang="en-US"/>
              <a:t>, will remain in existence until it is explicitly destroyed by using </a:t>
            </a:r>
            <a:r>
              <a:rPr b="1" lang="en-US"/>
              <a:t>delete</a:t>
            </a:r>
            <a:r>
              <a:rPr lang="en-US"/>
              <a:t>. </a:t>
            </a:r>
            <a:endParaRPr/>
          </a:p>
          <a:p>
            <a:pPr indent="0" lvl="0" marL="0" rtl="0" algn="l">
              <a:lnSpc>
                <a:spcPct val="90000"/>
              </a:lnSpc>
              <a:spcBef>
                <a:spcPts val="580"/>
              </a:spcBef>
              <a:spcAft>
                <a:spcPts val="0"/>
              </a:spcAft>
              <a:buClr>
                <a:srgbClr val="CCCCFF"/>
              </a:buClr>
              <a:buSzPts val="2210"/>
              <a:buFont typeface="Times New Roman"/>
              <a:buNone/>
            </a:pPr>
            <a:r>
              <a:rPr lang="en-US"/>
              <a:t>Thus the life time of an object is directly under our control and is unrelated to the block structure of the program.</a:t>
            </a:r>
            <a:endParaRPr b="1"/>
          </a:p>
        </p:txBody>
      </p:sp>
      <p:sp>
        <p:nvSpPr>
          <p:cNvPr id="889" name="Google Shape;889;p92"/>
          <p:cNvSpPr txBox="1"/>
          <p:nvPr/>
        </p:nvSpPr>
        <p:spPr>
          <a:xfrm>
            <a:off x="7543800" y="990600"/>
            <a:ext cx="1182688"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continue…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93"/>
          <p:cNvSpPr/>
          <p:nvPr/>
        </p:nvSpPr>
        <p:spPr>
          <a:xfrm>
            <a:off x="6172200" y="1447800"/>
            <a:ext cx="2514600" cy="1447800"/>
          </a:xfrm>
          <a:prstGeom prst="wedgeRoundRectCallout">
            <a:avLst>
              <a:gd fmla="val -66287" name="adj1"/>
              <a:gd fmla="val 26866" name="adj2"/>
              <a:gd fmla="val 16667" name="adj3"/>
            </a:avLst>
          </a:prstGeom>
          <a:solidFill>
            <a:srgbClr val="CC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accent2"/>
                </a:solidFill>
                <a:latin typeface="Times New Roman"/>
                <a:ea typeface="Times New Roman"/>
                <a:cs typeface="Times New Roman"/>
                <a:sym typeface="Times New Roman"/>
              </a:rPr>
              <a:t>The </a:t>
            </a:r>
            <a:r>
              <a:rPr b="0" i="1" lang="en-US" sz="2800" u="none" cap="none" strike="noStrike">
                <a:solidFill>
                  <a:schemeClr val="accent2"/>
                </a:solidFill>
                <a:latin typeface="Times New Roman"/>
                <a:ea typeface="Times New Roman"/>
                <a:cs typeface="Times New Roman"/>
                <a:sym typeface="Times New Roman"/>
              </a:rPr>
              <a:t>data-type </a:t>
            </a:r>
            <a:r>
              <a:rPr b="0" i="0" lang="en-US" sz="2800" u="none" cap="none" strike="noStrike">
                <a:solidFill>
                  <a:schemeClr val="accent2"/>
                </a:solidFill>
                <a:latin typeface="Times New Roman"/>
                <a:ea typeface="Times New Roman"/>
                <a:cs typeface="Times New Roman"/>
                <a:sym typeface="Times New Roman"/>
              </a:rPr>
              <a:t>may be any valid data type</a:t>
            </a:r>
            <a:endParaRPr b="0" i="0" sz="1400" u="none" cap="none" strike="noStrike">
              <a:solidFill>
                <a:srgbClr val="000000"/>
              </a:solidFill>
              <a:latin typeface="Arial"/>
              <a:ea typeface="Arial"/>
              <a:cs typeface="Arial"/>
              <a:sym typeface="Arial"/>
            </a:endParaRPr>
          </a:p>
        </p:txBody>
      </p:sp>
      <p:sp>
        <p:nvSpPr>
          <p:cNvPr id="895" name="Google Shape;895;p9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Memory Management Operators</a:t>
            </a:r>
            <a:endParaRPr/>
          </a:p>
        </p:txBody>
      </p:sp>
      <p:sp>
        <p:nvSpPr>
          <p:cNvPr id="896" name="Google Shape;896;p9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140335" lvl="0" marL="0" rtl="0" algn="l">
              <a:lnSpc>
                <a:spcPct val="90000"/>
              </a:lnSpc>
              <a:spcBef>
                <a:spcPts val="0"/>
              </a:spcBef>
              <a:spcAft>
                <a:spcPts val="0"/>
              </a:spcAft>
              <a:buClr>
                <a:srgbClr val="CCCCFF"/>
              </a:buClr>
              <a:buSzPts val="2210"/>
              <a:buFont typeface="Times New Roman"/>
              <a:buChar char="o"/>
            </a:pPr>
            <a:r>
              <a:rPr b="1" lang="en-US">
                <a:solidFill>
                  <a:schemeClr val="hlink"/>
                </a:solidFill>
              </a:rPr>
              <a:t>   new      </a:t>
            </a:r>
            <a:r>
              <a:rPr lang="en-US"/>
              <a:t>to create an object</a:t>
            </a:r>
            <a:endParaRPr/>
          </a:p>
          <a:p>
            <a:pPr indent="0" lvl="0" marL="0" rtl="0" algn="l">
              <a:lnSpc>
                <a:spcPct val="90000"/>
              </a:lnSpc>
              <a:spcBef>
                <a:spcPts val="580"/>
              </a:spcBef>
              <a:spcAft>
                <a:spcPts val="0"/>
              </a:spcAft>
              <a:buClr>
                <a:srgbClr val="CCCCFF"/>
              </a:buClr>
              <a:buSzPts val="2210"/>
              <a:buFont typeface="Times New Roman"/>
              <a:buNone/>
            </a:pPr>
            <a:r>
              <a:rPr i="1" lang="en-US"/>
              <a:t>     </a:t>
            </a:r>
            <a:endParaRPr/>
          </a:p>
        </p:txBody>
      </p:sp>
      <p:sp>
        <p:nvSpPr>
          <p:cNvPr id="897" name="Google Shape;897;p93"/>
          <p:cNvSpPr txBox="1"/>
          <p:nvPr/>
        </p:nvSpPr>
        <p:spPr>
          <a:xfrm>
            <a:off x="7543800" y="990600"/>
            <a:ext cx="1182688"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continue…</a:t>
            </a:r>
            <a:endParaRPr b="0" i="0" sz="1400" u="none" cap="none" strike="noStrike">
              <a:solidFill>
                <a:srgbClr val="000000"/>
              </a:solidFill>
              <a:latin typeface="Arial"/>
              <a:ea typeface="Arial"/>
              <a:cs typeface="Arial"/>
              <a:sym typeface="Arial"/>
            </a:endParaRPr>
          </a:p>
        </p:txBody>
      </p:sp>
      <p:sp>
        <p:nvSpPr>
          <p:cNvPr id="898" name="Google Shape;898;p93"/>
          <p:cNvSpPr/>
          <p:nvPr/>
        </p:nvSpPr>
        <p:spPr>
          <a:xfrm>
            <a:off x="533400" y="3200400"/>
            <a:ext cx="2667000" cy="1828800"/>
          </a:xfrm>
          <a:prstGeom prst="wedgeRoundRectCallout">
            <a:avLst>
              <a:gd fmla="val 6431" name="adj1"/>
              <a:gd fmla="val -73611" name="adj2"/>
              <a:gd fmla="val 16667" name="adj3"/>
            </a:avLst>
          </a:prstGeom>
          <a:solidFill>
            <a:srgbClr val="9EE086"/>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accent2"/>
                </a:solidFill>
                <a:latin typeface="Times New Roman"/>
                <a:ea typeface="Times New Roman"/>
                <a:cs typeface="Times New Roman"/>
                <a:sym typeface="Times New Roman"/>
              </a:rPr>
              <a:t>pointer-variable</a:t>
            </a:r>
            <a:r>
              <a:rPr b="0" i="0" lang="en-US" sz="2800" u="none" cap="none" strike="noStrike">
                <a:solidFill>
                  <a:schemeClr val="accent2"/>
                </a:solidFill>
                <a:latin typeface="Times New Roman"/>
                <a:ea typeface="Times New Roman"/>
                <a:cs typeface="Times New Roman"/>
                <a:sym typeface="Times New Roman"/>
              </a:rPr>
              <a:t> is a pointer of type </a:t>
            </a:r>
            <a:r>
              <a:rPr b="0" i="1" lang="en-US" sz="2800" u="none" cap="none" strike="noStrike">
                <a:solidFill>
                  <a:schemeClr val="accent2"/>
                </a:solidFill>
                <a:latin typeface="Times New Roman"/>
                <a:ea typeface="Times New Roman"/>
                <a:cs typeface="Times New Roman"/>
                <a:sym typeface="Times New Roman"/>
              </a:rPr>
              <a:t>data-type</a:t>
            </a:r>
            <a:endParaRPr b="0" i="0" sz="1400" u="none" cap="none" strike="noStrike">
              <a:solidFill>
                <a:srgbClr val="000000"/>
              </a:solidFill>
              <a:latin typeface="Arial"/>
              <a:ea typeface="Arial"/>
              <a:cs typeface="Arial"/>
              <a:sym typeface="Arial"/>
            </a:endParaRPr>
          </a:p>
        </p:txBody>
      </p:sp>
      <p:sp>
        <p:nvSpPr>
          <p:cNvPr id="899" name="Google Shape;899;p93"/>
          <p:cNvSpPr/>
          <p:nvPr/>
        </p:nvSpPr>
        <p:spPr>
          <a:xfrm>
            <a:off x="3276600" y="3200400"/>
            <a:ext cx="5410200" cy="1828800"/>
          </a:xfrm>
          <a:prstGeom prst="wedgeRoundRectCallout">
            <a:avLst>
              <a:gd fmla="val -38676" name="adj1"/>
              <a:gd fmla="val -77259" name="adj2"/>
              <a:gd fmla="val 16667" name="adj3"/>
            </a:avLst>
          </a:prstGeom>
          <a:solidFill>
            <a:schemeClr val="fo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2"/>
                </a:solidFill>
                <a:latin typeface="Times New Roman"/>
                <a:ea typeface="Times New Roman"/>
                <a:cs typeface="Times New Roman"/>
                <a:sym typeface="Times New Roman"/>
              </a:rPr>
              <a:t>The </a:t>
            </a:r>
            <a:r>
              <a:rPr b="1" i="0" lang="en-US" sz="2800" u="none" cap="none" strike="noStrike">
                <a:solidFill>
                  <a:schemeClr val="lt2"/>
                </a:solidFill>
                <a:latin typeface="Times New Roman"/>
                <a:ea typeface="Times New Roman"/>
                <a:cs typeface="Times New Roman"/>
                <a:sym typeface="Times New Roman"/>
              </a:rPr>
              <a:t>new</a:t>
            </a:r>
            <a:r>
              <a:rPr b="0" i="0" lang="en-US" sz="2800" u="none" cap="none" strike="noStrike">
                <a:solidFill>
                  <a:schemeClr val="lt2"/>
                </a:solidFill>
                <a:latin typeface="Times New Roman"/>
                <a:ea typeface="Times New Roman"/>
                <a:cs typeface="Times New Roman"/>
                <a:sym typeface="Times New Roman"/>
              </a:rPr>
              <a:t> operator allocates sufficient memory to hold a data object of type </a:t>
            </a:r>
            <a:r>
              <a:rPr b="0" i="1" lang="en-US" sz="2800" u="none" cap="none" strike="noStrike">
                <a:solidFill>
                  <a:schemeClr val="lt2"/>
                </a:solidFill>
                <a:latin typeface="Times New Roman"/>
                <a:ea typeface="Times New Roman"/>
                <a:cs typeface="Times New Roman"/>
                <a:sym typeface="Times New Roman"/>
              </a:rPr>
              <a:t>data-type </a:t>
            </a:r>
            <a:r>
              <a:rPr b="0" i="0" lang="en-US" sz="2800" u="none" cap="none" strike="noStrike">
                <a:solidFill>
                  <a:schemeClr val="lt2"/>
                </a:solidFill>
                <a:latin typeface="Times New Roman"/>
                <a:ea typeface="Times New Roman"/>
                <a:cs typeface="Times New Roman"/>
                <a:sym typeface="Times New Roman"/>
              </a:rPr>
              <a:t>and returns the address of the object</a:t>
            </a:r>
            <a:endParaRPr b="0" i="0" sz="1400" u="none" cap="none" strike="noStrike">
              <a:solidFill>
                <a:srgbClr val="000000"/>
              </a:solidFill>
              <a:latin typeface="Arial"/>
              <a:ea typeface="Arial"/>
              <a:cs typeface="Arial"/>
              <a:sym typeface="Arial"/>
            </a:endParaRPr>
          </a:p>
        </p:txBody>
      </p:sp>
      <p:sp>
        <p:nvSpPr>
          <p:cNvPr id="900" name="Google Shape;900;p93"/>
          <p:cNvSpPr/>
          <p:nvPr/>
        </p:nvSpPr>
        <p:spPr>
          <a:xfrm>
            <a:off x="609600" y="2133600"/>
            <a:ext cx="5410200" cy="762000"/>
          </a:xfrm>
          <a:prstGeom prst="rect">
            <a:avLst/>
          </a:prstGeom>
          <a:noFill/>
          <a:ln cap="flat" cmpd="sng" w="9525">
            <a:solidFill>
              <a:srgbClr val="FF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200"/>
              <a:buFont typeface="Arial"/>
              <a:buNone/>
            </a:pPr>
            <a:r>
              <a:rPr b="0" i="1" lang="en-US" sz="3200" u="none" cap="none" strike="noStrike">
                <a:solidFill>
                  <a:schemeClr val="dk1"/>
                </a:solidFill>
                <a:latin typeface="Times New Roman"/>
                <a:ea typeface="Times New Roman"/>
                <a:cs typeface="Times New Roman"/>
                <a:sym typeface="Times New Roman"/>
              </a:rPr>
              <a:t>pointer-variable = </a:t>
            </a:r>
            <a:r>
              <a:rPr b="1" i="0" lang="en-US" sz="3200" u="none" cap="none" strike="noStrike">
                <a:solidFill>
                  <a:schemeClr val="dk1"/>
                </a:solidFill>
                <a:latin typeface="Times New Roman"/>
                <a:ea typeface="Times New Roman"/>
                <a:cs typeface="Times New Roman"/>
                <a:sym typeface="Times New Roman"/>
              </a:rPr>
              <a:t>new</a:t>
            </a:r>
            <a:r>
              <a:rPr b="0" i="0" lang="en-US" sz="3200" u="none" cap="none" strike="noStrike">
                <a:solidFill>
                  <a:schemeClr val="dk1"/>
                </a:solidFill>
                <a:latin typeface="Times New Roman"/>
                <a:ea typeface="Times New Roman"/>
                <a:cs typeface="Times New Roman"/>
                <a:sym typeface="Times New Roman"/>
              </a:rPr>
              <a:t> </a:t>
            </a:r>
            <a:r>
              <a:rPr b="0" i="1" lang="en-US" sz="3200" u="none" cap="none" strike="noStrike">
                <a:solidFill>
                  <a:schemeClr val="dk1"/>
                </a:solidFill>
                <a:latin typeface="Times New Roman"/>
                <a:ea typeface="Times New Roman"/>
                <a:cs typeface="Times New Roman"/>
                <a:sym typeface="Times New Roman"/>
              </a:rPr>
              <a:t>data-type;</a:t>
            </a:r>
            <a:endParaRPr b="0" i="0" sz="3200" u="none" cap="none" strike="noStrike">
              <a:solidFill>
                <a:schemeClr val="dk1"/>
              </a:solidFill>
              <a:latin typeface="Times New Roman"/>
              <a:ea typeface="Times New Roman"/>
              <a:cs typeface="Times New Roman"/>
              <a:sym typeface="Times New Roman"/>
            </a:endParaRPr>
          </a:p>
        </p:txBody>
      </p:sp>
      <p:sp>
        <p:nvSpPr>
          <p:cNvPr id="901" name="Google Shape;901;p93"/>
          <p:cNvSpPr/>
          <p:nvPr/>
        </p:nvSpPr>
        <p:spPr>
          <a:xfrm>
            <a:off x="1676400" y="5257800"/>
            <a:ext cx="5654675" cy="914400"/>
          </a:xfrm>
          <a:prstGeom prst="roundRect">
            <a:avLst>
              <a:gd fmla="val 16667" name="adj"/>
            </a:avLst>
          </a:prstGeom>
          <a:solidFill>
            <a:srgbClr val="CC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accent2"/>
                </a:solidFill>
                <a:latin typeface="Times New Roman"/>
                <a:ea typeface="Times New Roman"/>
                <a:cs typeface="Times New Roman"/>
                <a:sym typeface="Times New Roman"/>
              </a:rPr>
              <a:t>T</a:t>
            </a:r>
            <a:r>
              <a:rPr b="0" i="0" lang="en-US" sz="2400" u="none" cap="none" strike="noStrike">
                <a:solidFill>
                  <a:schemeClr val="accent2"/>
                </a:solidFill>
                <a:latin typeface="Times New Roman"/>
                <a:ea typeface="Times New Roman"/>
                <a:cs typeface="Times New Roman"/>
                <a:sym typeface="Times New Roman"/>
              </a:rPr>
              <a:t>he pointer-variable holds the address of the memory space allocated</a:t>
            </a:r>
            <a:endParaRPr b="0" i="0" sz="1400" u="none" cap="none" strike="noStrike">
              <a:solidFill>
                <a:srgbClr val="000000"/>
              </a:solidFill>
              <a:latin typeface="Arial"/>
              <a:ea typeface="Arial"/>
              <a:cs typeface="Arial"/>
              <a:sym typeface="Arial"/>
            </a:endParaRPr>
          </a:p>
        </p:txBody>
      </p:sp>
      <p:cxnSp>
        <p:nvCxnSpPr>
          <p:cNvPr id="902" name="Google Shape;902;p93"/>
          <p:cNvCxnSpPr>
            <a:stCxn id="900" idx="1"/>
            <a:endCxn id="901" idx="1"/>
          </p:cNvCxnSpPr>
          <p:nvPr/>
        </p:nvCxnSpPr>
        <p:spPr>
          <a:xfrm>
            <a:off x="609600" y="2514600"/>
            <a:ext cx="1066800" cy="3200400"/>
          </a:xfrm>
          <a:prstGeom prst="bentConnector3">
            <a:avLst>
              <a:gd fmla="val -21429" name="adj1"/>
            </a:avLst>
          </a:prstGeom>
          <a:noFill/>
          <a:ln cap="flat" cmpd="sng" w="38100">
            <a:solidFill>
              <a:schemeClr val="dk1"/>
            </a:solidFill>
            <a:prstDash val="dash"/>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500"/>
                                        <p:tgtEl>
                                          <p:spTgt spid="9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500"/>
                                        <p:tgtEl>
                                          <p:spTgt spid="8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gtEl>
                                        <p:attrNameLst>
                                          <p:attrName>style.visibility</p:attrName>
                                        </p:attrNameLst>
                                      </p:cBhvr>
                                      <p:to>
                                        <p:strVal val="visible"/>
                                      </p:to>
                                    </p:set>
                                    <p:animEffect filter="fade" transition="in">
                                      <p:cBhvr>
                                        <p:cTn dur="500"/>
                                        <p:tgtEl>
                                          <p:spTgt spid="8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500"/>
                                        <p:tgtEl>
                                          <p:spTgt spid="8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500"/>
                                        <p:tgtEl>
                                          <p:spTgt spid="9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9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Memory Management Operators</a:t>
            </a:r>
            <a:endParaRPr/>
          </a:p>
        </p:txBody>
      </p:sp>
      <p:sp>
        <p:nvSpPr>
          <p:cNvPr id="908" name="Google Shape;908;p9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140335" lvl="0" marL="0" rtl="0" algn="l">
              <a:lnSpc>
                <a:spcPct val="90000"/>
              </a:lnSpc>
              <a:spcBef>
                <a:spcPts val="0"/>
              </a:spcBef>
              <a:spcAft>
                <a:spcPts val="0"/>
              </a:spcAft>
              <a:buClr>
                <a:srgbClr val="CCCCFF"/>
              </a:buClr>
              <a:buSzPts val="2210"/>
              <a:buFont typeface="Times New Roman"/>
              <a:buChar char="o"/>
            </a:pPr>
            <a:r>
              <a:rPr b="1" lang="en-US">
                <a:solidFill>
                  <a:schemeClr val="hlink"/>
                </a:solidFill>
              </a:rPr>
              <a:t>   </a:t>
            </a:r>
            <a:r>
              <a:rPr i="1" lang="en-US" sz="2800"/>
              <a:t>pointer-variable = </a:t>
            </a:r>
            <a:r>
              <a:rPr b="1" lang="en-US" sz="2800"/>
              <a:t>new</a:t>
            </a:r>
            <a:r>
              <a:rPr lang="en-US" sz="2800"/>
              <a:t> </a:t>
            </a:r>
            <a:r>
              <a:rPr i="1" lang="en-US" sz="2800"/>
              <a:t>data-type;</a:t>
            </a:r>
            <a:endParaRPr/>
          </a:p>
          <a:p>
            <a:pPr indent="0" lvl="0" marL="0" rtl="0" algn="l">
              <a:lnSpc>
                <a:spcPct val="90000"/>
              </a:lnSpc>
              <a:spcBef>
                <a:spcPts val="580"/>
              </a:spcBef>
              <a:spcAft>
                <a:spcPts val="0"/>
              </a:spcAft>
              <a:buClr>
                <a:srgbClr val="CCCCFF"/>
              </a:buClr>
              <a:buSzPts val="2380"/>
              <a:buFont typeface="Times New Roman"/>
              <a:buNone/>
            </a:pPr>
            <a:r>
              <a:t/>
            </a:r>
            <a:endParaRPr sz="2800"/>
          </a:p>
          <a:p>
            <a:pPr indent="0" lvl="0" marL="0" rtl="0" algn="l">
              <a:lnSpc>
                <a:spcPct val="90000"/>
              </a:lnSpc>
              <a:spcBef>
                <a:spcPts val="580"/>
              </a:spcBef>
              <a:spcAft>
                <a:spcPts val="0"/>
              </a:spcAft>
              <a:buClr>
                <a:srgbClr val="CCCCFF"/>
              </a:buClr>
              <a:buSzPts val="2380"/>
              <a:buFont typeface="Times New Roman"/>
              <a:buNone/>
            </a:pPr>
            <a:r>
              <a:rPr lang="en-US" sz="2800"/>
              <a:t>p = new int;      </a:t>
            </a:r>
            <a:r>
              <a:rPr lang="en-US" sz="2800">
                <a:solidFill>
                  <a:schemeClr val="hlink"/>
                </a:solidFill>
              </a:rPr>
              <a:t>// p is a pointer of type int</a:t>
            </a:r>
            <a:endParaRPr/>
          </a:p>
          <a:p>
            <a:pPr indent="0" lvl="0" marL="0" rtl="0" algn="l">
              <a:lnSpc>
                <a:spcPct val="90000"/>
              </a:lnSpc>
              <a:spcBef>
                <a:spcPts val="580"/>
              </a:spcBef>
              <a:spcAft>
                <a:spcPts val="0"/>
              </a:spcAft>
              <a:buClr>
                <a:srgbClr val="CCCCFF"/>
              </a:buClr>
              <a:buSzPts val="2380"/>
              <a:buFont typeface="Times New Roman"/>
              <a:buNone/>
            </a:pPr>
            <a:r>
              <a:rPr lang="en-US" sz="2800"/>
              <a:t>q = new float;   </a:t>
            </a:r>
            <a:r>
              <a:rPr lang="en-US" sz="2800">
                <a:solidFill>
                  <a:schemeClr val="hlink"/>
                </a:solidFill>
              </a:rPr>
              <a:t>// q is a pointer of type float</a:t>
            </a:r>
            <a:endParaRPr/>
          </a:p>
          <a:p>
            <a:pPr indent="0" lvl="0" marL="0" rtl="0" algn="l">
              <a:lnSpc>
                <a:spcPct val="90000"/>
              </a:lnSpc>
              <a:spcBef>
                <a:spcPts val="580"/>
              </a:spcBef>
              <a:spcAft>
                <a:spcPts val="0"/>
              </a:spcAft>
              <a:buClr>
                <a:srgbClr val="CCCCFF"/>
              </a:buClr>
              <a:buSzPts val="2380"/>
              <a:buFont typeface="Times New Roman"/>
              <a:buNone/>
            </a:pPr>
            <a:r>
              <a:rPr lang="en-US" sz="2800"/>
              <a:t>Here p and q must have already been declared as pointers of appropriate types.</a:t>
            </a:r>
            <a:endParaRPr/>
          </a:p>
          <a:p>
            <a:pPr indent="0" lvl="0" marL="0" rtl="0" algn="l">
              <a:lnSpc>
                <a:spcPct val="90000"/>
              </a:lnSpc>
              <a:spcBef>
                <a:spcPts val="580"/>
              </a:spcBef>
              <a:spcAft>
                <a:spcPts val="0"/>
              </a:spcAft>
              <a:buClr>
                <a:srgbClr val="CCCCFF"/>
              </a:buClr>
              <a:buSzPts val="2380"/>
              <a:buFont typeface="Times New Roman"/>
              <a:buNone/>
            </a:pPr>
            <a:r>
              <a:rPr lang="en-US" sz="2800"/>
              <a:t>Alternatively, we can combine the declaration of pointers and their assignments as:</a:t>
            </a:r>
            <a:endParaRPr/>
          </a:p>
          <a:p>
            <a:pPr indent="0" lvl="0" marL="0" rtl="0" algn="l">
              <a:lnSpc>
                <a:spcPct val="90000"/>
              </a:lnSpc>
              <a:spcBef>
                <a:spcPts val="580"/>
              </a:spcBef>
              <a:spcAft>
                <a:spcPts val="0"/>
              </a:spcAft>
              <a:buClr>
                <a:srgbClr val="CCCCFF"/>
              </a:buClr>
              <a:buSzPts val="2380"/>
              <a:buFont typeface="Times New Roman"/>
              <a:buNone/>
            </a:pPr>
            <a:r>
              <a:rPr lang="en-US" sz="2800"/>
              <a:t>int *p = new int;</a:t>
            </a:r>
            <a:endParaRPr/>
          </a:p>
          <a:p>
            <a:pPr indent="0" lvl="0" marL="0" rtl="0" algn="l">
              <a:lnSpc>
                <a:spcPct val="90000"/>
              </a:lnSpc>
              <a:spcBef>
                <a:spcPts val="580"/>
              </a:spcBef>
              <a:spcAft>
                <a:spcPts val="0"/>
              </a:spcAft>
              <a:buClr>
                <a:srgbClr val="CCCCFF"/>
              </a:buClr>
              <a:buSzPts val="2380"/>
              <a:buFont typeface="Times New Roman"/>
              <a:buNone/>
            </a:pPr>
            <a:r>
              <a:rPr lang="en-US" sz="2800"/>
              <a:t>float *q = new float;</a:t>
            </a:r>
            <a:endParaRPr/>
          </a:p>
        </p:txBody>
      </p:sp>
      <p:sp>
        <p:nvSpPr>
          <p:cNvPr id="909" name="Google Shape;909;p94"/>
          <p:cNvSpPr txBox="1"/>
          <p:nvPr/>
        </p:nvSpPr>
        <p:spPr>
          <a:xfrm>
            <a:off x="7543800" y="990600"/>
            <a:ext cx="1182688"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continue…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9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Memory Management Operators</a:t>
            </a:r>
            <a:endParaRPr/>
          </a:p>
        </p:txBody>
      </p:sp>
      <p:sp>
        <p:nvSpPr>
          <p:cNvPr id="915" name="Google Shape;915;p95"/>
          <p:cNvSpPr txBox="1"/>
          <p:nvPr>
            <p:ph idx="1" type="body"/>
          </p:nvPr>
        </p:nvSpPr>
        <p:spPr>
          <a:xfrm>
            <a:off x="457200" y="1600200"/>
            <a:ext cx="8229600" cy="1905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CCCFF"/>
              </a:buClr>
              <a:buSzPts val="2380"/>
              <a:buFont typeface="Times New Roman"/>
              <a:buNone/>
            </a:pPr>
            <a:r>
              <a:rPr lang="en-US" sz="2800"/>
              <a:t>int *p = new int;</a:t>
            </a:r>
            <a:endParaRPr/>
          </a:p>
          <a:p>
            <a:pPr indent="0" lvl="0" marL="0" rtl="0" algn="l">
              <a:lnSpc>
                <a:spcPct val="90000"/>
              </a:lnSpc>
              <a:spcBef>
                <a:spcPts val="580"/>
              </a:spcBef>
              <a:spcAft>
                <a:spcPts val="0"/>
              </a:spcAft>
              <a:buClr>
                <a:srgbClr val="CCCCFF"/>
              </a:buClr>
              <a:buSzPts val="2380"/>
              <a:buFont typeface="Times New Roman"/>
              <a:buNone/>
            </a:pPr>
            <a:r>
              <a:rPr lang="en-US" sz="2800"/>
              <a:t>float *q = new float;</a:t>
            </a:r>
            <a:endParaRPr/>
          </a:p>
          <a:p>
            <a:pPr indent="0" lvl="0" marL="0" rtl="0" algn="l">
              <a:lnSpc>
                <a:spcPct val="90000"/>
              </a:lnSpc>
              <a:spcBef>
                <a:spcPts val="580"/>
              </a:spcBef>
              <a:spcAft>
                <a:spcPts val="0"/>
              </a:spcAft>
              <a:buClr>
                <a:srgbClr val="CCCCFF"/>
              </a:buClr>
              <a:buSzPts val="2380"/>
              <a:buFont typeface="Times New Roman"/>
              <a:buNone/>
            </a:pPr>
            <a:r>
              <a:rPr lang="en-US" sz="2800"/>
              <a:t>*p = 25;  // assign 25 to the newly created int object</a:t>
            </a:r>
            <a:endParaRPr/>
          </a:p>
          <a:p>
            <a:pPr indent="0" lvl="0" marL="0" rtl="0" algn="l">
              <a:lnSpc>
                <a:spcPct val="90000"/>
              </a:lnSpc>
              <a:spcBef>
                <a:spcPts val="580"/>
              </a:spcBef>
              <a:spcAft>
                <a:spcPts val="0"/>
              </a:spcAft>
              <a:buClr>
                <a:srgbClr val="CCCCFF"/>
              </a:buClr>
              <a:buSzPts val="2380"/>
              <a:buFont typeface="Times New Roman"/>
              <a:buNone/>
            </a:pPr>
            <a:r>
              <a:rPr lang="en-US" sz="2800"/>
              <a:t>*q = 7.5; // assign 7.5 to the newly created float object</a:t>
            </a:r>
            <a:endParaRPr/>
          </a:p>
        </p:txBody>
      </p:sp>
      <p:sp>
        <p:nvSpPr>
          <p:cNvPr id="916" name="Google Shape;916;p95"/>
          <p:cNvSpPr txBox="1"/>
          <p:nvPr/>
        </p:nvSpPr>
        <p:spPr>
          <a:xfrm>
            <a:off x="7543800" y="990600"/>
            <a:ext cx="1182688"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continue…</a:t>
            </a:r>
            <a:endParaRPr b="0" i="0" sz="1400" u="none" cap="none" strike="noStrike">
              <a:solidFill>
                <a:srgbClr val="000000"/>
              </a:solidFill>
              <a:latin typeface="Arial"/>
              <a:ea typeface="Arial"/>
              <a:cs typeface="Arial"/>
              <a:sym typeface="Arial"/>
            </a:endParaRPr>
          </a:p>
        </p:txBody>
      </p:sp>
      <p:sp>
        <p:nvSpPr>
          <p:cNvPr id="917" name="Google Shape;917;p95"/>
          <p:cNvSpPr/>
          <p:nvPr/>
        </p:nvSpPr>
        <p:spPr>
          <a:xfrm>
            <a:off x="609600" y="3657600"/>
            <a:ext cx="6477000" cy="762000"/>
          </a:xfrm>
          <a:prstGeom prst="rect">
            <a:avLst/>
          </a:prstGeom>
          <a:noFill/>
          <a:ln cap="flat" cmpd="sng" w="9525">
            <a:solidFill>
              <a:srgbClr val="FF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200"/>
              <a:buFont typeface="Arial"/>
              <a:buNone/>
            </a:pPr>
            <a:r>
              <a:rPr b="0" i="1" lang="en-US" sz="3200" u="none" cap="none" strike="noStrike">
                <a:solidFill>
                  <a:schemeClr val="dk1"/>
                </a:solidFill>
                <a:latin typeface="Times New Roman"/>
                <a:ea typeface="Times New Roman"/>
                <a:cs typeface="Times New Roman"/>
                <a:sym typeface="Times New Roman"/>
              </a:rPr>
              <a:t>pointer-variable = </a:t>
            </a:r>
            <a:r>
              <a:rPr b="1" i="0" lang="en-US" sz="3200" u="none" cap="none" strike="noStrike">
                <a:solidFill>
                  <a:schemeClr val="dk1"/>
                </a:solidFill>
                <a:latin typeface="Times New Roman"/>
                <a:ea typeface="Times New Roman"/>
                <a:cs typeface="Times New Roman"/>
                <a:sym typeface="Times New Roman"/>
              </a:rPr>
              <a:t>new</a:t>
            </a:r>
            <a:r>
              <a:rPr b="0" i="0" lang="en-US" sz="3200" u="none" cap="none" strike="noStrike">
                <a:solidFill>
                  <a:schemeClr val="dk1"/>
                </a:solidFill>
                <a:latin typeface="Times New Roman"/>
                <a:ea typeface="Times New Roman"/>
                <a:cs typeface="Times New Roman"/>
                <a:sym typeface="Times New Roman"/>
              </a:rPr>
              <a:t> </a:t>
            </a:r>
            <a:r>
              <a:rPr b="0" i="1" lang="en-US" sz="3200" u="none" cap="none" strike="noStrike">
                <a:solidFill>
                  <a:schemeClr val="dk1"/>
                </a:solidFill>
                <a:latin typeface="Times New Roman"/>
                <a:ea typeface="Times New Roman"/>
                <a:cs typeface="Times New Roman"/>
                <a:sym typeface="Times New Roman"/>
              </a:rPr>
              <a:t>data-type (value);</a:t>
            </a:r>
            <a:endParaRPr b="0" i="0" sz="3200" u="none" cap="none" strike="noStrike">
              <a:solidFill>
                <a:schemeClr val="dk1"/>
              </a:solidFill>
              <a:latin typeface="Times New Roman"/>
              <a:ea typeface="Times New Roman"/>
              <a:cs typeface="Times New Roman"/>
              <a:sym typeface="Times New Roman"/>
            </a:endParaRPr>
          </a:p>
        </p:txBody>
      </p:sp>
      <p:sp>
        <p:nvSpPr>
          <p:cNvPr id="918" name="Google Shape;918;p95"/>
          <p:cNvSpPr/>
          <p:nvPr/>
        </p:nvSpPr>
        <p:spPr>
          <a:xfrm>
            <a:off x="457200" y="4572000"/>
            <a:ext cx="8229600" cy="190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960"/>
              <a:buFont typeface="Noto Sans Symbols"/>
              <a:buNone/>
            </a:pPr>
            <a:r>
              <a:rPr b="0" i="0" lang="en-US" sz="2800" u="none" cap="none" strike="noStrike">
                <a:solidFill>
                  <a:schemeClr val="dk1"/>
                </a:solidFill>
                <a:latin typeface="Times New Roman"/>
                <a:ea typeface="Times New Roman"/>
                <a:cs typeface="Times New Roman"/>
                <a:sym typeface="Times New Roman"/>
              </a:rPr>
              <a:t>int *p = new int ( 25 );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560"/>
              </a:spcBef>
              <a:spcAft>
                <a:spcPts val="0"/>
              </a:spcAft>
              <a:buClr>
                <a:schemeClr val="hlink"/>
              </a:buClr>
              <a:buSzPts val="1960"/>
              <a:buFont typeface="Noto Sans Symbols"/>
              <a:buNone/>
            </a:pPr>
            <a:r>
              <a:rPr b="0" i="0" lang="en-US" sz="2800" u="none" cap="none" strike="noStrike">
                <a:solidFill>
                  <a:schemeClr val="dk1"/>
                </a:solidFill>
                <a:latin typeface="Times New Roman"/>
                <a:ea typeface="Times New Roman"/>
                <a:cs typeface="Times New Roman"/>
                <a:sym typeface="Times New Roman"/>
              </a:rPr>
              <a:t>float *q = new float ( 7.5 );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5">
                                            <p:txEl>
                                              <p:pRg end="0" st="0"/>
                                            </p:txEl>
                                          </p:spTgt>
                                        </p:tgtEl>
                                        <p:attrNameLst>
                                          <p:attrName>style.visibility</p:attrName>
                                        </p:attrNameLst>
                                      </p:cBhvr>
                                      <p:to>
                                        <p:strVal val="visible"/>
                                      </p:to>
                                    </p:set>
                                    <p:animEffect filter="fade" transition="in">
                                      <p:cBhvr>
                                        <p:cTn dur="500"/>
                                        <p:tgtEl>
                                          <p:spTgt spid="9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5">
                                            <p:txEl>
                                              <p:pRg end="1" st="1"/>
                                            </p:txEl>
                                          </p:spTgt>
                                        </p:tgtEl>
                                        <p:attrNameLst>
                                          <p:attrName>style.visibility</p:attrName>
                                        </p:attrNameLst>
                                      </p:cBhvr>
                                      <p:to>
                                        <p:strVal val="visible"/>
                                      </p:to>
                                    </p:set>
                                    <p:animEffect filter="fade" transition="in">
                                      <p:cBhvr>
                                        <p:cTn dur="500"/>
                                        <p:tgtEl>
                                          <p:spTgt spid="9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5">
                                            <p:txEl>
                                              <p:pRg end="2" st="2"/>
                                            </p:txEl>
                                          </p:spTgt>
                                        </p:tgtEl>
                                        <p:attrNameLst>
                                          <p:attrName>style.visibility</p:attrName>
                                        </p:attrNameLst>
                                      </p:cBhvr>
                                      <p:to>
                                        <p:strVal val="visible"/>
                                      </p:to>
                                    </p:set>
                                    <p:animEffect filter="fade" transition="in">
                                      <p:cBhvr>
                                        <p:cTn dur="500"/>
                                        <p:tgtEl>
                                          <p:spTgt spid="9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5">
                                            <p:txEl>
                                              <p:pRg end="3" st="3"/>
                                            </p:txEl>
                                          </p:spTgt>
                                        </p:tgtEl>
                                        <p:attrNameLst>
                                          <p:attrName>style.visibility</p:attrName>
                                        </p:attrNameLst>
                                      </p:cBhvr>
                                      <p:to>
                                        <p:strVal val="visible"/>
                                      </p:to>
                                    </p:set>
                                    <p:animEffect filter="fade" transition="in">
                                      <p:cBhvr>
                                        <p:cTn dur="500"/>
                                        <p:tgtEl>
                                          <p:spTgt spid="9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500"/>
                                        <p:tgtEl>
                                          <p:spTgt spid="91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18">
                                            <p:txEl>
                                              <p:pRg end="0" st="0"/>
                                            </p:txEl>
                                          </p:spTgt>
                                        </p:tgtEl>
                                        <p:attrNameLst>
                                          <p:attrName>style.visibility</p:attrName>
                                        </p:attrNameLst>
                                      </p:cBhvr>
                                      <p:to>
                                        <p:strVal val="visible"/>
                                      </p:to>
                                    </p:set>
                                    <p:animEffect filter="fade" transition="in">
                                      <p:cBhvr>
                                        <p:cTn dur="500"/>
                                        <p:tgtEl>
                                          <p:spTgt spid="91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18">
                                            <p:txEl>
                                              <p:pRg end="1" st="1"/>
                                            </p:txEl>
                                          </p:spTgt>
                                        </p:tgtEl>
                                        <p:attrNameLst>
                                          <p:attrName>style.visibility</p:attrName>
                                        </p:attrNameLst>
                                      </p:cBhvr>
                                      <p:to>
                                        <p:strVal val="visible"/>
                                      </p:to>
                                    </p:set>
                                    <p:animEffect filter="fade" transition="in">
                                      <p:cBhvr>
                                        <p:cTn dur="500"/>
                                        <p:tgtEl>
                                          <p:spTgt spid="91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9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Memory Management Operators</a:t>
            </a:r>
            <a:endParaRPr/>
          </a:p>
        </p:txBody>
      </p:sp>
      <p:sp>
        <p:nvSpPr>
          <p:cNvPr id="924" name="Google Shape;924;p96"/>
          <p:cNvSpPr txBox="1"/>
          <p:nvPr>
            <p:ph idx="1" type="body"/>
          </p:nvPr>
        </p:nvSpPr>
        <p:spPr>
          <a:xfrm>
            <a:off x="457200" y="1600200"/>
            <a:ext cx="8229600" cy="533400"/>
          </a:xfrm>
          <a:prstGeom prst="rect">
            <a:avLst/>
          </a:prstGeom>
          <a:noFill/>
          <a:ln>
            <a:noFill/>
          </a:ln>
        </p:spPr>
        <p:txBody>
          <a:bodyPr anchorCtr="0" anchor="t" bIns="45700" lIns="91425" spcFirstLastPara="1" rIns="91425" wrap="square" tIns="45700">
            <a:normAutofit/>
          </a:bodyPr>
          <a:lstStyle/>
          <a:p>
            <a:pPr indent="-140335" lvl="0" marL="0" rtl="0" algn="l">
              <a:lnSpc>
                <a:spcPct val="90000"/>
              </a:lnSpc>
              <a:spcBef>
                <a:spcPts val="0"/>
              </a:spcBef>
              <a:spcAft>
                <a:spcPts val="0"/>
              </a:spcAft>
              <a:buClr>
                <a:srgbClr val="CCCCFF"/>
              </a:buClr>
              <a:buSzPts val="2210"/>
              <a:buFont typeface="Times New Roman"/>
              <a:buChar char="o"/>
            </a:pPr>
            <a:r>
              <a:rPr b="1" lang="en-US">
                <a:solidFill>
                  <a:schemeClr val="hlink"/>
                </a:solidFill>
              </a:rPr>
              <a:t>   delete   </a:t>
            </a:r>
            <a:r>
              <a:rPr lang="en-US"/>
              <a:t>to destroy an object</a:t>
            </a:r>
            <a:endParaRPr i="1"/>
          </a:p>
        </p:txBody>
      </p:sp>
      <p:sp>
        <p:nvSpPr>
          <p:cNvPr id="925" name="Google Shape;925;p96"/>
          <p:cNvSpPr txBox="1"/>
          <p:nvPr/>
        </p:nvSpPr>
        <p:spPr>
          <a:xfrm>
            <a:off x="7543800" y="990600"/>
            <a:ext cx="1182688"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continue…</a:t>
            </a:r>
            <a:endParaRPr b="0" i="0" sz="1400" u="none" cap="none" strike="noStrike">
              <a:solidFill>
                <a:srgbClr val="000000"/>
              </a:solidFill>
              <a:latin typeface="Arial"/>
              <a:ea typeface="Arial"/>
              <a:cs typeface="Arial"/>
              <a:sym typeface="Arial"/>
            </a:endParaRPr>
          </a:p>
        </p:txBody>
      </p:sp>
      <p:sp>
        <p:nvSpPr>
          <p:cNvPr id="926" name="Google Shape;926;p96"/>
          <p:cNvSpPr/>
          <p:nvPr/>
        </p:nvSpPr>
        <p:spPr>
          <a:xfrm>
            <a:off x="609600" y="2133600"/>
            <a:ext cx="3657600" cy="762000"/>
          </a:xfrm>
          <a:prstGeom prst="rect">
            <a:avLst/>
          </a:prstGeom>
          <a:noFill/>
          <a:ln cap="flat" cmpd="sng" w="9525">
            <a:solidFill>
              <a:srgbClr val="FF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delete</a:t>
            </a:r>
            <a:r>
              <a:rPr b="0" i="1" lang="en-US" sz="3200" u="none" cap="none" strike="noStrike">
                <a:solidFill>
                  <a:schemeClr val="dk1"/>
                </a:solidFill>
                <a:latin typeface="Times New Roman"/>
                <a:ea typeface="Times New Roman"/>
                <a:cs typeface="Times New Roman"/>
                <a:sym typeface="Times New Roman"/>
              </a:rPr>
              <a:t> pointer-variable;</a:t>
            </a:r>
            <a:endParaRPr b="0" i="0" sz="3200" u="none" cap="none" strike="noStrike">
              <a:solidFill>
                <a:schemeClr val="dk1"/>
              </a:solidFill>
              <a:latin typeface="Times New Roman"/>
              <a:ea typeface="Times New Roman"/>
              <a:cs typeface="Times New Roman"/>
              <a:sym typeface="Times New Roman"/>
            </a:endParaRPr>
          </a:p>
        </p:txBody>
      </p:sp>
      <p:sp>
        <p:nvSpPr>
          <p:cNvPr id="927" name="Google Shape;927;p96"/>
          <p:cNvSpPr/>
          <p:nvPr/>
        </p:nvSpPr>
        <p:spPr>
          <a:xfrm>
            <a:off x="609600" y="3005138"/>
            <a:ext cx="7620000" cy="1490662"/>
          </a:xfrm>
          <a:prstGeom prst="roundRect">
            <a:avLst>
              <a:gd fmla="val 16667" name="adj"/>
            </a:avLst>
          </a:prstGeom>
          <a:solidFill>
            <a:srgbClr val="9EE08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When a data object is no longer needed, it is destroyed to release the memory space for reuse.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delete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delete q;</a:t>
            </a:r>
            <a:endParaRPr b="0" i="0" sz="1400" u="none" cap="none" strike="noStrike">
              <a:solidFill>
                <a:srgbClr val="000000"/>
              </a:solidFill>
              <a:latin typeface="Arial"/>
              <a:ea typeface="Arial"/>
              <a:cs typeface="Arial"/>
              <a:sym typeface="Arial"/>
            </a:endParaRPr>
          </a:p>
        </p:txBody>
      </p:sp>
      <p:sp>
        <p:nvSpPr>
          <p:cNvPr id="928" name="Google Shape;928;p96"/>
          <p:cNvSpPr/>
          <p:nvPr/>
        </p:nvSpPr>
        <p:spPr>
          <a:xfrm>
            <a:off x="609600" y="4572000"/>
            <a:ext cx="5105400" cy="762000"/>
          </a:xfrm>
          <a:prstGeom prst="rect">
            <a:avLst/>
          </a:prstGeom>
          <a:noFill/>
          <a:ln cap="flat" cmpd="sng" w="9525">
            <a:solidFill>
              <a:srgbClr val="FF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delete</a:t>
            </a:r>
            <a:r>
              <a:rPr b="0" i="1" lang="en-US" sz="3200" u="none" cap="none" strike="noStrike">
                <a:solidFill>
                  <a:schemeClr val="dk1"/>
                </a:solidFill>
                <a:latin typeface="Times New Roman"/>
                <a:ea typeface="Times New Roman"/>
                <a:cs typeface="Times New Roman"/>
                <a:sym typeface="Times New Roman"/>
              </a:rPr>
              <a:t> [ size ] pointer-variable;</a:t>
            </a:r>
            <a:endParaRPr b="0" i="0" sz="3200" u="none" cap="none" strike="noStrike">
              <a:solidFill>
                <a:schemeClr val="dk1"/>
              </a:solidFill>
              <a:latin typeface="Times New Roman"/>
              <a:ea typeface="Times New Roman"/>
              <a:cs typeface="Times New Roman"/>
              <a:sym typeface="Times New Roman"/>
            </a:endParaRPr>
          </a:p>
        </p:txBody>
      </p:sp>
      <p:sp>
        <p:nvSpPr>
          <p:cNvPr id="929" name="Google Shape;929;p96"/>
          <p:cNvSpPr/>
          <p:nvPr/>
        </p:nvSpPr>
        <p:spPr>
          <a:xfrm>
            <a:off x="609600" y="5443538"/>
            <a:ext cx="7620000" cy="1219200"/>
          </a:xfrm>
          <a:prstGeom prst="roundRect">
            <a:avLst>
              <a:gd fmla="val 16667" name="adj"/>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2"/>
                </a:solidFill>
                <a:latin typeface="Times New Roman"/>
                <a:ea typeface="Times New Roman"/>
                <a:cs typeface="Times New Roman"/>
                <a:sym typeface="Times New Roman"/>
              </a:rPr>
              <a:t>The size specifies the number of elements in the array to be freed.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2"/>
                </a:solidFill>
                <a:latin typeface="Times New Roman"/>
                <a:ea typeface="Times New Roman"/>
                <a:cs typeface="Times New Roman"/>
                <a:sym typeface="Times New Roman"/>
              </a:rPr>
              <a:t>delete [ ]p;  </a:t>
            </a:r>
            <a:r>
              <a:rPr b="0" i="0" lang="en-US" sz="2400" u="none" cap="none" strike="noStrike">
                <a:solidFill>
                  <a:srgbClr val="B80000"/>
                </a:solidFill>
                <a:latin typeface="Times New Roman"/>
                <a:ea typeface="Times New Roman"/>
                <a:cs typeface="Times New Roman"/>
                <a:sym typeface="Times New Roman"/>
              </a:rPr>
              <a:t>// delete the entire array pointed to by </a:t>
            </a:r>
            <a:r>
              <a:rPr b="1" i="0" lang="en-US" sz="2400" u="none" cap="none" strike="noStrike">
                <a:solidFill>
                  <a:srgbClr val="B80000"/>
                </a:solidFill>
                <a:latin typeface="Times New Roman"/>
                <a:ea typeface="Times New Roman"/>
                <a:cs typeface="Times New Roman"/>
                <a:sym typeface="Times New Roman"/>
              </a:rPr>
              <a:t>p</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6"/>
                                        </p:tgtEl>
                                        <p:attrNameLst>
                                          <p:attrName>style.visibility</p:attrName>
                                        </p:attrNameLst>
                                      </p:cBhvr>
                                      <p:to>
                                        <p:strVal val="visible"/>
                                      </p:to>
                                    </p:set>
                                    <p:animEffect filter="fade" transition="in">
                                      <p:cBhvr>
                                        <p:cTn dur="500"/>
                                        <p:tgtEl>
                                          <p:spTgt spid="9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gtEl>
                                        <p:attrNameLst>
                                          <p:attrName>style.visibility</p:attrName>
                                        </p:attrNameLst>
                                      </p:cBhvr>
                                      <p:to>
                                        <p:strVal val="visible"/>
                                      </p:to>
                                    </p:set>
                                    <p:animEffect filter="fade" transition="in">
                                      <p:cBhvr>
                                        <p:cTn dur="500"/>
                                        <p:tgtEl>
                                          <p:spTgt spid="9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8"/>
                                        </p:tgtEl>
                                        <p:attrNameLst>
                                          <p:attrName>style.visibility</p:attrName>
                                        </p:attrNameLst>
                                      </p:cBhvr>
                                      <p:to>
                                        <p:strVal val="visible"/>
                                      </p:to>
                                    </p:set>
                                    <p:animEffect filter="fade" transition="in">
                                      <p:cBhvr>
                                        <p:cTn dur="500"/>
                                        <p:tgtEl>
                                          <p:spTgt spid="9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500"/>
                                        <p:tgtEl>
                                          <p:spTgt spid="9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9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Manipulators</a:t>
            </a:r>
            <a:endParaRPr/>
          </a:p>
        </p:txBody>
      </p:sp>
      <p:sp>
        <p:nvSpPr>
          <p:cNvPr id="935" name="Google Shape;935;p97"/>
          <p:cNvSpPr txBox="1"/>
          <p:nvPr>
            <p:ph idx="1" type="body"/>
          </p:nvPr>
        </p:nvSpPr>
        <p:spPr>
          <a:xfrm>
            <a:off x="457200" y="1600200"/>
            <a:ext cx="8229600" cy="4648200"/>
          </a:xfrm>
          <a:prstGeom prst="rect">
            <a:avLst/>
          </a:prstGeom>
          <a:noFill/>
          <a:ln>
            <a:noFill/>
          </a:ln>
        </p:spPr>
        <p:txBody>
          <a:bodyPr anchorCtr="0" anchor="t" bIns="45700" lIns="91425" spcFirstLastPara="1" rIns="91425" wrap="square" tIns="45700">
            <a:normAutofit/>
          </a:bodyPr>
          <a:lstStyle/>
          <a:p>
            <a:pPr indent="-465138" lvl="0" marL="465138" rtl="0" algn="l">
              <a:lnSpc>
                <a:spcPct val="90000"/>
              </a:lnSpc>
              <a:spcBef>
                <a:spcPts val="0"/>
              </a:spcBef>
              <a:spcAft>
                <a:spcPts val="0"/>
              </a:spcAft>
              <a:buClr>
                <a:srgbClr val="CCCCFF"/>
              </a:buClr>
              <a:buSzPts val="2210"/>
              <a:buFont typeface="Times New Roman"/>
              <a:buNone/>
            </a:pPr>
            <a:r>
              <a:rPr lang="en-US"/>
              <a:t>Manipulators are operators that are used to format the data display.</a:t>
            </a:r>
            <a:endParaRPr/>
          </a:p>
          <a:p>
            <a:pPr indent="-465138" lvl="0" marL="465138" rtl="0" algn="l">
              <a:lnSpc>
                <a:spcPct val="90000"/>
              </a:lnSpc>
              <a:spcBef>
                <a:spcPts val="580"/>
              </a:spcBef>
              <a:spcAft>
                <a:spcPts val="0"/>
              </a:spcAft>
              <a:buClr>
                <a:srgbClr val="CCCCFF"/>
              </a:buClr>
              <a:buSzPts val="2210"/>
              <a:buFont typeface="Times New Roman"/>
              <a:buNone/>
            </a:pPr>
            <a:r>
              <a:rPr lang="en-US"/>
              <a:t>Commonly used manipulators are:</a:t>
            </a:r>
            <a:endParaRPr/>
          </a:p>
          <a:p>
            <a:pPr indent="-465138" lvl="0" marL="465138" rtl="0" algn="l">
              <a:lnSpc>
                <a:spcPct val="90000"/>
              </a:lnSpc>
              <a:spcBef>
                <a:spcPts val="580"/>
              </a:spcBef>
              <a:spcAft>
                <a:spcPts val="0"/>
              </a:spcAft>
              <a:buClr>
                <a:srgbClr val="CCCCFF"/>
              </a:buClr>
              <a:buSzPts val="2210"/>
              <a:buFont typeface="Times New Roman"/>
              <a:buChar char="o"/>
            </a:pPr>
            <a:r>
              <a:rPr lang="en-US">
                <a:solidFill>
                  <a:schemeClr val="hlink"/>
                </a:solidFill>
              </a:rPr>
              <a:t>endl  	</a:t>
            </a:r>
            <a:r>
              <a:rPr lang="en-US"/>
              <a:t>// causes a line feed when used in an</a:t>
            </a:r>
            <a:endParaRPr/>
          </a:p>
          <a:p>
            <a:pPr indent="-465138" lvl="0" marL="465138" rtl="0" algn="l">
              <a:lnSpc>
                <a:spcPct val="90000"/>
              </a:lnSpc>
              <a:spcBef>
                <a:spcPts val="580"/>
              </a:spcBef>
              <a:spcAft>
                <a:spcPts val="0"/>
              </a:spcAft>
              <a:buClr>
                <a:srgbClr val="CCCCFF"/>
              </a:buClr>
              <a:buSzPts val="2210"/>
              <a:buFont typeface="Times New Roman"/>
              <a:buNone/>
            </a:pPr>
            <a:r>
              <a:rPr lang="en-US"/>
              <a:t>			// output statement</a:t>
            </a:r>
            <a:endParaRPr/>
          </a:p>
          <a:p>
            <a:pPr indent="-324803" lvl="0" marL="465138" rtl="0" algn="l">
              <a:lnSpc>
                <a:spcPct val="90000"/>
              </a:lnSpc>
              <a:spcBef>
                <a:spcPts val="580"/>
              </a:spcBef>
              <a:spcAft>
                <a:spcPts val="0"/>
              </a:spcAft>
              <a:buClr>
                <a:srgbClr val="CCCCFF"/>
              </a:buClr>
              <a:buSzPts val="2210"/>
              <a:buFont typeface="Times New Roman"/>
              <a:buNone/>
            </a:pPr>
            <a:r>
              <a:t/>
            </a:r>
            <a:endParaRPr>
              <a:solidFill>
                <a:schemeClr val="hlink"/>
              </a:solidFill>
            </a:endParaRPr>
          </a:p>
          <a:p>
            <a:pPr indent="-465138" lvl="0" marL="465138" rtl="0" algn="l">
              <a:lnSpc>
                <a:spcPct val="90000"/>
              </a:lnSpc>
              <a:spcBef>
                <a:spcPts val="580"/>
              </a:spcBef>
              <a:spcAft>
                <a:spcPts val="0"/>
              </a:spcAft>
              <a:buClr>
                <a:srgbClr val="CCCCFF"/>
              </a:buClr>
              <a:buSzPts val="2210"/>
              <a:buFont typeface="Times New Roman"/>
              <a:buChar char="o"/>
            </a:pPr>
            <a:r>
              <a:rPr lang="en-US">
                <a:solidFill>
                  <a:schemeClr val="hlink"/>
                </a:solidFill>
              </a:rPr>
              <a:t>setw     </a:t>
            </a:r>
            <a:r>
              <a:rPr lang="en-US"/>
              <a:t>//  to specify field width and force the </a:t>
            </a:r>
            <a:endParaRPr/>
          </a:p>
          <a:p>
            <a:pPr indent="-465138" lvl="0" marL="465138" rtl="0" algn="l">
              <a:lnSpc>
                <a:spcPct val="90000"/>
              </a:lnSpc>
              <a:spcBef>
                <a:spcPts val="580"/>
              </a:spcBef>
              <a:spcAft>
                <a:spcPts val="0"/>
              </a:spcAft>
              <a:buClr>
                <a:srgbClr val="CCCCFF"/>
              </a:buClr>
              <a:buSzPts val="2210"/>
              <a:buFont typeface="Times New Roman"/>
              <a:buNone/>
            </a:pPr>
            <a:r>
              <a:rPr lang="en-US"/>
              <a:t>		       //  data to be printed right-justified</a:t>
            </a:r>
            <a:endParaRPr/>
          </a:p>
          <a:p>
            <a:pPr indent="-465138" lvl="0" marL="465138" rtl="0" algn="l">
              <a:lnSpc>
                <a:spcPct val="90000"/>
              </a:lnSpc>
              <a:spcBef>
                <a:spcPts val="580"/>
              </a:spcBef>
              <a:spcAft>
                <a:spcPts val="0"/>
              </a:spcAft>
              <a:buClr>
                <a:srgbClr val="CCCCFF"/>
              </a:buClr>
              <a:buSzPts val="2210"/>
              <a:buFont typeface="Times New Roman"/>
              <a:buNone/>
            </a:pPr>
            <a:r>
              <a:t/>
            </a:r>
            <a:endParaRPr>
              <a:solidFill>
                <a:schemeClr val="hlink"/>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9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Manipulators</a:t>
            </a:r>
            <a:endParaRPr/>
          </a:p>
        </p:txBody>
      </p:sp>
      <p:sp>
        <p:nvSpPr>
          <p:cNvPr id="941" name="Google Shape;941;p98"/>
          <p:cNvSpPr txBox="1"/>
          <p:nvPr/>
        </p:nvSpPr>
        <p:spPr>
          <a:xfrm>
            <a:off x="7543800" y="990600"/>
            <a:ext cx="1182688"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continue…</a:t>
            </a:r>
            <a:endParaRPr b="0" i="0" sz="1400" u="none" cap="none" strike="noStrike">
              <a:solidFill>
                <a:srgbClr val="000000"/>
              </a:solidFill>
              <a:latin typeface="Arial"/>
              <a:ea typeface="Arial"/>
              <a:cs typeface="Arial"/>
              <a:sym typeface="Arial"/>
            </a:endParaRPr>
          </a:p>
        </p:txBody>
      </p:sp>
      <p:sp>
        <p:nvSpPr>
          <p:cNvPr id="942" name="Google Shape;942;p98"/>
          <p:cNvSpPr/>
          <p:nvPr/>
        </p:nvSpPr>
        <p:spPr>
          <a:xfrm>
            <a:off x="381000" y="1524000"/>
            <a:ext cx="8382000" cy="3657600"/>
          </a:xfrm>
          <a:prstGeom prst="rect">
            <a:avLst/>
          </a:prstGeom>
          <a:solidFill>
            <a:schemeClr val="lt2"/>
          </a:solidFill>
          <a:ln>
            <a:noFill/>
          </a:ln>
        </p:spPr>
        <p:txBody>
          <a:bodyPr anchorCtr="0" anchor="t" bIns="45700" lIns="91425" spcFirstLastPara="1" rIns="91425" wrap="square" tIns="45700">
            <a:noAutofit/>
          </a:bodyPr>
          <a:lstStyle/>
          <a:p>
            <a:pPr indent="-342900" lvl="0" marL="342900" marR="0" rtl="0" algn="l">
              <a:lnSpc>
                <a:spcPct val="50000"/>
              </a:lnSpc>
              <a:spcBef>
                <a:spcPts val="0"/>
              </a:spcBef>
              <a:spcAft>
                <a:spcPts val="0"/>
              </a:spcAft>
              <a:buClr>
                <a:schemeClr val="hlink"/>
              </a:buClr>
              <a:buSzPts val="126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50000"/>
              </a:lnSpc>
              <a:spcBef>
                <a:spcPts val="400"/>
              </a:spcBef>
              <a:spcAft>
                <a:spcPts val="0"/>
              </a:spcAft>
              <a:buClr>
                <a:schemeClr val="hlink"/>
              </a:buClr>
              <a:buSzPts val="1400"/>
              <a:buFont typeface="Noto Sans Symbols"/>
              <a:buNone/>
            </a:pPr>
            <a:r>
              <a:rPr b="0" i="0" lang="en-US" sz="2000" u="none" cap="none" strike="noStrike">
                <a:solidFill>
                  <a:schemeClr val="dk1"/>
                </a:solidFill>
                <a:latin typeface="Times New Roman"/>
                <a:ea typeface="Times New Roman"/>
                <a:cs typeface="Times New Roman"/>
                <a:sym typeface="Times New Roman"/>
              </a:rPr>
              <a:t>#include&lt;iostream&gt;</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400"/>
              </a:spcBef>
              <a:spcAft>
                <a:spcPts val="0"/>
              </a:spcAft>
              <a:buClr>
                <a:schemeClr val="hlink"/>
              </a:buClr>
              <a:buSzPts val="1400"/>
              <a:buFont typeface="Noto Sans Symbols"/>
              <a:buNone/>
            </a:pPr>
            <a:r>
              <a:rPr b="0" i="0" lang="en-US" sz="2000" u="none" cap="none" strike="noStrike">
                <a:solidFill>
                  <a:schemeClr val="dk1"/>
                </a:solidFill>
                <a:latin typeface="Times New Roman"/>
                <a:ea typeface="Times New Roman"/>
                <a:cs typeface="Times New Roman"/>
                <a:sym typeface="Times New Roman"/>
              </a:rPr>
              <a:t>#includeiomanip&gt;</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400"/>
              </a:spcBef>
              <a:spcAft>
                <a:spcPts val="0"/>
              </a:spcAft>
              <a:buClr>
                <a:schemeClr val="hlink"/>
              </a:buClr>
              <a:buSzPts val="1400"/>
              <a:buFont typeface="Noto Sans Symbols"/>
              <a:buNone/>
            </a:pPr>
            <a:r>
              <a:rPr b="0" i="0" lang="en-US" sz="2000" u="none" cap="none" strike="noStrike">
                <a:solidFill>
                  <a:schemeClr val="dk1"/>
                </a:solidFill>
                <a:latin typeface="Times New Roman"/>
                <a:ea typeface="Times New Roman"/>
                <a:cs typeface="Times New Roman"/>
                <a:sym typeface="Times New Roman"/>
              </a:rPr>
              <a:t>using namespace std;</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400"/>
              </a:spcBef>
              <a:spcAft>
                <a:spcPts val="0"/>
              </a:spcAft>
              <a:buClr>
                <a:schemeClr val="hlink"/>
              </a:buClr>
              <a:buSzPts val="1400"/>
              <a:buFont typeface="Noto Sans Symbols"/>
              <a:buNone/>
            </a:pPr>
            <a:r>
              <a:rPr b="0" i="0" lang="en-US" sz="2000" u="none" cap="none" strike="noStrike">
                <a:solidFill>
                  <a:schemeClr val="dk1"/>
                </a:solidFill>
                <a:latin typeface="Times New Roman"/>
                <a:ea typeface="Times New Roman"/>
                <a:cs typeface="Times New Roman"/>
                <a:sym typeface="Times New Roman"/>
              </a:rPr>
              <a:t>void </a:t>
            </a:r>
            <a:r>
              <a:rPr b="0" i="0" lang="en-US" sz="2000" u="none" cap="none" strike="noStrike">
                <a:solidFill>
                  <a:srgbClr val="43F612"/>
                </a:solidFill>
                <a:latin typeface="Times New Roman"/>
                <a:ea typeface="Times New Roman"/>
                <a:cs typeface="Times New Roman"/>
                <a:sym typeface="Times New Roman"/>
              </a:rPr>
              <a:t>main</a:t>
            </a:r>
            <a:r>
              <a:rPr b="0" i="0" lang="en-US" sz="2000" u="none" cap="none" strike="noStrike">
                <a:solidFill>
                  <a:schemeClr val="hlink"/>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400"/>
              </a:spcBef>
              <a:spcAft>
                <a:spcPts val="0"/>
              </a:spcAft>
              <a:buClr>
                <a:schemeClr val="hlink"/>
              </a:buClr>
              <a:buSzPts val="1400"/>
              <a:buFont typeface="Noto Sans Symbols"/>
              <a:buNone/>
            </a:pPr>
            <a:r>
              <a:rPr b="0" i="0" lang="en-US" sz="2000" u="none" cap="none" strike="noStrike">
                <a:solidFill>
                  <a:schemeClr val="hlink"/>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400"/>
              </a:spcBef>
              <a:spcAft>
                <a:spcPts val="0"/>
              </a:spcAft>
              <a:buClr>
                <a:schemeClr val="hlink"/>
              </a:buClr>
              <a:buSzPts val="1400"/>
              <a:buFont typeface="Noto Sans Symbols"/>
              <a:buNone/>
            </a:pPr>
            <a:r>
              <a:rPr b="0" i="0" lang="en-US" sz="2000" u="none" cap="none" strike="noStrike">
                <a:solidFill>
                  <a:schemeClr val="dk1"/>
                </a:solidFill>
                <a:latin typeface="Times New Roman"/>
                <a:ea typeface="Times New Roman"/>
                <a:cs typeface="Times New Roman"/>
                <a:sym typeface="Times New Roman"/>
              </a:rPr>
              <a:t> int </a:t>
            </a:r>
            <a:r>
              <a:rPr b="0" i="0" lang="en-US" sz="2000" u="none" cap="none" strike="noStrike">
                <a:solidFill>
                  <a:srgbClr val="43F612"/>
                </a:solidFill>
                <a:latin typeface="Times New Roman"/>
                <a:ea typeface="Times New Roman"/>
                <a:cs typeface="Times New Roman"/>
                <a:sym typeface="Times New Roman"/>
              </a:rPr>
              <a:t>m</a:t>
            </a:r>
            <a:r>
              <a:rPr b="0" i="0" lang="en-US" sz="2000" u="none" cap="none" strike="noStrike">
                <a:solidFill>
                  <a:schemeClr val="hlink"/>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rgbClr val="43F612"/>
                </a:solidFill>
                <a:latin typeface="Times New Roman"/>
                <a:ea typeface="Times New Roman"/>
                <a:cs typeface="Times New Roman"/>
                <a:sym typeface="Times New Roman"/>
              </a:rPr>
              <a:t>n</a:t>
            </a:r>
            <a:r>
              <a:rPr b="0" i="0" lang="en-US" sz="2000" u="none" cap="none" strike="noStrike">
                <a:solidFill>
                  <a:schemeClr val="hlink"/>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rgbClr val="43F612"/>
                </a:solidFill>
                <a:latin typeface="Times New Roman"/>
                <a:ea typeface="Times New Roman"/>
                <a:cs typeface="Times New Roman"/>
                <a:sym typeface="Times New Roman"/>
              </a:rPr>
              <a:t>p</a:t>
            </a:r>
            <a:r>
              <a:rPr b="0" i="0" lang="en-US" sz="2000" u="none" cap="none" strike="noStrike">
                <a:solidFill>
                  <a:schemeClr val="hlink"/>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400"/>
              </a:spcBef>
              <a:spcAft>
                <a:spcPts val="0"/>
              </a:spcAft>
              <a:buClr>
                <a:schemeClr val="hlink"/>
              </a:buClr>
              <a:buSzPts val="1400"/>
              <a:buFont typeface="Noto Sans Symbols"/>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rgbClr val="43F612"/>
                </a:solidFill>
                <a:latin typeface="Times New Roman"/>
                <a:ea typeface="Times New Roman"/>
                <a:cs typeface="Times New Roman"/>
                <a:sym typeface="Times New Roman"/>
              </a:rPr>
              <a:t>m </a:t>
            </a:r>
            <a:r>
              <a:rPr b="0" i="0" lang="en-US" sz="2000" u="none" cap="none" strike="noStrike">
                <a:solidFill>
                  <a:schemeClr val="hlink"/>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2597</a:t>
            </a:r>
            <a:r>
              <a:rPr b="0" i="0" lang="en-US" sz="2000" u="none" cap="none" strike="noStrike">
                <a:solidFill>
                  <a:schemeClr val="hlink"/>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400"/>
              </a:spcBef>
              <a:spcAft>
                <a:spcPts val="0"/>
              </a:spcAft>
              <a:buClr>
                <a:schemeClr val="hlink"/>
              </a:buClr>
              <a:buSzPts val="1400"/>
              <a:buFont typeface="Noto Sans Symbols"/>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rgbClr val="43F612"/>
                </a:solidFill>
                <a:latin typeface="Times New Roman"/>
                <a:ea typeface="Times New Roman"/>
                <a:cs typeface="Times New Roman"/>
                <a:sym typeface="Times New Roman"/>
              </a:rPr>
              <a:t>n </a:t>
            </a:r>
            <a:r>
              <a:rPr b="0" i="0" lang="en-US" sz="2000" u="none" cap="none" strike="noStrike">
                <a:solidFill>
                  <a:schemeClr val="hlink"/>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14</a:t>
            </a:r>
            <a:r>
              <a:rPr b="0" i="0" lang="en-US" sz="2000" u="none" cap="none" strike="noStrike">
                <a:solidFill>
                  <a:schemeClr val="hlink"/>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400"/>
              </a:spcBef>
              <a:spcAft>
                <a:spcPts val="0"/>
              </a:spcAft>
              <a:buClr>
                <a:schemeClr val="hlink"/>
              </a:buClr>
              <a:buSzPts val="1400"/>
              <a:buFont typeface="Noto Sans Symbols"/>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rgbClr val="43F612"/>
                </a:solidFill>
                <a:latin typeface="Times New Roman"/>
                <a:ea typeface="Times New Roman"/>
                <a:cs typeface="Times New Roman"/>
                <a:sym typeface="Times New Roman"/>
              </a:rPr>
              <a:t>p </a:t>
            </a:r>
            <a:r>
              <a:rPr b="0" i="0" lang="en-US" sz="2000" u="none" cap="none" strike="noStrike">
                <a:solidFill>
                  <a:schemeClr val="hlink"/>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175</a:t>
            </a:r>
            <a:r>
              <a:rPr b="0" i="0" lang="en-US" sz="2000" u="none" cap="none" strike="noStrike">
                <a:solidFill>
                  <a:schemeClr val="hlink"/>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400"/>
              </a:spcBef>
              <a:spcAft>
                <a:spcPts val="0"/>
              </a:spcAft>
              <a:buClr>
                <a:schemeClr val="hlink"/>
              </a:buClr>
              <a:buSzPts val="1400"/>
              <a:buFont typeface="Noto Sans Symbols"/>
              <a:buNone/>
            </a:pPr>
            <a:r>
              <a:t/>
            </a:r>
            <a:endParaRPr b="0" i="0" sz="2000" u="none" cap="none" strike="noStrike">
              <a:solidFill>
                <a:schemeClr val="hlink"/>
              </a:solidFill>
              <a:latin typeface="Times New Roman"/>
              <a:ea typeface="Times New Roman"/>
              <a:cs typeface="Times New Roman"/>
              <a:sym typeface="Times New Roman"/>
            </a:endParaRPr>
          </a:p>
          <a:p>
            <a:pPr indent="-342900" lvl="0" marL="342900" marR="0" rtl="0" algn="l">
              <a:lnSpc>
                <a:spcPct val="50000"/>
              </a:lnSpc>
              <a:spcBef>
                <a:spcPts val="400"/>
              </a:spcBef>
              <a:spcAft>
                <a:spcPts val="0"/>
              </a:spcAft>
              <a:buClr>
                <a:schemeClr val="hlink"/>
              </a:buClr>
              <a:buSzPts val="1400"/>
              <a:buFont typeface="Noto Sans Symbols"/>
              <a:buNone/>
            </a:pPr>
            <a:r>
              <a:rPr b="0" i="0" lang="en-US" sz="20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400"/>
              </a:spcBef>
              <a:spcAft>
                <a:spcPts val="0"/>
              </a:spcAft>
              <a:buClr>
                <a:schemeClr val="hlink"/>
              </a:buClr>
              <a:buSzPts val="1400"/>
              <a:buFont typeface="Noto Sans Symbols"/>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rgbClr val="43F612"/>
                </a:solidFill>
                <a:latin typeface="Times New Roman"/>
                <a:ea typeface="Times New Roman"/>
                <a:cs typeface="Times New Roman"/>
                <a:sym typeface="Times New Roman"/>
              </a:rPr>
              <a:t>cout</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hlink"/>
                </a:solidFill>
                <a:latin typeface="Times New Roman"/>
                <a:ea typeface="Times New Roman"/>
                <a:cs typeface="Times New Roman"/>
                <a:sym typeface="Times New Roman"/>
              </a:rPr>
              <a:t>&lt;&lt;</a:t>
            </a:r>
            <a:r>
              <a:rPr b="0" i="0" lang="en-US" sz="2000" u="none" cap="none" strike="noStrike">
                <a:solidFill>
                  <a:srgbClr val="43F612"/>
                </a:solidFill>
                <a:latin typeface="Times New Roman"/>
                <a:ea typeface="Times New Roman"/>
                <a:cs typeface="Times New Roman"/>
                <a:sym typeface="Times New Roman"/>
              </a:rPr>
              <a:t>setw</a:t>
            </a:r>
            <a:r>
              <a:rPr b="0" i="0" lang="en-US" sz="2000" u="none" cap="none" strike="noStrike">
                <a:solidFill>
                  <a:schemeClr val="hlink"/>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10</a:t>
            </a:r>
            <a:r>
              <a:rPr b="0" i="0" lang="en-US" sz="2000" u="none" cap="none" strike="noStrike">
                <a:solidFill>
                  <a:schemeClr val="hlink"/>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hlink"/>
                </a:solidFill>
                <a:latin typeface="Times New Roman"/>
                <a:ea typeface="Times New Roman"/>
                <a:cs typeface="Times New Roman"/>
                <a:sym typeface="Times New Roman"/>
              </a:rPr>
              <a:t>&lt;&lt;</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rgbClr val="B80000"/>
                </a:solidFill>
                <a:latin typeface="Times New Roman"/>
                <a:ea typeface="Times New Roman"/>
                <a:cs typeface="Times New Roman"/>
                <a:sym typeface="Times New Roman"/>
              </a:rPr>
              <a:t>"First = "</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hlink"/>
                </a:solidFill>
                <a:latin typeface="Times New Roman"/>
                <a:ea typeface="Times New Roman"/>
                <a:cs typeface="Times New Roman"/>
                <a:sym typeface="Times New Roman"/>
              </a:rPr>
              <a:t>&lt;&lt;</a:t>
            </a:r>
            <a:r>
              <a:rPr b="0" i="0" lang="en-US" sz="2000" u="none" cap="none" strike="noStrike">
                <a:solidFill>
                  <a:srgbClr val="43F612"/>
                </a:solidFill>
                <a:latin typeface="Times New Roman"/>
                <a:ea typeface="Times New Roman"/>
                <a:cs typeface="Times New Roman"/>
                <a:sym typeface="Times New Roman"/>
              </a:rPr>
              <a:t>setw</a:t>
            </a:r>
            <a:r>
              <a:rPr b="0" i="0" lang="en-US" sz="2000" u="none" cap="none" strike="noStrike">
                <a:solidFill>
                  <a:schemeClr val="hlink"/>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10</a:t>
            </a:r>
            <a:r>
              <a:rPr b="0" i="0" lang="en-US" sz="2000" u="none" cap="none" strike="noStrike">
                <a:solidFill>
                  <a:schemeClr val="hlink"/>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hlink"/>
                </a:solidFill>
                <a:latin typeface="Times New Roman"/>
                <a:ea typeface="Times New Roman"/>
                <a:cs typeface="Times New Roman"/>
                <a:sym typeface="Times New Roman"/>
              </a:rPr>
              <a:t>&lt;&lt;</a:t>
            </a:r>
            <a:r>
              <a:rPr b="0" i="0" lang="en-US" sz="2000" u="none" cap="none" strike="noStrike">
                <a:solidFill>
                  <a:schemeClr val="dk1"/>
                </a:solidFill>
                <a:latin typeface="Times New Roman"/>
                <a:ea typeface="Times New Roman"/>
                <a:cs typeface="Times New Roman"/>
                <a:sym typeface="Times New Roman"/>
              </a:rPr>
              <a:t> m </a:t>
            </a:r>
            <a:r>
              <a:rPr b="0" i="0" lang="en-US" sz="2000" u="none" cap="none" strike="noStrike">
                <a:solidFill>
                  <a:schemeClr val="hlink"/>
                </a:solidFill>
                <a:latin typeface="Times New Roman"/>
                <a:ea typeface="Times New Roman"/>
                <a:cs typeface="Times New Roman"/>
                <a:sym typeface="Times New Roman"/>
              </a:rPr>
              <a:t>&lt;&lt;</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rgbClr val="43F612"/>
                </a:solidFill>
                <a:latin typeface="Times New Roman"/>
                <a:ea typeface="Times New Roman"/>
                <a:cs typeface="Times New Roman"/>
                <a:sym typeface="Times New Roman"/>
              </a:rPr>
              <a:t>endl</a:t>
            </a:r>
            <a:endParaRPr b="0" i="0" sz="2000" u="none" cap="none" strike="noStrike">
              <a:solidFill>
                <a:srgbClr val="43F612"/>
              </a:solidFill>
              <a:latin typeface="Times New Roman"/>
              <a:ea typeface="Times New Roman"/>
              <a:cs typeface="Times New Roman"/>
              <a:sym typeface="Times New Roman"/>
            </a:endParaRPr>
          </a:p>
          <a:p>
            <a:pPr indent="-342900" lvl="0" marL="342900" marR="0" rtl="0" algn="l">
              <a:lnSpc>
                <a:spcPct val="50000"/>
              </a:lnSpc>
              <a:spcBef>
                <a:spcPts val="400"/>
              </a:spcBef>
              <a:spcAft>
                <a:spcPts val="0"/>
              </a:spcAft>
              <a:buClr>
                <a:schemeClr val="hlink"/>
              </a:buClr>
              <a:buSzPts val="1400"/>
              <a:buFont typeface="Noto Sans Symbols"/>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hlink"/>
                </a:solidFill>
                <a:latin typeface="Times New Roman"/>
                <a:ea typeface="Times New Roman"/>
                <a:cs typeface="Times New Roman"/>
                <a:sym typeface="Times New Roman"/>
              </a:rPr>
              <a:t>&lt;&lt;</a:t>
            </a:r>
            <a:r>
              <a:rPr b="0" i="0" lang="en-US" sz="2000" u="none" cap="none" strike="noStrike">
                <a:solidFill>
                  <a:srgbClr val="43F612"/>
                </a:solidFill>
                <a:latin typeface="Times New Roman"/>
                <a:ea typeface="Times New Roman"/>
                <a:cs typeface="Times New Roman"/>
                <a:sym typeface="Times New Roman"/>
              </a:rPr>
              <a:t>setw</a:t>
            </a:r>
            <a:r>
              <a:rPr b="0" i="0" lang="en-US" sz="2000" u="none" cap="none" strike="noStrike">
                <a:solidFill>
                  <a:schemeClr val="hlink"/>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10</a:t>
            </a:r>
            <a:r>
              <a:rPr b="0" i="0" lang="en-US" sz="2000" u="none" cap="none" strike="noStrike">
                <a:solidFill>
                  <a:schemeClr val="hlink"/>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hlink"/>
                </a:solidFill>
                <a:latin typeface="Times New Roman"/>
                <a:ea typeface="Times New Roman"/>
                <a:cs typeface="Times New Roman"/>
                <a:sym typeface="Times New Roman"/>
              </a:rPr>
              <a:t>&lt;&lt;</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rgbClr val="B80000"/>
                </a:solidFill>
                <a:latin typeface="Times New Roman"/>
                <a:ea typeface="Times New Roman"/>
                <a:cs typeface="Times New Roman"/>
                <a:sym typeface="Times New Roman"/>
              </a:rPr>
              <a:t>"Second = "</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hlink"/>
                </a:solidFill>
                <a:latin typeface="Times New Roman"/>
                <a:ea typeface="Times New Roman"/>
                <a:cs typeface="Times New Roman"/>
                <a:sym typeface="Times New Roman"/>
              </a:rPr>
              <a:t>&lt;&lt;</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rgbClr val="43F612"/>
                </a:solidFill>
                <a:latin typeface="Times New Roman"/>
                <a:ea typeface="Times New Roman"/>
                <a:cs typeface="Times New Roman"/>
                <a:sym typeface="Times New Roman"/>
              </a:rPr>
              <a:t>setw</a:t>
            </a:r>
            <a:r>
              <a:rPr b="0" i="0" lang="en-US" sz="2000" u="none" cap="none" strike="noStrike">
                <a:solidFill>
                  <a:schemeClr val="hlink"/>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10</a:t>
            </a:r>
            <a:r>
              <a:rPr b="0" i="0" lang="en-US" sz="2000" u="none" cap="none" strike="noStrike">
                <a:solidFill>
                  <a:schemeClr val="hlink"/>
                </a:solidFill>
                <a:latin typeface="Times New Roman"/>
                <a:ea typeface="Times New Roman"/>
                <a:cs typeface="Times New Roman"/>
                <a:sym typeface="Times New Roman"/>
              </a:rPr>
              <a:t>) &lt;&lt;</a:t>
            </a:r>
            <a:r>
              <a:rPr b="0" i="0" lang="en-US" sz="2000" u="none" cap="none" strike="noStrike">
                <a:solidFill>
                  <a:schemeClr val="dk1"/>
                </a:solidFill>
                <a:latin typeface="Times New Roman"/>
                <a:ea typeface="Times New Roman"/>
                <a:cs typeface="Times New Roman"/>
                <a:sym typeface="Times New Roman"/>
              </a:rPr>
              <a:t> n </a:t>
            </a:r>
            <a:r>
              <a:rPr b="0" i="0" lang="en-US" sz="2000" u="none" cap="none" strike="noStrike">
                <a:solidFill>
                  <a:schemeClr val="hlink"/>
                </a:solidFill>
                <a:latin typeface="Times New Roman"/>
                <a:ea typeface="Times New Roman"/>
                <a:cs typeface="Times New Roman"/>
                <a:sym typeface="Times New Roman"/>
              </a:rPr>
              <a:t>&lt;&lt;</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rgbClr val="43F612"/>
                </a:solidFill>
                <a:latin typeface="Times New Roman"/>
                <a:ea typeface="Times New Roman"/>
                <a:cs typeface="Times New Roman"/>
                <a:sym typeface="Times New Roman"/>
              </a:rPr>
              <a:t>endl</a:t>
            </a:r>
            <a:endParaRPr b="0" i="0" sz="2000" u="none" cap="none" strike="noStrike">
              <a:solidFill>
                <a:srgbClr val="43F612"/>
              </a:solidFill>
              <a:latin typeface="Times New Roman"/>
              <a:ea typeface="Times New Roman"/>
              <a:cs typeface="Times New Roman"/>
              <a:sym typeface="Times New Roman"/>
            </a:endParaRPr>
          </a:p>
          <a:p>
            <a:pPr indent="-342900" lvl="0" marL="342900" marR="0" rtl="0" algn="l">
              <a:lnSpc>
                <a:spcPct val="50000"/>
              </a:lnSpc>
              <a:spcBef>
                <a:spcPts val="400"/>
              </a:spcBef>
              <a:spcAft>
                <a:spcPts val="0"/>
              </a:spcAft>
              <a:buClr>
                <a:schemeClr val="hlink"/>
              </a:buClr>
              <a:buSzPts val="1400"/>
              <a:buFont typeface="Noto Sans Symbols"/>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hlink"/>
                </a:solidFill>
                <a:latin typeface="Times New Roman"/>
                <a:ea typeface="Times New Roman"/>
                <a:cs typeface="Times New Roman"/>
                <a:sym typeface="Times New Roman"/>
              </a:rPr>
              <a:t>&lt;&lt;</a:t>
            </a:r>
            <a:r>
              <a:rPr b="0" i="0" lang="en-US" sz="2000" u="none" cap="none" strike="noStrike">
                <a:solidFill>
                  <a:srgbClr val="43F612"/>
                </a:solidFill>
                <a:latin typeface="Times New Roman"/>
                <a:ea typeface="Times New Roman"/>
                <a:cs typeface="Times New Roman"/>
                <a:sym typeface="Times New Roman"/>
              </a:rPr>
              <a:t>setw</a:t>
            </a:r>
            <a:r>
              <a:rPr b="0" i="0" lang="en-US" sz="2000" u="none" cap="none" strike="noStrike">
                <a:solidFill>
                  <a:schemeClr val="hlink"/>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10</a:t>
            </a:r>
            <a:r>
              <a:rPr b="0" i="0" lang="en-US" sz="2000" u="none" cap="none" strike="noStrike">
                <a:solidFill>
                  <a:schemeClr val="hlink"/>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hlink"/>
                </a:solidFill>
                <a:latin typeface="Times New Roman"/>
                <a:ea typeface="Times New Roman"/>
                <a:cs typeface="Times New Roman"/>
                <a:sym typeface="Times New Roman"/>
              </a:rPr>
              <a:t>&lt;&lt;</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rgbClr val="B80000"/>
                </a:solidFill>
                <a:latin typeface="Times New Roman"/>
                <a:ea typeface="Times New Roman"/>
                <a:cs typeface="Times New Roman"/>
                <a:sym typeface="Times New Roman"/>
              </a:rPr>
              <a:t>"Third = "</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hlink"/>
                </a:solidFill>
                <a:latin typeface="Times New Roman"/>
                <a:ea typeface="Times New Roman"/>
                <a:cs typeface="Times New Roman"/>
                <a:sym typeface="Times New Roman"/>
              </a:rPr>
              <a:t>&lt;&lt;</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rgbClr val="43F612"/>
                </a:solidFill>
                <a:latin typeface="Times New Roman"/>
                <a:ea typeface="Times New Roman"/>
                <a:cs typeface="Times New Roman"/>
                <a:sym typeface="Times New Roman"/>
              </a:rPr>
              <a:t>setw</a:t>
            </a:r>
            <a:r>
              <a:rPr b="0" i="0" lang="en-US" sz="2000" u="none" cap="none" strike="noStrike">
                <a:solidFill>
                  <a:schemeClr val="hlink"/>
                </a:solidFill>
                <a:latin typeface="Times New Roman"/>
                <a:ea typeface="Times New Roman"/>
                <a:cs typeface="Times New Roman"/>
                <a:sym typeface="Times New Roman"/>
              </a:rPr>
              <a:t>(</a:t>
            </a:r>
            <a:r>
              <a:rPr b="0" i="0" lang="en-US" sz="2000" u="none" cap="none" strike="noStrike">
                <a:solidFill>
                  <a:schemeClr val="dk1"/>
                </a:solidFill>
                <a:latin typeface="Times New Roman"/>
                <a:ea typeface="Times New Roman"/>
                <a:cs typeface="Times New Roman"/>
                <a:sym typeface="Times New Roman"/>
              </a:rPr>
              <a:t>10</a:t>
            </a:r>
            <a:r>
              <a:rPr b="0" i="0" lang="en-US" sz="2000" u="none" cap="none" strike="noStrike">
                <a:solidFill>
                  <a:schemeClr val="hlink"/>
                </a:solidFill>
                <a:latin typeface="Times New Roman"/>
                <a:ea typeface="Times New Roman"/>
                <a:cs typeface="Times New Roman"/>
                <a:sym typeface="Times New Roman"/>
              </a:rPr>
              <a:t>) &lt;&lt;</a:t>
            </a:r>
            <a:r>
              <a:rPr b="0" i="0" lang="en-US" sz="2000" u="none" cap="none" strike="noStrike">
                <a:solidFill>
                  <a:schemeClr val="dk1"/>
                </a:solidFill>
                <a:latin typeface="Times New Roman"/>
                <a:ea typeface="Times New Roman"/>
                <a:cs typeface="Times New Roman"/>
                <a:sym typeface="Times New Roman"/>
              </a:rPr>
              <a:t> p </a:t>
            </a:r>
            <a:r>
              <a:rPr b="0" i="0" lang="en-US" sz="2000" u="none" cap="none" strike="noStrike">
                <a:solidFill>
                  <a:schemeClr val="hlink"/>
                </a:solidFill>
                <a:latin typeface="Times New Roman"/>
                <a:ea typeface="Times New Roman"/>
                <a:cs typeface="Times New Roman"/>
                <a:sym typeface="Times New Roman"/>
              </a:rPr>
              <a:t>&lt;&lt;</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rgbClr val="43F612"/>
                </a:solidFill>
                <a:latin typeface="Times New Roman"/>
                <a:ea typeface="Times New Roman"/>
                <a:cs typeface="Times New Roman"/>
                <a:sym typeface="Times New Roman"/>
              </a:rPr>
              <a:t>endl</a:t>
            </a:r>
            <a:r>
              <a:rPr b="0" i="0" lang="en-US" sz="2000" u="none" cap="none" strike="noStrike">
                <a:solidFill>
                  <a:schemeClr val="hlink"/>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342900" lvl="0" marL="342900" marR="0" rtl="0" algn="l">
              <a:lnSpc>
                <a:spcPct val="50000"/>
              </a:lnSpc>
              <a:spcBef>
                <a:spcPts val="400"/>
              </a:spcBef>
              <a:spcAft>
                <a:spcPts val="0"/>
              </a:spcAft>
              <a:buClr>
                <a:schemeClr val="hlink"/>
              </a:buClr>
              <a:buSzPts val="1400"/>
              <a:buFont typeface="Noto Sans Symbols"/>
              <a:buNone/>
            </a:pPr>
            <a:r>
              <a:rPr b="0" i="0" lang="en-US" sz="20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hlink"/>
              </a:solidFill>
              <a:latin typeface="Times New Roman"/>
              <a:ea typeface="Times New Roman"/>
              <a:cs typeface="Times New Roman"/>
              <a:sym typeface="Times New Roman"/>
            </a:endParaRPr>
          </a:p>
          <a:p>
            <a:pPr indent="-342900" lvl="0" marL="342900" marR="0" rtl="0" algn="l">
              <a:lnSpc>
                <a:spcPct val="50000"/>
              </a:lnSpc>
              <a:spcBef>
                <a:spcPts val="400"/>
              </a:spcBef>
              <a:spcAft>
                <a:spcPts val="0"/>
              </a:spcAft>
              <a:buClr>
                <a:schemeClr val="hlink"/>
              </a:buClr>
              <a:buSzPts val="1400"/>
              <a:buFont typeface="Noto Sans Symbols"/>
              <a:buNone/>
            </a:pPr>
            <a:r>
              <a:rPr b="0" i="0" lang="en-US" sz="2000" u="none" cap="none" strike="noStrike">
                <a:solidFill>
                  <a:schemeClr val="hlink"/>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943" name="Google Shape;943;p98"/>
          <p:cNvSpPr/>
          <p:nvPr/>
        </p:nvSpPr>
        <p:spPr>
          <a:xfrm>
            <a:off x="381000" y="5257800"/>
            <a:ext cx="8382000" cy="1096963"/>
          </a:xfrm>
          <a:prstGeom prst="rect">
            <a:avLst/>
          </a:prstGeom>
          <a:solidFill>
            <a:schemeClr val="folHlink"/>
          </a:solidFill>
          <a:ln>
            <a:noFill/>
          </a:ln>
          <a:effectLst>
            <a:outerShdw rotWithShape="0" algn="ctr" dir="2700000" dist="107763">
              <a:schemeClr val="lt2">
                <a:alpha val="49411"/>
              </a:schemeClr>
            </a:outerShdw>
          </a:effectLst>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400"/>
              <a:buFont typeface="Noto Sans Symbols"/>
              <a:buNone/>
            </a:pPr>
            <a:r>
              <a:rPr b="0" i="0" lang="en-US" sz="2000" u="none" cap="none" strike="noStrike">
                <a:solidFill>
                  <a:schemeClr val="lt2"/>
                </a:solidFill>
                <a:latin typeface="Times New Roman"/>
                <a:ea typeface="Times New Roman"/>
                <a:cs typeface="Times New Roman"/>
                <a:sym typeface="Times New Roman"/>
              </a:rPr>
              <a:t>    First =    2597</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hlink"/>
              </a:buClr>
              <a:buSzPts val="1400"/>
              <a:buFont typeface="Noto Sans Symbols"/>
              <a:buNone/>
            </a:pPr>
            <a:r>
              <a:rPr b="0" i="0" lang="en-US" sz="2000" u="none" cap="none" strike="noStrike">
                <a:solidFill>
                  <a:schemeClr val="lt2"/>
                </a:solidFill>
                <a:latin typeface="Times New Roman"/>
                <a:ea typeface="Times New Roman"/>
                <a:cs typeface="Times New Roman"/>
                <a:sym typeface="Times New Roman"/>
              </a:rPr>
              <a:t>Second =       14</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hlink"/>
              </a:buClr>
              <a:buSzPts val="1400"/>
              <a:buFont typeface="Noto Sans Symbols"/>
              <a:buNone/>
            </a:pPr>
            <a:r>
              <a:rPr b="0" i="0" lang="en-US" sz="2000" u="none" cap="none" strike="noStrike">
                <a:solidFill>
                  <a:schemeClr val="lt2"/>
                </a:solidFill>
                <a:latin typeface="Times New Roman"/>
                <a:ea typeface="Times New Roman"/>
                <a:cs typeface="Times New Roman"/>
                <a:sym typeface="Times New Roman"/>
              </a:rPr>
              <a:t>   Third =     175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9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An Introduction to classes</a:t>
            </a:r>
            <a:endParaRPr/>
          </a:p>
        </p:txBody>
      </p:sp>
      <p:sp>
        <p:nvSpPr>
          <p:cNvPr id="949" name="Google Shape;949;p9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210"/>
              <a:buChar char="⚫"/>
            </a:pPr>
            <a:r>
              <a:rPr lang="en-US"/>
              <a:t>Typically</a:t>
            </a:r>
            <a:endParaRPr/>
          </a:p>
          <a:p>
            <a:pPr indent="-228600" lvl="1" marL="548640" rtl="0" algn="l">
              <a:lnSpc>
                <a:spcPct val="100000"/>
              </a:lnSpc>
              <a:spcBef>
                <a:spcPts val="370"/>
              </a:spcBef>
              <a:spcAft>
                <a:spcPts val="0"/>
              </a:spcAft>
              <a:buSzPts val="2040"/>
              <a:buChar char="⚫"/>
            </a:pPr>
            <a:r>
              <a:rPr lang="en-US"/>
              <a:t>Programs will consist of</a:t>
            </a:r>
            <a:endParaRPr/>
          </a:p>
          <a:p>
            <a:pPr indent="-228600" lvl="2" marL="822960" rtl="0" algn="l">
              <a:lnSpc>
                <a:spcPct val="100000"/>
              </a:lnSpc>
              <a:spcBef>
                <a:spcPts val="370"/>
              </a:spcBef>
              <a:spcAft>
                <a:spcPts val="0"/>
              </a:spcAft>
              <a:buSzPts val="2040"/>
              <a:buChar char="⚫"/>
            </a:pPr>
            <a:r>
              <a:rPr lang="en-US" sz="2400"/>
              <a:t>Function </a:t>
            </a:r>
            <a:r>
              <a:rPr lang="en-US" sz="2400">
                <a:latin typeface="Oi"/>
                <a:ea typeface="Oi"/>
                <a:cs typeface="Oi"/>
                <a:sym typeface="Oi"/>
              </a:rPr>
              <a:t>main</a:t>
            </a:r>
            <a:r>
              <a:rPr lang="en-US" sz="2400"/>
              <a:t> and</a:t>
            </a:r>
            <a:endParaRPr/>
          </a:p>
          <a:p>
            <a:pPr indent="-228600" lvl="2" marL="822960" rtl="0" algn="l">
              <a:lnSpc>
                <a:spcPct val="100000"/>
              </a:lnSpc>
              <a:spcBef>
                <a:spcPts val="370"/>
              </a:spcBef>
              <a:spcAft>
                <a:spcPts val="0"/>
              </a:spcAft>
              <a:buSzPts val="2040"/>
              <a:buChar char="⚫"/>
            </a:pPr>
            <a:r>
              <a:rPr lang="en-US" sz="2400"/>
              <a:t>One or more classes</a:t>
            </a:r>
            <a:endParaRPr/>
          </a:p>
          <a:p>
            <a:pPr indent="-228600" lvl="3" marL="1097280" rtl="0" algn="l">
              <a:lnSpc>
                <a:spcPct val="100000"/>
              </a:lnSpc>
              <a:spcBef>
                <a:spcPts val="370"/>
              </a:spcBef>
              <a:spcAft>
                <a:spcPts val="0"/>
              </a:spcAft>
              <a:buSzPts val="1920"/>
              <a:buChar char="⚫"/>
            </a:pPr>
            <a:r>
              <a:rPr lang="en-US" sz="2400"/>
              <a:t>Each containing data members and member functions</a:t>
            </a:r>
            <a:endParaRPr/>
          </a:p>
          <a:p>
            <a:pPr indent="-274320" lvl="0" marL="274320" rtl="0" algn="l">
              <a:lnSpc>
                <a:spcPct val="100000"/>
              </a:lnSpc>
              <a:spcBef>
                <a:spcPts val="580"/>
              </a:spcBef>
              <a:spcAft>
                <a:spcPts val="0"/>
              </a:spcAft>
              <a:buSzPts val="2210"/>
              <a:buChar char="⚫"/>
            </a:pPr>
            <a:r>
              <a:rPr lang="en-US"/>
              <a:t>A class is a building block of OOP. It is the way to bind the data and its logically related functions together.</a:t>
            </a:r>
            <a:endParaRPr/>
          </a:p>
          <a:p>
            <a:pPr indent="-274320" lvl="0" marL="274320" rtl="0" algn="l">
              <a:lnSpc>
                <a:spcPct val="100000"/>
              </a:lnSpc>
              <a:spcBef>
                <a:spcPts val="580"/>
              </a:spcBef>
              <a:spcAft>
                <a:spcPts val="0"/>
              </a:spcAft>
              <a:buSzPts val="2210"/>
              <a:buChar char="⚫"/>
            </a:pPr>
            <a:r>
              <a:rPr lang="en-US"/>
              <a:t>An abstract data type/plan/blueprint that can be treated like any other built in data type.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0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Class definition</a:t>
            </a:r>
            <a:endParaRPr/>
          </a:p>
        </p:txBody>
      </p:sp>
      <p:sp>
        <p:nvSpPr>
          <p:cNvPr id="955" name="Google Shape;955;p100"/>
          <p:cNvSpPr txBox="1"/>
          <p:nvPr>
            <p:ph idx="1" type="body"/>
          </p:nvPr>
        </p:nvSpPr>
        <p:spPr>
          <a:xfrm>
            <a:off x="914400" y="1447800"/>
            <a:ext cx="2800344"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Class head</a:t>
            </a:r>
            <a:endParaRPr/>
          </a:p>
          <a:p>
            <a:pPr indent="-274320" lvl="0" marL="274320" rtl="0" algn="l">
              <a:lnSpc>
                <a:spcPct val="100000"/>
              </a:lnSpc>
              <a:spcBef>
                <a:spcPts val="580"/>
              </a:spcBef>
              <a:spcAft>
                <a:spcPts val="0"/>
              </a:spcAft>
              <a:buSzPts val="2210"/>
              <a:buChar char="⚫"/>
            </a:pPr>
            <a:r>
              <a:rPr lang="en-US"/>
              <a:t>Class body</a:t>
            </a:r>
            <a:endParaRPr/>
          </a:p>
        </p:txBody>
      </p:sp>
      <p:cxnSp>
        <p:nvCxnSpPr>
          <p:cNvPr id="956" name="Google Shape;956;p100"/>
          <p:cNvCxnSpPr/>
          <p:nvPr/>
        </p:nvCxnSpPr>
        <p:spPr>
          <a:xfrm>
            <a:off x="2928926" y="1714488"/>
            <a:ext cx="785818" cy="1588"/>
          </a:xfrm>
          <a:prstGeom prst="straightConnector1">
            <a:avLst/>
          </a:prstGeom>
          <a:noFill/>
          <a:ln cap="flat" cmpd="sng" w="9525">
            <a:solidFill>
              <a:srgbClr val="396599"/>
            </a:solidFill>
            <a:prstDash val="solid"/>
            <a:round/>
            <a:headEnd len="sm" w="sm" type="none"/>
            <a:tailEnd len="med" w="med" type="stealth"/>
          </a:ln>
        </p:spPr>
      </p:cxnSp>
      <p:cxnSp>
        <p:nvCxnSpPr>
          <p:cNvPr id="957" name="Google Shape;957;p100"/>
          <p:cNvCxnSpPr/>
          <p:nvPr/>
        </p:nvCxnSpPr>
        <p:spPr>
          <a:xfrm>
            <a:off x="2928926" y="2214554"/>
            <a:ext cx="785818" cy="1588"/>
          </a:xfrm>
          <a:prstGeom prst="straightConnector1">
            <a:avLst/>
          </a:prstGeom>
          <a:noFill/>
          <a:ln cap="flat" cmpd="sng" w="9525">
            <a:solidFill>
              <a:srgbClr val="396599"/>
            </a:solidFill>
            <a:prstDash val="solid"/>
            <a:round/>
            <a:headEnd len="sm" w="sm" type="none"/>
            <a:tailEnd len="med" w="med" type="stealth"/>
          </a:ln>
        </p:spPr>
      </p:cxnSp>
      <p:sp>
        <p:nvSpPr>
          <p:cNvPr id="958" name="Google Shape;958;p100"/>
          <p:cNvSpPr txBox="1"/>
          <p:nvPr/>
        </p:nvSpPr>
        <p:spPr>
          <a:xfrm>
            <a:off x="4495800" y="1447800"/>
            <a:ext cx="3886200"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632423"/>
                </a:solidFill>
                <a:latin typeface="Times New Roman"/>
                <a:ea typeface="Times New Roman"/>
                <a:cs typeface="Times New Roman"/>
                <a:sym typeface="Times New Roman"/>
              </a:rPr>
              <a:t>class</a:t>
            </a:r>
            <a:r>
              <a:rPr b="0" i="0" lang="en-US" sz="2000" u="none" cap="none" strike="noStrike">
                <a:solidFill>
                  <a:schemeClr val="dk1"/>
                </a:solidFill>
                <a:latin typeface="Times New Roman"/>
                <a:ea typeface="Times New Roman"/>
                <a:cs typeface="Times New Roman"/>
                <a:sym typeface="Times New Roman"/>
              </a:rPr>
              <a:t> name_of_class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7365D"/>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a:t>
            </a:r>
            <a:r>
              <a:rPr b="1" i="0" lang="en-US" sz="2400" u="none" cap="none" strike="noStrike">
                <a:solidFill>
                  <a:srgbClr val="632423"/>
                </a:solidFill>
                <a:latin typeface="Times New Roman"/>
                <a:ea typeface="Times New Roman"/>
                <a:cs typeface="Times New Roman"/>
                <a:sym typeface="Times New Roman"/>
              </a:rPr>
              <a:t>private</a:t>
            </a: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FF0000"/>
                </a:solidFill>
                <a:latin typeface="Times New Roman"/>
                <a:ea typeface="Times New Roman"/>
                <a:cs typeface="Times New Roman"/>
                <a:sym typeface="Times New Roman"/>
              </a:rPr>
              <a:t>data member(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800"/>
              <a:buFont typeface="Times New Roman"/>
              <a:buNone/>
            </a:pPr>
            <a:r>
              <a:rPr b="0" i="0" lang="en-US" sz="1800" u="none" cap="none" strike="noStrike">
                <a:solidFill>
                  <a:srgbClr val="FF0000"/>
                </a:solidFill>
                <a:latin typeface="Times New Roman"/>
                <a:ea typeface="Times New Roman"/>
                <a:cs typeface="Times New Roman"/>
                <a:sym typeface="Times New Roman"/>
              </a:rPr>
              <a:t>					member function(s);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r>
              <a:rPr b="1" i="0" lang="en-US" sz="2400" u="none" cap="none" strike="noStrike">
                <a:solidFill>
                  <a:srgbClr val="632423"/>
                </a:solidFill>
                <a:latin typeface="Times New Roman"/>
                <a:ea typeface="Times New Roman"/>
                <a:cs typeface="Times New Roman"/>
                <a:sym typeface="Times New Roman"/>
              </a:rPr>
              <a:t>public: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FF0000"/>
                </a:solidFill>
                <a:latin typeface="Times New Roman"/>
                <a:ea typeface="Times New Roman"/>
                <a:cs typeface="Times New Roman"/>
                <a:sym typeface="Times New Roman"/>
              </a:rPr>
              <a:t>data member(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800"/>
              <a:buFont typeface="Times New Roman"/>
              <a:buNone/>
            </a:pPr>
            <a:r>
              <a:rPr b="0" i="0" lang="en-US" sz="1800" u="none" cap="none" strike="noStrike">
                <a:solidFill>
                  <a:srgbClr val="FF0000"/>
                </a:solidFill>
                <a:latin typeface="Times New Roman"/>
                <a:ea typeface="Times New Roman"/>
                <a:cs typeface="Times New Roman"/>
                <a:sym typeface="Times New Roman"/>
              </a:rPr>
              <a:t>					member function(s);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rgbClr val="17365D"/>
                </a:solidFill>
                <a:latin typeface="Times New Roman"/>
                <a:ea typeface="Times New Roman"/>
                <a:cs typeface="Times New Roman"/>
                <a:sym typeface="Times New Roman"/>
              </a:rPr>
              <a:t>}; </a:t>
            </a:r>
            <a:endParaRPr b="0" i="0" sz="1800" u="none" cap="none" strike="noStrike">
              <a:solidFill>
                <a:srgbClr val="17365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01"/>
          <p:cNvSpPr txBox="1"/>
          <p:nvPr>
            <p:ph type="title"/>
          </p:nvPr>
        </p:nvSpPr>
        <p:spPr>
          <a:xfrm>
            <a:off x="609600" y="152400"/>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Example</a:t>
            </a:r>
            <a:endParaRPr/>
          </a:p>
        </p:txBody>
      </p:sp>
      <p:sp>
        <p:nvSpPr>
          <p:cNvPr id="964" name="Google Shape;964;p101"/>
          <p:cNvSpPr txBox="1"/>
          <p:nvPr>
            <p:ph idx="1" type="body"/>
          </p:nvPr>
        </p:nvSpPr>
        <p:spPr>
          <a:xfrm>
            <a:off x="457200" y="1143000"/>
            <a:ext cx="4114799" cy="4953000"/>
          </a:xfrm>
          <a:prstGeom prst="rect">
            <a:avLst/>
          </a:prstGeom>
          <a:noFill/>
          <a:ln>
            <a:noFill/>
          </a:ln>
        </p:spPr>
        <p:txBody>
          <a:bodyPr anchorCtr="0" anchor="t" bIns="45700" lIns="91425" spcFirstLastPara="1" rIns="91425" wrap="square" tIns="45700">
            <a:noAutofit/>
          </a:bodyPr>
          <a:lstStyle/>
          <a:p>
            <a:pPr indent="-274320" lvl="0" marL="274320" rtl="0" algn="l">
              <a:lnSpc>
                <a:spcPct val="100000"/>
              </a:lnSpc>
              <a:spcBef>
                <a:spcPts val="0"/>
              </a:spcBef>
              <a:spcAft>
                <a:spcPts val="0"/>
              </a:spcAft>
              <a:buSzPts val="2380"/>
              <a:buNone/>
            </a:pPr>
            <a:r>
              <a:rPr lang="en-US" sz="2800">
                <a:solidFill>
                  <a:srgbClr val="C00000"/>
                </a:solidFill>
              </a:rPr>
              <a:t>class</a:t>
            </a:r>
            <a:r>
              <a:rPr lang="en-US" sz="2800"/>
              <a:t> test</a:t>
            </a:r>
            <a:endParaRPr/>
          </a:p>
          <a:p>
            <a:pPr indent="-274320" lvl="0" marL="274320" rtl="0" algn="l">
              <a:lnSpc>
                <a:spcPct val="100000"/>
              </a:lnSpc>
              <a:spcBef>
                <a:spcPts val="0"/>
              </a:spcBef>
              <a:spcAft>
                <a:spcPts val="0"/>
              </a:spcAft>
              <a:buSzPts val="2380"/>
              <a:buNone/>
            </a:pPr>
            <a:r>
              <a:rPr lang="en-US" sz="2800">
                <a:solidFill>
                  <a:srgbClr val="FF0000"/>
                </a:solidFill>
              </a:rPr>
              <a:t>{</a:t>
            </a:r>
            <a:endParaRPr/>
          </a:p>
          <a:p>
            <a:pPr indent="-274320" lvl="0" marL="274320" rtl="0" algn="l">
              <a:lnSpc>
                <a:spcPct val="100000"/>
              </a:lnSpc>
              <a:spcBef>
                <a:spcPts val="0"/>
              </a:spcBef>
              <a:spcAft>
                <a:spcPts val="0"/>
              </a:spcAft>
              <a:buSzPts val="2380"/>
              <a:buNone/>
            </a:pPr>
            <a:r>
              <a:rPr lang="en-US" sz="2800">
                <a:solidFill>
                  <a:srgbClr val="C00000"/>
                </a:solidFill>
              </a:rPr>
              <a:t>private :</a:t>
            </a:r>
            <a:endParaRPr/>
          </a:p>
          <a:p>
            <a:pPr indent="-274320" lvl="0" marL="274320" rtl="0" algn="l">
              <a:lnSpc>
                <a:spcPct val="100000"/>
              </a:lnSpc>
              <a:spcBef>
                <a:spcPts val="0"/>
              </a:spcBef>
              <a:spcAft>
                <a:spcPts val="0"/>
              </a:spcAft>
              <a:buSzPts val="2380"/>
              <a:buNone/>
            </a:pPr>
            <a:r>
              <a:rPr lang="en-US" sz="2800"/>
              <a:t>	int a;</a:t>
            </a:r>
            <a:endParaRPr/>
          </a:p>
          <a:p>
            <a:pPr indent="-274320" lvl="0" marL="274320" rtl="0" algn="l">
              <a:lnSpc>
                <a:spcPct val="100000"/>
              </a:lnSpc>
              <a:spcBef>
                <a:spcPts val="0"/>
              </a:spcBef>
              <a:spcAft>
                <a:spcPts val="0"/>
              </a:spcAft>
              <a:buSzPts val="2380"/>
              <a:buNone/>
            </a:pPr>
            <a:r>
              <a:rPr lang="en-US" sz="2800"/>
              <a:t>	int b;</a:t>
            </a:r>
            <a:endParaRPr/>
          </a:p>
          <a:p>
            <a:pPr indent="-274320" lvl="0" marL="274320" rtl="0" algn="l">
              <a:lnSpc>
                <a:spcPct val="100000"/>
              </a:lnSpc>
              <a:spcBef>
                <a:spcPts val="0"/>
              </a:spcBef>
              <a:spcAft>
                <a:spcPts val="0"/>
              </a:spcAft>
              <a:buSzPts val="2380"/>
              <a:buNone/>
            </a:pPr>
            <a:r>
              <a:rPr lang="en-US" sz="2800">
                <a:solidFill>
                  <a:srgbClr val="C00000"/>
                </a:solidFill>
              </a:rPr>
              <a:t>public:</a:t>
            </a:r>
            <a:endParaRPr/>
          </a:p>
          <a:p>
            <a:pPr indent="-274320" lvl="0" marL="274320" rtl="0" algn="l">
              <a:lnSpc>
                <a:spcPct val="100000"/>
              </a:lnSpc>
              <a:spcBef>
                <a:spcPts val="0"/>
              </a:spcBef>
              <a:spcAft>
                <a:spcPts val="0"/>
              </a:spcAft>
              <a:buSzPts val="2380"/>
              <a:buNone/>
            </a:pPr>
            <a:r>
              <a:rPr lang="en-US" sz="2800"/>
              <a:t>	</a:t>
            </a:r>
            <a:r>
              <a:rPr lang="en-US" sz="2800">
                <a:solidFill>
                  <a:srgbClr val="00B050"/>
                </a:solidFill>
              </a:rPr>
              <a:t>void set_data(int x, int y)</a:t>
            </a:r>
            <a:endParaRPr/>
          </a:p>
          <a:p>
            <a:pPr indent="-274320" lvl="0" marL="274320" rtl="0" algn="l">
              <a:lnSpc>
                <a:spcPct val="100000"/>
              </a:lnSpc>
              <a:spcBef>
                <a:spcPts val="0"/>
              </a:spcBef>
              <a:spcAft>
                <a:spcPts val="0"/>
              </a:spcAft>
              <a:buSzPts val="2380"/>
              <a:buNone/>
            </a:pPr>
            <a:r>
              <a:rPr lang="en-US" sz="2800">
                <a:solidFill>
                  <a:srgbClr val="00B050"/>
                </a:solidFill>
              </a:rPr>
              <a:t>	{</a:t>
            </a:r>
            <a:endParaRPr/>
          </a:p>
          <a:p>
            <a:pPr indent="-274320" lvl="0" marL="274320" rtl="0" algn="l">
              <a:lnSpc>
                <a:spcPct val="100000"/>
              </a:lnSpc>
              <a:spcBef>
                <a:spcPts val="0"/>
              </a:spcBef>
              <a:spcAft>
                <a:spcPts val="0"/>
              </a:spcAft>
              <a:buSzPts val="2380"/>
              <a:buNone/>
            </a:pPr>
            <a:r>
              <a:rPr lang="en-US" sz="2800">
                <a:solidFill>
                  <a:srgbClr val="00B050"/>
                </a:solidFill>
              </a:rPr>
              <a:t>		a=x;</a:t>
            </a:r>
            <a:endParaRPr/>
          </a:p>
          <a:p>
            <a:pPr indent="-274320" lvl="0" marL="274320" rtl="0" algn="l">
              <a:lnSpc>
                <a:spcPct val="100000"/>
              </a:lnSpc>
              <a:spcBef>
                <a:spcPts val="0"/>
              </a:spcBef>
              <a:spcAft>
                <a:spcPts val="0"/>
              </a:spcAft>
              <a:buSzPts val="2380"/>
              <a:buNone/>
            </a:pPr>
            <a:r>
              <a:rPr lang="en-US" sz="2800">
                <a:solidFill>
                  <a:srgbClr val="00B050"/>
                </a:solidFill>
              </a:rPr>
              <a:t>		b=y;</a:t>
            </a:r>
            <a:endParaRPr/>
          </a:p>
          <a:p>
            <a:pPr indent="-274320" lvl="0" marL="274320" rtl="0" algn="l">
              <a:lnSpc>
                <a:spcPct val="100000"/>
              </a:lnSpc>
              <a:spcBef>
                <a:spcPts val="0"/>
              </a:spcBef>
              <a:spcAft>
                <a:spcPts val="0"/>
              </a:spcAft>
              <a:buSzPts val="2380"/>
              <a:buNone/>
            </a:pPr>
            <a:r>
              <a:rPr lang="en-US" sz="2800">
                <a:solidFill>
                  <a:srgbClr val="00B050"/>
                </a:solidFill>
              </a:rPr>
              <a:t>	}</a:t>
            </a:r>
            <a:endParaRPr/>
          </a:p>
        </p:txBody>
      </p:sp>
      <p:sp>
        <p:nvSpPr>
          <p:cNvPr id="965" name="Google Shape;965;p101"/>
          <p:cNvSpPr txBox="1"/>
          <p:nvPr/>
        </p:nvSpPr>
        <p:spPr>
          <a:xfrm>
            <a:off x="4803304" y="723900"/>
            <a:ext cx="3347391" cy="39087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int  big()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if (a &gt;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return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return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2800"/>
              <a:buFont typeface="Times New Roman"/>
              <a:buNone/>
            </a:pPr>
            <a:r>
              <a:rPr b="0" i="0" lang="en-US" sz="2800" u="none" cap="none" strike="noStrike">
                <a:solidFill>
                  <a:srgbClr val="FF0000"/>
                </a:solidFill>
                <a:latin typeface="Times New Roman"/>
                <a:ea typeface="Times New Roman"/>
                <a:cs typeface="Times New Roman"/>
                <a:sym typeface="Times New Roman"/>
              </a:rPr>
              <a:t>};</a:t>
            </a:r>
            <a:endParaRPr b="0" i="0" sz="28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66" name="Google Shape;966;p101"/>
          <p:cNvSpPr txBox="1"/>
          <p:nvPr/>
        </p:nvSpPr>
        <p:spPr>
          <a:xfrm>
            <a:off x="5410200" y="4800600"/>
            <a:ext cx="297180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Class declaration and definition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Does not allocate memory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Procedural vs. Object-Oriented</a:t>
            </a:r>
            <a:endParaRPr/>
          </a:p>
        </p:txBody>
      </p:sp>
      <p:sp>
        <p:nvSpPr>
          <p:cNvPr id="155" name="Google Shape;155;p21"/>
          <p:cNvSpPr txBox="1"/>
          <p:nvPr>
            <p:ph idx="1" type="body"/>
          </p:nvPr>
        </p:nvSpPr>
        <p:spPr>
          <a:xfrm>
            <a:off x="685800" y="1828800"/>
            <a:ext cx="7772400" cy="41148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Font typeface="Times New Roman"/>
              <a:buNone/>
            </a:pPr>
            <a:r>
              <a:rPr lang="en-US"/>
              <a:t>Procedural application	OO-application</a:t>
            </a:r>
            <a:endParaRPr/>
          </a:p>
          <a:p>
            <a:pPr indent="-274320" lvl="0" marL="274320" rtl="0" algn="l">
              <a:lnSpc>
                <a:spcPct val="100000"/>
              </a:lnSpc>
              <a:spcBef>
                <a:spcPts val="580"/>
              </a:spcBef>
              <a:spcAft>
                <a:spcPts val="0"/>
              </a:spcAft>
              <a:buSzPts val="2040"/>
              <a:buFont typeface="Times New Roman"/>
              <a:buNone/>
            </a:pPr>
            <a:r>
              <a:rPr lang="en-US" sz="2400"/>
              <a:t>			        DATA</a:t>
            </a:r>
            <a:endParaRPr/>
          </a:p>
          <a:p>
            <a:pPr indent="-274320" lvl="0" marL="274320" rtl="0" algn="l">
              <a:lnSpc>
                <a:spcPct val="100000"/>
              </a:lnSpc>
              <a:spcBef>
                <a:spcPts val="580"/>
              </a:spcBef>
              <a:spcAft>
                <a:spcPts val="0"/>
              </a:spcAft>
              <a:buSzPts val="2040"/>
              <a:buFont typeface="Times New Roman"/>
              <a:buNone/>
            </a:pPr>
            <a:r>
              <a:rPr lang="en-US" sz="2400"/>
              <a:t>Line of code</a:t>
            </a:r>
            <a:endParaRPr/>
          </a:p>
          <a:p>
            <a:pPr indent="-274320" lvl="0" marL="274320" rtl="0" algn="l">
              <a:lnSpc>
                <a:spcPct val="100000"/>
              </a:lnSpc>
              <a:spcBef>
                <a:spcPts val="580"/>
              </a:spcBef>
              <a:spcAft>
                <a:spcPts val="0"/>
              </a:spcAft>
              <a:buSzPts val="2040"/>
              <a:buFont typeface="Times New Roman"/>
              <a:buNone/>
            </a:pPr>
            <a:r>
              <a:rPr lang="en-US" sz="2400"/>
              <a:t>Line of code</a:t>
            </a:r>
            <a:endParaRPr/>
          </a:p>
          <a:p>
            <a:pPr indent="-274320" lvl="0" marL="274320" rtl="0" algn="l">
              <a:lnSpc>
                <a:spcPct val="100000"/>
              </a:lnSpc>
              <a:spcBef>
                <a:spcPts val="580"/>
              </a:spcBef>
              <a:spcAft>
                <a:spcPts val="0"/>
              </a:spcAft>
              <a:buSzPts val="2040"/>
              <a:buFont typeface="Times New Roman"/>
              <a:buNone/>
            </a:pPr>
            <a:r>
              <a:rPr lang="en-US" sz="2400"/>
              <a:t>Line of code</a:t>
            </a:r>
            <a:endParaRPr/>
          </a:p>
          <a:p>
            <a:pPr indent="-274320" lvl="0" marL="274320" rtl="0" algn="l">
              <a:lnSpc>
                <a:spcPct val="100000"/>
              </a:lnSpc>
              <a:spcBef>
                <a:spcPts val="580"/>
              </a:spcBef>
              <a:spcAft>
                <a:spcPts val="0"/>
              </a:spcAft>
              <a:buSzPts val="2040"/>
              <a:buFont typeface="Times New Roman"/>
              <a:buNone/>
            </a:pPr>
            <a:r>
              <a:t/>
            </a:r>
            <a:endParaRPr sz="2400"/>
          </a:p>
          <a:p>
            <a:pPr indent="-144780" lvl="0" marL="274320" rtl="0" algn="l">
              <a:lnSpc>
                <a:spcPct val="100000"/>
              </a:lnSpc>
              <a:spcBef>
                <a:spcPts val="580"/>
              </a:spcBef>
              <a:spcAft>
                <a:spcPts val="0"/>
              </a:spcAft>
              <a:buSzPts val="2040"/>
              <a:buNone/>
            </a:pPr>
            <a:r>
              <a:t/>
            </a:r>
            <a:endParaRPr sz="2400"/>
          </a:p>
        </p:txBody>
      </p:sp>
      <p:sp>
        <p:nvSpPr>
          <p:cNvPr id="156" name="Google Shape;156;p21"/>
          <p:cNvSpPr/>
          <p:nvPr/>
        </p:nvSpPr>
        <p:spPr>
          <a:xfrm>
            <a:off x="685800" y="2819400"/>
            <a:ext cx="1752600" cy="1371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57" name="Google Shape;157;p21"/>
          <p:cNvSpPr/>
          <p:nvPr/>
        </p:nvSpPr>
        <p:spPr>
          <a:xfrm>
            <a:off x="2743200" y="2819400"/>
            <a:ext cx="1981200" cy="1371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58" name="Google Shape;158;p21"/>
          <p:cNvSpPr txBox="1"/>
          <p:nvPr/>
        </p:nvSpPr>
        <p:spPr>
          <a:xfrm>
            <a:off x="2819400" y="2895600"/>
            <a:ext cx="1935163"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Data is stored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independent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of application</a:t>
            </a:r>
            <a:endParaRPr b="0" i="0" sz="1400" u="none" cap="none" strike="noStrike">
              <a:solidFill>
                <a:srgbClr val="000000"/>
              </a:solidFill>
              <a:latin typeface="Arial"/>
              <a:ea typeface="Arial"/>
              <a:cs typeface="Arial"/>
              <a:sym typeface="Arial"/>
            </a:endParaRPr>
          </a:p>
        </p:txBody>
      </p:sp>
      <p:cxnSp>
        <p:nvCxnSpPr>
          <p:cNvPr id="159" name="Google Shape;159;p21"/>
          <p:cNvCxnSpPr/>
          <p:nvPr/>
        </p:nvCxnSpPr>
        <p:spPr>
          <a:xfrm>
            <a:off x="2362200" y="3048000"/>
            <a:ext cx="533400" cy="228600"/>
          </a:xfrm>
          <a:prstGeom prst="straightConnector1">
            <a:avLst/>
          </a:prstGeom>
          <a:noFill/>
          <a:ln cap="flat" cmpd="sng" w="28575">
            <a:solidFill>
              <a:schemeClr val="dk1"/>
            </a:solidFill>
            <a:prstDash val="solid"/>
            <a:round/>
            <a:headEnd len="sm" w="sm" type="none"/>
            <a:tailEnd len="med" w="med" type="triangle"/>
          </a:ln>
        </p:spPr>
      </p:cxnSp>
      <p:cxnSp>
        <p:nvCxnSpPr>
          <p:cNvPr id="160" name="Google Shape;160;p21"/>
          <p:cNvCxnSpPr/>
          <p:nvPr/>
        </p:nvCxnSpPr>
        <p:spPr>
          <a:xfrm rot="10800000">
            <a:off x="2362200" y="3352800"/>
            <a:ext cx="457200" cy="152400"/>
          </a:xfrm>
          <a:prstGeom prst="straightConnector1">
            <a:avLst/>
          </a:prstGeom>
          <a:noFill/>
          <a:ln cap="flat" cmpd="sng" w="28575">
            <a:solidFill>
              <a:schemeClr val="dk1"/>
            </a:solidFill>
            <a:prstDash val="solid"/>
            <a:round/>
            <a:headEnd len="sm" w="sm" type="none"/>
            <a:tailEnd len="med" w="med" type="triangle"/>
          </a:ln>
        </p:spPr>
      </p:cxnSp>
      <p:grpSp>
        <p:nvGrpSpPr>
          <p:cNvPr id="161" name="Google Shape;161;p21"/>
          <p:cNvGrpSpPr/>
          <p:nvPr/>
        </p:nvGrpSpPr>
        <p:grpSpPr>
          <a:xfrm>
            <a:off x="5486400" y="2743200"/>
            <a:ext cx="914400" cy="838200"/>
            <a:chOff x="1968" y="1776"/>
            <a:chExt cx="1632" cy="1536"/>
          </a:xfrm>
        </p:grpSpPr>
        <p:sp>
          <p:nvSpPr>
            <p:cNvPr id="162" name="Google Shape;162;p21"/>
            <p:cNvSpPr/>
            <p:nvPr/>
          </p:nvSpPr>
          <p:spPr>
            <a:xfrm>
              <a:off x="1968" y="1776"/>
              <a:ext cx="1632" cy="1536"/>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63" name="Google Shape;163;p21"/>
            <p:cNvSpPr/>
            <p:nvPr/>
          </p:nvSpPr>
          <p:spPr>
            <a:xfrm>
              <a:off x="2376" y="2136"/>
              <a:ext cx="816" cy="816"/>
            </a:xfrm>
            <a:prstGeom prst="ellipse">
              <a:avLst/>
            </a:prstGeom>
            <a:solidFill>
              <a:schemeClr val="folHlink"/>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164" name="Google Shape;164;p21"/>
            <p:cNvCxnSpPr/>
            <p:nvPr/>
          </p:nvCxnSpPr>
          <p:spPr>
            <a:xfrm>
              <a:off x="2784" y="1776"/>
              <a:ext cx="0" cy="336"/>
            </a:xfrm>
            <a:prstGeom prst="straightConnector1">
              <a:avLst/>
            </a:prstGeom>
            <a:noFill/>
            <a:ln cap="flat" cmpd="sng" w="28575">
              <a:solidFill>
                <a:schemeClr val="dk1"/>
              </a:solidFill>
              <a:prstDash val="solid"/>
              <a:round/>
              <a:headEnd len="sm" w="sm" type="none"/>
              <a:tailEnd len="sm" w="sm" type="none"/>
            </a:ln>
          </p:spPr>
        </p:cxnSp>
        <p:cxnSp>
          <p:nvCxnSpPr>
            <p:cNvPr id="165" name="Google Shape;165;p21"/>
            <p:cNvCxnSpPr/>
            <p:nvPr/>
          </p:nvCxnSpPr>
          <p:spPr>
            <a:xfrm>
              <a:off x="2784" y="2976"/>
              <a:ext cx="0" cy="336"/>
            </a:xfrm>
            <a:prstGeom prst="straightConnector1">
              <a:avLst/>
            </a:prstGeom>
            <a:noFill/>
            <a:ln cap="flat" cmpd="sng" w="28575">
              <a:solidFill>
                <a:schemeClr val="dk1"/>
              </a:solidFill>
              <a:prstDash val="solid"/>
              <a:round/>
              <a:headEnd len="sm" w="sm" type="none"/>
              <a:tailEnd len="sm" w="sm" type="none"/>
            </a:ln>
          </p:spPr>
        </p:cxnSp>
        <p:cxnSp>
          <p:nvCxnSpPr>
            <p:cNvPr id="166" name="Google Shape;166;p21"/>
            <p:cNvCxnSpPr/>
            <p:nvPr/>
          </p:nvCxnSpPr>
          <p:spPr>
            <a:xfrm>
              <a:off x="2160" y="2064"/>
              <a:ext cx="288" cy="240"/>
            </a:xfrm>
            <a:prstGeom prst="straightConnector1">
              <a:avLst/>
            </a:prstGeom>
            <a:noFill/>
            <a:ln cap="flat" cmpd="sng" w="28575">
              <a:solidFill>
                <a:schemeClr val="dk1"/>
              </a:solidFill>
              <a:prstDash val="solid"/>
              <a:round/>
              <a:headEnd len="sm" w="sm" type="none"/>
              <a:tailEnd len="sm" w="sm" type="none"/>
            </a:ln>
          </p:spPr>
        </p:cxnSp>
        <p:cxnSp>
          <p:nvCxnSpPr>
            <p:cNvPr id="167" name="Google Shape;167;p21"/>
            <p:cNvCxnSpPr/>
            <p:nvPr/>
          </p:nvCxnSpPr>
          <p:spPr>
            <a:xfrm>
              <a:off x="3168" y="2784"/>
              <a:ext cx="240" cy="192"/>
            </a:xfrm>
            <a:prstGeom prst="straightConnector1">
              <a:avLst/>
            </a:prstGeom>
            <a:noFill/>
            <a:ln cap="flat" cmpd="sng" w="28575">
              <a:solidFill>
                <a:schemeClr val="dk1"/>
              </a:solidFill>
              <a:prstDash val="solid"/>
              <a:round/>
              <a:headEnd len="sm" w="sm" type="none"/>
              <a:tailEnd len="sm" w="sm" type="none"/>
            </a:ln>
          </p:spPr>
        </p:cxnSp>
        <p:cxnSp>
          <p:nvCxnSpPr>
            <p:cNvPr id="168" name="Google Shape;168;p21"/>
            <p:cNvCxnSpPr/>
            <p:nvPr/>
          </p:nvCxnSpPr>
          <p:spPr>
            <a:xfrm flipH="1" rot="10800000">
              <a:off x="2112" y="2784"/>
              <a:ext cx="288" cy="192"/>
            </a:xfrm>
            <a:prstGeom prst="straightConnector1">
              <a:avLst/>
            </a:prstGeom>
            <a:noFill/>
            <a:ln cap="flat" cmpd="sng" w="28575">
              <a:solidFill>
                <a:schemeClr val="dk1"/>
              </a:solidFill>
              <a:prstDash val="solid"/>
              <a:round/>
              <a:headEnd len="sm" w="sm" type="none"/>
              <a:tailEnd len="sm" w="sm" type="none"/>
            </a:ln>
          </p:spPr>
        </p:cxnSp>
        <p:cxnSp>
          <p:nvCxnSpPr>
            <p:cNvPr id="169" name="Google Shape;169;p21"/>
            <p:cNvCxnSpPr/>
            <p:nvPr/>
          </p:nvCxnSpPr>
          <p:spPr>
            <a:xfrm flipH="1" rot="10800000">
              <a:off x="3120" y="2064"/>
              <a:ext cx="288" cy="240"/>
            </a:xfrm>
            <a:prstGeom prst="straightConnector1">
              <a:avLst/>
            </a:prstGeom>
            <a:noFill/>
            <a:ln cap="flat" cmpd="sng" w="28575">
              <a:solidFill>
                <a:schemeClr val="dk1"/>
              </a:solidFill>
              <a:prstDash val="solid"/>
              <a:round/>
              <a:headEnd len="sm" w="sm" type="none"/>
              <a:tailEnd len="sm" w="sm" type="none"/>
            </a:ln>
          </p:spPr>
        </p:cxnSp>
        <p:sp>
          <p:nvSpPr>
            <p:cNvPr id="170" name="Google Shape;170;p21"/>
            <p:cNvSpPr/>
            <p:nvPr/>
          </p:nvSpPr>
          <p:spPr>
            <a:xfrm>
              <a:off x="2544" y="2256"/>
              <a:ext cx="480" cy="24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 name="Google Shape;171;p21"/>
            <p:cNvSpPr/>
            <p:nvPr/>
          </p:nvSpPr>
          <p:spPr>
            <a:xfrm>
              <a:off x="2544" y="2544"/>
              <a:ext cx="480" cy="19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grpSp>
        <p:nvGrpSpPr>
          <p:cNvPr id="172" name="Google Shape;172;p21"/>
          <p:cNvGrpSpPr/>
          <p:nvPr/>
        </p:nvGrpSpPr>
        <p:grpSpPr>
          <a:xfrm>
            <a:off x="7162800" y="3581400"/>
            <a:ext cx="914400" cy="838200"/>
            <a:chOff x="1968" y="1776"/>
            <a:chExt cx="1632" cy="1536"/>
          </a:xfrm>
        </p:grpSpPr>
        <p:sp>
          <p:nvSpPr>
            <p:cNvPr id="173" name="Google Shape;173;p21"/>
            <p:cNvSpPr/>
            <p:nvPr/>
          </p:nvSpPr>
          <p:spPr>
            <a:xfrm>
              <a:off x="1968" y="1776"/>
              <a:ext cx="1632" cy="1536"/>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74" name="Google Shape;174;p21"/>
            <p:cNvSpPr/>
            <p:nvPr/>
          </p:nvSpPr>
          <p:spPr>
            <a:xfrm>
              <a:off x="2376" y="2136"/>
              <a:ext cx="816" cy="816"/>
            </a:xfrm>
            <a:prstGeom prst="ellipse">
              <a:avLst/>
            </a:prstGeom>
            <a:solidFill>
              <a:schemeClr val="folHlink"/>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175" name="Google Shape;175;p21"/>
            <p:cNvCxnSpPr/>
            <p:nvPr/>
          </p:nvCxnSpPr>
          <p:spPr>
            <a:xfrm>
              <a:off x="2784" y="1776"/>
              <a:ext cx="0" cy="336"/>
            </a:xfrm>
            <a:prstGeom prst="straightConnector1">
              <a:avLst/>
            </a:prstGeom>
            <a:noFill/>
            <a:ln cap="flat" cmpd="sng" w="28575">
              <a:solidFill>
                <a:schemeClr val="dk1"/>
              </a:solidFill>
              <a:prstDash val="solid"/>
              <a:round/>
              <a:headEnd len="sm" w="sm" type="none"/>
              <a:tailEnd len="sm" w="sm" type="none"/>
            </a:ln>
          </p:spPr>
        </p:cxnSp>
        <p:cxnSp>
          <p:nvCxnSpPr>
            <p:cNvPr id="176" name="Google Shape;176;p21"/>
            <p:cNvCxnSpPr/>
            <p:nvPr/>
          </p:nvCxnSpPr>
          <p:spPr>
            <a:xfrm>
              <a:off x="2784" y="2976"/>
              <a:ext cx="0" cy="336"/>
            </a:xfrm>
            <a:prstGeom prst="straightConnector1">
              <a:avLst/>
            </a:prstGeom>
            <a:noFill/>
            <a:ln cap="flat" cmpd="sng" w="28575">
              <a:solidFill>
                <a:schemeClr val="dk1"/>
              </a:solidFill>
              <a:prstDash val="solid"/>
              <a:round/>
              <a:headEnd len="sm" w="sm" type="none"/>
              <a:tailEnd len="sm" w="sm" type="none"/>
            </a:ln>
          </p:spPr>
        </p:cxnSp>
        <p:cxnSp>
          <p:nvCxnSpPr>
            <p:cNvPr id="177" name="Google Shape;177;p21"/>
            <p:cNvCxnSpPr/>
            <p:nvPr/>
          </p:nvCxnSpPr>
          <p:spPr>
            <a:xfrm>
              <a:off x="2160" y="2064"/>
              <a:ext cx="288" cy="240"/>
            </a:xfrm>
            <a:prstGeom prst="straightConnector1">
              <a:avLst/>
            </a:prstGeom>
            <a:noFill/>
            <a:ln cap="flat" cmpd="sng" w="28575">
              <a:solidFill>
                <a:schemeClr val="dk1"/>
              </a:solidFill>
              <a:prstDash val="solid"/>
              <a:round/>
              <a:headEnd len="sm" w="sm" type="none"/>
              <a:tailEnd len="sm" w="sm" type="none"/>
            </a:ln>
          </p:spPr>
        </p:cxnSp>
        <p:cxnSp>
          <p:nvCxnSpPr>
            <p:cNvPr id="178" name="Google Shape;178;p21"/>
            <p:cNvCxnSpPr/>
            <p:nvPr/>
          </p:nvCxnSpPr>
          <p:spPr>
            <a:xfrm>
              <a:off x="3168" y="2784"/>
              <a:ext cx="240" cy="192"/>
            </a:xfrm>
            <a:prstGeom prst="straightConnector1">
              <a:avLst/>
            </a:prstGeom>
            <a:noFill/>
            <a:ln cap="flat" cmpd="sng" w="28575">
              <a:solidFill>
                <a:schemeClr val="dk1"/>
              </a:solidFill>
              <a:prstDash val="solid"/>
              <a:round/>
              <a:headEnd len="sm" w="sm" type="none"/>
              <a:tailEnd len="sm" w="sm" type="none"/>
            </a:ln>
          </p:spPr>
        </p:cxnSp>
        <p:cxnSp>
          <p:nvCxnSpPr>
            <p:cNvPr id="179" name="Google Shape;179;p21"/>
            <p:cNvCxnSpPr/>
            <p:nvPr/>
          </p:nvCxnSpPr>
          <p:spPr>
            <a:xfrm flipH="1" rot="10800000">
              <a:off x="2112" y="2784"/>
              <a:ext cx="288" cy="192"/>
            </a:xfrm>
            <a:prstGeom prst="straightConnector1">
              <a:avLst/>
            </a:prstGeom>
            <a:noFill/>
            <a:ln cap="flat" cmpd="sng" w="28575">
              <a:solidFill>
                <a:schemeClr val="dk1"/>
              </a:solidFill>
              <a:prstDash val="solid"/>
              <a:round/>
              <a:headEnd len="sm" w="sm" type="none"/>
              <a:tailEnd len="sm" w="sm" type="none"/>
            </a:ln>
          </p:spPr>
        </p:cxnSp>
        <p:cxnSp>
          <p:nvCxnSpPr>
            <p:cNvPr id="180" name="Google Shape;180;p21"/>
            <p:cNvCxnSpPr/>
            <p:nvPr/>
          </p:nvCxnSpPr>
          <p:spPr>
            <a:xfrm flipH="1" rot="10800000">
              <a:off x="3120" y="2064"/>
              <a:ext cx="288" cy="240"/>
            </a:xfrm>
            <a:prstGeom prst="straightConnector1">
              <a:avLst/>
            </a:prstGeom>
            <a:noFill/>
            <a:ln cap="flat" cmpd="sng" w="28575">
              <a:solidFill>
                <a:schemeClr val="dk1"/>
              </a:solidFill>
              <a:prstDash val="solid"/>
              <a:round/>
              <a:headEnd len="sm" w="sm" type="none"/>
              <a:tailEnd len="sm" w="sm" type="none"/>
            </a:ln>
          </p:spPr>
        </p:cxnSp>
        <p:sp>
          <p:nvSpPr>
            <p:cNvPr id="181" name="Google Shape;181;p21"/>
            <p:cNvSpPr/>
            <p:nvPr/>
          </p:nvSpPr>
          <p:spPr>
            <a:xfrm>
              <a:off x="2544" y="2256"/>
              <a:ext cx="480" cy="24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 name="Google Shape;182;p21"/>
            <p:cNvSpPr/>
            <p:nvPr/>
          </p:nvSpPr>
          <p:spPr>
            <a:xfrm>
              <a:off x="2544" y="2544"/>
              <a:ext cx="480" cy="19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grpSp>
        <p:nvGrpSpPr>
          <p:cNvPr id="183" name="Google Shape;183;p21"/>
          <p:cNvGrpSpPr/>
          <p:nvPr/>
        </p:nvGrpSpPr>
        <p:grpSpPr>
          <a:xfrm>
            <a:off x="5486400" y="4495800"/>
            <a:ext cx="914400" cy="838200"/>
            <a:chOff x="1968" y="1776"/>
            <a:chExt cx="1632" cy="1536"/>
          </a:xfrm>
        </p:grpSpPr>
        <p:sp>
          <p:nvSpPr>
            <p:cNvPr id="184" name="Google Shape;184;p21"/>
            <p:cNvSpPr/>
            <p:nvPr/>
          </p:nvSpPr>
          <p:spPr>
            <a:xfrm>
              <a:off x="1968" y="1776"/>
              <a:ext cx="1632" cy="1536"/>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85" name="Google Shape;185;p21"/>
            <p:cNvSpPr/>
            <p:nvPr/>
          </p:nvSpPr>
          <p:spPr>
            <a:xfrm>
              <a:off x="2376" y="2136"/>
              <a:ext cx="816" cy="816"/>
            </a:xfrm>
            <a:prstGeom prst="ellipse">
              <a:avLst/>
            </a:prstGeom>
            <a:solidFill>
              <a:schemeClr val="folHlink"/>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186" name="Google Shape;186;p21"/>
            <p:cNvCxnSpPr/>
            <p:nvPr/>
          </p:nvCxnSpPr>
          <p:spPr>
            <a:xfrm>
              <a:off x="2784" y="1776"/>
              <a:ext cx="0" cy="336"/>
            </a:xfrm>
            <a:prstGeom prst="straightConnector1">
              <a:avLst/>
            </a:prstGeom>
            <a:noFill/>
            <a:ln cap="flat" cmpd="sng" w="28575">
              <a:solidFill>
                <a:schemeClr val="dk1"/>
              </a:solidFill>
              <a:prstDash val="solid"/>
              <a:round/>
              <a:headEnd len="sm" w="sm" type="none"/>
              <a:tailEnd len="sm" w="sm" type="none"/>
            </a:ln>
          </p:spPr>
        </p:cxnSp>
        <p:cxnSp>
          <p:nvCxnSpPr>
            <p:cNvPr id="187" name="Google Shape;187;p21"/>
            <p:cNvCxnSpPr/>
            <p:nvPr/>
          </p:nvCxnSpPr>
          <p:spPr>
            <a:xfrm>
              <a:off x="2784" y="2976"/>
              <a:ext cx="0" cy="336"/>
            </a:xfrm>
            <a:prstGeom prst="straightConnector1">
              <a:avLst/>
            </a:prstGeom>
            <a:noFill/>
            <a:ln cap="flat" cmpd="sng" w="28575">
              <a:solidFill>
                <a:schemeClr val="dk1"/>
              </a:solidFill>
              <a:prstDash val="solid"/>
              <a:round/>
              <a:headEnd len="sm" w="sm" type="none"/>
              <a:tailEnd len="sm" w="sm" type="none"/>
            </a:ln>
          </p:spPr>
        </p:cxnSp>
        <p:cxnSp>
          <p:nvCxnSpPr>
            <p:cNvPr id="188" name="Google Shape;188;p21"/>
            <p:cNvCxnSpPr/>
            <p:nvPr/>
          </p:nvCxnSpPr>
          <p:spPr>
            <a:xfrm>
              <a:off x="2160" y="2064"/>
              <a:ext cx="288" cy="240"/>
            </a:xfrm>
            <a:prstGeom prst="straightConnector1">
              <a:avLst/>
            </a:prstGeom>
            <a:noFill/>
            <a:ln cap="flat" cmpd="sng" w="28575">
              <a:solidFill>
                <a:schemeClr val="dk1"/>
              </a:solidFill>
              <a:prstDash val="solid"/>
              <a:round/>
              <a:headEnd len="sm" w="sm" type="none"/>
              <a:tailEnd len="sm" w="sm" type="none"/>
            </a:ln>
          </p:spPr>
        </p:cxnSp>
        <p:cxnSp>
          <p:nvCxnSpPr>
            <p:cNvPr id="189" name="Google Shape;189;p21"/>
            <p:cNvCxnSpPr/>
            <p:nvPr/>
          </p:nvCxnSpPr>
          <p:spPr>
            <a:xfrm>
              <a:off x="3168" y="2784"/>
              <a:ext cx="240" cy="192"/>
            </a:xfrm>
            <a:prstGeom prst="straightConnector1">
              <a:avLst/>
            </a:prstGeom>
            <a:noFill/>
            <a:ln cap="flat" cmpd="sng" w="28575">
              <a:solidFill>
                <a:schemeClr val="dk1"/>
              </a:solidFill>
              <a:prstDash val="solid"/>
              <a:round/>
              <a:headEnd len="sm" w="sm" type="none"/>
              <a:tailEnd len="sm" w="sm" type="none"/>
            </a:ln>
          </p:spPr>
        </p:cxnSp>
        <p:cxnSp>
          <p:nvCxnSpPr>
            <p:cNvPr id="190" name="Google Shape;190;p21"/>
            <p:cNvCxnSpPr/>
            <p:nvPr/>
          </p:nvCxnSpPr>
          <p:spPr>
            <a:xfrm flipH="1" rot="10800000">
              <a:off x="2112" y="2784"/>
              <a:ext cx="288" cy="192"/>
            </a:xfrm>
            <a:prstGeom prst="straightConnector1">
              <a:avLst/>
            </a:prstGeom>
            <a:noFill/>
            <a:ln cap="flat" cmpd="sng" w="28575">
              <a:solidFill>
                <a:schemeClr val="dk1"/>
              </a:solidFill>
              <a:prstDash val="solid"/>
              <a:round/>
              <a:headEnd len="sm" w="sm" type="none"/>
              <a:tailEnd len="sm" w="sm" type="none"/>
            </a:ln>
          </p:spPr>
        </p:cxnSp>
        <p:cxnSp>
          <p:nvCxnSpPr>
            <p:cNvPr id="191" name="Google Shape;191;p21"/>
            <p:cNvCxnSpPr/>
            <p:nvPr/>
          </p:nvCxnSpPr>
          <p:spPr>
            <a:xfrm flipH="1" rot="10800000">
              <a:off x="3120" y="2064"/>
              <a:ext cx="288" cy="240"/>
            </a:xfrm>
            <a:prstGeom prst="straightConnector1">
              <a:avLst/>
            </a:prstGeom>
            <a:noFill/>
            <a:ln cap="flat" cmpd="sng" w="28575">
              <a:solidFill>
                <a:schemeClr val="dk1"/>
              </a:solidFill>
              <a:prstDash val="solid"/>
              <a:round/>
              <a:headEnd len="sm" w="sm" type="none"/>
              <a:tailEnd len="sm" w="sm" type="none"/>
            </a:ln>
          </p:spPr>
        </p:cxnSp>
        <p:sp>
          <p:nvSpPr>
            <p:cNvPr id="192" name="Google Shape;192;p21"/>
            <p:cNvSpPr/>
            <p:nvPr/>
          </p:nvSpPr>
          <p:spPr>
            <a:xfrm>
              <a:off x="2544" y="2256"/>
              <a:ext cx="480" cy="24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 name="Google Shape;193;p21"/>
            <p:cNvSpPr/>
            <p:nvPr/>
          </p:nvSpPr>
          <p:spPr>
            <a:xfrm>
              <a:off x="2544" y="2544"/>
              <a:ext cx="480" cy="19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cxnSp>
        <p:nvCxnSpPr>
          <p:cNvPr id="194" name="Google Shape;194;p21"/>
          <p:cNvCxnSpPr/>
          <p:nvPr/>
        </p:nvCxnSpPr>
        <p:spPr>
          <a:xfrm>
            <a:off x="6400800" y="3048000"/>
            <a:ext cx="990600" cy="609600"/>
          </a:xfrm>
          <a:prstGeom prst="straightConnector1">
            <a:avLst/>
          </a:prstGeom>
          <a:noFill/>
          <a:ln cap="flat" cmpd="sng" w="28575">
            <a:solidFill>
              <a:schemeClr val="dk1"/>
            </a:solidFill>
            <a:prstDash val="solid"/>
            <a:round/>
            <a:headEnd len="sm" w="sm" type="none"/>
            <a:tailEnd len="med" w="med" type="triangle"/>
          </a:ln>
        </p:spPr>
      </p:cxnSp>
      <p:cxnSp>
        <p:nvCxnSpPr>
          <p:cNvPr id="195" name="Google Shape;195;p21"/>
          <p:cNvCxnSpPr/>
          <p:nvPr/>
        </p:nvCxnSpPr>
        <p:spPr>
          <a:xfrm rot="10800000">
            <a:off x="6400800" y="3352800"/>
            <a:ext cx="762000" cy="457200"/>
          </a:xfrm>
          <a:prstGeom prst="straightConnector1">
            <a:avLst/>
          </a:prstGeom>
          <a:noFill/>
          <a:ln cap="flat" cmpd="sng" w="28575">
            <a:solidFill>
              <a:schemeClr val="dk1"/>
            </a:solidFill>
            <a:prstDash val="solid"/>
            <a:round/>
            <a:headEnd len="sm" w="sm" type="none"/>
            <a:tailEnd len="med" w="med" type="triangle"/>
          </a:ln>
        </p:spPr>
      </p:cxnSp>
      <p:cxnSp>
        <p:nvCxnSpPr>
          <p:cNvPr id="196" name="Google Shape;196;p21"/>
          <p:cNvCxnSpPr/>
          <p:nvPr/>
        </p:nvCxnSpPr>
        <p:spPr>
          <a:xfrm>
            <a:off x="5867400" y="3657600"/>
            <a:ext cx="0" cy="762000"/>
          </a:xfrm>
          <a:prstGeom prst="straightConnector1">
            <a:avLst/>
          </a:prstGeom>
          <a:noFill/>
          <a:ln cap="flat" cmpd="sng" w="28575">
            <a:solidFill>
              <a:schemeClr val="dk1"/>
            </a:solidFill>
            <a:prstDash val="solid"/>
            <a:round/>
            <a:headEnd len="sm" w="sm" type="none"/>
            <a:tailEnd len="med" w="med" type="triangle"/>
          </a:ln>
        </p:spPr>
      </p:cxnSp>
      <p:cxnSp>
        <p:nvCxnSpPr>
          <p:cNvPr id="197" name="Google Shape;197;p21"/>
          <p:cNvCxnSpPr/>
          <p:nvPr/>
        </p:nvCxnSpPr>
        <p:spPr>
          <a:xfrm flipH="1" rot="10800000">
            <a:off x="6324600" y="4114800"/>
            <a:ext cx="838200" cy="457200"/>
          </a:xfrm>
          <a:prstGeom prst="straightConnector1">
            <a:avLst/>
          </a:prstGeom>
          <a:noFill/>
          <a:ln cap="flat" cmpd="sng" w="28575">
            <a:solidFill>
              <a:schemeClr val="dk1"/>
            </a:solidFill>
            <a:prstDash val="solid"/>
            <a:round/>
            <a:headEnd len="sm" w="sm" type="none"/>
            <a:tailEnd len="med" w="med" type="triangle"/>
          </a:ln>
        </p:spPr>
      </p:cxnSp>
      <p:sp>
        <p:nvSpPr>
          <p:cNvPr id="198" name="Google Shape;198;p21"/>
          <p:cNvSpPr/>
          <p:nvPr/>
        </p:nvSpPr>
        <p:spPr>
          <a:xfrm>
            <a:off x="457200" y="1905000"/>
            <a:ext cx="4419600" cy="4114800"/>
          </a:xfrm>
          <a:prstGeom prst="rect">
            <a:avLst/>
          </a:prstGeom>
          <a:noFill/>
          <a:ln cap="flat" cmpd="dbl"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99" name="Google Shape;199;p21"/>
          <p:cNvSpPr/>
          <p:nvPr/>
        </p:nvSpPr>
        <p:spPr>
          <a:xfrm>
            <a:off x="4953000" y="1905000"/>
            <a:ext cx="3581400" cy="4114800"/>
          </a:xfrm>
          <a:prstGeom prst="rect">
            <a:avLst/>
          </a:prstGeom>
          <a:noFill/>
          <a:ln cap="flat" cmpd="dbl"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00" name="Google Shape;200;p21"/>
          <p:cNvSpPr txBox="1"/>
          <p:nvPr/>
        </p:nvSpPr>
        <p:spPr>
          <a:xfrm>
            <a:off x="5105400" y="5334000"/>
            <a:ext cx="3248025"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Each object is independent of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others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10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Characteristics of access specifiers (private,public and protected)</a:t>
            </a:r>
            <a:endParaRPr/>
          </a:p>
        </p:txBody>
      </p:sp>
      <p:sp>
        <p:nvSpPr>
          <p:cNvPr id="972" name="Google Shape;972;p102"/>
          <p:cNvSpPr txBox="1"/>
          <p:nvPr>
            <p:ph idx="1" type="body"/>
          </p:nvPr>
        </p:nvSpPr>
        <p:spPr>
          <a:xfrm>
            <a:off x="500034" y="1785926"/>
            <a:ext cx="8229600" cy="4525963"/>
          </a:xfrm>
          <a:prstGeom prst="rect">
            <a:avLst/>
          </a:prstGeom>
          <a:noFill/>
          <a:ln>
            <a:noFill/>
          </a:ln>
        </p:spPr>
        <p:txBody>
          <a:bodyPr anchorCtr="0" anchor="t" bIns="45700" lIns="91425" spcFirstLastPara="1" rIns="91425" wrap="square" tIns="45700">
            <a:normAutofit fontScale="92500"/>
          </a:bodyPr>
          <a:lstStyle/>
          <a:p>
            <a:pPr indent="-274320" lvl="0" marL="274320" rtl="0" algn="l">
              <a:lnSpc>
                <a:spcPct val="100000"/>
              </a:lnSpc>
              <a:spcBef>
                <a:spcPts val="0"/>
              </a:spcBef>
              <a:spcAft>
                <a:spcPts val="0"/>
              </a:spcAft>
              <a:buSzPct val="85000"/>
              <a:buChar char="⚫"/>
            </a:pPr>
            <a:r>
              <a:rPr lang="en-US"/>
              <a:t>Private section of a class can have both data members and member functions, usually data members are made private for data security.</a:t>
            </a:r>
            <a:endParaRPr/>
          </a:p>
          <a:p>
            <a:pPr indent="-274320" lvl="0" marL="274320" rtl="0" algn="l">
              <a:lnSpc>
                <a:spcPct val="100000"/>
              </a:lnSpc>
              <a:spcBef>
                <a:spcPts val="580"/>
              </a:spcBef>
              <a:spcAft>
                <a:spcPts val="0"/>
              </a:spcAft>
              <a:buSzPct val="85000"/>
              <a:buChar char="⚫"/>
            </a:pPr>
            <a:r>
              <a:rPr lang="en-US"/>
              <a:t>It is not mandatory that private section has to declared first in the class and then the public section.</a:t>
            </a:r>
            <a:endParaRPr/>
          </a:p>
          <a:p>
            <a:pPr indent="-274320" lvl="0" marL="274320" rtl="0" algn="l">
              <a:lnSpc>
                <a:spcPct val="100000"/>
              </a:lnSpc>
              <a:spcBef>
                <a:spcPts val="580"/>
              </a:spcBef>
              <a:spcAft>
                <a:spcPts val="0"/>
              </a:spcAft>
              <a:buSzPct val="85000"/>
              <a:buChar char="⚫"/>
            </a:pPr>
            <a:r>
              <a:rPr lang="en-US">
                <a:solidFill>
                  <a:srgbClr val="00B050"/>
                </a:solidFill>
              </a:rPr>
              <a:t>If no member access specifier is specified then by default the members are private for the class</a:t>
            </a:r>
            <a:r>
              <a:rPr lang="en-US"/>
              <a:t>.</a:t>
            </a:r>
            <a:endParaRPr/>
          </a:p>
          <a:p>
            <a:pPr indent="-274320" lvl="0" marL="274320" rtl="0" algn="l">
              <a:lnSpc>
                <a:spcPct val="100000"/>
              </a:lnSpc>
              <a:spcBef>
                <a:spcPts val="580"/>
              </a:spcBef>
              <a:spcAft>
                <a:spcPts val="0"/>
              </a:spcAft>
              <a:buSzPct val="85000"/>
              <a:buChar char="⚫"/>
            </a:pPr>
            <a:r>
              <a:rPr lang="en-US"/>
              <a:t>There may be any number of private, public or protected section in a class declaration.</a:t>
            </a:r>
            <a:endParaRPr/>
          </a:p>
          <a:p>
            <a:pPr indent="-274320" lvl="0" marL="274320" rtl="0" algn="l">
              <a:lnSpc>
                <a:spcPct val="100000"/>
              </a:lnSpc>
              <a:spcBef>
                <a:spcPts val="580"/>
              </a:spcBef>
              <a:spcAft>
                <a:spcPts val="0"/>
              </a:spcAft>
              <a:buSzPct val="85000"/>
              <a:buChar char="⚫"/>
            </a:pPr>
            <a:r>
              <a:rPr lang="en-US"/>
              <a:t>Protected specifier is used for declaring the class members which can be accessed by its own class and its derived class.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10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Member Function</a:t>
            </a:r>
            <a:endParaRPr/>
          </a:p>
        </p:txBody>
      </p:sp>
      <p:sp>
        <p:nvSpPr>
          <p:cNvPr id="978" name="Google Shape;978;p10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100000"/>
              </a:lnSpc>
              <a:spcBef>
                <a:spcPts val="0"/>
              </a:spcBef>
              <a:spcAft>
                <a:spcPts val="0"/>
              </a:spcAft>
              <a:buSzPct val="85000"/>
              <a:buChar char="⚫"/>
            </a:pPr>
            <a:r>
              <a:rPr lang="en-US"/>
              <a:t>Member function’s name is visible outside the class.</a:t>
            </a:r>
            <a:endParaRPr/>
          </a:p>
          <a:p>
            <a:pPr indent="-274320" lvl="0" marL="274320" rtl="0" algn="l">
              <a:lnSpc>
                <a:spcPct val="100000"/>
              </a:lnSpc>
              <a:spcBef>
                <a:spcPts val="580"/>
              </a:spcBef>
              <a:spcAft>
                <a:spcPts val="0"/>
              </a:spcAft>
              <a:buSzPct val="85000"/>
              <a:buChar char="⚫"/>
            </a:pPr>
            <a:r>
              <a:rPr lang="en-US"/>
              <a:t>It can be defined inside or outside the class.</a:t>
            </a:r>
            <a:endParaRPr/>
          </a:p>
          <a:p>
            <a:pPr indent="-274320" lvl="0" marL="274320" rtl="0" algn="l">
              <a:lnSpc>
                <a:spcPct val="100000"/>
              </a:lnSpc>
              <a:spcBef>
                <a:spcPts val="580"/>
              </a:spcBef>
              <a:spcAft>
                <a:spcPts val="0"/>
              </a:spcAft>
              <a:buSzPct val="85000"/>
              <a:buChar char="⚫"/>
            </a:pPr>
            <a:r>
              <a:rPr lang="en-US"/>
              <a:t>It can have access to private, public and protected data members of its class, but cannot access private data members of another class.</a:t>
            </a:r>
            <a:endParaRPr/>
          </a:p>
          <a:p>
            <a:pPr indent="-274320" lvl="0" marL="274320" rtl="0" algn="l">
              <a:lnSpc>
                <a:spcPct val="95000"/>
              </a:lnSpc>
              <a:spcBef>
                <a:spcPts val="580"/>
              </a:spcBef>
              <a:spcAft>
                <a:spcPts val="0"/>
              </a:spcAft>
              <a:buSzPct val="85000"/>
              <a:buFont typeface="Arial"/>
              <a:buChar char="•"/>
            </a:pPr>
            <a:r>
              <a:rPr lang="en-US">
                <a:solidFill>
                  <a:srgbClr val="000000"/>
                </a:solidFill>
                <a:latin typeface="Arial"/>
                <a:ea typeface="Arial"/>
                <a:cs typeface="Arial"/>
                <a:sym typeface="Arial"/>
              </a:rPr>
              <a:t>When defining a member function:</a:t>
            </a:r>
            <a:endParaRPr/>
          </a:p>
          <a:p>
            <a:pPr indent="-228600" lvl="1" marL="548640" rtl="0" algn="l">
              <a:lnSpc>
                <a:spcPct val="95000"/>
              </a:lnSpc>
              <a:spcBef>
                <a:spcPts val="370"/>
              </a:spcBef>
              <a:spcAft>
                <a:spcPts val="0"/>
              </a:spcAft>
              <a:buSzPct val="85000"/>
              <a:buFont typeface="Arial"/>
              <a:buChar char="–"/>
            </a:pPr>
            <a:r>
              <a:rPr lang="en-US">
                <a:solidFill>
                  <a:srgbClr val="000000"/>
                </a:solidFill>
                <a:latin typeface="Arial"/>
                <a:ea typeface="Arial"/>
                <a:cs typeface="Arial"/>
                <a:sym typeface="Arial"/>
              </a:rPr>
              <a:t>Put prototype in class declaration</a:t>
            </a:r>
            <a:endParaRPr/>
          </a:p>
          <a:p>
            <a:pPr indent="-228600" lvl="1" marL="548640" rtl="0" algn="l">
              <a:lnSpc>
                <a:spcPct val="95000"/>
              </a:lnSpc>
              <a:spcBef>
                <a:spcPts val="370"/>
              </a:spcBef>
              <a:spcAft>
                <a:spcPts val="0"/>
              </a:spcAft>
              <a:buSzPct val="85000"/>
              <a:buFont typeface="Arial"/>
              <a:buChar char="–"/>
            </a:pPr>
            <a:r>
              <a:rPr lang="en-US">
                <a:solidFill>
                  <a:srgbClr val="000000"/>
                </a:solidFill>
                <a:latin typeface="Arial"/>
                <a:ea typeface="Arial"/>
                <a:cs typeface="Arial"/>
                <a:sym typeface="Arial"/>
              </a:rPr>
              <a:t>Define function using class name and scope resolution operator </a:t>
            </a:r>
            <a:r>
              <a:rPr lang="en-US">
                <a:solidFill>
                  <a:srgbClr val="000000"/>
                </a:solidFill>
                <a:latin typeface="Courier New"/>
                <a:ea typeface="Courier New"/>
                <a:cs typeface="Courier New"/>
                <a:sym typeface="Courier New"/>
              </a:rPr>
              <a:t>(::)</a:t>
            </a:r>
            <a:br>
              <a:rPr lang="en-US">
                <a:solidFill>
                  <a:srgbClr val="000000"/>
                </a:solidFill>
                <a:latin typeface="Courier New"/>
                <a:ea typeface="Courier New"/>
                <a:cs typeface="Courier New"/>
                <a:sym typeface="Courier New"/>
              </a:rPr>
            </a:br>
            <a:endParaRPr>
              <a:solidFill>
                <a:srgbClr val="000000"/>
              </a:solidFill>
              <a:latin typeface="Courier New"/>
              <a:ea typeface="Courier New"/>
              <a:cs typeface="Courier New"/>
              <a:sym typeface="Courier New"/>
            </a:endParaRPr>
          </a:p>
          <a:p>
            <a:pPr indent="-274320" lvl="0" marL="274320" rtl="0" algn="l">
              <a:lnSpc>
                <a:spcPct val="90000"/>
              </a:lnSpc>
              <a:spcBef>
                <a:spcPts val="580"/>
              </a:spcBef>
              <a:spcAft>
                <a:spcPts val="0"/>
              </a:spcAft>
              <a:buSzPct val="85000"/>
              <a:buNone/>
            </a:pPr>
            <a:r>
              <a:rPr lang="en-US">
                <a:solidFill>
                  <a:srgbClr val="000000"/>
                </a:solidFill>
                <a:latin typeface="Courier New"/>
                <a:ea typeface="Courier New"/>
                <a:cs typeface="Courier New"/>
                <a:sym typeface="Courier New"/>
              </a:rPr>
              <a:t>	</a:t>
            </a:r>
            <a:r>
              <a:rPr b="1" lang="en-US" sz="2200">
                <a:solidFill>
                  <a:srgbClr val="FF0000"/>
                </a:solidFill>
                <a:latin typeface="Courier New"/>
                <a:ea typeface="Courier New"/>
                <a:cs typeface="Courier New"/>
                <a:sym typeface="Courier New"/>
              </a:rPr>
              <a:t>return-type ClassName::functionName parameters)</a:t>
            </a:r>
            <a:endParaRPr/>
          </a:p>
          <a:p>
            <a:pPr indent="-274320" lvl="0" marL="274320" rtl="0" algn="l">
              <a:lnSpc>
                <a:spcPct val="90000"/>
              </a:lnSpc>
              <a:spcBef>
                <a:spcPts val="580"/>
              </a:spcBef>
              <a:spcAft>
                <a:spcPts val="0"/>
              </a:spcAft>
              <a:buSzPct val="85000"/>
              <a:buNone/>
            </a:pPr>
            <a:r>
              <a:rPr b="1" lang="en-US" sz="2200">
                <a:solidFill>
                  <a:srgbClr val="FF0000"/>
                </a:solidFill>
                <a:latin typeface="Courier New"/>
                <a:ea typeface="Courier New"/>
                <a:cs typeface="Courier New"/>
                <a:sym typeface="Courier New"/>
              </a:rPr>
              <a:t>	{</a:t>
            </a:r>
            <a:endParaRPr/>
          </a:p>
          <a:p>
            <a:pPr indent="-274320" lvl="0" marL="274320" rtl="0" algn="l">
              <a:lnSpc>
                <a:spcPct val="90000"/>
              </a:lnSpc>
              <a:spcBef>
                <a:spcPts val="580"/>
              </a:spcBef>
              <a:spcAft>
                <a:spcPts val="0"/>
              </a:spcAft>
              <a:buSzPct val="85000"/>
              <a:buNone/>
            </a:pPr>
            <a:r>
              <a:rPr b="1" lang="en-US" sz="2200">
                <a:solidFill>
                  <a:srgbClr val="FF0000"/>
                </a:solidFill>
                <a:latin typeface="Courier New"/>
                <a:ea typeface="Courier New"/>
                <a:cs typeface="Courier New"/>
                <a:sym typeface="Courier New"/>
              </a:rPr>
              <a:t>		function-body;</a:t>
            </a:r>
            <a:endParaRPr/>
          </a:p>
          <a:p>
            <a:pPr indent="-274320" lvl="0" marL="274320" rtl="0" algn="l">
              <a:lnSpc>
                <a:spcPct val="90000"/>
              </a:lnSpc>
              <a:spcBef>
                <a:spcPts val="580"/>
              </a:spcBef>
              <a:spcAft>
                <a:spcPts val="0"/>
              </a:spcAft>
              <a:buSzPct val="85000"/>
              <a:buNone/>
            </a:pPr>
            <a:r>
              <a:rPr b="1" lang="en-US" sz="2200">
                <a:solidFill>
                  <a:srgbClr val="FF0000"/>
                </a:solidFill>
                <a:latin typeface="Courier New"/>
                <a:ea typeface="Courier New"/>
                <a:cs typeface="Courier New"/>
                <a:sym typeface="Courier New"/>
              </a:rPr>
              <a:t>	}</a:t>
            </a:r>
            <a:endParaRPr/>
          </a:p>
          <a:p>
            <a:pPr indent="-144510" lvl="0" marL="274320" rtl="0" algn="l">
              <a:lnSpc>
                <a:spcPct val="100000"/>
              </a:lnSpc>
              <a:spcBef>
                <a:spcPts val="580"/>
              </a:spcBef>
              <a:spcAft>
                <a:spcPts val="0"/>
              </a:spcAft>
              <a:buSzPct val="85000"/>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0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Introduction to objects</a:t>
            </a:r>
            <a:endParaRPr/>
          </a:p>
        </p:txBody>
      </p:sp>
      <p:sp>
        <p:nvSpPr>
          <p:cNvPr id="984" name="Google Shape;984;p10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Object is an abstraction of real wold entity.</a:t>
            </a:r>
            <a:endParaRPr/>
          </a:p>
          <a:p>
            <a:pPr indent="-274320" lvl="0" marL="274320" rtl="0" algn="l">
              <a:lnSpc>
                <a:spcPct val="100000"/>
              </a:lnSpc>
              <a:spcBef>
                <a:spcPts val="580"/>
              </a:spcBef>
              <a:spcAft>
                <a:spcPts val="0"/>
              </a:spcAft>
              <a:buSzPts val="2210"/>
              <a:buChar char="⚫"/>
            </a:pPr>
            <a:r>
              <a:rPr lang="en-US"/>
              <a:t>Objects are the variables/instances of classes.</a:t>
            </a:r>
            <a:endParaRPr/>
          </a:p>
          <a:p>
            <a:pPr indent="-274320" lvl="0" marL="274320" rtl="0" algn="l">
              <a:lnSpc>
                <a:spcPct val="100000"/>
              </a:lnSpc>
              <a:spcBef>
                <a:spcPts val="580"/>
              </a:spcBef>
              <a:spcAft>
                <a:spcPts val="0"/>
              </a:spcAft>
              <a:buSzPts val="2210"/>
              <a:buChar char="⚫"/>
            </a:pPr>
            <a:r>
              <a:rPr lang="en-US"/>
              <a:t>Syntax for declaring objects is as follows :</a:t>
            </a:r>
            <a:endParaRPr/>
          </a:p>
          <a:p>
            <a:pPr indent="-274320" lvl="0" marL="274320" rtl="0" algn="l">
              <a:lnSpc>
                <a:spcPct val="100000"/>
              </a:lnSpc>
              <a:spcBef>
                <a:spcPts val="580"/>
              </a:spcBef>
              <a:spcAft>
                <a:spcPts val="0"/>
              </a:spcAft>
              <a:buSzPts val="2210"/>
              <a:buNone/>
            </a:pPr>
            <a:r>
              <a:rPr lang="en-US"/>
              <a:t>	&lt;class name&gt; &lt;obj_name1&gt;,&lt;obj_name2&gt;, …, &lt;obj_name1&gt;;</a:t>
            </a:r>
            <a:endParaRPr/>
          </a:p>
          <a:p>
            <a:pPr indent="-274320" lvl="0" marL="274320" rtl="0" algn="l">
              <a:lnSpc>
                <a:spcPct val="100000"/>
              </a:lnSpc>
              <a:spcBef>
                <a:spcPts val="580"/>
              </a:spcBef>
              <a:spcAft>
                <a:spcPts val="0"/>
              </a:spcAft>
              <a:buSzPts val="2210"/>
              <a:buNone/>
            </a:pPr>
            <a:r>
              <a:rPr lang="en-US"/>
              <a:t>Example: for class test the objects can be created as follows:</a:t>
            </a:r>
            <a:endParaRPr/>
          </a:p>
          <a:p>
            <a:pPr indent="-274320" lvl="0" marL="274320" rtl="0" algn="l">
              <a:lnSpc>
                <a:spcPct val="100000"/>
              </a:lnSpc>
              <a:spcBef>
                <a:spcPts val="580"/>
              </a:spcBef>
              <a:spcAft>
                <a:spcPts val="0"/>
              </a:spcAft>
              <a:buSzPts val="2210"/>
              <a:buNone/>
            </a:pPr>
            <a:r>
              <a:rPr lang="en-US">
                <a:solidFill>
                  <a:srgbClr val="FF0000"/>
                </a:solidFill>
              </a:rPr>
              <a:t>test t1,t2,…tn;</a:t>
            </a:r>
            <a:endParaRPr/>
          </a:p>
          <a:p>
            <a:pPr indent="-274320" lvl="0" marL="274320" rtl="0" algn="l">
              <a:lnSpc>
                <a:spcPct val="100000"/>
              </a:lnSpc>
              <a:spcBef>
                <a:spcPts val="580"/>
              </a:spcBef>
              <a:spcAft>
                <a:spcPts val="0"/>
              </a:spcAft>
              <a:buSzPts val="2210"/>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0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Characteristics of objects:</a:t>
            </a:r>
            <a:endParaRPr/>
          </a:p>
        </p:txBody>
      </p:sp>
      <p:sp>
        <p:nvSpPr>
          <p:cNvPr id="991" name="Google Shape;991;p10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It can have its own copy of data members.</a:t>
            </a:r>
            <a:endParaRPr/>
          </a:p>
          <a:p>
            <a:pPr indent="-274320" lvl="0" marL="274320" rtl="0" algn="l">
              <a:lnSpc>
                <a:spcPct val="100000"/>
              </a:lnSpc>
              <a:spcBef>
                <a:spcPts val="580"/>
              </a:spcBef>
              <a:spcAft>
                <a:spcPts val="0"/>
              </a:spcAft>
              <a:buSzPts val="2210"/>
              <a:buChar char="⚫"/>
            </a:pPr>
            <a:r>
              <a:rPr lang="en-US"/>
              <a:t>The scope of an object is determined by the place in which the object is defined.</a:t>
            </a:r>
            <a:endParaRPr/>
          </a:p>
          <a:p>
            <a:pPr indent="-274320" lvl="0" marL="274320" rtl="0" algn="l">
              <a:lnSpc>
                <a:spcPct val="100000"/>
              </a:lnSpc>
              <a:spcBef>
                <a:spcPts val="580"/>
              </a:spcBef>
              <a:spcAft>
                <a:spcPts val="0"/>
              </a:spcAft>
              <a:buSzPts val="2210"/>
              <a:buChar char="⚫"/>
            </a:pPr>
            <a:r>
              <a:rPr lang="en-US"/>
              <a:t>It can be  passed to a function like normal variables.</a:t>
            </a:r>
            <a:endParaRPr/>
          </a:p>
          <a:p>
            <a:pPr indent="-274320" lvl="0" marL="274320" rtl="0" algn="l">
              <a:lnSpc>
                <a:spcPct val="100000"/>
              </a:lnSpc>
              <a:spcBef>
                <a:spcPts val="580"/>
              </a:spcBef>
              <a:spcAft>
                <a:spcPts val="0"/>
              </a:spcAft>
              <a:buSzPts val="2210"/>
              <a:buChar char="⚫"/>
            </a:pPr>
            <a:r>
              <a:rPr lang="en-US"/>
              <a:t>The members of the class can accessed by the object using the object to </a:t>
            </a:r>
            <a:r>
              <a:rPr i="1" lang="en-US" sz="2800"/>
              <a:t>member access operator </a:t>
            </a:r>
            <a:r>
              <a:rPr lang="en-US"/>
              <a:t>or</a:t>
            </a:r>
            <a:r>
              <a:rPr i="1" lang="en-US" sz="2800"/>
              <a:t> dot operator(.).</a:t>
            </a:r>
            <a:endParaRPr i="1" sz="28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06"/>
          <p:cNvSpPr txBox="1"/>
          <p:nvPr>
            <p:ph type="title"/>
          </p:nvPr>
        </p:nvSpPr>
        <p:spPr>
          <a:xfrm>
            <a:off x="990600" y="0"/>
            <a:ext cx="7772400" cy="8382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Example</a:t>
            </a:r>
            <a:endParaRPr/>
          </a:p>
        </p:txBody>
      </p:sp>
      <p:sp>
        <p:nvSpPr>
          <p:cNvPr id="997" name="Google Shape;997;p106"/>
          <p:cNvSpPr txBox="1"/>
          <p:nvPr>
            <p:ph idx="1" type="body"/>
          </p:nvPr>
        </p:nvSpPr>
        <p:spPr>
          <a:xfrm>
            <a:off x="533400" y="701435"/>
            <a:ext cx="3810000" cy="4876800"/>
          </a:xfrm>
          <a:prstGeom prst="rect">
            <a:avLst/>
          </a:prstGeom>
          <a:noFill/>
          <a:ln>
            <a:noFill/>
          </a:ln>
        </p:spPr>
        <p:txBody>
          <a:bodyPr anchorCtr="0" anchor="t" bIns="45700" lIns="91425" spcFirstLastPara="1" rIns="91425" wrap="square" tIns="45700">
            <a:normAutofit fontScale="25000" lnSpcReduction="20000"/>
          </a:bodyPr>
          <a:lstStyle/>
          <a:p>
            <a:pPr indent="-274320" lvl="0" marL="274320" rtl="0" algn="l">
              <a:lnSpc>
                <a:spcPct val="120000"/>
              </a:lnSpc>
              <a:spcBef>
                <a:spcPts val="0"/>
              </a:spcBef>
              <a:spcAft>
                <a:spcPts val="0"/>
              </a:spcAft>
              <a:buSzPct val="85000"/>
              <a:buNone/>
            </a:pPr>
            <a:r>
              <a:rPr lang="en-US" sz="8400"/>
              <a:t>class test		</a:t>
            </a:r>
            <a:endParaRPr/>
          </a:p>
          <a:p>
            <a:pPr indent="-274320" lvl="0" marL="274320" rtl="0" algn="l">
              <a:lnSpc>
                <a:spcPct val="120000"/>
              </a:lnSpc>
              <a:spcBef>
                <a:spcPts val="0"/>
              </a:spcBef>
              <a:spcAft>
                <a:spcPts val="0"/>
              </a:spcAft>
              <a:buSzPct val="85000"/>
              <a:buNone/>
            </a:pPr>
            <a:r>
              <a:rPr lang="en-US" sz="8400"/>
              <a:t>{  private :</a:t>
            </a:r>
            <a:endParaRPr/>
          </a:p>
          <a:p>
            <a:pPr indent="-274320" lvl="0" marL="274320" rtl="0" algn="l">
              <a:lnSpc>
                <a:spcPct val="120000"/>
              </a:lnSpc>
              <a:spcBef>
                <a:spcPts val="0"/>
              </a:spcBef>
              <a:spcAft>
                <a:spcPts val="0"/>
              </a:spcAft>
              <a:buSzPct val="85000"/>
              <a:buNone/>
            </a:pPr>
            <a:r>
              <a:rPr lang="en-US" sz="8400"/>
              <a:t>		</a:t>
            </a:r>
            <a:endParaRPr/>
          </a:p>
          <a:p>
            <a:pPr indent="-274320" lvl="0" marL="274320" rtl="0" algn="l">
              <a:lnSpc>
                <a:spcPct val="120000"/>
              </a:lnSpc>
              <a:spcBef>
                <a:spcPts val="0"/>
              </a:spcBef>
              <a:spcAft>
                <a:spcPts val="0"/>
              </a:spcAft>
              <a:buSzPct val="85000"/>
              <a:buNone/>
            </a:pPr>
            <a:r>
              <a:rPr lang="en-US" sz="8400"/>
              <a:t>	int a;			</a:t>
            </a:r>
            <a:endParaRPr/>
          </a:p>
          <a:p>
            <a:pPr indent="-274320" lvl="0" marL="274320" rtl="0" algn="l">
              <a:lnSpc>
                <a:spcPct val="120000"/>
              </a:lnSpc>
              <a:spcBef>
                <a:spcPts val="0"/>
              </a:spcBef>
              <a:spcAft>
                <a:spcPts val="0"/>
              </a:spcAft>
              <a:buSzPct val="85000"/>
              <a:buNone/>
            </a:pPr>
            <a:r>
              <a:rPr lang="en-US" sz="8400"/>
              <a:t>	int b;	</a:t>
            </a:r>
            <a:endParaRPr/>
          </a:p>
          <a:p>
            <a:pPr indent="-274320" lvl="0" marL="274320" rtl="0" algn="l">
              <a:lnSpc>
                <a:spcPct val="120000"/>
              </a:lnSpc>
              <a:spcBef>
                <a:spcPts val="0"/>
              </a:spcBef>
              <a:spcAft>
                <a:spcPts val="0"/>
              </a:spcAft>
              <a:buSzPct val="85000"/>
              <a:buNone/>
            </a:pPr>
            <a:r>
              <a:rPr lang="en-US" sz="8400"/>
              <a:t>public:			</a:t>
            </a:r>
            <a:endParaRPr/>
          </a:p>
          <a:p>
            <a:pPr indent="-274320" lvl="0" marL="274320" rtl="0" algn="l">
              <a:lnSpc>
                <a:spcPct val="120000"/>
              </a:lnSpc>
              <a:spcBef>
                <a:spcPts val="0"/>
              </a:spcBef>
              <a:spcAft>
                <a:spcPts val="0"/>
              </a:spcAft>
              <a:buSzPct val="85000"/>
              <a:buNone/>
            </a:pPr>
            <a:r>
              <a:rPr lang="en-US" sz="8400"/>
              <a:t>	void set_data(int x, int y)</a:t>
            </a:r>
            <a:endParaRPr/>
          </a:p>
          <a:p>
            <a:pPr indent="-274320" lvl="0" marL="274320" rtl="0" algn="l">
              <a:lnSpc>
                <a:spcPct val="120000"/>
              </a:lnSpc>
              <a:spcBef>
                <a:spcPts val="0"/>
              </a:spcBef>
              <a:spcAft>
                <a:spcPts val="0"/>
              </a:spcAft>
              <a:buSzPct val="85000"/>
              <a:buNone/>
            </a:pPr>
            <a:r>
              <a:rPr lang="en-US" sz="8400"/>
              <a:t>	{</a:t>
            </a:r>
            <a:endParaRPr/>
          </a:p>
          <a:p>
            <a:pPr indent="-274320" lvl="0" marL="274320" rtl="0" algn="l">
              <a:lnSpc>
                <a:spcPct val="120000"/>
              </a:lnSpc>
              <a:spcBef>
                <a:spcPts val="0"/>
              </a:spcBef>
              <a:spcAft>
                <a:spcPts val="0"/>
              </a:spcAft>
              <a:buSzPct val="85000"/>
              <a:buNone/>
            </a:pPr>
            <a:r>
              <a:rPr lang="en-US" sz="8400"/>
              <a:t>		a=x;</a:t>
            </a:r>
            <a:endParaRPr/>
          </a:p>
          <a:p>
            <a:pPr indent="-274320" lvl="0" marL="274320" rtl="0" algn="l">
              <a:lnSpc>
                <a:spcPct val="120000"/>
              </a:lnSpc>
              <a:spcBef>
                <a:spcPts val="0"/>
              </a:spcBef>
              <a:spcAft>
                <a:spcPts val="0"/>
              </a:spcAft>
              <a:buSzPct val="85000"/>
              <a:buNone/>
            </a:pPr>
            <a:r>
              <a:rPr lang="en-US" sz="8400"/>
              <a:t>		b=y;</a:t>
            </a:r>
            <a:endParaRPr/>
          </a:p>
          <a:p>
            <a:pPr indent="-274320" lvl="0" marL="274320" rtl="0" algn="l">
              <a:lnSpc>
                <a:spcPct val="120000"/>
              </a:lnSpc>
              <a:spcBef>
                <a:spcPts val="0"/>
              </a:spcBef>
              <a:spcAft>
                <a:spcPts val="0"/>
              </a:spcAft>
              <a:buSzPct val="85000"/>
              <a:buNone/>
            </a:pPr>
            <a:r>
              <a:rPr lang="en-US" sz="8400"/>
              <a:t>	}</a:t>
            </a:r>
            <a:endParaRPr/>
          </a:p>
          <a:p>
            <a:pPr indent="-274320" lvl="0" marL="274320" rtl="0" algn="l">
              <a:lnSpc>
                <a:spcPct val="120000"/>
              </a:lnSpc>
              <a:spcBef>
                <a:spcPts val="0"/>
              </a:spcBef>
              <a:spcAft>
                <a:spcPts val="0"/>
              </a:spcAft>
              <a:buSzPct val="85000"/>
              <a:buNone/>
            </a:pPr>
            <a:r>
              <a:rPr lang="en-US" sz="8400"/>
              <a:t>	int  big()	{</a:t>
            </a:r>
            <a:endParaRPr/>
          </a:p>
          <a:p>
            <a:pPr indent="-274320" lvl="0" marL="274320" rtl="0" algn="l">
              <a:lnSpc>
                <a:spcPct val="120000"/>
              </a:lnSpc>
              <a:spcBef>
                <a:spcPts val="0"/>
              </a:spcBef>
              <a:spcAft>
                <a:spcPts val="0"/>
              </a:spcAft>
              <a:buSzPct val="85000"/>
              <a:buNone/>
            </a:pPr>
            <a:r>
              <a:rPr lang="en-US" sz="8400"/>
              <a:t>	if (a &gt; b)  return a;</a:t>
            </a:r>
            <a:endParaRPr/>
          </a:p>
          <a:p>
            <a:pPr indent="-274320" lvl="0" marL="274320" rtl="0" algn="l">
              <a:lnSpc>
                <a:spcPct val="120000"/>
              </a:lnSpc>
              <a:spcBef>
                <a:spcPts val="0"/>
              </a:spcBef>
              <a:spcAft>
                <a:spcPts val="0"/>
              </a:spcAft>
              <a:buSzPct val="85000"/>
              <a:buNone/>
            </a:pPr>
            <a:r>
              <a:rPr lang="en-US" sz="8400"/>
              <a:t>	else          return  b;</a:t>
            </a:r>
            <a:endParaRPr/>
          </a:p>
          <a:p>
            <a:pPr indent="-274320" lvl="0" marL="274320" rtl="0" algn="l">
              <a:lnSpc>
                <a:spcPct val="120000"/>
              </a:lnSpc>
              <a:spcBef>
                <a:spcPts val="0"/>
              </a:spcBef>
              <a:spcAft>
                <a:spcPts val="0"/>
              </a:spcAft>
              <a:buSzPct val="85000"/>
              <a:buNone/>
            </a:pPr>
            <a:r>
              <a:rPr lang="en-US" sz="8400"/>
              <a:t>	}</a:t>
            </a:r>
            <a:endParaRPr/>
          </a:p>
          <a:p>
            <a:pPr indent="-274320" lvl="0" marL="274320" rtl="0" algn="l">
              <a:lnSpc>
                <a:spcPct val="120000"/>
              </a:lnSpc>
              <a:spcBef>
                <a:spcPts val="0"/>
              </a:spcBef>
              <a:spcAft>
                <a:spcPts val="0"/>
              </a:spcAft>
              <a:buSzPct val="85000"/>
              <a:buNone/>
            </a:pPr>
            <a:r>
              <a:rPr lang="en-US" sz="8400"/>
              <a:t>}; </a:t>
            </a:r>
            <a:endParaRPr/>
          </a:p>
          <a:p>
            <a:pPr indent="-274320" lvl="0" marL="274320" rtl="0" algn="l">
              <a:lnSpc>
                <a:spcPct val="120000"/>
              </a:lnSpc>
              <a:spcBef>
                <a:spcPts val="0"/>
              </a:spcBef>
              <a:spcAft>
                <a:spcPts val="0"/>
              </a:spcAft>
              <a:buSzPct val="85000"/>
              <a:buNone/>
            </a:pPr>
            <a:r>
              <a:t/>
            </a:r>
            <a:endParaRPr/>
          </a:p>
        </p:txBody>
      </p:sp>
      <p:sp>
        <p:nvSpPr>
          <p:cNvPr id="998" name="Google Shape;998;p106"/>
          <p:cNvSpPr txBox="1"/>
          <p:nvPr/>
        </p:nvSpPr>
        <p:spPr>
          <a:xfrm>
            <a:off x="4267200" y="1052381"/>
            <a:ext cx="4876800" cy="3713324"/>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void main()</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test t;</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int a,b; </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cout&lt;&lt;“enter the two numbers” &lt;&lt; endl;</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cin&gt;&gt; a &gt;&gt; b;</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t.set_data(a,b);</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cout&lt;&lt;“the largest number is ” &lt;&lt; t.big();</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999" name="Google Shape;999;p106"/>
          <p:cNvCxnSpPr/>
          <p:nvPr/>
        </p:nvCxnSpPr>
        <p:spPr>
          <a:xfrm flipH="1" rot="-5400000">
            <a:off x="1219200" y="3460474"/>
            <a:ext cx="6172200" cy="76200"/>
          </a:xfrm>
          <a:prstGeom prst="straightConnector1">
            <a:avLst/>
          </a:prstGeom>
          <a:noFill/>
          <a:ln cap="flat" cmpd="sng" w="9525">
            <a:solidFill>
              <a:srgbClr val="396599"/>
            </a:solidFill>
            <a:prstDash val="solid"/>
            <a:round/>
            <a:headEnd len="sm" w="sm" type="none"/>
            <a:tailEnd len="sm" w="sm" type="none"/>
          </a:ln>
        </p:spPr>
      </p:cxn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0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Arial"/>
              <a:buNone/>
            </a:pPr>
            <a:r>
              <a:rPr lang="en-US"/>
              <a:t>More about classes</a:t>
            </a:r>
            <a:br>
              <a:rPr lang="en-US"/>
            </a:br>
            <a:endParaRPr/>
          </a:p>
        </p:txBody>
      </p:sp>
      <p:sp>
        <p:nvSpPr>
          <p:cNvPr id="1005" name="Google Shape;1005;p107"/>
          <p:cNvSpPr txBox="1"/>
          <p:nvPr>
            <p:ph idx="1" type="body"/>
          </p:nvPr>
        </p:nvSpPr>
        <p:spPr>
          <a:xfrm>
            <a:off x="914400" y="914400"/>
            <a:ext cx="7772400" cy="5105400"/>
          </a:xfrm>
          <a:prstGeom prst="rect">
            <a:avLst/>
          </a:prstGeom>
          <a:noFill/>
          <a:ln>
            <a:noFill/>
          </a:ln>
        </p:spPr>
        <p:txBody>
          <a:bodyPr anchorCtr="0" anchor="t" bIns="45700" lIns="91425" spcFirstLastPara="1" rIns="91425" wrap="square" tIns="45700">
            <a:normAutofit fontScale="92500"/>
          </a:bodyPr>
          <a:lstStyle/>
          <a:p>
            <a:pPr indent="-274320" lvl="0" marL="274320" rtl="0" algn="l">
              <a:lnSpc>
                <a:spcPct val="100000"/>
              </a:lnSpc>
              <a:spcBef>
                <a:spcPts val="0"/>
              </a:spcBef>
              <a:spcAft>
                <a:spcPts val="0"/>
              </a:spcAft>
              <a:buSzPct val="85000"/>
              <a:buChar char="⚫"/>
            </a:pPr>
            <a:r>
              <a:rPr lang="en-US"/>
              <a:t>Its recommended to start the class name with an uppercase letter.</a:t>
            </a:r>
            <a:endParaRPr/>
          </a:p>
          <a:p>
            <a:pPr indent="-274320" lvl="0" marL="274320" rtl="0" algn="l">
              <a:lnSpc>
                <a:spcPct val="100000"/>
              </a:lnSpc>
              <a:spcBef>
                <a:spcPts val="580"/>
              </a:spcBef>
              <a:spcAft>
                <a:spcPts val="0"/>
              </a:spcAft>
              <a:buSzPct val="85000"/>
              <a:buChar char="⚫"/>
            </a:pPr>
            <a:r>
              <a:rPr lang="en-US"/>
              <a:t>If class name is made of more than one word, then first letter of each word must be in uppercase. </a:t>
            </a:r>
            <a:endParaRPr/>
          </a:p>
          <a:p>
            <a:pPr indent="-274320" lvl="0" marL="274320" rtl="0" algn="l">
              <a:lnSpc>
                <a:spcPct val="100000"/>
              </a:lnSpc>
              <a:spcBef>
                <a:spcPts val="580"/>
              </a:spcBef>
              <a:spcAft>
                <a:spcPts val="0"/>
              </a:spcAft>
              <a:buSzPct val="85000"/>
              <a:buNone/>
            </a:pPr>
            <a:r>
              <a:rPr lang="en-US"/>
              <a:t>Example     class Study</a:t>
            </a:r>
            <a:endParaRPr/>
          </a:p>
          <a:p>
            <a:pPr indent="-274320" lvl="0" marL="274320" rtl="0" algn="l">
              <a:lnSpc>
                <a:spcPct val="100000"/>
              </a:lnSpc>
              <a:spcBef>
                <a:spcPts val="580"/>
              </a:spcBef>
              <a:spcAft>
                <a:spcPts val="0"/>
              </a:spcAft>
              <a:buSzPct val="85000"/>
              <a:buChar char="⚫"/>
            </a:pPr>
            <a:r>
              <a:rPr lang="en-US"/>
              <a:t>Class in C++ are similar to structures in C, the only difference being, class  defaults to private access control, where as structure defaults to public.</a:t>
            </a:r>
            <a:endParaRPr/>
          </a:p>
          <a:p>
            <a:pPr indent="-274320" lvl="0" marL="274320" rtl="0" algn="l">
              <a:lnSpc>
                <a:spcPct val="100000"/>
              </a:lnSpc>
              <a:spcBef>
                <a:spcPts val="580"/>
              </a:spcBef>
              <a:spcAft>
                <a:spcPts val="0"/>
              </a:spcAft>
              <a:buSzPct val="85000"/>
              <a:buChar char="⚫"/>
            </a:pPr>
            <a:r>
              <a:rPr lang="en-US"/>
              <a:t> All the features of OOPS, revolve around classes in C++. Inheritance,  Encapsulation, Abstraction etc.</a:t>
            </a:r>
            <a:endParaRPr/>
          </a:p>
          <a:p>
            <a:pPr indent="-274320" lvl="0" marL="274320" rtl="0" algn="l">
              <a:lnSpc>
                <a:spcPct val="100000"/>
              </a:lnSpc>
              <a:spcBef>
                <a:spcPts val="580"/>
              </a:spcBef>
              <a:spcAft>
                <a:spcPts val="0"/>
              </a:spcAft>
              <a:buSzPct val="85000"/>
              <a:buChar char="⚫"/>
            </a:pPr>
            <a:r>
              <a:rPr lang="en-US"/>
              <a:t>Objects of class holds separate copies of data members. We can create as many  objects of a class as we need</a:t>
            </a:r>
            <a:endParaRPr/>
          </a:p>
          <a:p>
            <a:pPr indent="-274320" lvl="0" marL="274320" rtl="0" algn="l">
              <a:lnSpc>
                <a:spcPct val="100000"/>
              </a:lnSpc>
              <a:spcBef>
                <a:spcPts val="580"/>
              </a:spcBef>
              <a:spcAft>
                <a:spcPts val="0"/>
              </a:spcAft>
              <a:buSzPct val="85000"/>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0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Access control in classes</a:t>
            </a:r>
            <a:endParaRPr/>
          </a:p>
        </p:txBody>
      </p:sp>
      <p:sp>
        <p:nvSpPr>
          <p:cNvPr id="1011" name="Google Shape;1011;p108"/>
          <p:cNvSpPr txBox="1"/>
          <p:nvPr>
            <p:ph idx="1" type="body"/>
          </p:nvPr>
        </p:nvSpPr>
        <p:spPr>
          <a:xfrm>
            <a:off x="457200" y="1447800"/>
            <a:ext cx="8229600" cy="5181600"/>
          </a:xfrm>
          <a:prstGeom prst="rect">
            <a:avLst/>
          </a:prstGeom>
          <a:noFill/>
          <a:ln>
            <a:noFill/>
          </a:ln>
        </p:spPr>
        <p:txBody>
          <a:bodyPr anchorCtr="0" anchor="t" bIns="45700" lIns="91425" spcFirstLastPara="1" rIns="91425" wrap="square" tIns="45700">
            <a:normAutofit fontScale="62500" lnSpcReduction="20000"/>
          </a:bodyPr>
          <a:lstStyle/>
          <a:p>
            <a:pPr indent="-274320" lvl="0" marL="274320" rtl="0" algn="l">
              <a:lnSpc>
                <a:spcPct val="100000"/>
              </a:lnSpc>
              <a:spcBef>
                <a:spcPts val="0"/>
              </a:spcBef>
              <a:spcAft>
                <a:spcPts val="0"/>
              </a:spcAft>
              <a:buSzPct val="85000"/>
              <a:buChar char="⚫"/>
            </a:pPr>
            <a:r>
              <a:rPr lang="en-US" sz="3400"/>
              <a:t>public   </a:t>
            </a:r>
            <a:endParaRPr/>
          </a:p>
          <a:p>
            <a:pPr indent="-274320" lvl="0" marL="274320" rtl="0" algn="l">
              <a:lnSpc>
                <a:spcPct val="100000"/>
              </a:lnSpc>
              <a:spcBef>
                <a:spcPts val="580"/>
              </a:spcBef>
              <a:spcAft>
                <a:spcPts val="0"/>
              </a:spcAft>
              <a:buSzPct val="85000"/>
              <a:buChar char="⚫"/>
            </a:pPr>
            <a:r>
              <a:rPr lang="en-US" sz="3400"/>
              <a:t>private </a:t>
            </a:r>
            <a:endParaRPr/>
          </a:p>
          <a:p>
            <a:pPr indent="-274320" lvl="0" marL="274320" rtl="0" algn="l">
              <a:lnSpc>
                <a:spcPct val="100000"/>
              </a:lnSpc>
              <a:spcBef>
                <a:spcPts val="580"/>
              </a:spcBef>
              <a:spcAft>
                <a:spcPts val="0"/>
              </a:spcAft>
              <a:buSzPct val="85000"/>
              <a:buChar char="⚫"/>
            </a:pPr>
            <a:r>
              <a:rPr lang="en-US" sz="3400"/>
              <a:t>protected </a:t>
            </a:r>
            <a:endParaRPr/>
          </a:p>
          <a:p>
            <a:pPr indent="-274320" lvl="0" marL="274320" rtl="0" algn="l">
              <a:lnSpc>
                <a:spcPct val="100000"/>
              </a:lnSpc>
              <a:spcBef>
                <a:spcPts val="580"/>
              </a:spcBef>
              <a:spcAft>
                <a:spcPts val="0"/>
              </a:spcAft>
              <a:buSzPct val="85000"/>
              <a:buNone/>
            </a:pPr>
            <a:r>
              <a:rPr lang="en-US" sz="3400"/>
              <a:t>These access specifiers are used to set boundaries for availability of   members of class be it data members or member function</a:t>
            </a:r>
            <a:endParaRPr/>
          </a:p>
          <a:p>
            <a:pPr indent="-274320" lvl="0" marL="274320" rtl="0" algn="l">
              <a:lnSpc>
                <a:spcPct val="100000"/>
              </a:lnSpc>
              <a:spcBef>
                <a:spcPts val="580"/>
              </a:spcBef>
              <a:spcAft>
                <a:spcPts val="0"/>
              </a:spcAft>
              <a:buSzPct val="85000"/>
              <a:buNone/>
            </a:pPr>
            <a:r>
              <a:t/>
            </a:r>
            <a:endParaRPr sz="3400"/>
          </a:p>
          <a:p>
            <a:pPr indent="-274320" lvl="0" marL="274320" rtl="0" algn="l">
              <a:lnSpc>
                <a:spcPct val="100000"/>
              </a:lnSpc>
              <a:spcBef>
                <a:spcPts val="580"/>
              </a:spcBef>
              <a:spcAft>
                <a:spcPts val="0"/>
              </a:spcAft>
              <a:buSzPct val="85000"/>
              <a:buChar char="⚫"/>
            </a:pPr>
            <a:r>
              <a:rPr lang="en-US" sz="3400"/>
              <a:t>Public :   A public member is accessible from anywhere outside the class but within a program. </a:t>
            </a:r>
            <a:endParaRPr/>
          </a:p>
          <a:p>
            <a:pPr indent="-159623" lvl="0" marL="274320" rtl="0" algn="l">
              <a:lnSpc>
                <a:spcPct val="100000"/>
              </a:lnSpc>
              <a:spcBef>
                <a:spcPts val="580"/>
              </a:spcBef>
              <a:spcAft>
                <a:spcPts val="0"/>
              </a:spcAft>
              <a:buSzPct val="85000"/>
              <a:buNone/>
            </a:pPr>
            <a:r>
              <a:t/>
            </a:r>
            <a:endParaRPr sz="3400"/>
          </a:p>
          <a:p>
            <a:pPr indent="-274320" lvl="0" marL="274320" rtl="0" algn="l">
              <a:lnSpc>
                <a:spcPct val="100000"/>
              </a:lnSpc>
              <a:spcBef>
                <a:spcPts val="580"/>
              </a:spcBef>
              <a:spcAft>
                <a:spcPts val="0"/>
              </a:spcAft>
              <a:buSzPct val="85000"/>
              <a:buChar char="⚫"/>
            </a:pPr>
            <a:r>
              <a:rPr lang="en-US" sz="3400"/>
              <a:t>private :   A private member variable or function cannot be accessed, or  even viewed from outside the class. Only the class and friend functions can access private members.</a:t>
            </a:r>
            <a:endParaRPr/>
          </a:p>
          <a:p>
            <a:pPr indent="-159623" lvl="0" marL="274320" rtl="0" algn="l">
              <a:lnSpc>
                <a:spcPct val="100000"/>
              </a:lnSpc>
              <a:spcBef>
                <a:spcPts val="580"/>
              </a:spcBef>
              <a:spcAft>
                <a:spcPts val="0"/>
              </a:spcAft>
              <a:buSzPct val="85000"/>
              <a:buNone/>
            </a:pPr>
            <a:r>
              <a:t/>
            </a:r>
            <a:endParaRPr sz="3400"/>
          </a:p>
          <a:p>
            <a:pPr indent="-274320" lvl="0" marL="274320" rtl="0" algn="l">
              <a:lnSpc>
                <a:spcPct val="100000"/>
              </a:lnSpc>
              <a:spcBef>
                <a:spcPts val="580"/>
              </a:spcBef>
              <a:spcAft>
                <a:spcPts val="0"/>
              </a:spcAft>
              <a:buSzPct val="85000"/>
              <a:buChar char="⚫"/>
            </a:pPr>
            <a:r>
              <a:rPr lang="en-US" sz="3400"/>
              <a:t>protected :  A protected member variable or function is very similar to a  private member but it provided one additional benefit that they can be  accessed in child classes which are called derived classes</a:t>
            </a:r>
            <a:endParaRPr/>
          </a:p>
          <a:p>
            <a:pPr indent="-274320" lvl="0" marL="274320" rtl="0" algn="l">
              <a:lnSpc>
                <a:spcPct val="100000"/>
              </a:lnSpc>
              <a:spcBef>
                <a:spcPts val="580"/>
              </a:spcBef>
              <a:spcAft>
                <a:spcPts val="0"/>
              </a:spcAft>
              <a:buSzPct val="85000"/>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0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Access Specifiers</a:t>
            </a:r>
            <a:endParaRPr/>
          </a:p>
        </p:txBody>
      </p:sp>
      <p:sp>
        <p:nvSpPr>
          <p:cNvPr id="1017" name="Google Shape;1017;p10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CS1 Lesson 13 -- Introduction to Classes</a:t>
            </a:r>
            <a:endParaRPr/>
          </a:p>
        </p:txBody>
      </p:sp>
      <p:sp>
        <p:nvSpPr>
          <p:cNvPr id="1018" name="Google Shape;1018;p10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1019" name="Google Shape;1019;p109"/>
          <p:cNvPicPr preferRelativeResize="0"/>
          <p:nvPr>
            <p:ph idx="1" type="body"/>
          </p:nvPr>
        </p:nvPicPr>
        <p:blipFill rotWithShape="1">
          <a:blip r:embed="rId3">
            <a:alphaModFix/>
          </a:blip>
          <a:srcRect b="0" l="0" r="0" t="0"/>
          <a:stretch/>
        </p:blipFill>
        <p:spPr>
          <a:xfrm>
            <a:off x="1619342" y="1676400"/>
            <a:ext cx="6000658" cy="4444175"/>
          </a:xfrm>
          <a:prstGeom prst="rect">
            <a:avLst/>
          </a:prstGeom>
          <a:noFill/>
          <a:ln>
            <a:noFill/>
          </a:ln>
        </p:spPr>
      </p:pic>
      <p:sp>
        <p:nvSpPr>
          <p:cNvPr id="1020" name="Google Shape;1020;p109"/>
          <p:cNvSpPr/>
          <p:nvPr/>
        </p:nvSpPr>
        <p:spPr>
          <a:xfrm>
            <a:off x="2880518" y="2801143"/>
            <a:ext cx="2529681" cy="704057"/>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1" name="Google Shape;1021;p109"/>
          <p:cNvSpPr txBox="1"/>
          <p:nvPr/>
        </p:nvSpPr>
        <p:spPr>
          <a:xfrm>
            <a:off x="5210969" y="1750218"/>
            <a:ext cx="278765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Private Members</a:t>
            </a:r>
            <a:endParaRPr b="0" i="0" sz="1400" u="none" cap="none" strike="noStrike">
              <a:solidFill>
                <a:srgbClr val="000000"/>
              </a:solidFill>
              <a:latin typeface="Arial"/>
              <a:ea typeface="Arial"/>
              <a:cs typeface="Arial"/>
              <a:sym typeface="Arial"/>
            </a:endParaRPr>
          </a:p>
        </p:txBody>
      </p:sp>
      <p:cxnSp>
        <p:nvCxnSpPr>
          <p:cNvPr id="1022" name="Google Shape;1022;p109"/>
          <p:cNvCxnSpPr/>
          <p:nvPr/>
        </p:nvCxnSpPr>
        <p:spPr>
          <a:xfrm flipH="1">
            <a:off x="4952207" y="2131218"/>
            <a:ext cx="304800" cy="609600"/>
          </a:xfrm>
          <a:prstGeom prst="straightConnector1">
            <a:avLst/>
          </a:prstGeom>
          <a:noFill/>
          <a:ln cap="flat" cmpd="sng" w="28575">
            <a:solidFill>
              <a:srgbClr val="FF0000"/>
            </a:solidFill>
            <a:prstDash val="solid"/>
            <a:round/>
            <a:headEnd len="sm" w="sm" type="none"/>
            <a:tailEnd len="med" w="med" type="triangle"/>
          </a:ln>
        </p:spPr>
      </p:cxnSp>
      <p:sp>
        <p:nvSpPr>
          <p:cNvPr id="1023" name="Google Shape;1023;p109"/>
          <p:cNvSpPr/>
          <p:nvPr/>
        </p:nvSpPr>
        <p:spPr>
          <a:xfrm>
            <a:off x="2880519" y="3886200"/>
            <a:ext cx="4739481" cy="1828799"/>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4" name="Google Shape;1024;p109"/>
          <p:cNvSpPr txBox="1"/>
          <p:nvPr/>
        </p:nvSpPr>
        <p:spPr>
          <a:xfrm>
            <a:off x="6049169" y="2801143"/>
            <a:ext cx="28956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Public Members</a:t>
            </a:r>
            <a:endParaRPr b="0" i="0" sz="1400" u="none" cap="none" strike="noStrike">
              <a:solidFill>
                <a:srgbClr val="000000"/>
              </a:solidFill>
              <a:latin typeface="Arial"/>
              <a:ea typeface="Arial"/>
              <a:cs typeface="Arial"/>
              <a:sym typeface="Arial"/>
            </a:endParaRPr>
          </a:p>
        </p:txBody>
      </p:sp>
      <p:cxnSp>
        <p:nvCxnSpPr>
          <p:cNvPr id="1025" name="Google Shape;1025;p109"/>
          <p:cNvCxnSpPr/>
          <p:nvPr/>
        </p:nvCxnSpPr>
        <p:spPr>
          <a:xfrm flipH="1">
            <a:off x="5744369" y="3167856"/>
            <a:ext cx="366713" cy="425450"/>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1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Private Members</a:t>
            </a:r>
            <a:endParaRPr/>
          </a:p>
        </p:txBody>
      </p:sp>
      <p:sp>
        <p:nvSpPr>
          <p:cNvPr id="1031" name="Google Shape;1031;p11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210"/>
              <a:buChar char="⚫"/>
            </a:pPr>
            <a:r>
              <a:rPr lang="en-US"/>
              <a:t>Making data members </a:t>
            </a:r>
            <a:r>
              <a:rPr lang="en-US">
                <a:latin typeface="Courier New"/>
                <a:ea typeface="Courier New"/>
                <a:cs typeface="Courier New"/>
                <a:sym typeface="Courier New"/>
              </a:rPr>
              <a:t>private</a:t>
            </a:r>
            <a:r>
              <a:rPr lang="en-US"/>
              <a:t> provides data protection</a:t>
            </a:r>
            <a:br>
              <a:rPr lang="en-US"/>
            </a:br>
            <a:endParaRPr/>
          </a:p>
          <a:p>
            <a:pPr indent="-274320" lvl="0" marL="274320" rtl="0" algn="l">
              <a:lnSpc>
                <a:spcPct val="90000"/>
              </a:lnSpc>
              <a:spcBef>
                <a:spcPts val="580"/>
              </a:spcBef>
              <a:spcAft>
                <a:spcPts val="0"/>
              </a:spcAft>
              <a:buSzPts val="2210"/>
              <a:buChar char="⚫"/>
            </a:pPr>
            <a:r>
              <a:rPr lang="en-US"/>
              <a:t>Data can be accessed only through </a:t>
            </a:r>
            <a:r>
              <a:rPr lang="en-US">
                <a:latin typeface="Courier New"/>
                <a:ea typeface="Courier New"/>
                <a:cs typeface="Courier New"/>
                <a:sym typeface="Courier New"/>
              </a:rPr>
              <a:t>public</a:t>
            </a:r>
            <a:r>
              <a:rPr lang="en-US"/>
              <a:t> functions</a:t>
            </a:r>
            <a:br>
              <a:rPr lang="en-US"/>
            </a:br>
            <a:endParaRPr/>
          </a:p>
          <a:p>
            <a:pPr indent="-274320" lvl="0" marL="274320" rtl="0" algn="l">
              <a:lnSpc>
                <a:spcPct val="90000"/>
              </a:lnSpc>
              <a:spcBef>
                <a:spcPts val="580"/>
              </a:spcBef>
              <a:spcAft>
                <a:spcPts val="0"/>
              </a:spcAft>
              <a:buSzPts val="2210"/>
              <a:buChar char="⚫"/>
            </a:pPr>
            <a:r>
              <a:rPr lang="en-US"/>
              <a:t>Public functions define the class’s public interface</a:t>
            </a:r>
            <a:endParaRPr/>
          </a:p>
          <a:p>
            <a:pPr indent="-133985" lvl="0" marL="274320" rtl="0" algn="l">
              <a:lnSpc>
                <a:spcPct val="100000"/>
              </a:lnSpc>
              <a:spcBef>
                <a:spcPts val="580"/>
              </a:spcBef>
              <a:spcAft>
                <a:spcPts val="0"/>
              </a:spcAft>
              <a:buSzPts val="2210"/>
              <a:buNone/>
            </a:pPr>
            <a:r>
              <a:t/>
            </a:r>
            <a:endParaRPr/>
          </a:p>
        </p:txBody>
      </p:sp>
      <p:sp>
        <p:nvSpPr>
          <p:cNvPr id="1032" name="Google Shape;1032;p11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CS1 Lesson 13 -- Introduction to Classes</a:t>
            </a:r>
            <a:endParaRPr/>
          </a:p>
        </p:txBody>
      </p:sp>
      <p:sp>
        <p:nvSpPr>
          <p:cNvPr id="1033" name="Google Shape;1033;p11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1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Example for int, float in class</a:t>
            </a:r>
            <a:endParaRPr/>
          </a:p>
        </p:txBody>
      </p:sp>
      <p:sp>
        <p:nvSpPr>
          <p:cNvPr id="1039" name="Google Shape;1039;p111"/>
          <p:cNvSpPr txBox="1"/>
          <p:nvPr>
            <p:ph idx="1" type="body"/>
          </p:nvPr>
        </p:nvSpPr>
        <p:spPr>
          <a:xfrm>
            <a:off x="914400" y="1447800"/>
            <a:ext cx="3048000" cy="4572000"/>
          </a:xfrm>
          <a:prstGeom prst="rect">
            <a:avLst/>
          </a:prstGeom>
          <a:noFill/>
          <a:ln>
            <a:noFill/>
          </a:ln>
        </p:spPr>
        <p:txBody>
          <a:bodyPr anchorCtr="0" anchor="t" bIns="45700" lIns="91425" spcFirstLastPara="1" rIns="91425" wrap="square" tIns="45700">
            <a:normAutofit fontScale="62500" lnSpcReduction="20000"/>
          </a:bodyPr>
          <a:lstStyle/>
          <a:p>
            <a:pPr indent="-274320" lvl="0" marL="274320" rtl="0" algn="l">
              <a:lnSpc>
                <a:spcPct val="120000"/>
              </a:lnSpc>
              <a:spcBef>
                <a:spcPts val="0"/>
              </a:spcBef>
              <a:spcAft>
                <a:spcPts val="0"/>
              </a:spcAft>
              <a:buSzPct val="85000"/>
              <a:buNone/>
            </a:pPr>
            <a:r>
              <a:rPr lang="en-US" sz="3500"/>
              <a:t>#include &lt;iostream&gt;</a:t>
            </a:r>
            <a:endParaRPr/>
          </a:p>
          <a:p>
            <a:pPr indent="-274320" lvl="0" marL="274320" rtl="0" algn="l">
              <a:lnSpc>
                <a:spcPct val="120000"/>
              </a:lnSpc>
              <a:spcBef>
                <a:spcPts val="0"/>
              </a:spcBef>
              <a:spcAft>
                <a:spcPts val="0"/>
              </a:spcAft>
              <a:buSzPct val="85000"/>
              <a:buNone/>
            </a:pPr>
            <a:r>
              <a:rPr lang="en-US" sz="3500"/>
              <a:t>using namespace std;</a:t>
            </a:r>
            <a:endParaRPr/>
          </a:p>
          <a:p>
            <a:pPr indent="-274320" lvl="0" marL="274320" rtl="0" algn="l">
              <a:lnSpc>
                <a:spcPct val="120000"/>
              </a:lnSpc>
              <a:spcBef>
                <a:spcPts val="0"/>
              </a:spcBef>
              <a:spcAft>
                <a:spcPts val="0"/>
              </a:spcAft>
              <a:buSzPct val="85000"/>
              <a:buNone/>
            </a:pPr>
            <a:r>
              <a:rPr lang="en-US" sz="3500"/>
              <a:t>class temp</a:t>
            </a:r>
            <a:endParaRPr/>
          </a:p>
          <a:p>
            <a:pPr indent="-274320" lvl="0" marL="274320" rtl="0" algn="l">
              <a:lnSpc>
                <a:spcPct val="120000"/>
              </a:lnSpc>
              <a:spcBef>
                <a:spcPts val="0"/>
              </a:spcBef>
              <a:spcAft>
                <a:spcPts val="0"/>
              </a:spcAft>
              <a:buSzPct val="85000"/>
              <a:buNone/>
            </a:pPr>
            <a:r>
              <a:rPr lang="en-US" sz="3500"/>
              <a:t>{</a:t>
            </a:r>
            <a:endParaRPr/>
          </a:p>
          <a:p>
            <a:pPr indent="-274320" lvl="0" marL="274320" rtl="0" algn="l">
              <a:lnSpc>
                <a:spcPct val="120000"/>
              </a:lnSpc>
              <a:spcBef>
                <a:spcPts val="0"/>
              </a:spcBef>
              <a:spcAft>
                <a:spcPts val="0"/>
              </a:spcAft>
              <a:buSzPct val="85000"/>
              <a:buNone/>
            </a:pPr>
            <a:r>
              <a:rPr lang="en-US" sz="3500"/>
              <a:t>private:</a:t>
            </a:r>
            <a:endParaRPr/>
          </a:p>
          <a:p>
            <a:pPr indent="-274320" lvl="0" marL="274320" rtl="0" algn="l">
              <a:lnSpc>
                <a:spcPct val="120000"/>
              </a:lnSpc>
              <a:spcBef>
                <a:spcPts val="0"/>
              </a:spcBef>
              <a:spcAft>
                <a:spcPts val="0"/>
              </a:spcAft>
              <a:buSzPct val="85000"/>
              <a:buNone/>
            </a:pPr>
            <a:r>
              <a:rPr lang="en-US" sz="3500"/>
              <a:t>int data1;</a:t>
            </a:r>
            <a:endParaRPr/>
          </a:p>
          <a:p>
            <a:pPr indent="-274320" lvl="0" marL="274320" rtl="0" algn="l">
              <a:lnSpc>
                <a:spcPct val="120000"/>
              </a:lnSpc>
              <a:spcBef>
                <a:spcPts val="0"/>
              </a:spcBef>
              <a:spcAft>
                <a:spcPts val="0"/>
              </a:spcAft>
              <a:buSzPct val="85000"/>
              <a:buNone/>
            </a:pPr>
            <a:r>
              <a:rPr lang="en-US" sz="3500"/>
              <a:t>float data2;</a:t>
            </a:r>
            <a:endParaRPr/>
          </a:p>
          <a:p>
            <a:pPr indent="-274320" lvl="0" marL="274320" rtl="0" algn="l">
              <a:lnSpc>
                <a:spcPct val="120000"/>
              </a:lnSpc>
              <a:spcBef>
                <a:spcPts val="0"/>
              </a:spcBef>
              <a:spcAft>
                <a:spcPts val="0"/>
              </a:spcAft>
              <a:buSzPct val="85000"/>
              <a:buNone/>
            </a:pPr>
            <a:r>
              <a:rPr lang="en-US" sz="3500"/>
              <a:t>public:</a:t>
            </a:r>
            <a:endParaRPr/>
          </a:p>
          <a:p>
            <a:pPr indent="-274320" lvl="0" marL="274320" rtl="0" algn="l">
              <a:lnSpc>
                <a:spcPct val="120000"/>
              </a:lnSpc>
              <a:spcBef>
                <a:spcPts val="0"/>
              </a:spcBef>
              <a:spcAft>
                <a:spcPts val="0"/>
              </a:spcAft>
              <a:buSzPct val="85000"/>
              <a:buNone/>
            </a:pPr>
            <a:r>
              <a:rPr lang="en-US" sz="3500"/>
              <a:t>void int_data(int d){</a:t>
            </a:r>
            <a:endParaRPr/>
          </a:p>
          <a:p>
            <a:pPr indent="-274320" lvl="0" marL="274320" rtl="0" algn="l">
              <a:lnSpc>
                <a:spcPct val="120000"/>
              </a:lnSpc>
              <a:spcBef>
                <a:spcPts val="0"/>
              </a:spcBef>
              <a:spcAft>
                <a:spcPts val="0"/>
              </a:spcAft>
              <a:buSzPct val="85000"/>
              <a:buNone/>
            </a:pPr>
            <a:r>
              <a:rPr lang="en-US" sz="3500"/>
              <a:t>data1=d;</a:t>
            </a:r>
            <a:endParaRPr/>
          </a:p>
          <a:p>
            <a:pPr indent="-274320" lvl="0" marL="274320" rtl="0" algn="l">
              <a:lnSpc>
                <a:spcPct val="120000"/>
              </a:lnSpc>
              <a:spcBef>
                <a:spcPts val="0"/>
              </a:spcBef>
              <a:spcAft>
                <a:spcPts val="0"/>
              </a:spcAft>
              <a:buSzPct val="85000"/>
              <a:buNone/>
            </a:pPr>
            <a:r>
              <a:rPr lang="en-US" sz="3500"/>
              <a:t>cout&lt;&lt;"Number: "&lt;&lt;data1;</a:t>
            </a:r>
            <a:endParaRPr/>
          </a:p>
          <a:p>
            <a:pPr indent="-274320" lvl="0" marL="274320" rtl="0" algn="l">
              <a:lnSpc>
                <a:spcPct val="120000"/>
              </a:lnSpc>
              <a:spcBef>
                <a:spcPts val="0"/>
              </a:spcBef>
              <a:spcAft>
                <a:spcPts val="0"/>
              </a:spcAft>
              <a:buSzPct val="85000"/>
              <a:buNone/>
            </a:pPr>
            <a:r>
              <a:rPr lang="en-US" sz="3500"/>
              <a:t>}</a:t>
            </a:r>
            <a:endParaRPr/>
          </a:p>
          <a:p>
            <a:pPr indent="-274320" lvl="0" marL="274320" rtl="0" algn="l">
              <a:lnSpc>
                <a:spcPct val="120000"/>
              </a:lnSpc>
              <a:spcBef>
                <a:spcPts val="0"/>
              </a:spcBef>
              <a:spcAft>
                <a:spcPts val="0"/>
              </a:spcAft>
              <a:buSzPct val="85000"/>
              <a:buNone/>
            </a:pPr>
            <a:r>
              <a:t/>
            </a:r>
            <a:endParaRPr sz="3500"/>
          </a:p>
          <a:p>
            <a:pPr indent="-274320" lvl="0" marL="274320" rtl="0" algn="l">
              <a:lnSpc>
                <a:spcPct val="100000"/>
              </a:lnSpc>
              <a:spcBef>
                <a:spcPts val="580"/>
              </a:spcBef>
              <a:spcAft>
                <a:spcPts val="0"/>
              </a:spcAft>
              <a:buSzPct val="85000"/>
              <a:buNone/>
            </a:pPr>
            <a:r>
              <a:t/>
            </a:r>
            <a:endParaRPr/>
          </a:p>
        </p:txBody>
      </p:sp>
      <p:sp>
        <p:nvSpPr>
          <p:cNvPr id="1040" name="Google Shape;1040;p111"/>
          <p:cNvSpPr txBox="1"/>
          <p:nvPr/>
        </p:nvSpPr>
        <p:spPr>
          <a:xfrm>
            <a:off x="5257800" y="1600200"/>
            <a:ext cx="3048000" cy="4413516"/>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float float_data(){</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cout&lt;&lt;"\nEnter data: ";</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cin&gt;&gt;data2;</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return data2;</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int main(){</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temp obj1, obj2;</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obj1.int_data(12);</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cout&lt;&lt;"You entered "&lt;&lt;obj2.float_data();</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return 0;</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