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Garamon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aramond-bold.fntdata"/><Relationship Id="rId14" Type="http://schemas.openxmlformats.org/officeDocument/2006/relationships/slide" Target="slides/slide9.xml"/><Relationship Id="rId36" Type="http://schemas.openxmlformats.org/officeDocument/2006/relationships/font" Target="fonts/Garamond-regular.fntdata"/><Relationship Id="rId17" Type="http://schemas.openxmlformats.org/officeDocument/2006/relationships/slide" Target="slides/slide12.xml"/><Relationship Id="rId39" Type="http://schemas.openxmlformats.org/officeDocument/2006/relationships/font" Target="fonts/Garamond-boldItalic.fntdata"/><Relationship Id="rId16" Type="http://schemas.openxmlformats.org/officeDocument/2006/relationships/slide" Target="slides/slide11.xml"/><Relationship Id="rId38" Type="http://schemas.openxmlformats.org/officeDocument/2006/relationships/font" Target="fonts/Garamon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Times New Roman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Times New Roma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mes New Roman"/>
              <a:buChar char="o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694160" y="1828800"/>
            <a:ext cx="777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⚫"/>
            </a:pPr>
            <a:r>
              <a:rPr lang="en-US"/>
              <a:t>A constructor is a special member function whose task is to </a:t>
            </a:r>
            <a:r>
              <a:rPr b="1" lang="en-US"/>
              <a:t>initialize the objects of its class.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Char char="⚫"/>
            </a:pPr>
            <a:r>
              <a:rPr lang="en-US"/>
              <a:t>It is special because its name is </a:t>
            </a:r>
            <a:r>
              <a:rPr b="1" lang="en-US"/>
              <a:t>same as the class name.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Char char="⚫"/>
            </a:pPr>
            <a:r>
              <a:rPr lang="en-US"/>
              <a:t>The constructor is invoked whenever an object of its associated class is created.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Char char="⚫"/>
            </a:pPr>
            <a:r>
              <a:rPr lang="en-US"/>
              <a:t>It is called constructor because it constructs the values of data members of the class.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94160" y="1828800"/>
            <a:ext cx="777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C + +  permits to use more than one constructors in a single class.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Add( ) ;  //  No arguments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Add (int, int) ;   // Two arguments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94160" y="1828800"/>
            <a:ext cx="381787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class add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int m, n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add ( ) {m = 0 ; n = 0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add (int a, int b)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       {m = a ; n = b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add (add &amp; i)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       {m = i.m ; n = i.n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4647483" y="1828800"/>
            <a:ext cx="44951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The first constructor receives no arguments.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The second constructor receives two integer arguments.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The third constructor receives one add object as an argument.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694158" y="1828800"/>
            <a:ext cx="456364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class add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int m, n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add ( ) {m = 0 ; n = 0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add (int a, int b)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       {m = a ; n = b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add (add &amp; i)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             {m = i.m ; n = i.n 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};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4647483" y="1828800"/>
            <a:ext cx="44951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a1; 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automatically invoke the first constructor and set both m and n of a1 to zero.</a:t>
            </a:r>
            <a:endParaRPr/>
          </a:p>
          <a:p>
            <a:pPr indent="-341313" lvl="0" marL="341313" marR="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a2(10,20);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call the second constructor which will initialize the data members m and n of a2 to 10 and 20 respectively.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694159" y="1828800"/>
            <a:ext cx="394485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class add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int m, n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add ( ) {m = 0 ; n = 0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add (int a, int b)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       {m = a ; n = b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add (add &amp; i)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             {m = i.m ; n = i.n ;}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 sz="2800"/>
              <a:t>};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4647483" y="1828800"/>
            <a:ext cx="44951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a3(a2);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invoke the third constructor which copies the values of a2 into a3.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constructor is called the “copy constructor”.</a:t>
            </a:r>
            <a:endParaRPr/>
          </a:p>
          <a:p>
            <a:pPr indent="-341313" lvl="0" marL="341313" marR="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Overloading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constructor function is defined in a class.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94159" y="1828800"/>
            <a:ext cx="394485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class complex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float x, y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complex ( ) {  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complex (float a)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   { x = y = a ; 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complex (float r, float i)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   { x = r ; y = i }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      ------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lang="en-US" sz="2400"/>
              <a:t>};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4647483" y="1828800"/>
            <a:ext cx="44951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( ) { }</a:t>
            </a:r>
            <a:endParaRPr/>
          </a:p>
          <a:p>
            <a:pPr indent="-341313" lvl="0" marL="341313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contains the empty body and does not do anything.</a:t>
            </a:r>
            <a:endParaRPr/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3" lvl="1" marL="741363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used to create objects without any initial values.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r>
              <a:rPr lang="en-US">
                <a:solidFill>
                  <a:srgbClr val="FFFFFF"/>
                </a:solidFill>
              </a:rPr>
              <a:t> in a Class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694160" y="1828800"/>
            <a:ext cx="777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C + +  compiler has an </a:t>
            </a:r>
            <a:r>
              <a:rPr i="1" lang="en-US"/>
              <a:t>implicit constructor</a:t>
            </a:r>
            <a:r>
              <a:rPr lang="en-US"/>
              <a:t> which creates objects, even though it was not defined in the class.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This works well as long as we do not use any other constructor in the class.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However, once we define a constructor, we must also define the “do-nothing” implicit constructor.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685800" y="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Constructors with Default Arguments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94160" y="1828800"/>
            <a:ext cx="777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It is possible to define constructors with default arguments.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Consider complex (float real, float imag = 0);</a:t>
            </a:r>
            <a:endParaRPr/>
          </a:p>
          <a:p>
            <a:pPr indent="-284163" lvl="1" marL="741363" rtl="0" algn="l">
              <a:spcBef>
                <a:spcPts val="370"/>
              </a:spcBef>
              <a:spcAft>
                <a:spcPts val="0"/>
              </a:spcAft>
              <a:buClr>
                <a:srgbClr val="FFFFFF"/>
              </a:buClr>
              <a:buSzPts val="2040"/>
              <a:buFont typeface="Times New Roman"/>
              <a:buChar char="–"/>
            </a:pPr>
            <a:r>
              <a:rPr lang="en-US"/>
              <a:t>The default value of the argument imag is zero.</a:t>
            </a:r>
            <a:endParaRPr/>
          </a:p>
          <a:p>
            <a:pPr indent="-284163" lvl="1" marL="741363" rtl="0" algn="l">
              <a:spcBef>
                <a:spcPts val="370"/>
              </a:spcBef>
              <a:spcAft>
                <a:spcPts val="0"/>
              </a:spcAft>
              <a:buClr>
                <a:srgbClr val="FFFFFF"/>
              </a:buClr>
              <a:buSzPts val="2040"/>
              <a:buFont typeface="Times New Roman"/>
              <a:buChar char="–"/>
            </a:pPr>
            <a:r>
              <a:rPr lang="en-US"/>
              <a:t>complex C1 (5.0) assigns the value 5.0 to the real variable and 0.0 to imag.</a:t>
            </a:r>
            <a:endParaRPr/>
          </a:p>
          <a:p>
            <a:pPr indent="-284163" lvl="1" marL="741363" rtl="0" algn="l">
              <a:spcBef>
                <a:spcPts val="370"/>
              </a:spcBef>
              <a:spcAft>
                <a:spcPts val="0"/>
              </a:spcAft>
              <a:buClr>
                <a:srgbClr val="FFFFFF"/>
              </a:buClr>
              <a:buSzPts val="2040"/>
              <a:buFont typeface="Times New Roman"/>
              <a:buChar char="–"/>
            </a:pPr>
            <a:r>
              <a:rPr lang="en-US"/>
              <a:t>complex C2(2.0,3.0) assigns the value 2.0 to real and 3.0 to imag.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Constructors with Default Arguments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694160" y="1828800"/>
            <a:ext cx="777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 : : A ( )   	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/>
              <a:t>  Default constructor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 : : A (int = 0)	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/>
              <a:t>  Default argument constructor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The default argument constructor can be called with either one argument or no arguments.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When called with no arguments, it becomes a default constructor.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Dynamic Initialization of Objects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694160" y="1828800"/>
            <a:ext cx="800823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0"/>
              <a:buFont typeface="Times New Roman"/>
              <a:buChar char="•"/>
            </a:pPr>
            <a:r>
              <a:rPr lang="en-US" sz="2800"/>
              <a:t>Providing initial value to objects at run time.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t/>
            </a:r>
            <a:endParaRPr sz="28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380"/>
              <a:buFont typeface="Times New Roman"/>
              <a:buChar char="•"/>
            </a:pPr>
            <a:r>
              <a:rPr lang="en-US" sz="2800"/>
              <a:t>Advantage – 	We can provide various	 initialization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		formats, using overloaded constructors. 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t/>
            </a:r>
            <a:endParaRPr sz="28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		This provides the flexibility of using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		different format of data at run time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800"/>
              <a:t>		depending upon the situation.</a:t>
            </a:r>
            <a:endParaRPr/>
          </a:p>
          <a:p>
            <a:pPr indent="-227012" lvl="4" marL="1371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/>
              <a:t>		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Copy Constructor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694160" y="1828800"/>
            <a:ext cx="800823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29809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A copy constructor is used to declare and initialize an object from another object.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integer (integer &amp; i) ;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integer I 2 ( I 1 ) ;  or  integer I 2 = I 1 ;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The process of initializing through a copy constructor is known as </a:t>
            </a:r>
            <a:r>
              <a:rPr b="1" i="1" lang="en-US"/>
              <a:t>copy initialization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The statement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I 2 = I 1;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will not invoke the copy constructor.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Constructor - example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94160" y="1828800"/>
            <a:ext cx="381787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class add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int m, n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add (void)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------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};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add :: add (void)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m = 0; n = 0;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4647483" y="1828800"/>
            <a:ext cx="44951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When a class contains a constructor, it is guaranteed that an object created by the class will be initialized automatically.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add a ;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Not only creates the object a of type add but also initializes its data members m and n to zero.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Copy Constructor - Example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694160" y="1828800"/>
            <a:ext cx="40302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class code{int id;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public: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code() { }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code(int a) 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{ id = a; }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code (code &amp; x)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{id = x. id;}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void display(void)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{ cout&lt;&lt;id;}};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876800" y="2286000"/>
            <a:ext cx="25908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A(100);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B(A);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Copy Constructor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694160" y="1828800"/>
            <a:ext cx="800823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 reference variable has been used as an argument to the copy constructor.</a:t>
            </a:r>
            <a:endParaRPr/>
          </a:p>
          <a:p>
            <a:pPr indent="-262890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We cannot pass the argument by value to a copy constructor.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Dynamic Constructors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694160" y="1828800"/>
            <a:ext cx="800823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The constructors can also be used to allocate memory while creating objects.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This will enable the system to allocate the right amount of memory for each object when the objects are not of the same size.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Allocation of memory to objects at the time of their construction is known as dynamic construction of objects.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The memory is created with the help of the new operator.</a:t>
            </a:r>
            <a:endParaRPr/>
          </a:p>
          <a:p>
            <a:pPr indent="-27341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Destructors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694160" y="1371600"/>
            <a:ext cx="800823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A destructor is used to destroy the objects that have been created by a constructor.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To de-initialize the objects when they aredestroyed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 To clear memory space occupied by adata member.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Syntax : 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/>
              <a:t>class CLASSNAME{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/>
              <a:t>……………….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/>
              <a:t>public: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/>
              <a:t>~CLASSNAME();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/>
              <a:t>};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Like constructor, the destructor is a member function whose name is the same as the class name but is preceded by a tilde.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rPr lang="en-US"/>
              <a:t>eg:     ~ integer ( ) { }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Destructors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694160" y="1828800"/>
            <a:ext cx="800823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A destructor never takes any argument nor does it return any value.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It will be invoked implicitly by the compiler upon exit from the program – or block or function as the case may be – to clean up storage that is no longer accessible.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Destructors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694160" y="1828800"/>
            <a:ext cx="800823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It is a good practice to declare destructors in a program since it releases memory space for further use.</a:t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Char char="•"/>
            </a:pPr>
            <a:r>
              <a:rPr lang="en-US"/>
              <a:t>Whenever </a:t>
            </a:r>
            <a:r>
              <a:rPr b="1" i="1" lang="en-US"/>
              <a:t>new</a:t>
            </a:r>
            <a:r>
              <a:rPr lang="en-US"/>
              <a:t> is used to allocate memory in the constructor, we should use </a:t>
            </a:r>
            <a:r>
              <a:rPr b="1" i="1" lang="en-US"/>
              <a:t>delete</a:t>
            </a:r>
            <a:r>
              <a:rPr lang="en-US"/>
              <a:t> to free that memory.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A destructor function is calledautomatically when the object goes out of scope: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(1) the function ends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(2) the program ends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(3) a block containing temporary variables ends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(4) a delete operator is called</a:t>
            </a:r>
            <a:endParaRPr/>
          </a:p>
          <a:p>
            <a:pPr indent="-273415" lvl="0" marL="403225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ct val="85000"/>
              <a:buFont typeface="Times New Roman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4000"/>
              <a:t>Order of calling constructors and destructors</a:t>
            </a:r>
            <a:endParaRPr sz="4000"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objects defined in blocks (local, automatic)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constructors are called when the definition is executed (met)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destructors after leaving the block, order opposite to constructors</a:t>
            </a:r>
            <a:endParaRPr/>
          </a:p>
          <a:p>
            <a:pPr indent="-40386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609600" lvl="0" marL="6096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global objects (static)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constructors are called in an order of objects’ definitions, before calling the main() function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destructors in order opposite to constructors, after finishing main().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905000" y="381000"/>
            <a:ext cx="77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 Sample program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533400" y="762000"/>
            <a:ext cx="464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class counter{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int id;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public: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counter(int i)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{Id=i;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cout&lt;&lt;“contructor of object with id=”&lt;&lt;id;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~counter(){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cout&lt;&lt;“destructor with id=”&lt;&lt;id;}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};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void main(){    counter c1(1);  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 counter c2(2);  counter c3(3);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 cout&lt;&lt;“\n end of main”;      }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5562600" y="1676400"/>
            <a:ext cx="3352800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of object with id=1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of object with id=2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of object with id=3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with id=3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with id=2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with id=1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4000"/>
              <a:t>Constructing and destructing dynamic objects</a:t>
            </a:r>
            <a:endParaRPr sz="4000"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point *pp0=new point;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point *pp1=new point(1.0);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point *pp2=new point(10.0, 20.0);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point *arrPoints=new point[10];	</a:t>
            </a:r>
            <a:endParaRPr sz="2000"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folHlink"/>
                </a:solidFill>
              </a:rPr>
              <a:t>// array of 10 points </a:t>
            </a:r>
            <a:endParaRPr sz="2000">
              <a:solidFill>
                <a:schemeClr val="folHlink"/>
              </a:solidFill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	// initialized with the default constructor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	// in order of increasing addresses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	// </a:t>
            </a:r>
            <a:r>
              <a:rPr lang="en-US" sz="2000" u="sng">
                <a:solidFill>
                  <a:schemeClr val="folHlink"/>
                </a:solidFill>
              </a:rPr>
              <a:t>new T[] – calls only the default constructor</a:t>
            </a:r>
            <a:endParaRPr sz="2000" u="sng">
              <a:solidFill>
                <a:schemeClr val="folHlink"/>
              </a:solidFill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folHlink"/>
              </a:solidFill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delete pp1;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delete pp2;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delete pp0;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delete [] arrPoints;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define class: person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class person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{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int    age;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char *name,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        *lastName;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public: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person(const char *name, const char *lastName, const int age);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~person();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};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11090" y="1447800"/>
            <a:ext cx="777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Char char="•"/>
            </a:pPr>
            <a:r>
              <a:rPr lang="en-US"/>
              <a:t>There is no need to write any statement to invoke the constructor function.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Char char="•"/>
            </a:pPr>
            <a:r>
              <a:rPr lang="en-US"/>
              <a:t>If a ‘normal’ member function is defined for zero initialization, we would need to invoke this function for each of the objects separately.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syntax generally is as given below :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   &lt;class name&gt; { arguments} ;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Char char="•"/>
            </a:pPr>
            <a:r>
              <a:rPr lang="en-US"/>
              <a:t>A constructor that accepts no parameters is called the default constructor.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Char char="•"/>
            </a:pPr>
            <a:r>
              <a:rPr lang="en-US"/>
              <a:t>The default constructor for class A is A : : A ( )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Char char="•"/>
            </a:pPr>
            <a:r>
              <a:rPr lang="en-US"/>
              <a:t>When a constructor is declared for a class initialization of the class objects becomes mandatory.</a:t>
            </a:r>
            <a:endParaRPr/>
          </a:p>
          <a:p>
            <a:pPr indent="-200978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inline person::person(const char *name, const char *lastName, const int age)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:age(age)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{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</a:t>
            </a:r>
            <a:r>
              <a:rPr lang="en-US" sz="2000">
                <a:solidFill>
                  <a:schemeClr val="accent1"/>
                </a:solidFill>
              </a:rPr>
              <a:t>person::name=new char[strlen(name) + 1];	</a:t>
            </a:r>
            <a:endParaRPr sz="2000">
              <a:solidFill>
                <a:schemeClr val="accent1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strcpy(person::name, name);			</a:t>
            </a:r>
            <a:endParaRPr sz="2000">
              <a:solidFill>
                <a:schemeClr val="folHlink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person::lastName=new char[strlen(lastName) + 1];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  </a:t>
            </a:r>
            <a:r>
              <a:rPr lang="en-US" sz="2000">
                <a:solidFill>
                  <a:schemeClr val="accent1"/>
                </a:solidFill>
              </a:rPr>
              <a:t>strcpy(person::lastName, lastName);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inline person::~person()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{</a:t>
            </a:r>
            <a:endParaRPr sz="20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solidFill>
                  <a:schemeClr val="accent1"/>
                </a:solidFill>
              </a:rPr>
              <a:t>  delete [] name;		</a:t>
            </a:r>
            <a:endParaRPr sz="2000">
              <a:solidFill>
                <a:schemeClr val="accent1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solidFill>
                  <a:schemeClr val="accent1"/>
                </a:solidFill>
              </a:rPr>
              <a:t>  delete [] lastName;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677229" y="228600"/>
            <a:ext cx="77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Characteristics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711090" y="1066800"/>
            <a:ext cx="7771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They should be declared in the public section.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They are invoked automatically when the objects are created.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They do not have return types, not even void and they cannot return values.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They cannot be inherited, though a derived class can call the base class constructor.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Like other C++ functions, Constructors can have default arguments.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Constructors can not be virtual.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We can not refer to their addresses.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An object with a constructor (or destructor) can not be used as a member of a union.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</a:pPr>
            <a:r>
              <a:rPr lang="en-US"/>
              <a:t>They make ‘implicit calls’ to the operators </a:t>
            </a:r>
            <a:r>
              <a:rPr b="1" i="1" lang="en-US"/>
              <a:t>new</a:t>
            </a:r>
            <a:r>
              <a:rPr lang="en-US"/>
              <a:t> and </a:t>
            </a:r>
            <a:r>
              <a:rPr b="1" i="1" lang="en-US"/>
              <a:t>delete</a:t>
            </a:r>
            <a:r>
              <a:rPr lang="en-US"/>
              <a:t> when memory allocation is required.</a:t>
            </a:r>
            <a:endParaRPr/>
          </a:p>
          <a:p>
            <a:pPr indent="-21150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None/>
            </a:pPr>
            <a:r>
              <a:t/>
            </a:r>
            <a:endParaRPr/>
          </a:p>
          <a:p>
            <a:pPr indent="-21150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Constructor Types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The constructor is automatically called when an object is created 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There are several forms in which a constructor can take its shape namely: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Char char="✔"/>
            </a:pPr>
            <a:r>
              <a:rPr lang="en-US"/>
              <a:t>Default Constructor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Char char="✔"/>
            </a:pPr>
            <a:r>
              <a:rPr lang="en-US"/>
              <a:t>Parameterized Constructors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Char char="✔"/>
            </a:pPr>
            <a:r>
              <a:rPr lang="en-US"/>
              <a:t>Copy constructor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Parameterized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711090" y="1447800"/>
            <a:ext cx="777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It may be necessary to initialize the various data elements of different objects with different values when they are created.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This is achieved  by passing arguments to the constructor function when the objects are created.</a:t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The constructors that can take arguments are called parameterized constructors.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685695" y="6248400"/>
            <a:ext cx="190470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123718" y="6248400"/>
            <a:ext cx="28951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677229" y="228600"/>
            <a:ext cx="77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Parameterized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94160" y="1828800"/>
            <a:ext cx="381787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class add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int m, n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public :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add (int, int) 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   ------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};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add : : add (int x, int y)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   m = x; n = y;</a:t>
            </a:r>
            <a:endParaRPr/>
          </a:p>
          <a:p>
            <a:pPr indent="-274320" lvl="0" marL="27432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Times New Roman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4647483" y="1828800"/>
            <a:ext cx="4495106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When a constructor is parameterized, we must pass the initial values as arguments to the constructor function when an object is declared.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210"/>
              <a:buFont typeface="Times New Roman"/>
              <a:buChar char="•"/>
            </a:pPr>
            <a:r>
              <a:rPr lang="en-US"/>
              <a:t>Two ways Calling:</a:t>
            </a:r>
            <a:endParaRPr/>
          </a:p>
          <a:p>
            <a:pPr indent="-284163" lvl="1" marL="741363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40"/>
              <a:buFont typeface="Times New Roman"/>
              <a:buChar char="o"/>
            </a:pPr>
            <a:r>
              <a:rPr lang="en-US"/>
              <a:t>Explicit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•"/>
            </a:pPr>
            <a:r>
              <a:rPr lang="en-US"/>
              <a:t>add sum = add(2,3);</a:t>
            </a:r>
            <a:endParaRPr/>
          </a:p>
          <a:p>
            <a:pPr indent="-284163" lvl="1" marL="741363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40"/>
              <a:buFont typeface="Times New Roman"/>
              <a:buChar char="o"/>
            </a:pPr>
            <a:r>
              <a:rPr lang="en-US"/>
              <a:t>Implicit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•"/>
            </a:pPr>
            <a:r>
              <a:rPr lang="en-US"/>
              <a:t>add sum(2,3)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•"/>
            </a:pPr>
            <a:r>
              <a:rPr lang="en-US"/>
              <a:t>Shorthand method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562065" y="1066800"/>
            <a:ext cx="1244741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aramond"/>
              <a:buNone/>
            </a:pPr>
            <a:r>
              <a:rPr lang="en-US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continue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Initialization list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2400"/>
              <a:t>in a definition of a constructor (exclusivelly here) we may use the initialization list</a:t>
            </a:r>
            <a:endParaRPr/>
          </a:p>
          <a:p>
            <a:pPr indent="-164211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-274320" lvl="0" marL="27432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400"/>
              <a:t>Class_Name() </a:t>
            </a:r>
            <a:r>
              <a:rPr b="1" lang="en-US" sz="2400" u="sng"/>
              <a:t>:</a:t>
            </a:r>
            <a:r>
              <a:rPr lang="en-US" sz="2400"/>
              <a:t> </a:t>
            </a:r>
            <a:r>
              <a:rPr lang="en-US" sz="2400" u="sng"/>
              <a:t>member(initializer)</a:t>
            </a:r>
            <a:r>
              <a:rPr lang="en-US" sz="2400"/>
              <a:t> [, member(initializer) …] { }</a:t>
            </a:r>
            <a:endParaRPr/>
          </a:p>
          <a:p>
            <a:pPr indent="-164211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class point</a:t>
            </a:r>
            <a:endParaRPr sz="20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	double x, y;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public: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// …</a:t>
            </a:r>
            <a:endParaRPr sz="2000">
              <a:solidFill>
                <a:schemeClr val="folHlink"/>
              </a:solidFill>
            </a:endParaRPr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000"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point()</a:t>
            </a:r>
            <a:r>
              <a:rPr b="1" lang="en-US" sz="2000" u="sng">
                <a:solidFill>
                  <a:schemeClr val="accent1"/>
                </a:solidFill>
              </a:rPr>
              <a:t>:x(0.0), y(0.0)</a:t>
            </a:r>
            <a:r>
              <a:rPr b="1"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{};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0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 sz="2000"/>
              <a:t>};</a:t>
            </a:r>
            <a:endParaRPr sz="20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/>
              <a:t>point::point(int x, int y):x(x), y(y) {};  </a:t>
            </a:r>
            <a:r>
              <a:rPr lang="en-US">
                <a:solidFill>
                  <a:schemeClr val="folHlink"/>
                </a:solidFill>
              </a:rPr>
              <a:t>//OK.</a:t>
            </a:r>
            <a:r>
              <a:rPr lang="en-US" sz="2800">
                <a:solidFill>
                  <a:schemeClr val="folHlink"/>
                </a:solidFill>
              </a:rPr>
              <a:t>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800">
              <a:solidFill>
                <a:schemeClr val="folHlink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lang="en-US"/>
              <a:t>inline point::point(int i) :x(i), y(x) {};  </a:t>
            </a:r>
            <a:r>
              <a:rPr lang="en-US">
                <a:solidFill>
                  <a:schemeClr val="folHlink"/>
                </a:solidFill>
              </a:rPr>
              <a:t>//OK. 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000"/>
          </a:p>
          <a:p>
            <a:pPr indent="-164211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Initialization list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only way of initializing const and reference members.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in i.l. except the class members (declared in the very class, and not inherited) we may also define the way of constructing virtual and direct base classes.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position on the i.l. is of no importance, initialization is performed in a following order: base classes (virtual and then direct bases in order of declaration), member variables in order of declaration, constructor’s body.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