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
      <p:font typeface="Book Antiqu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C3482E-EC91-40CE-A8B9-9E69D9904AF4}">
  <a:tblStyle styleId="{66C3482E-EC91-40CE-A8B9-9E69D9904AF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BookAntiqua-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BookAntiqua-italic.fntdata"/><Relationship Id="rId12" Type="http://schemas.openxmlformats.org/officeDocument/2006/relationships/slide" Target="slides/slide7.xml"/><Relationship Id="rId34" Type="http://schemas.openxmlformats.org/officeDocument/2006/relationships/font" Target="fonts/BookAntiqu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BookAntiqu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Multiple function with same name and same number of parameters differ only in data types</a:t>
            </a:r>
            <a:endParaRPr/>
          </a:p>
        </p:txBody>
      </p:sp>
      <p:sp>
        <p:nvSpPr>
          <p:cNvPr id="190" name="Google Shape;19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 type="body"/>
          </p:nvPr>
        </p:nvSpPr>
        <p:spPr>
          <a:xfrm>
            <a:off x="2438400" y="1142999"/>
            <a:ext cx="7772400" cy="4144618"/>
          </a:xfrm>
          <a:prstGeom prst="rect">
            <a:avLst/>
          </a:prstGeom>
          <a:noFill/>
          <a:ln>
            <a:noFill/>
          </a:ln>
        </p:spPr>
        <p:txBody>
          <a:bodyPr anchorCtr="0" anchor="t" bIns="45700" lIns="91425" spcFirstLastPara="1" rIns="91425" wrap="square" tIns="45700">
            <a:noAutofit/>
          </a:bodyPr>
          <a:lstStyle/>
          <a:p>
            <a:pPr indent="-228600" lvl="0" marL="228600" rtl="0" algn="ctr">
              <a:lnSpc>
                <a:spcPct val="90000"/>
              </a:lnSpc>
              <a:spcBef>
                <a:spcPts val="0"/>
              </a:spcBef>
              <a:spcAft>
                <a:spcPts val="0"/>
              </a:spcAft>
              <a:buClr>
                <a:schemeClr val="dk1"/>
              </a:buClr>
              <a:buSzPts val="4400"/>
              <a:buFont typeface="Arial"/>
              <a:buNone/>
            </a:pPr>
            <a:r>
              <a:t/>
            </a:r>
            <a:endParaRPr b="1" sz="4400"/>
          </a:p>
          <a:p>
            <a:pPr indent="-228600" lvl="0" marL="228600" rtl="0" algn="ctr">
              <a:lnSpc>
                <a:spcPct val="90000"/>
              </a:lnSpc>
              <a:spcBef>
                <a:spcPts val="1000"/>
              </a:spcBef>
              <a:spcAft>
                <a:spcPts val="0"/>
              </a:spcAft>
              <a:buClr>
                <a:schemeClr val="dk1"/>
              </a:buClr>
              <a:buSzPts val="4400"/>
              <a:buFont typeface="Arial"/>
              <a:buNone/>
            </a:pPr>
            <a:r>
              <a:t/>
            </a:r>
            <a:endParaRPr b="1" sz="4400"/>
          </a:p>
          <a:p>
            <a:pPr indent="-228600" lvl="0" marL="228600" rtl="0" algn="ctr">
              <a:lnSpc>
                <a:spcPct val="90000"/>
              </a:lnSpc>
              <a:spcBef>
                <a:spcPts val="1000"/>
              </a:spcBef>
              <a:spcAft>
                <a:spcPts val="0"/>
              </a:spcAft>
              <a:buClr>
                <a:schemeClr val="dk1"/>
              </a:buClr>
              <a:buSzPts val="4400"/>
              <a:buFont typeface="Arial"/>
              <a:buNone/>
            </a:pPr>
            <a:r>
              <a:rPr b="1" lang="en-US" sz="4400"/>
              <a:t>OPERATOR OVERLOADING</a:t>
            </a:r>
            <a:endParaRPr/>
          </a:p>
          <a:p>
            <a:pPr indent="-228600" lvl="0" marL="228600" rtl="0" algn="l">
              <a:lnSpc>
                <a:spcPct val="90000"/>
              </a:lnSpc>
              <a:spcBef>
                <a:spcPts val="1000"/>
              </a:spcBef>
              <a:spcAft>
                <a:spcPts val="0"/>
              </a:spcAft>
              <a:buClr>
                <a:schemeClr val="dk1"/>
              </a:buClr>
              <a:buSzPts val="4400"/>
              <a:buFont typeface="Arial"/>
              <a:buNone/>
            </a:pPr>
            <a:r>
              <a:t/>
            </a:r>
            <a:endParaRPr b="1"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45" name="Google Shape;145;p22"/>
          <p:cNvSpPr txBox="1"/>
          <p:nvPr>
            <p:ph type="title"/>
          </p:nvPr>
        </p:nvSpPr>
        <p:spPr>
          <a:xfrm>
            <a:off x="1981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Restrictions on Operator Overloading</a:t>
            </a:r>
            <a:endParaRPr/>
          </a:p>
        </p:txBody>
      </p:sp>
      <p:sp>
        <p:nvSpPr>
          <p:cNvPr id="146" name="Google Shape;146;p22"/>
          <p:cNvSpPr txBox="1"/>
          <p:nvPr>
            <p:ph idx="1" type="body"/>
          </p:nvPr>
        </p:nvSpPr>
        <p:spPr>
          <a:xfrm>
            <a:off x="1152939" y="1676400"/>
            <a:ext cx="9057861"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Overloading restrictions</a:t>
            </a:r>
            <a:endParaRPr/>
          </a:p>
          <a:p>
            <a:pPr indent="-228600" lvl="1" marL="685800" rtl="0" algn="l">
              <a:lnSpc>
                <a:spcPct val="90000"/>
              </a:lnSpc>
              <a:spcBef>
                <a:spcPts val="500"/>
              </a:spcBef>
              <a:spcAft>
                <a:spcPts val="0"/>
              </a:spcAft>
              <a:buClr>
                <a:schemeClr val="dk1"/>
              </a:buClr>
              <a:buSzPts val="3200"/>
              <a:buChar char="•"/>
            </a:pPr>
            <a:r>
              <a:rPr lang="en-US" sz="3200"/>
              <a:t>Precedence ,associativity, arity (number of operands) of an operator cannot be changed</a:t>
            </a:r>
            <a:endParaRPr/>
          </a:p>
          <a:p>
            <a:pPr indent="-228600" lvl="0" marL="228600" rtl="0" algn="l">
              <a:lnSpc>
                <a:spcPct val="90000"/>
              </a:lnSpc>
              <a:spcBef>
                <a:spcPts val="1000"/>
              </a:spcBef>
              <a:spcAft>
                <a:spcPts val="0"/>
              </a:spcAft>
              <a:buClr>
                <a:schemeClr val="dk1"/>
              </a:buClr>
              <a:buSzPts val="2800"/>
              <a:buChar char="•"/>
            </a:pPr>
            <a:r>
              <a:rPr lang="en-US"/>
              <a:t>No new operators can be created</a:t>
            </a:r>
            <a:endParaRPr/>
          </a:p>
          <a:p>
            <a:pPr indent="-228600" lvl="1" marL="685800" rtl="0" algn="l">
              <a:lnSpc>
                <a:spcPct val="90000"/>
              </a:lnSpc>
              <a:spcBef>
                <a:spcPts val="500"/>
              </a:spcBef>
              <a:spcAft>
                <a:spcPts val="0"/>
              </a:spcAft>
              <a:buClr>
                <a:schemeClr val="dk1"/>
              </a:buClr>
              <a:buSzPts val="3200"/>
              <a:buChar char="•"/>
            </a:pPr>
            <a:r>
              <a:rPr lang="en-US" sz="3200"/>
              <a:t>Use only existing operators</a:t>
            </a:r>
            <a:endParaRPr/>
          </a:p>
          <a:p>
            <a:pPr indent="-228600" lvl="0" marL="228600" rtl="0" algn="l">
              <a:lnSpc>
                <a:spcPct val="90000"/>
              </a:lnSpc>
              <a:spcBef>
                <a:spcPts val="1000"/>
              </a:spcBef>
              <a:spcAft>
                <a:spcPts val="0"/>
              </a:spcAft>
              <a:buClr>
                <a:schemeClr val="dk1"/>
              </a:buClr>
              <a:buSzPts val="2800"/>
              <a:buChar char="•"/>
            </a:pPr>
            <a:r>
              <a:rPr lang="en-US"/>
              <a:t>No overloading operators for built-in types</a:t>
            </a:r>
            <a:endParaRPr/>
          </a:p>
          <a:p>
            <a:pPr indent="-228600" lvl="1" marL="685800" rtl="0" algn="l">
              <a:lnSpc>
                <a:spcPct val="90000"/>
              </a:lnSpc>
              <a:spcBef>
                <a:spcPts val="500"/>
              </a:spcBef>
              <a:spcAft>
                <a:spcPts val="0"/>
              </a:spcAft>
              <a:buClr>
                <a:schemeClr val="dk1"/>
              </a:buClr>
              <a:buSzPts val="3200"/>
              <a:buChar char="•"/>
            </a:pPr>
            <a:r>
              <a:rPr lang="en-US" sz="3200"/>
              <a:t>Cannot change how two integers are added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52" name="Google Shape;152;p23"/>
          <p:cNvSpPr txBox="1"/>
          <p:nvPr>
            <p:ph type="title"/>
          </p:nvPr>
        </p:nvSpPr>
        <p:spPr>
          <a:xfrm>
            <a:off x="838199" y="274638"/>
            <a:ext cx="10677939" cy="7159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sz="3200"/>
              <a:t>Operator Functions as Class Members vs. as friend Functions </a:t>
            </a:r>
            <a:endParaRPr/>
          </a:p>
        </p:txBody>
      </p:sp>
      <p:sp>
        <p:nvSpPr>
          <p:cNvPr id="153" name="Google Shape;153;p23"/>
          <p:cNvSpPr txBox="1"/>
          <p:nvPr>
            <p:ph idx="1" type="body"/>
          </p:nvPr>
        </p:nvSpPr>
        <p:spPr>
          <a:xfrm>
            <a:off x="728870" y="1232452"/>
            <a:ext cx="10677938" cy="57912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3200"/>
              <a:buNone/>
            </a:pPr>
            <a:r>
              <a:rPr lang="en-US" sz="3200"/>
              <a:t>In general, operator functions can be member or non-member functions</a:t>
            </a:r>
            <a:endParaRPr/>
          </a:p>
          <a:p>
            <a:pPr indent="-228600" lvl="1" marL="685800" rtl="0" algn="l">
              <a:lnSpc>
                <a:spcPct val="90000"/>
              </a:lnSpc>
              <a:spcBef>
                <a:spcPts val="5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2800"/>
              <a:buChar char="•"/>
            </a:pPr>
            <a:r>
              <a:rPr lang="en-US"/>
              <a:t>Operator functions as member functions</a:t>
            </a:r>
            <a:endParaRPr/>
          </a:p>
          <a:p>
            <a:pPr indent="-228600" lvl="1" marL="685800" rtl="0" algn="l">
              <a:lnSpc>
                <a:spcPct val="90000"/>
              </a:lnSpc>
              <a:spcBef>
                <a:spcPts val="500"/>
              </a:spcBef>
              <a:spcAft>
                <a:spcPts val="0"/>
              </a:spcAft>
              <a:buClr>
                <a:schemeClr val="dk1"/>
              </a:buClr>
              <a:buSzPts val="3200"/>
              <a:buChar char="•"/>
            </a:pPr>
            <a:r>
              <a:rPr lang="en-US" sz="3200"/>
              <a:t>Leftmost operand must be an object (or reference to an object) of the class</a:t>
            </a:r>
            <a:endParaRPr/>
          </a:p>
          <a:p>
            <a:pPr indent="-228600" lvl="0" marL="228600" rtl="0" algn="l">
              <a:lnSpc>
                <a:spcPct val="90000"/>
              </a:lnSpc>
              <a:spcBef>
                <a:spcPts val="1000"/>
              </a:spcBef>
              <a:spcAft>
                <a:spcPts val="0"/>
              </a:spcAft>
              <a:buClr>
                <a:schemeClr val="dk1"/>
              </a:buClr>
              <a:buSzPts val="2800"/>
              <a:buChar char="•"/>
            </a:pPr>
            <a:r>
              <a:rPr lang="en-US"/>
              <a:t>Operator functions as non-member friend functions</a:t>
            </a:r>
            <a:endParaRPr/>
          </a:p>
          <a:p>
            <a:pPr indent="-228600" lvl="1" marL="685800" rtl="0" algn="l">
              <a:lnSpc>
                <a:spcPct val="90000"/>
              </a:lnSpc>
              <a:spcBef>
                <a:spcPts val="500"/>
              </a:spcBef>
              <a:spcAft>
                <a:spcPts val="0"/>
              </a:spcAft>
              <a:buClr>
                <a:schemeClr val="dk1"/>
              </a:buClr>
              <a:buSzPts val="3200"/>
              <a:buChar char="•"/>
            </a:pPr>
            <a:r>
              <a:rPr lang="en-US" sz="3200"/>
              <a:t>Must be </a:t>
            </a:r>
            <a:r>
              <a:rPr b="1" lang="en-US" sz="3200">
                <a:latin typeface="Courier New"/>
                <a:ea typeface="Courier New"/>
                <a:cs typeface="Courier New"/>
                <a:sym typeface="Courier New"/>
              </a:rPr>
              <a:t>friend</a:t>
            </a:r>
            <a:r>
              <a:rPr lang="en-US" sz="3200"/>
              <a:t>s if needs to access private or protected members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24"/>
          <p:cNvGraphicFramePr/>
          <p:nvPr/>
        </p:nvGraphicFramePr>
        <p:xfrm>
          <a:off x="1801504" y="1241947"/>
          <a:ext cx="3000000" cy="3000000"/>
        </p:xfrm>
        <a:graphic>
          <a:graphicData uri="http://schemas.openxmlformats.org/drawingml/2006/table">
            <a:tbl>
              <a:tblPr>
                <a:noFill/>
                <a:tableStyleId>{66C3482E-EC91-40CE-A8B9-9E69D9904AF4}</a:tableStyleId>
              </a:tblPr>
              <a:tblGrid>
                <a:gridCol w="1272100"/>
                <a:gridCol w="1272100"/>
                <a:gridCol w="1272100"/>
                <a:gridCol w="1272100"/>
                <a:gridCol w="1272100"/>
                <a:gridCol w="1272100"/>
              </a:tblGrid>
              <a:tr h="378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&amp;</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&lt;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&lt;=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&lt;&lt;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&gt;&gt;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&amp;&amp;</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&amp;=</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&lt;&lt;=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&gt;&gt;=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82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new</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new []</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delete</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delete []</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graphicFrame>
        <p:nvGraphicFramePr>
          <p:cNvPr id="159" name="Google Shape;159;p24"/>
          <p:cNvGraphicFramePr/>
          <p:nvPr/>
        </p:nvGraphicFramePr>
        <p:xfrm>
          <a:off x="1655905" y="5058274"/>
          <a:ext cx="3000000" cy="3000000"/>
        </p:xfrm>
        <a:graphic>
          <a:graphicData uri="http://schemas.openxmlformats.org/drawingml/2006/table">
            <a:tbl>
              <a:tblPr>
                <a:noFill/>
                <a:tableStyleId>{66C3482E-EC91-40CE-A8B9-9E69D9904AF4}</a:tableStyleId>
              </a:tblPr>
              <a:tblGrid>
                <a:gridCol w="1249575"/>
                <a:gridCol w="2127675"/>
                <a:gridCol w="2127675"/>
                <a:gridCol w="2127675"/>
              </a:tblGrid>
              <a:tr h="5577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a:t>
                      </a:r>
                      <a:endParaRPr sz="14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60" name="Google Shape;160;p24"/>
          <p:cNvSpPr txBox="1"/>
          <p:nvPr>
            <p:ph type="title"/>
          </p:nvPr>
        </p:nvSpPr>
        <p:spPr>
          <a:xfrm>
            <a:off x="838200" y="712435"/>
            <a:ext cx="10515600" cy="63094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Overloadable Operators</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161" name="Google Shape;161;p24"/>
          <p:cNvSpPr txBox="1"/>
          <p:nvPr/>
        </p:nvSpPr>
        <p:spPr>
          <a:xfrm>
            <a:off x="940904" y="3247647"/>
            <a:ext cx="8203096"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Non-overloadable Operators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7" name="Google Shape;16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a:latin typeface="Roboto"/>
                <a:ea typeface="Roboto"/>
                <a:cs typeface="Roboto"/>
                <a:sym typeface="Roboto"/>
              </a:rPr>
              <a:t>Operator Overloading can be done by using </a:t>
            </a:r>
            <a:r>
              <a:rPr b="1" i="0" lang="en-US">
                <a:latin typeface="Roboto"/>
                <a:ea typeface="Roboto"/>
                <a:cs typeface="Roboto"/>
                <a:sym typeface="Roboto"/>
              </a:rPr>
              <a:t>three approaches</a:t>
            </a:r>
            <a:r>
              <a:rPr b="0" i="0" lang="en-US">
                <a:latin typeface="Roboto"/>
                <a:ea typeface="Roboto"/>
                <a:cs typeface="Roboto"/>
                <a:sym typeface="Roboto"/>
              </a:rPr>
              <a:t>, they are</a:t>
            </a:r>
            <a:endParaRPr/>
          </a:p>
          <a:p>
            <a:pPr indent="0" lvl="0" marL="0" rtl="0" algn="l">
              <a:lnSpc>
                <a:spcPct val="90000"/>
              </a:lnSpc>
              <a:spcBef>
                <a:spcPts val="1000"/>
              </a:spcBef>
              <a:spcAft>
                <a:spcPts val="0"/>
              </a:spcAft>
              <a:buClr>
                <a:schemeClr val="dk1"/>
              </a:buClr>
              <a:buSzPts val="2800"/>
              <a:buNone/>
            </a:pPr>
            <a:r>
              <a:t/>
            </a:r>
            <a:endParaRPr b="0" i="0">
              <a:latin typeface="Roboto"/>
              <a:ea typeface="Roboto"/>
              <a:cs typeface="Roboto"/>
              <a:sym typeface="Roboto"/>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Roboto"/>
                <a:ea typeface="Roboto"/>
                <a:cs typeface="Roboto"/>
                <a:sym typeface="Roboto"/>
              </a:rPr>
              <a:t>Overloading unary operator.</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Roboto"/>
                <a:ea typeface="Roboto"/>
                <a:cs typeface="Roboto"/>
                <a:sym typeface="Roboto"/>
              </a:rPr>
              <a:t>Overloading binary operator.</a:t>
            </a:r>
            <a:endParaRPr/>
          </a:p>
          <a:p>
            <a:pPr indent="-228600" lvl="0" marL="228600" rtl="0" algn="l">
              <a:lnSpc>
                <a:spcPct val="90000"/>
              </a:lnSpc>
              <a:spcBef>
                <a:spcPts val="1000"/>
              </a:spcBef>
              <a:spcAft>
                <a:spcPts val="0"/>
              </a:spcAft>
              <a:buClr>
                <a:schemeClr val="dk1"/>
              </a:buClr>
              <a:buSzPts val="2800"/>
              <a:buFont typeface="Calibri"/>
              <a:buAutoNum type="arabicPeriod"/>
            </a:pPr>
            <a:r>
              <a:rPr b="0" i="0" lang="en-US">
                <a:latin typeface="Roboto"/>
                <a:ea typeface="Roboto"/>
                <a:cs typeface="Roboto"/>
                <a:sym typeface="Roboto"/>
              </a:rPr>
              <a:t>Overloading binary operator using a friend function.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838200" y="304800"/>
            <a:ext cx="10515600" cy="5872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Font typeface="Arial"/>
              <a:buNone/>
            </a:pPr>
            <a:r>
              <a:rPr b="1" lang="en-US" sz="3600" u="sng"/>
              <a:t>Function Overloading </a:t>
            </a:r>
            <a:endParaRPr/>
          </a:p>
          <a:p>
            <a:pPr indent="-228600" lvl="0" marL="228600" rtl="0" algn="l">
              <a:lnSpc>
                <a:spcPct val="90000"/>
              </a:lnSpc>
              <a:spcBef>
                <a:spcPts val="1000"/>
              </a:spcBef>
              <a:spcAft>
                <a:spcPts val="0"/>
              </a:spcAft>
              <a:buClr>
                <a:schemeClr val="dk1"/>
              </a:buClr>
              <a:buSzPts val="3600"/>
              <a:buFont typeface="Arial"/>
              <a:buNone/>
            </a:pPr>
            <a:r>
              <a:t/>
            </a:r>
            <a:endParaRPr b="1" sz="3600" u="sng"/>
          </a:p>
          <a:p>
            <a:pPr indent="-228600" lvl="0" marL="228600" rtl="0" algn="l">
              <a:lnSpc>
                <a:spcPct val="90000"/>
              </a:lnSpc>
              <a:spcBef>
                <a:spcPts val="1000"/>
              </a:spcBef>
              <a:spcAft>
                <a:spcPts val="0"/>
              </a:spcAft>
              <a:buClr>
                <a:schemeClr val="dk1"/>
              </a:buClr>
              <a:buSzPts val="2800"/>
              <a:buChar char="•"/>
            </a:pPr>
            <a:r>
              <a:rPr lang="en-US"/>
              <a:t>Is the process of using the same name for two or more functions</a:t>
            </a:r>
            <a:endParaRPr/>
          </a:p>
          <a:p>
            <a:pPr indent="-228600" lvl="0" marL="228600" rtl="0" algn="l">
              <a:lnSpc>
                <a:spcPct val="90000"/>
              </a:lnSpc>
              <a:spcBef>
                <a:spcPts val="1000"/>
              </a:spcBef>
              <a:spcAft>
                <a:spcPts val="0"/>
              </a:spcAft>
              <a:buClr>
                <a:schemeClr val="dk1"/>
              </a:buClr>
              <a:buSzPts val="2800"/>
              <a:buChar char="•"/>
            </a:pPr>
            <a:r>
              <a:rPr lang="en-US"/>
              <a:t>Requires each redefinition of a function to use a different function signature that is: </a:t>
            </a:r>
            <a:endParaRPr/>
          </a:p>
          <a:p>
            <a:pPr indent="-228600" lvl="1" marL="685800" rtl="0" algn="l">
              <a:lnSpc>
                <a:spcPct val="90000"/>
              </a:lnSpc>
              <a:spcBef>
                <a:spcPts val="500"/>
              </a:spcBef>
              <a:spcAft>
                <a:spcPts val="0"/>
              </a:spcAft>
              <a:buClr>
                <a:schemeClr val="dk1"/>
              </a:buClr>
              <a:buSzPts val="2400"/>
              <a:buChar char="•"/>
            </a:pPr>
            <a:r>
              <a:rPr lang="en-US"/>
              <a:t>different types of parameters,</a:t>
            </a:r>
            <a:endParaRPr/>
          </a:p>
          <a:p>
            <a:pPr indent="-228600" lvl="1" marL="685800" rtl="0" algn="l">
              <a:lnSpc>
                <a:spcPct val="90000"/>
              </a:lnSpc>
              <a:spcBef>
                <a:spcPts val="500"/>
              </a:spcBef>
              <a:spcAft>
                <a:spcPts val="0"/>
              </a:spcAft>
              <a:buClr>
                <a:schemeClr val="dk1"/>
              </a:buClr>
              <a:buSzPts val="2400"/>
              <a:buChar char="•"/>
            </a:pPr>
            <a:r>
              <a:rPr lang="en-US"/>
              <a:t>or sequence of parameters, </a:t>
            </a:r>
            <a:endParaRPr/>
          </a:p>
          <a:p>
            <a:pPr indent="-228600" lvl="1" marL="685800" rtl="0" algn="l">
              <a:lnSpc>
                <a:spcPct val="90000"/>
              </a:lnSpc>
              <a:spcBef>
                <a:spcPts val="500"/>
              </a:spcBef>
              <a:spcAft>
                <a:spcPts val="0"/>
              </a:spcAft>
              <a:buClr>
                <a:schemeClr val="dk1"/>
              </a:buClr>
              <a:buSzPts val="2400"/>
              <a:buChar char="•"/>
            </a:pPr>
            <a:r>
              <a:rPr lang="en-US"/>
              <a:t>or number of parameters </a:t>
            </a:r>
            <a:endParaRPr/>
          </a:p>
          <a:p>
            <a:pPr indent="-228600" lvl="0" marL="228600" rtl="0" algn="l">
              <a:lnSpc>
                <a:spcPct val="90000"/>
              </a:lnSpc>
              <a:spcBef>
                <a:spcPts val="1000"/>
              </a:spcBef>
              <a:spcAft>
                <a:spcPts val="0"/>
              </a:spcAft>
              <a:buClr>
                <a:schemeClr val="dk1"/>
              </a:buClr>
              <a:buSzPts val="2800"/>
              <a:buChar char="•"/>
            </a:pPr>
            <a:r>
              <a:rPr lang="en-US"/>
              <a:t>Is used so that a programmer does not have to remember multiple function names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Function Overloading</a:t>
            </a:r>
            <a:endParaRPr/>
          </a:p>
        </p:txBody>
      </p:sp>
      <p:sp>
        <p:nvSpPr>
          <p:cNvPr id="178" name="Google Shape;17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or more functions can have the same name but different parameters </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
        <p:nvSpPr>
          <p:cNvPr id="179" name="Google Shape;179;p27"/>
          <p:cNvSpPr/>
          <p:nvPr/>
        </p:nvSpPr>
        <p:spPr>
          <a:xfrm>
            <a:off x="2133600" y="3276600"/>
            <a:ext cx="3352800" cy="2819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chemeClr val="accent2"/>
                </a:solidFill>
                <a:latin typeface="Book Antiqua"/>
                <a:ea typeface="Book Antiqua"/>
                <a:cs typeface="Book Antiqua"/>
                <a:sym typeface="Book Antiqua"/>
              </a:rPr>
              <a:t>int </a:t>
            </a:r>
            <a:r>
              <a:rPr b="0" i="0" lang="en-US" sz="2400" u="none" cap="none" strike="noStrike">
                <a:solidFill>
                  <a:schemeClr val="dk1"/>
                </a:solidFill>
                <a:latin typeface="Book Antiqua"/>
                <a:ea typeface="Book Antiqua"/>
                <a:cs typeface="Book Antiqua"/>
                <a:sym typeface="Book Antiqua"/>
              </a:rPr>
              <a:t>max</a:t>
            </a:r>
            <a:r>
              <a:rPr b="1" i="0" lang="en-US" sz="2400" u="none" cap="none" strike="noStrike">
                <a:solidFill>
                  <a:schemeClr val="dk1"/>
                </a:solidFill>
                <a:latin typeface="Book Antiqua"/>
                <a:ea typeface="Book Antiqua"/>
                <a:cs typeface="Book Antiqua"/>
                <a:sym typeface="Book Antiqua"/>
              </a:rPr>
              <a:t>(</a:t>
            </a:r>
            <a:r>
              <a:rPr b="1" i="0" lang="en-US" sz="2400" u="none" cap="none" strike="noStrike">
                <a:solidFill>
                  <a:schemeClr val="accent2"/>
                </a:solidFill>
                <a:latin typeface="Book Antiqua"/>
                <a:ea typeface="Book Antiqua"/>
                <a:cs typeface="Book Antiqua"/>
                <a:sym typeface="Book Antiqua"/>
              </a:rPr>
              <a:t>int</a:t>
            </a:r>
            <a:r>
              <a:rPr b="0" i="0" lang="en-US" sz="2400" u="none" cap="none" strike="noStrike">
                <a:solidFill>
                  <a:schemeClr val="dk1"/>
                </a:solidFill>
                <a:latin typeface="Book Antiqua"/>
                <a:ea typeface="Book Antiqua"/>
                <a:cs typeface="Book Antiqua"/>
                <a:sym typeface="Book Antiqua"/>
              </a:rPr>
              <a:t> a, </a:t>
            </a:r>
            <a:r>
              <a:rPr b="1" i="0" lang="en-US" sz="2400" u="none" cap="none" strike="noStrike">
                <a:solidFill>
                  <a:schemeClr val="accent2"/>
                </a:solidFill>
                <a:latin typeface="Book Antiqua"/>
                <a:ea typeface="Book Antiqua"/>
                <a:cs typeface="Book Antiqua"/>
                <a:sym typeface="Book Antiqua"/>
              </a:rPr>
              <a:t>int</a:t>
            </a:r>
            <a:r>
              <a:rPr b="0" i="0" lang="en-US" sz="2400" u="none" cap="none" strike="noStrike">
                <a:solidFill>
                  <a:schemeClr val="dk1"/>
                </a:solidFill>
                <a:latin typeface="Book Antiqua"/>
                <a:ea typeface="Book Antiqua"/>
                <a:cs typeface="Book Antiqua"/>
                <a:sym typeface="Book Antiqua"/>
              </a:rPr>
              <a:t> b)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	</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if (a&gt;= b)</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	return a;</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else</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	return b;</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Book Antiqua"/>
              <a:ea typeface="Book Antiqua"/>
              <a:cs typeface="Book Antiqua"/>
              <a:sym typeface="Book Antiqua"/>
            </a:endParaRPr>
          </a:p>
        </p:txBody>
      </p:sp>
      <p:sp>
        <p:nvSpPr>
          <p:cNvPr id="180" name="Google Shape;180;p27"/>
          <p:cNvSpPr/>
          <p:nvPr/>
        </p:nvSpPr>
        <p:spPr>
          <a:xfrm>
            <a:off x="5715000" y="3276600"/>
            <a:ext cx="3581400" cy="2819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chemeClr val="accent2"/>
                </a:solidFill>
                <a:latin typeface="Book Antiqua"/>
                <a:ea typeface="Book Antiqua"/>
                <a:cs typeface="Book Antiqua"/>
                <a:sym typeface="Book Antiqua"/>
              </a:rPr>
              <a:t>float </a:t>
            </a:r>
            <a:r>
              <a:rPr b="0" i="0" lang="en-US" sz="2400" u="none" cap="none" strike="noStrike">
                <a:solidFill>
                  <a:schemeClr val="dk1"/>
                </a:solidFill>
                <a:latin typeface="Book Antiqua"/>
                <a:ea typeface="Book Antiqua"/>
                <a:cs typeface="Book Antiqua"/>
                <a:sym typeface="Book Antiqua"/>
              </a:rPr>
              <a:t>max</a:t>
            </a:r>
            <a:r>
              <a:rPr b="1" i="0" lang="en-US" sz="2400" u="none" cap="none" strike="noStrike">
                <a:solidFill>
                  <a:schemeClr val="dk1"/>
                </a:solidFill>
                <a:latin typeface="Book Antiqua"/>
                <a:ea typeface="Book Antiqua"/>
                <a:cs typeface="Book Antiqua"/>
                <a:sym typeface="Book Antiqua"/>
              </a:rPr>
              <a:t>(</a:t>
            </a:r>
            <a:r>
              <a:rPr b="1" i="0" lang="en-US" sz="2400" u="none" cap="none" strike="noStrike">
                <a:solidFill>
                  <a:schemeClr val="accent2"/>
                </a:solidFill>
                <a:latin typeface="Book Antiqua"/>
                <a:ea typeface="Book Antiqua"/>
                <a:cs typeface="Book Antiqua"/>
                <a:sym typeface="Book Antiqua"/>
              </a:rPr>
              <a:t>float</a:t>
            </a:r>
            <a:r>
              <a:rPr b="0" i="0" lang="en-US" sz="2400" u="none" cap="none" strike="noStrike">
                <a:solidFill>
                  <a:schemeClr val="dk1"/>
                </a:solidFill>
                <a:latin typeface="Book Antiqua"/>
                <a:ea typeface="Book Antiqua"/>
                <a:cs typeface="Book Antiqua"/>
                <a:sym typeface="Book Antiqua"/>
              </a:rPr>
              <a:t> a, </a:t>
            </a:r>
            <a:r>
              <a:rPr b="1" i="0" lang="en-US" sz="2400" u="none" cap="none" strike="noStrike">
                <a:solidFill>
                  <a:schemeClr val="accent2"/>
                </a:solidFill>
                <a:latin typeface="Book Antiqua"/>
                <a:ea typeface="Book Antiqua"/>
                <a:cs typeface="Book Antiqua"/>
                <a:sym typeface="Book Antiqua"/>
              </a:rPr>
              <a:t>float</a:t>
            </a:r>
            <a:r>
              <a:rPr b="0" i="0" lang="en-US" sz="2400" u="none" cap="none" strike="noStrike">
                <a:solidFill>
                  <a:schemeClr val="dk1"/>
                </a:solidFill>
                <a:latin typeface="Book Antiqua"/>
                <a:ea typeface="Book Antiqua"/>
                <a:cs typeface="Book Antiqua"/>
                <a:sym typeface="Book Antiqua"/>
              </a:rPr>
              <a:t> b)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if (a&gt;= b)</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	return a;</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else</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	return b;</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ook Antiqua"/>
                <a:ea typeface="Book Antiqua"/>
                <a:cs typeface="Book Antiqua"/>
                <a:sym typeface="Book Antiqua"/>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Overloading Function Call Resolution</a:t>
            </a:r>
            <a:endParaRPr/>
          </a:p>
        </p:txBody>
      </p:sp>
      <p:sp>
        <p:nvSpPr>
          <p:cNvPr id="186" name="Google Shape;186;p28"/>
          <p:cNvSpPr txBox="1"/>
          <p:nvPr>
            <p:ph idx="1" type="body"/>
          </p:nvPr>
        </p:nvSpPr>
        <p:spPr>
          <a:xfrm>
            <a:off x="838200" y="1825625"/>
            <a:ext cx="11353800" cy="4351338"/>
          </a:xfrm>
          <a:prstGeom prst="rect">
            <a:avLst/>
          </a:prstGeom>
          <a:noFill/>
          <a:ln>
            <a:noFill/>
          </a:ln>
        </p:spPr>
        <p:txBody>
          <a:bodyPr anchorCtr="0" anchor="t" bIns="45700" lIns="91425" spcFirstLastPara="1" rIns="91425" wrap="square" tIns="45700">
            <a:normAutofit/>
          </a:bodyPr>
          <a:lstStyle/>
          <a:p>
            <a:pPr indent="-411480" lvl="0" marL="548640" rtl="0" algn="l">
              <a:lnSpc>
                <a:spcPct val="90000"/>
              </a:lnSpc>
              <a:spcBef>
                <a:spcPts val="0"/>
              </a:spcBef>
              <a:spcAft>
                <a:spcPts val="0"/>
              </a:spcAft>
              <a:buClr>
                <a:schemeClr val="dk1"/>
              </a:buClr>
              <a:buSzPts val="2800"/>
              <a:buFont typeface="Noto Sans Symbols"/>
              <a:buChar char="❑"/>
            </a:pPr>
            <a:r>
              <a:rPr lang="en-US"/>
              <a:t>Overloaded function call resolution is done by  compiler during compilation</a:t>
            </a:r>
            <a:endParaRPr/>
          </a:p>
          <a:p>
            <a:pPr indent="-411480" lvl="0" marL="548640" rtl="0" algn="l">
              <a:lnSpc>
                <a:spcPct val="90000"/>
              </a:lnSpc>
              <a:spcBef>
                <a:spcPts val="580"/>
              </a:spcBef>
              <a:spcAft>
                <a:spcPts val="0"/>
              </a:spcAft>
              <a:buClr>
                <a:schemeClr val="dk1"/>
              </a:buClr>
              <a:buSzPts val="2800"/>
              <a:buNone/>
            </a:pPr>
            <a:r>
              <a:rPr lang="en-US"/>
              <a:t>	– The function signature determines which definition is used</a:t>
            </a:r>
            <a:endParaRPr/>
          </a:p>
          <a:p>
            <a:pPr indent="-411480" lvl="0" marL="548640" rtl="0" algn="l">
              <a:lnSpc>
                <a:spcPct val="90000"/>
              </a:lnSpc>
              <a:spcBef>
                <a:spcPts val="580"/>
              </a:spcBef>
              <a:spcAft>
                <a:spcPts val="0"/>
              </a:spcAft>
              <a:buClr>
                <a:schemeClr val="dk1"/>
              </a:buClr>
              <a:buSzPts val="2800"/>
              <a:buFont typeface="Noto Sans Symbols"/>
              <a:buChar char="❑"/>
            </a:pPr>
            <a:r>
              <a:rPr lang="en-US"/>
              <a:t>a Function signature consists of:</a:t>
            </a:r>
            <a:endParaRPr/>
          </a:p>
          <a:p>
            <a:pPr indent="-411480" lvl="0" marL="548640" rtl="0" algn="l">
              <a:lnSpc>
                <a:spcPct val="90000"/>
              </a:lnSpc>
              <a:spcBef>
                <a:spcPts val="580"/>
              </a:spcBef>
              <a:spcAft>
                <a:spcPts val="0"/>
              </a:spcAft>
              <a:buClr>
                <a:schemeClr val="dk1"/>
              </a:buClr>
              <a:buSzPts val="2800"/>
              <a:buNone/>
            </a:pPr>
            <a:r>
              <a:rPr lang="en-US"/>
              <a:t>	– Parameter types and number of parameters supplied to a function</a:t>
            </a:r>
            <a:endParaRPr/>
          </a:p>
          <a:p>
            <a:pPr indent="-411480" lvl="0" marL="548640" rtl="0" algn="l">
              <a:lnSpc>
                <a:spcPct val="90000"/>
              </a:lnSpc>
              <a:spcBef>
                <a:spcPts val="580"/>
              </a:spcBef>
              <a:spcAft>
                <a:spcPts val="0"/>
              </a:spcAft>
              <a:buClr>
                <a:schemeClr val="dk1"/>
              </a:buClr>
              <a:buSzPts val="2800"/>
              <a:buFont typeface="Noto Sans Symbols"/>
              <a:buChar char="❑"/>
            </a:pPr>
            <a:r>
              <a:rPr lang="en-US"/>
              <a:t>a Function return type is not part of function signature and is not used in function call resolution</a:t>
            </a:r>
            <a:endParaRPr/>
          </a:p>
          <a:p>
            <a:pPr indent="-411480" lvl="0" marL="548640" rtl="0" algn="l">
              <a:lnSpc>
                <a:spcPct val="90000"/>
              </a:lnSpc>
              <a:spcBef>
                <a:spcPts val="58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idx="1" type="body"/>
          </p:nvPr>
        </p:nvSpPr>
        <p:spPr>
          <a:xfrm>
            <a:off x="1981200" y="152401"/>
            <a:ext cx="8229600" cy="69199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Function overloading example:</a:t>
            </a:r>
            <a:endParaRPr b="1" sz="2400">
              <a:latin typeface="Times New Roman"/>
              <a:ea typeface="Times New Roman"/>
              <a:cs typeface="Times New Roman"/>
              <a:sym typeface="Times New Roman"/>
            </a:endParaRPr>
          </a:p>
          <a:p>
            <a:pPr indent="-228600" lvl="0" marL="228600" rtl="0" algn="l">
              <a:lnSpc>
                <a:spcPct val="100000"/>
              </a:lnSpc>
              <a:spcBef>
                <a:spcPts val="0"/>
              </a:spcBef>
              <a:spcAft>
                <a:spcPts val="0"/>
              </a:spcAft>
              <a:buClr>
                <a:srgbClr val="FF0000"/>
              </a:buClr>
              <a:buSzPts val="2400"/>
              <a:buFont typeface="Arial"/>
              <a:buNone/>
            </a:pPr>
            <a:r>
              <a:rPr lang="en-US" sz="2400">
                <a:solidFill>
                  <a:srgbClr val="FF0000"/>
                </a:solidFill>
                <a:latin typeface="Times New Roman"/>
                <a:ea typeface="Times New Roman"/>
                <a:cs typeface="Times New Roman"/>
                <a:sym typeface="Times New Roman"/>
              </a:rPr>
              <a:t>void sum(int,int);</a:t>
            </a:r>
            <a:endParaRPr/>
          </a:p>
          <a:p>
            <a:pPr indent="-228600" lvl="0" marL="228600" rtl="0" algn="l">
              <a:lnSpc>
                <a:spcPct val="100000"/>
              </a:lnSpc>
              <a:spcBef>
                <a:spcPts val="0"/>
              </a:spcBef>
              <a:spcAft>
                <a:spcPts val="0"/>
              </a:spcAft>
              <a:buClr>
                <a:srgbClr val="FF0000"/>
              </a:buClr>
              <a:buSzPts val="2400"/>
              <a:buFont typeface="Arial"/>
              <a:buNone/>
            </a:pPr>
            <a:r>
              <a:rPr lang="en-US" sz="2400">
                <a:solidFill>
                  <a:srgbClr val="FF0000"/>
                </a:solidFill>
                <a:latin typeface="Times New Roman"/>
                <a:ea typeface="Times New Roman"/>
                <a:cs typeface="Times New Roman"/>
                <a:sym typeface="Times New Roman"/>
              </a:rPr>
              <a:t>void sum(double,double);</a:t>
            </a:r>
            <a:endParaRPr/>
          </a:p>
          <a:p>
            <a:pPr indent="-228600" lvl="0" marL="228600" rtl="0" algn="l">
              <a:lnSpc>
                <a:spcPct val="100000"/>
              </a:lnSpc>
              <a:spcBef>
                <a:spcPts val="0"/>
              </a:spcBef>
              <a:spcAft>
                <a:spcPts val="0"/>
              </a:spcAft>
              <a:buClr>
                <a:srgbClr val="FF0000"/>
              </a:buClr>
              <a:buSzPts val="2400"/>
              <a:buFont typeface="Arial"/>
              <a:buNone/>
            </a:pPr>
            <a:r>
              <a:rPr lang="en-US" sz="2400">
                <a:solidFill>
                  <a:srgbClr val="FF0000"/>
                </a:solidFill>
                <a:latin typeface="Times New Roman"/>
                <a:ea typeface="Times New Roman"/>
                <a:cs typeface="Times New Roman"/>
                <a:sym typeface="Times New Roman"/>
              </a:rPr>
              <a:t>void sum(char,char);</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void main()</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int a=10,b=20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double c=7.52,d=8.14;</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char e=‘a’ , f=‘b’ ;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sum(a,b);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//calls sum(int x,int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sum(c,d);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alls sum (double x,double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sum(e,f);       </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 calls sum(char x,char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void </a:t>
            </a:r>
            <a:r>
              <a:rPr lang="en-US" sz="2400">
                <a:solidFill>
                  <a:srgbClr val="FF0000"/>
                </a:solidFill>
                <a:latin typeface="Times New Roman"/>
                <a:ea typeface="Times New Roman"/>
                <a:cs typeface="Times New Roman"/>
                <a:sym typeface="Times New Roman"/>
              </a:rPr>
              <a:t>sum</a:t>
            </a:r>
            <a:r>
              <a:rPr lang="en-US" sz="2400">
                <a:latin typeface="Times New Roman"/>
                <a:ea typeface="Times New Roman"/>
                <a:cs typeface="Times New Roman"/>
                <a:sym typeface="Times New Roman"/>
              </a:rPr>
              <a:t>(int x,int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vout&lt;&lt;“\n sum of integers are”&lt;&lt;x+y;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void </a:t>
            </a:r>
            <a:r>
              <a:rPr lang="en-US" sz="2400">
                <a:solidFill>
                  <a:srgbClr val="FF0000"/>
                </a:solidFill>
                <a:latin typeface="Times New Roman"/>
                <a:ea typeface="Times New Roman"/>
                <a:cs typeface="Times New Roman"/>
                <a:sym typeface="Times New Roman"/>
              </a:rPr>
              <a:t>sum</a:t>
            </a:r>
            <a:r>
              <a:rPr lang="en-US" sz="2400">
                <a:latin typeface="Times New Roman"/>
                <a:ea typeface="Times New Roman"/>
                <a:cs typeface="Times New Roman"/>
                <a:sym typeface="Times New Roman"/>
              </a:rPr>
              <a:t>(double x,double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cout&lt;&lt;“\n sum of two floating no are”&lt;&lt;x+y;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void </a:t>
            </a:r>
            <a:r>
              <a:rPr lang="en-US" sz="2400">
                <a:solidFill>
                  <a:srgbClr val="FF0000"/>
                </a:solidFill>
                <a:latin typeface="Times New Roman"/>
                <a:ea typeface="Times New Roman"/>
                <a:cs typeface="Times New Roman"/>
                <a:sym typeface="Times New Roman"/>
              </a:rPr>
              <a:t>sum</a:t>
            </a:r>
            <a:r>
              <a:rPr lang="en-US" sz="2400">
                <a:latin typeface="Times New Roman"/>
                <a:ea typeface="Times New Roman"/>
                <a:cs typeface="Times New Roman"/>
                <a:sym typeface="Times New Roman"/>
              </a:rPr>
              <a:t>(char x,char 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cout&lt;&lt;“\n sum of characters are”&lt;&lt;x+y;</a:t>
            </a:r>
            <a:endParaRPr/>
          </a:p>
          <a:p>
            <a:pPr indent="-228600" lvl="0" marL="228600" rtl="0" algn="l">
              <a:lnSpc>
                <a:spcPct val="100000"/>
              </a:lnSpc>
              <a:spcBef>
                <a:spcPts val="0"/>
              </a:spcBef>
              <a:spcAft>
                <a:spcPts val="0"/>
              </a:spcAft>
              <a:buClr>
                <a:schemeClr val="dk1"/>
              </a:buClr>
              <a:buSzPts val="2400"/>
              <a:buFont typeface="Arial"/>
              <a:buNone/>
            </a:pPr>
            <a:r>
              <a:rPr lang="en-US" sz="24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Output:</a:t>
            </a:r>
            <a:endParaRPr/>
          </a:p>
          <a:p>
            <a:pPr indent="-228600" lvl="0" marL="228600" rtl="0" algn="l">
              <a:lnSpc>
                <a:spcPct val="90000"/>
              </a:lnSpc>
              <a:spcBef>
                <a:spcPts val="1000"/>
              </a:spcBef>
              <a:spcAft>
                <a:spcPts val="0"/>
              </a:spcAft>
              <a:buClr>
                <a:schemeClr val="dk1"/>
              </a:buClr>
              <a:buSzPts val="2400"/>
              <a:buFont typeface="Arial"/>
              <a:buNone/>
            </a:pPr>
            <a:r>
              <a:rPr lang="en-US" sz="2400"/>
              <a:t>Sum of integers 30</a:t>
            </a:r>
            <a:endParaRPr/>
          </a:p>
          <a:p>
            <a:pPr indent="-228600" lvl="0" marL="228600" rtl="0" algn="l">
              <a:lnSpc>
                <a:spcPct val="90000"/>
              </a:lnSpc>
              <a:spcBef>
                <a:spcPts val="1000"/>
              </a:spcBef>
              <a:spcAft>
                <a:spcPts val="0"/>
              </a:spcAft>
              <a:buClr>
                <a:schemeClr val="dk1"/>
              </a:buClr>
              <a:buSzPts val="2400"/>
              <a:buFont typeface="Arial"/>
              <a:buNone/>
            </a:pPr>
            <a:r>
              <a:rPr lang="en-US" sz="2400"/>
              <a:t>sum of two floating no are 15.66</a:t>
            </a:r>
            <a:endParaRPr/>
          </a:p>
          <a:p>
            <a:pPr indent="-228600" lvl="0" marL="228600" rtl="0" algn="l">
              <a:lnSpc>
                <a:spcPct val="90000"/>
              </a:lnSpc>
              <a:spcBef>
                <a:spcPts val="1000"/>
              </a:spcBef>
              <a:spcAft>
                <a:spcPts val="0"/>
              </a:spcAft>
              <a:buClr>
                <a:schemeClr val="dk1"/>
              </a:buClr>
              <a:buSzPts val="2400"/>
              <a:buFont typeface="Arial"/>
              <a:buNone/>
            </a:pPr>
            <a:r>
              <a:rPr lang="en-US" sz="2400"/>
              <a:t>sum of characters are 195</a:t>
            </a:r>
            <a:endParaRPr/>
          </a:p>
          <a:p>
            <a:pPr indent="-228600" lvl="0" marL="228600" rtl="0" algn="l">
              <a:lnSpc>
                <a:spcPct val="90000"/>
              </a:lnSpc>
              <a:spcBef>
                <a:spcPts val="1000"/>
              </a:spcBef>
              <a:spcAft>
                <a:spcPts val="0"/>
              </a:spcAft>
              <a:buClr>
                <a:schemeClr val="dk1"/>
              </a:buClr>
              <a:buSzPts val="2400"/>
              <a:buFont typeface="Arial"/>
              <a:buNone/>
            </a:pPr>
            <a:r>
              <a:t/>
            </a:r>
            <a:endParaRPr sz="2400"/>
          </a:p>
          <a:p>
            <a:pPr indent="-228600" lvl="0" marL="228600" rtl="0" algn="l">
              <a:lnSpc>
                <a:spcPct val="100000"/>
              </a:lnSpc>
              <a:spcBef>
                <a:spcPts val="0"/>
              </a:spcBef>
              <a:spcAft>
                <a:spcPts val="0"/>
              </a:spcAft>
              <a:buClr>
                <a:schemeClr val="dk1"/>
              </a:buClr>
              <a:buSzPts val="2400"/>
              <a:buFont typeface="Arial"/>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body"/>
          </p:nvPr>
        </p:nvSpPr>
        <p:spPr>
          <a:xfrm>
            <a:off x="2073967" y="259556"/>
            <a:ext cx="8258175" cy="6338888"/>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Function overloading example:</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#include&lt;iostream&gt;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Using namespace std; </a:t>
            </a:r>
            <a:endParaRPr/>
          </a:p>
          <a:p>
            <a:pPr indent="-228600" lvl="0" marL="228600" rtl="0" algn="just">
              <a:lnSpc>
                <a:spcPct val="10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 cout&lt;&lt;“area is”&lt;&lt;x*x;</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x,int y)</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{cout&lt;&lt;“area of rectang;e”=&lt;&lt;x*y;</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void area(int x,int y,int z)</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{cout&lt;&lt;“volume is”&lt;&lt;x*y*z;</a:t>
            </a:r>
            <a:endParaRPr/>
          </a:p>
          <a:p>
            <a:pPr indent="-228600" lvl="0" marL="228600" rtl="0" algn="just">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int main()</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int side=10,le=5,br=6,a=4,b=5,c=6;</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area(side);</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area(le,br);</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area(a,b,c);</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return 0;</a:t>
            </a:r>
            <a:endParaRPr/>
          </a:p>
          <a:p>
            <a:pPr indent="-228600" lvl="0" marL="228600" rtl="0" algn="just">
              <a:lnSpc>
                <a:spcPct val="100000"/>
              </a:lnSpc>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t>
            </a:r>
            <a:endParaRPr/>
          </a:p>
          <a:p>
            <a:pPr indent="-228600" lvl="0" marL="228600" rtl="0" algn="l">
              <a:lnSpc>
                <a:spcPct val="100000"/>
              </a:lnSpc>
              <a:spcBef>
                <a:spcPts val="0"/>
              </a:spcBef>
              <a:spcAft>
                <a:spcPts val="0"/>
              </a:spcAft>
              <a:buClr>
                <a:schemeClr val="dk1"/>
              </a:buClr>
              <a:buSzPts val="2000"/>
              <a:buFont typeface="Noto Sans Symbols"/>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Function Selection Involves following Steps.</a:t>
            </a:r>
            <a:endParaRPr/>
          </a:p>
        </p:txBody>
      </p:sp>
      <p:sp>
        <p:nvSpPr>
          <p:cNvPr id="203" name="Google Shape;20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Compiler first tries to find the Exact match in which the type of argument are the same,and uses that func.</a:t>
            </a:r>
            <a:endParaRPr/>
          </a:p>
          <a:p>
            <a:pPr indent="-228600" lvl="0" marL="228600" rtl="0" algn="l">
              <a:lnSpc>
                <a:spcPct val="90000"/>
              </a:lnSpc>
              <a:spcBef>
                <a:spcPts val="1000"/>
              </a:spcBef>
              <a:spcAft>
                <a:spcPts val="0"/>
              </a:spcAft>
              <a:buClr>
                <a:schemeClr val="dk1"/>
              </a:buClr>
              <a:buSzPts val="2800"/>
              <a:buChar char="•"/>
            </a:pPr>
            <a:r>
              <a:rPr lang="en-US"/>
              <a:t>If an exact match is not found,the compiler user the integral promotions to the actual argument such as,char to int, float to double.</a:t>
            </a:r>
            <a:endParaRPr/>
          </a:p>
          <a:p>
            <a:pPr indent="-228600" lvl="0" marL="228600" rtl="0" algn="l">
              <a:lnSpc>
                <a:spcPct val="90000"/>
              </a:lnSpc>
              <a:spcBef>
                <a:spcPts val="1000"/>
              </a:spcBef>
              <a:spcAft>
                <a:spcPts val="0"/>
              </a:spcAft>
              <a:buClr>
                <a:schemeClr val="dk1"/>
              </a:buClr>
              <a:buSzPts val="2800"/>
              <a:buChar char="•"/>
            </a:pPr>
            <a:r>
              <a:rPr lang="en-US"/>
              <a:t>When either of them fails ,build in conversions are used(implicit conversion) to the actual arguments and then uses the function whose match is unique. But if there are multiple matches, then compiler will generate an error message.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Times New Roman"/>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286000" y="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a:br>
            <a:br>
              <a:rPr b="1" lang="en-US"/>
            </a:br>
            <a:r>
              <a:rPr b="1" lang="en-US"/>
              <a:t>Overloading in C++</a:t>
            </a:r>
            <a:endParaRPr/>
          </a:p>
        </p:txBody>
      </p:sp>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What is overloading?</a:t>
            </a:r>
            <a:endParaRPr/>
          </a:p>
          <a:p>
            <a:pPr indent="-228600" lvl="0" marL="228600" rtl="0" algn="l">
              <a:lnSpc>
                <a:spcPct val="90000"/>
              </a:lnSpc>
              <a:spcBef>
                <a:spcPts val="1000"/>
              </a:spcBef>
              <a:spcAft>
                <a:spcPts val="0"/>
              </a:spcAft>
              <a:buClr>
                <a:schemeClr val="dk1"/>
              </a:buClr>
              <a:buSzPts val="2800"/>
              <a:buFont typeface="Noto Sans Symbols"/>
              <a:buNone/>
            </a:pPr>
            <a:r>
              <a:rPr lang="en-US"/>
              <a:t>	– Overloading means assigning multiple meanings to a function name or operator symbol</a:t>
            </a:r>
            <a:endParaRPr/>
          </a:p>
          <a:p>
            <a:pPr indent="-228600" lvl="0" marL="228600" rtl="0" algn="l">
              <a:lnSpc>
                <a:spcPct val="90000"/>
              </a:lnSpc>
              <a:spcBef>
                <a:spcPts val="1000"/>
              </a:spcBef>
              <a:spcAft>
                <a:spcPts val="0"/>
              </a:spcAft>
              <a:buClr>
                <a:schemeClr val="dk1"/>
              </a:buClr>
              <a:buSzPts val="2800"/>
              <a:buFont typeface="Noto Sans Symbols"/>
              <a:buNone/>
            </a:pPr>
            <a:r>
              <a:rPr lang="en-US"/>
              <a:t>	– It allows multiple definitions of a function with the same name, but different signatures.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C++ supports</a:t>
            </a:r>
            <a:endParaRPr/>
          </a:p>
          <a:p>
            <a:pPr indent="-228600" lvl="0" marL="228600" rtl="0" algn="l">
              <a:lnSpc>
                <a:spcPct val="90000"/>
              </a:lnSpc>
              <a:spcBef>
                <a:spcPts val="1000"/>
              </a:spcBef>
              <a:spcAft>
                <a:spcPts val="0"/>
              </a:spcAft>
              <a:buClr>
                <a:schemeClr val="dk1"/>
              </a:buClr>
              <a:buSzPts val="2800"/>
              <a:buFont typeface="Noto Sans Symbols"/>
              <a:buNone/>
            </a:pPr>
            <a:r>
              <a:rPr lang="en-US"/>
              <a:t>	– Function overloading</a:t>
            </a:r>
            <a:endParaRPr/>
          </a:p>
          <a:p>
            <a:pPr indent="-228600" lvl="0" marL="228600" rtl="0" algn="l">
              <a:lnSpc>
                <a:spcPct val="90000"/>
              </a:lnSpc>
              <a:spcBef>
                <a:spcPts val="1000"/>
              </a:spcBef>
              <a:spcAft>
                <a:spcPts val="0"/>
              </a:spcAft>
              <a:buClr>
                <a:schemeClr val="dk1"/>
              </a:buClr>
              <a:buSzPts val="2800"/>
              <a:buFont typeface="Noto Sans Symbols"/>
              <a:buNone/>
            </a:pPr>
            <a:r>
              <a:rPr lang="en-US"/>
              <a:t>	– Operator overloading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 type="body"/>
          </p:nvPr>
        </p:nvSpPr>
        <p:spPr>
          <a:xfrm>
            <a:off x="715617" y="1066800"/>
            <a:ext cx="9371359" cy="49418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ex:	long square(long n)</a:t>
            </a:r>
            <a:endParaRPr/>
          </a:p>
          <a:p>
            <a:pPr indent="-228600" lvl="4" marL="2057400" rtl="0" algn="l">
              <a:lnSpc>
                <a:spcPct val="90000"/>
              </a:lnSpc>
              <a:spcBef>
                <a:spcPts val="500"/>
              </a:spcBef>
              <a:spcAft>
                <a:spcPts val="0"/>
              </a:spcAft>
              <a:buClr>
                <a:schemeClr val="dk1"/>
              </a:buClr>
              <a:buSzPts val="2800"/>
              <a:buFont typeface="Times New Roman"/>
              <a:buNone/>
            </a:pPr>
            <a:r>
              <a:rPr lang="en-US" sz="2800"/>
              <a:t>long square(double x)</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a:p>
            <a:pPr indent="-228600" lvl="4" marL="2057400" rtl="0" algn="l">
              <a:lnSpc>
                <a:spcPct val="90000"/>
              </a:lnSpc>
              <a:spcBef>
                <a:spcPts val="500"/>
              </a:spcBef>
              <a:spcAft>
                <a:spcPts val="0"/>
              </a:spcAft>
              <a:buClr>
                <a:schemeClr val="dk1"/>
              </a:buClr>
              <a:buSzPts val="2800"/>
              <a:buChar char="•"/>
            </a:pPr>
            <a:r>
              <a:rPr lang="en-US" sz="2800"/>
              <a:t>  Now a func. call such as </a:t>
            </a:r>
            <a:r>
              <a:rPr lang="en-US" sz="2800">
                <a:solidFill>
                  <a:srgbClr val="FF0000"/>
                </a:solidFill>
              </a:rPr>
              <a:t>square(10)</a:t>
            </a:r>
            <a:r>
              <a:rPr lang="en-US" sz="2800"/>
              <a:t> will cause an error  because int argument can be converted into long also and double also.so it will show ambiguity.</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a:p>
            <a:pPr indent="-228600" lvl="4" marL="2057400" rtl="0" algn="l">
              <a:lnSpc>
                <a:spcPct val="90000"/>
              </a:lnSpc>
              <a:spcBef>
                <a:spcPts val="500"/>
              </a:spcBef>
              <a:spcAft>
                <a:spcPts val="0"/>
              </a:spcAft>
              <a:buClr>
                <a:schemeClr val="dk1"/>
              </a:buClr>
              <a:buSzPts val="2800"/>
              <a:buChar char="•"/>
            </a:pPr>
            <a:r>
              <a:rPr lang="en-US" sz="2800"/>
              <a:t>User defined conversion are followed if all the conversion are failed.</a:t>
            </a:r>
            <a:endParaRPr/>
          </a:p>
          <a:p>
            <a:pPr indent="-228600" lvl="4" marL="2057400" rtl="0" algn="l">
              <a:lnSpc>
                <a:spcPct val="90000"/>
              </a:lnSpc>
              <a:spcBef>
                <a:spcPts val="500"/>
              </a:spcBef>
              <a:spcAft>
                <a:spcPts val="0"/>
              </a:spcAft>
              <a:buClr>
                <a:schemeClr val="dk1"/>
              </a:buClr>
              <a:buSzPts val="2800"/>
              <a:buFont typeface="Times New Roman"/>
              <a:buNone/>
            </a:pPr>
            <a:r>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Overload Member function</a:t>
            </a:r>
            <a:endParaRPr/>
          </a:p>
        </p:txBody>
      </p:sp>
      <p:pic>
        <p:nvPicPr>
          <p:cNvPr id="214" name="Google Shape;214;p33"/>
          <p:cNvPicPr preferRelativeResize="0"/>
          <p:nvPr>
            <p:ph idx="1" type="body"/>
          </p:nvPr>
        </p:nvPicPr>
        <p:blipFill rotWithShape="1">
          <a:blip r:embed="rId3">
            <a:alphaModFix/>
          </a:blip>
          <a:srcRect b="0" l="0" r="0" t="0"/>
          <a:stretch/>
        </p:blipFill>
        <p:spPr>
          <a:xfrm>
            <a:off x="1290638" y="1464906"/>
            <a:ext cx="2771775" cy="3619500"/>
          </a:xfrm>
          <a:prstGeom prst="rect">
            <a:avLst/>
          </a:prstGeom>
          <a:noFill/>
          <a:ln>
            <a:noFill/>
          </a:ln>
        </p:spPr>
      </p:pic>
      <p:pic>
        <p:nvPicPr>
          <p:cNvPr id="215" name="Google Shape;215;p33"/>
          <p:cNvPicPr preferRelativeResize="0"/>
          <p:nvPr/>
        </p:nvPicPr>
        <p:blipFill rotWithShape="1">
          <a:blip r:embed="rId4">
            <a:alphaModFix/>
          </a:blip>
          <a:srcRect b="0" l="0" r="0" t="0"/>
          <a:stretch/>
        </p:blipFill>
        <p:spPr>
          <a:xfrm>
            <a:off x="5648325" y="1207294"/>
            <a:ext cx="4095750" cy="3619500"/>
          </a:xfrm>
          <a:prstGeom prst="rect">
            <a:avLst/>
          </a:prstGeom>
          <a:noFill/>
          <a:ln>
            <a:noFill/>
          </a:ln>
        </p:spPr>
      </p:pic>
      <p:sp>
        <p:nvSpPr>
          <p:cNvPr id="216" name="Google Shape;216;p33"/>
          <p:cNvSpPr txBox="1"/>
          <p:nvPr/>
        </p:nvSpPr>
        <p:spPr>
          <a:xfrm>
            <a:off x="5648325" y="5193506"/>
            <a:ext cx="40386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Takes sample property as member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 Need to be explained with all function overloading concept.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00"/>
              </a:buClr>
              <a:buSzPts val="3600"/>
              <a:buFont typeface="verdana"/>
              <a:buNone/>
            </a:pPr>
            <a:r>
              <a:rPr i="0" lang="en-US" sz="3600">
                <a:solidFill>
                  <a:srgbClr val="000000"/>
                </a:solidFill>
                <a:latin typeface="verdana"/>
                <a:ea typeface="verdana"/>
                <a:cs typeface="verdana"/>
                <a:sym typeface="verdana"/>
              </a:rPr>
              <a:t>Overloading the assignment operator</a:t>
            </a:r>
            <a:br>
              <a:rPr i="0" lang="en-US" sz="3600">
                <a:solidFill>
                  <a:srgbClr val="000000"/>
                </a:solidFill>
                <a:latin typeface="verdana"/>
                <a:ea typeface="verdana"/>
                <a:cs typeface="verdana"/>
                <a:sym typeface="verdana"/>
              </a:rPr>
            </a:br>
            <a:endParaRPr sz="3600"/>
          </a:p>
        </p:txBody>
      </p:sp>
      <p:sp>
        <p:nvSpPr>
          <p:cNvPr id="222" name="Google Shape;222;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0000"/>
              </a:buClr>
              <a:buSzPct val="100000"/>
              <a:buChar char="•"/>
            </a:pPr>
            <a:r>
              <a:rPr b="1" i="0" lang="en-US" sz="2000">
                <a:solidFill>
                  <a:srgbClr val="000000"/>
                </a:solidFill>
                <a:latin typeface="Calibri"/>
                <a:ea typeface="Calibri"/>
                <a:cs typeface="Calibri"/>
                <a:sym typeface="Calibri"/>
              </a:rPr>
              <a:t>The assignment operator (operator=) is used to copy values from one object to another </a:t>
            </a:r>
            <a:r>
              <a:rPr b="1" i="1" lang="en-US" sz="2000">
                <a:solidFill>
                  <a:srgbClr val="000000"/>
                </a:solidFill>
                <a:latin typeface="Calibri"/>
                <a:ea typeface="Calibri"/>
                <a:cs typeface="Calibri"/>
                <a:sym typeface="Calibri"/>
              </a:rPr>
              <a:t>already existing object</a:t>
            </a:r>
            <a:r>
              <a:rPr b="1" i="0" lang="en-US" sz="2000">
                <a:solidFill>
                  <a:srgbClr val="000000"/>
                </a:solidFill>
                <a:latin typeface="Calibri"/>
                <a:ea typeface="Calibri"/>
                <a:cs typeface="Calibri"/>
                <a:sym typeface="Calibri"/>
              </a:rPr>
              <a:t>.</a:t>
            </a:r>
            <a:endParaRPr/>
          </a:p>
          <a:p>
            <a:pPr indent="0" lvl="0" marL="0" rtl="0" algn="l">
              <a:lnSpc>
                <a:spcPct val="90000"/>
              </a:lnSpc>
              <a:spcBef>
                <a:spcPts val="1000"/>
              </a:spcBef>
              <a:spcAft>
                <a:spcPts val="0"/>
              </a:spcAft>
              <a:buClr>
                <a:srgbClr val="000000"/>
              </a:buClr>
              <a:buSzPct val="100000"/>
              <a:buNone/>
            </a:pPr>
            <a:r>
              <a:rPr b="1" i="0" lang="en-US" sz="2000">
                <a:solidFill>
                  <a:srgbClr val="000000"/>
                </a:solidFill>
                <a:latin typeface="Calibri"/>
                <a:ea typeface="Calibri"/>
                <a:cs typeface="Calibri"/>
                <a:sym typeface="Calibri"/>
              </a:rPr>
              <a:t>Assignment vs Copy constructor</a:t>
            </a:r>
            <a:endParaRPr/>
          </a:p>
          <a:p>
            <a:pPr indent="-228600" lvl="0" marL="228600" rtl="0" algn="l">
              <a:lnSpc>
                <a:spcPct val="90000"/>
              </a:lnSpc>
              <a:spcBef>
                <a:spcPts val="1000"/>
              </a:spcBef>
              <a:spcAft>
                <a:spcPts val="0"/>
              </a:spcAft>
              <a:buClr>
                <a:schemeClr val="dk1"/>
              </a:buClr>
              <a:buSzPct val="100000"/>
              <a:buChar char="•"/>
            </a:pPr>
            <a:r>
              <a:rPr b="1" lang="en-US" sz="2000">
                <a:latin typeface="Calibri"/>
                <a:ea typeface="Calibri"/>
                <a:cs typeface="Calibri"/>
                <a:sym typeface="Calibri"/>
              </a:rPr>
              <a:t>The purpose of the copy constructor and the assignment operator are almost equivalent -- both copy one object to another. However, the copy constructor initializes new objects, whereas the assignment operator replaces the contents of existing objects.</a:t>
            </a:r>
            <a:endParaRPr/>
          </a:p>
          <a:p>
            <a:pPr indent="-111125" lvl="0" marL="228600" rtl="0" algn="l">
              <a:lnSpc>
                <a:spcPct val="90000"/>
              </a:lnSpc>
              <a:spcBef>
                <a:spcPts val="1000"/>
              </a:spcBef>
              <a:spcAft>
                <a:spcPts val="0"/>
              </a:spcAft>
              <a:buClr>
                <a:schemeClr val="dk1"/>
              </a:buClr>
              <a:buSzPct val="100000"/>
              <a:buNone/>
            </a:pPr>
            <a:r>
              <a:t/>
            </a:r>
            <a:endParaRPr b="1"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Char char="•"/>
            </a:pPr>
            <a:r>
              <a:rPr b="1" lang="en-US" sz="2000">
                <a:latin typeface="Calibri"/>
                <a:ea typeface="Calibri"/>
                <a:cs typeface="Calibri"/>
                <a:sym typeface="Calibri"/>
              </a:rPr>
              <a:t>The difference between the copy constructor and the assignment operator causes a lot of confusion for new programmers, but it’s really not all that difficult. Summarizing:</a:t>
            </a:r>
            <a:endParaRPr/>
          </a:p>
          <a:p>
            <a:pPr indent="-111125" lvl="0" marL="228600" rtl="0" algn="l">
              <a:lnSpc>
                <a:spcPct val="90000"/>
              </a:lnSpc>
              <a:spcBef>
                <a:spcPts val="1000"/>
              </a:spcBef>
              <a:spcAft>
                <a:spcPts val="0"/>
              </a:spcAft>
              <a:buClr>
                <a:schemeClr val="dk1"/>
              </a:buClr>
              <a:buSzPct val="100000"/>
              <a:buNone/>
            </a:pPr>
            <a:r>
              <a:t/>
            </a:r>
            <a:endParaRPr b="1"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Char char="•"/>
            </a:pPr>
            <a:r>
              <a:rPr b="1" lang="en-US" sz="2000">
                <a:latin typeface="Calibri"/>
                <a:ea typeface="Calibri"/>
                <a:cs typeface="Calibri"/>
                <a:sym typeface="Calibri"/>
              </a:rPr>
              <a:t>If a new object has to be created before the copying can occur, the copy constructor is used (note: this includes passing or returning objects by value).</a:t>
            </a:r>
            <a:endParaRPr/>
          </a:p>
          <a:p>
            <a:pPr indent="-228600" lvl="0" marL="228600" rtl="0" algn="l">
              <a:lnSpc>
                <a:spcPct val="90000"/>
              </a:lnSpc>
              <a:spcBef>
                <a:spcPts val="1000"/>
              </a:spcBef>
              <a:spcAft>
                <a:spcPts val="0"/>
              </a:spcAft>
              <a:buClr>
                <a:schemeClr val="dk1"/>
              </a:buClr>
              <a:buSzPct val="100000"/>
              <a:buChar char="•"/>
            </a:pPr>
            <a:r>
              <a:rPr b="1" lang="en-US" sz="2000">
                <a:latin typeface="Calibri"/>
                <a:ea typeface="Calibri"/>
                <a:cs typeface="Calibri"/>
                <a:sym typeface="Calibri"/>
              </a:rPr>
              <a:t>If a new object does not have to be created before the copying can occur, the assignment operator is used.</a:t>
            </a:r>
            <a:br>
              <a:rPr b="1" lang="en-US" sz="2000">
                <a:latin typeface="Calibri"/>
                <a:ea typeface="Calibri"/>
                <a:cs typeface="Calibri"/>
                <a:sym typeface="Calibri"/>
              </a:rPr>
            </a:br>
            <a:endParaRPr b="1"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6" name="Shape 226"/>
        <p:cNvGrpSpPr/>
        <p:nvPr/>
      </p:nvGrpSpPr>
      <p:grpSpPr>
        <a:xfrm>
          <a:off x="0" y="0"/>
          <a:ext cx="0" cy="0"/>
          <a:chOff x="0" y="0"/>
          <a:chExt cx="0" cy="0"/>
        </a:xfrm>
      </p:grpSpPr>
      <p:sp>
        <p:nvSpPr>
          <p:cNvPr id="227" name="Google Shape;227;p35"/>
          <p:cNvSpPr txBox="1"/>
          <p:nvPr>
            <p:ph idx="1" type="body"/>
          </p:nvPr>
        </p:nvSpPr>
        <p:spPr>
          <a:xfrm>
            <a:off x="1394791" y="289817"/>
            <a:ext cx="8027504" cy="7449489"/>
          </a:xfrm>
          <a:prstGeom prst="rect">
            <a:avLst/>
          </a:prstGeom>
          <a:solidFill>
            <a:schemeClr val="lt1"/>
          </a:solid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rgbClr val="880000"/>
              </a:buClr>
              <a:buSzPts val="1400"/>
              <a:buFont typeface="Arial"/>
              <a:buNone/>
            </a:pPr>
            <a:r>
              <a:rPr b="1" i="0" lang="en-US" sz="1400" u="none" cap="none" strike="noStrike">
                <a:solidFill>
                  <a:srgbClr val="880000"/>
                </a:solidFill>
                <a:latin typeface="Courier New"/>
                <a:ea typeface="Courier New"/>
                <a:cs typeface="Courier New"/>
                <a:sym typeface="Courier New"/>
              </a:rPr>
              <a:t>#include</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&lt;iostream&gt;</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using</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namespace</a:t>
            </a:r>
            <a:r>
              <a:rPr b="1" i="0" lang="en-US" sz="1400" u="none" cap="none" strike="noStrike">
                <a:solidFill>
                  <a:srgbClr val="000000"/>
                </a:solidFill>
                <a:latin typeface="Courier New"/>
                <a:ea typeface="Courier New"/>
                <a:cs typeface="Courier New"/>
                <a:sym typeface="Courier New"/>
              </a:rPr>
              <a:t> std</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c</a:t>
            </a:r>
            <a:r>
              <a:rPr b="1" i="0" lang="en-US" sz="1400" u="none" cap="none" strike="noStrike">
                <a:solidFill>
                  <a:srgbClr val="000088"/>
                </a:solidFill>
                <a:latin typeface="Courier New"/>
                <a:ea typeface="Courier New"/>
                <a:cs typeface="Courier New"/>
                <a:sym typeface="Courier New"/>
              </a:rPr>
              <a:t>lass</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0066"/>
                </a:solidFill>
                <a:latin typeface="Courier New"/>
                <a:ea typeface="Courier New"/>
                <a:cs typeface="Courier New"/>
                <a:sym typeface="Courier New"/>
              </a:rPr>
              <a:t>Distance</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private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feet</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880000"/>
                </a:solidFill>
                <a:latin typeface="Courier New"/>
                <a:ea typeface="Courier New"/>
                <a:cs typeface="Courier New"/>
                <a:sym typeface="Courier New"/>
              </a:rPr>
              <a:t>// 0 to infinite</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inches</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880000"/>
                </a:solidFill>
                <a:latin typeface="Courier New"/>
                <a:ea typeface="Courier New"/>
                <a:cs typeface="Courier New"/>
                <a:sym typeface="Courier New"/>
              </a:rPr>
              <a:t>// 0 to 12</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public</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880000"/>
                </a:solidFill>
                <a:latin typeface="Courier New"/>
                <a:ea typeface="Courier New"/>
                <a:cs typeface="Courier New"/>
                <a:sym typeface="Courier New"/>
              </a:rPr>
              <a:t>// required constructors</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0066"/>
              </a:buClr>
              <a:buSzPts val="1400"/>
              <a:buFont typeface="Arial"/>
              <a:buNone/>
            </a:pPr>
            <a:r>
              <a:rPr b="1" i="0" lang="en-US" sz="1400" u="none" cap="none" strike="noStrike">
                <a:solidFill>
                  <a:srgbClr val="660066"/>
                </a:solidFill>
                <a:latin typeface="Courier New"/>
                <a:ea typeface="Courier New"/>
                <a:cs typeface="Courier New"/>
                <a:sym typeface="Courier New"/>
              </a:rPr>
              <a:t>Distance</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feet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0</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inches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0</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0066"/>
                </a:solidFill>
                <a:latin typeface="Courier New"/>
                <a:ea typeface="Courier New"/>
                <a:cs typeface="Courier New"/>
                <a:sym typeface="Courier New"/>
              </a:rPr>
              <a:t>Distance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f</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i</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feet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f</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inches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i</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void</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operator</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88"/>
                </a:solidFill>
                <a:latin typeface="Courier New"/>
                <a:ea typeface="Courier New"/>
                <a:cs typeface="Courier New"/>
                <a:sym typeface="Courier New"/>
              </a:rPr>
              <a:t>const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0066"/>
                </a:solidFill>
                <a:latin typeface="Courier New"/>
                <a:ea typeface="Courier New"/>
                <a:cs typeface="Courier New"/>
                <a:sym typeface="Courier New"/>
              </a:rPr>
              <a:t>Distance</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&amp;</a:t>
            </a:r>
            <a:r>
              <a:rPr b="1" i="0" lang="en-US" sz="1400" u="none" cap="none" strike="noStrike">
                <a:solidFill>
                  <a:srgbClr val="000000"/>
                </a:solidFill>
                <a:latin typeface="Courier New"/>
                <a:ea typeface="Courier New"/>
                <a:cs typeface="Courier New"/>
                <a:sym typeface="Courier New"/>
              </a:rPr>
              <a:t>D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feet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feet</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inches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inches</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880000"/>
              </a:buClr>
              <a:buSzPts val="1400"/>
              <a:buFont typeface="Arial"/>
              <a:buNone/>
            </a:pPr>
            <a:r>
              <a:rPr b="1" i="0" lang="en-US" sz="1400" u="none" cap="none" strike="noStrike">
                <a:solidFill>
                  <a:srgbClr val="880000"/>
                </a:solidFill>
                <a:latin typeface="Courier New"/>
                <a:ea typeface="Courier New"/>
                <a:cs typeface="Courier New"/>
                <a:sym typeface="Courier New"/>
              </a:rPr>
              <a:t>// method to display distance</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88"/>
              </a:buClr>
              <a:buSzPts val="1400"/>
              <a:buFont typeface="Arial"/>
              <a:buNone/>
            </a:pPr>
            <a:r>
              <a:rPr b="1" i="0" lang="en-US" sz="1400" u="none" cap="none" strike="noStrike">
                <a:solidFill>
                  <a:srgbClr val="000088"/>
                </a:solidFill>
                <a:latin typeface="Courier New"/>
                <a:ea typeface="Courier New"/>
                <a:cs typeface="Courier New"/>
                <a:sym typeface="Courier New"/>
              </a:rPr>
              <a:t>void</a:t>
            </a:r>
            <a:r>
              <a:rPr b="1" i="0" lang="en-US" sz="1400" u="none" cap="none" strike="noStrike">
                <a:solidFill>
                  <a:srgbClr val="000000"/>
                </a:solidFill>
                <a:latin typeface="Courier New"/>
                <a:ea typeface="Courier New"/>
                <a:cs typeface="Courier New"/>
                <a:sym typeface="Courier New"/>
              </a:rPr>
              <a:t> displayDistance</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cout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"F: "</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feet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 I:“</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inches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endl</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int</a:t>
            </a:r>
            <a:r>
              <a:rPr b="1" i="0" lang="en-US" sz="1400" u="none" cap="none" strike="noStrike">
                <a:solidFill>
                  <a:srgbClr val="000000"/>
                </a:solidFill>
                <a:latin typeface="Courier New"/>
                <a:ea typeface="Courier New"/>
                <a:cs typeface="Courier New"/>
                <a:sym typeface="Courier New"/>
              </a:rPr>
              <a:t> main</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666600"/>
              </a:buClr>
              <a:buSzPts val="1400"/>
              <a:buFont typeface="Arial"/>
              <a:buNone/>
            </a:pP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0066"/>
                </a:solidFill>
                <a:latin typeface="Courier New"/>
                <a:ea typeface="Courier New"/>
                <a:cs typeface="Courier New"/>
                <a:sym typeface="Courier New"/>
              </a:rPr>
              <a:t>Distance</a:t>
            </a:r>
            <a:r>
              <a:rPr b="1" i="0" lang="en-US" sz="1400" u="none" cap="none" strike="noStrike">
                <a:solidFill>
                  <a:srgbClr val="000000"/>
                </a:solidFill>
                <a:latin typeface="Courier New"/>
                <a:ea typeface="Courier New"/>
                <a:cs typeface="Courier New"/>
                <a:sym typeface="Courier New"/>
              </a:rPr>
              <a:t> D1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6666"/>
                </a:solidFill>
                <a:latin typeface="Courier New"/>
                <a:ea typeface="Courier New"/>
                <a:cs typeface="Courier New"/>
                <a:sym typeface="Courier New"/>
              </a:rPr>
              <a:t>11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10</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D2</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6666"/>
                </a:solidFill>
                <a:latin typeface="Courier New"/>
                <a:ea typeface="Courier New"/>
                <a:cs typeface="Courier New"/>
                <a:sym typeface="Courier New"/>
              </a:rPr>
              <a:t>5</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11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cout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"First Distance :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displayDistance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cout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"Second Distance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D2</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displayDistance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880000"/>
              </a:buClr>
              <a:buSzPts val="1400"/>
              <a:buFont typeface="Arial"/>
              <a:buNone/>
            </a:pPr>
            <a:r>
              <a:rPr b="1" i="0" lang="en-US" sz="1400" u="none" cap="none" strike="noStrike">
                <a:solidFill>
                  <a:srgbClr val="880000"/>
                </a:solidFill>
                <a:latin typeface="Courier New"/>
                <a:ea typeface="Courier New"/>
                <a:cs typeface="Courier New"/>
                <a:sym typeface="Courier New"/>
              </a:rPr>
              <a:t>// use assignment operator</a:t>
            </a:r>
            <a:r>
              <a:rPr b="1" i="0" lang="en-US" sz="14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D1 </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D2</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cout </a:t>
            </a:r>
            <a:r>
              <a:rPr b="1" i="0" lang="en-US" sz="1400" u="none" cap="none" strike="noStrike">
                <a:solidFill>
                  <a:srgbClr val="666600"/>
                </a:solidFill>
                <a:latin typeface="Courier New"/>
                <a:ea typeface="Courier New"/>
                <a:cs typeface="Courier New"/>
                <a:sym typeface="Courier New"/>
              </a:rPr>
              <a:t>&lt;&lt;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8800"/>
                </a:solidFill>
                <a:latin typeface="Courier New"/>
                <a:ea typeface="Courier New"/>
                <a:cs typeface="Courier New"/>
                <a:sym typeface="Courier New"/>
              </a:rPr>
              <a:t>"First Distance :"</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urier New"/>
                <a:ea typeface="Courier New"/>
                <a:cs typeface="Courier New"/>
                <a:sym typeface="Courier New"/>
              </a:rPr>
              <a:t>D1</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displayDistance</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0088"/>
                </a:solidFill>
                <a:latin typeface="Courier New"/>
                <a:ea typeface="Courier New"/>
                <a:cs typeface="Courier New"/>
                <a:sym typeface="Courier New"/>
              </a:rPr>
              <a:t>return</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006666"/>
                </a:solidFill>
                <a:latin typeface="Courier New"/>
                <a:ea typeface="Courier New"/>
                <a:cs typeface="Courier New"/>
                <a:sym typeface="Courier New"/>
              </a:rPr>
              <a:t>0</a:t>
            </a:r>
            <a:r>
              <a:rPr b="1" i="0" lang="en-US" sz="1400" u="none" cap="none" strike="noStrike">
                <a:solidFill>
                  <a:srgbClr val="666600"/>
                </a:solidFill>
                <a:latin typeface="Courier New"/>
                <a:ea typeface="Courier New"/>
                <a:cs typeface="Courier New"/>
                <a:sym typeface="Courier New"/>
              </a:rPr>
              <a:t>;</a:t>
            </a:r>
            <a:r>
              <a:rPr b="1"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6666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Output: </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Courier New"/>
                <a:ea typeface="Courier New"/>
                <a:cs typeface="Courier New"/>
                <a:sym typeface="Courier New"/>
              </a:rPr>
              <a:t>First Distance : F: 11 I:10 </a:t>
            </a:r>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Courier New"/>
                <a:ea typeface="Courier New"/>
                <a:cs typeface="Courier New"/>
                <a:sym typeface="Courier New"/>
              </a:rPr>
              <a:t>Second Distance :F: 5 I:11 </a:t>
            </a:r>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Courier New"/>
                <a:ea typeface="Courier New"/>
                <a:cs typeface="Courier New"/>
                <a:sym typeface="Courier New"/>
              </a:rPr>
              <a:t>First Distance :F: 5 I:11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br>
              <a:rPr b="1" i="0" lang="en-US" sz="2400" u="none" cap="none" strike="noStrike">
                <a:solidFill>
                  <a:schemeClr val="dk1"/>
                </a:solidFill>
                <a:latin typeface="Arial"/>
                <a:ea typeface="Arial"/>
                <a:cs typeface="Arial"/>
                <a:sym typeface="Arial"/>
              </a:rPr>
            </a:b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Why is Overloading Useful?</a:t>
            </a:r>
            <a:endParaRPr/>
          </a:p>
        </p:txBody>
      </p:sp>
      <p:sp>
        <p:nvSpPr>
          <p:cNvPr id="100" name="Google Shape;100;p15"/>
          <p:cNvSpPr txBox="1"/>
          <p:nvPr>
            <p:ph idx="1" type="body"/>
          </p:nvPr>
        </p:nvSpPr>
        <p:spPr>
          <a:xfrm>
            <a:off x="715617" y="1600200"/>
            <a:ext cx="9495183"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Function overloading allows functions that   conceptually perform the same task on objects of different types to be given the same name.</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Char char="•"/>
            </a:pPr>
            <a:r>
              <a:rPr lang="en-US"/>
              <a:t>Operator overloading provides a convenient notation for manipulating user-defined  objects with conventional operators.</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800"/>
              <a:t>Operator Overloading</a:t>
            </a:r>
            <a:br>
              <a:rPr lang="en-US" sz="4800"/>
            </a:br>
            <a:endParaRPr sz="4800"/>
          </a:p>
        </p:txBody>
      </p:sp>
      <p:sp>
        <p:nvSpPr>
          <p:cNvPr id="107" name="Google Shape;107;p16"/>
          <p:cNvSpPr txBox="1"/>
          <p:nvPr>
            <p:ph idx="1" type="body"/>
          </p:nvPr>
        </p:nvSpPr>
        <p:spPr>
          <a:xfrm>
            <a:off x="838200" y="1600200"/>
            <a:ext cx="9448800" cy="4800600"/>
          </a:xfrm>
          <a:prstGeom prst="rect">
            <a:avLst/>
          </a:prstGeom>
          <a:noFill/>
          <a:ln>
            <a:noFill/>
          </a:ln>
        </p:spPr>
        <p:txBody>
          <a:bodyPr anchorCtr="0" anchor="t" bIns="45700" lIns="91425" spcFirstLastPara="1" rIns="91425" wrap="square" tIns="45700">
            <a:normAutofit/>
          </a:bodyPr>
          <a:lstStyle/>
          <a:p>
            <a:pPr indent="-533400" lvl="0" marL="533400" rtl="0" algn="l">
              <a:lnSpc>
                <a:spcPct val="90000"/>
              </a:lnSpc>
              <a:spcBef>
                <a:spcPts val="0"/>
              </a:spcBef>
              <a:spcAft>
                <a:spcPts val="0"/>
              </a:spcAft>
              <a:buClr>
                <a:schemeClr val="dk1"/>
              </a:buClr>
              <a:buSzPts val="3600"/>
              <a:buChar char="•"/>
            </a:pPr>
            <a:r>
              <a:rPr lang="en-US" sz="3600"/>
              <a:t>Operator overloading</a:t>
            </a:r>
            <a:endParaRPr sz="3600"/>
          </a:p>
          <a:p>
            <a:pPr indent="-419100" lvl="1" marL="876300" rtl="0" algn="l">
              <a:lnSpc>
                <a:spcPct val="90000"/>
              </a:lnSpc>
              <a:spcBef>
                <a:spcPts val="500"/>
              </a:spcBef>
              <a:spcAft>
                <a:spcPts val="0"/>
              </a:spcAft>
              <a:buClr>
                <a:schemeClr val="dk1"/>
              </a:buClr>
              <a:buSzPts val="3600"/>
              <a:buChar char="•"/>
            </a:pPr>
            <a:r>
              <a:rPr lang="en-US" sz="3600"/>
              <a:t>Enabling C++’s operators to work with class objects</a:t>
            </a:r>
            <a:endParaRPr/>
          </a:p>
          <a:p>
            <a:pPr indent="-419100" lvl="1" marL="876300" rtl="0" algn="l">
              <a:lnSpc>
                <a:spcPct val="90000"/>
              </a:lnSpc>
              <a:spcBef>
                <a:spcPts val="500"/>
              </a:spcBef>
              <a:spcAft>
                <a:spcPts val="0"/>
              </a:spcAft>
              <a:buClr>
                <a:schemeClr val="dk1"/>
              </a:buClr>
              <a:buSzPts val="3600"/>
              <a:buChar char="•"/>
            </a:pPr>
            <a:r>
              <a:rPr lang="en-US" sz="3600"/>
              <a:t>Using traditional operators with user-defined objects</a:t>
            </a:r>
            <a:endParaRPr/>
          </a:p>
          <a:p>
            <a:pPr indent="-419100" lvl="1" marL="876300" rtl="0" algn="l">
              <a:lnSpc>
                <a:spcPct val="90000"/>
              </a:lnSpc>
              <a:spcBef>
                <a:spcPts val="500"/>
              </a:spcBef>
              <a:spcAft>
                <a:spcPts val="0"/>
              </a:spcAft>
              <a:buClr>
                <a:schemeClr val="dk1"/>
              </a:buClr>
              <a:buSzPts val="3600"/>
              <a:buChar char="•"/>
            </a:pPr>
            <a:r>
              <a:rPr lang="en-US" sz="3600"/>
              <a:t>Requires great care; when overloading is misused, program difficult to understand</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alibri"/>
              <a:buNone/>
            </a:pPr>
            <a:r>
              <a:rPr lang="en-US" sz="4800"/>
              <a:t>Operator Overloading</a:t>
            </a:r>
            <a:endParaRPr/>
          </a:p>
        </p:txBody>
      </p:sp>
      <p:sp>
        <p:nvSpPr>
          <p:cNvPr id="113" name="Google Shape;113;p17"/>
          <p:cNvSpPr txBox="1"/>
          <p:nvPr>
            <p:ph idx="1" type="body"/>
          </p:nvPr>
        </p:nvSpPr>
        <p:spPr>
          <a:xfrm>
            <a:off x="152400" y="1600200"/>
            <a:ext cx="10515600" cy="5943600"/>
          </a:xfrm>
          <a:prstGeom prst="rect">
            <a:avLst/>
          </a:prstGeom>
          <a:noFill/>
          <a:ln>
            <a:noFill/>
          </a:ln>
        </p:spPr>
        <p:txBody>
          <a:bodyPr anchorCtr="0" anchor="t" bIns="45700" lIns="91425" spcFirstLastPara="1" rIns="91425" wrap="square" tIns="45700">
            <a:normAutofit/>
          </a:bodyPr>
          <a:lstStyle/>
          <a:p>
            <a:pPr indent="-419100" lvl="1" marL="876300" rtl="0" algn="l">
              <a:lnSpc>
                <a:spcPct val="90000"/>
              </a:lnSpc>
              <a:spcBef>
                <a:spcPts val="0"/>
              </a:spcBef>
              <a:spcAft>
                <a:spcPts val="0"/>
              </a:spcAft>
              <a:buClr>
                <a:schemeClr val="dk1"/>
              </a:buClr>
              <a:buSzPts val="3400"/>
              <a:buChar char="•"/>
            </a:pPr>
            <a:r>
              <a:rPr lang="en-US" sz="3400"/>
              <a:t>Examples of already overloaded operators</a:t>
            </a:r>
            <a:endParaRPr/>
          </a:p>
          <a:p>
            <a:pPr indent="-381000" lvl="2" marL="1295400" rtl="0" algn="l">
              <a:lnSpc>
                <a:spcPct val="90000"/>
              </a:lnSpc>
              <a:spcBef>
                <a:spcPts val="500"/>
              </a:spcBef>
              <a:spcAft>
                <a:spcPts val="0"/>
              </a:spcAft>
              <a:buClr>
                <a:schemeClr val="dk1"/>
              </a:buClr>
              <a:buSzPts val="3400"/>
              <a:buChar char="•"/>
            </a:pPr>
            <a:r>
              <a:rPr lang="en-US" sz="3400"/>
              <a:t>Operator </a:t>
            </a:r>
            <a:r>
              <a:rPr b="1" lang="en-US" sz="3400">
                <a:latin typeface="Courier New"/>
                <a:ea typeface="Courier New"/>
                <a:cs typeface="Courier New"/>
                <a:sym typeface="Courier New"/>
              </a:rPr>
              <a:t>&lt;&lt;</a:t>
            </a:r>
            <a:r>
              <a:rPr lang="en-US" sz="3400"/>
              <a:t> is both the stream-insertion operator and the bitwise left-shift operator</a:t>
            </a:r>
            <a:endParaRPr/>
          </a:p>
          <a:p>
            <a:pPr indent="-381000" lvl="2" marL="1295400" rtl="0" algn="l">
              <a:lnSpc>
                <a:spcPct val="90000"/>
              </a:lnSpc>
              <a:spcBef>
                <a:spcPts val="500"/>
              </a:spcBef>
              <a:spcAft>
                <a:spcPts val="0"/>
              </a:spcAft>
              <a:buClr>
                <a:schemeClr val="dk1"/>
              </a:buClr>
              <a:buSzPts val="3400"/>
              <a:buChar char="•"/>
            </a:pPr>
            <a:r>
              <a:rPr b="1" lang="en-US" sz="3400">
                <a:latin typeface="Courier New"/>
                <a:ea typeface="Courier New"/>
                <a:cs typeface="Courier New"/>
                <a:sym typeface="Courier New"/>
              </a:rPr>
              <a:t>+</a:t>
            </a:r>
            <a:r>
              <a:rPr lang="en-US" sz="3400"/>
              <a:t> and </a:t>
            </a:r>
            <a:r>
              <a:rPr b="1" lang="en-US" sz="3400">
                <a:latin typeface="Courier New"/>
                <a:ea typeface="Courier New"/>
                <a:cs typeface="Courier New"/>
                <a:sym typeface="Courier New"/>
              </a:rPr>
              <a:t>-</a:t>
            </a:r>
            <a:r>
              <a:rPr lang="en-US" sz="3400"/>
              <a:t>, perform arithmetic on multiple types</a:t>
            </a:r>
            <a:endParaRPr/>
          </a:p>
          <a:p>
            <a:pPr indent="-419100" lvl="1" marL="876300" rtl="0" algn="l">
              <a:lnSpc>
                <a:spcPct val="90000"/>
              </a:lnSpc>
              <a:spcBef>
                <a:spcPts val="500"/>
              </a:spcBef>
              <a:spcAft>
                <a:spcPts val="0"/>
              </a:spcAft>
              <a:buClr>
                <a:schemeClr val="dk1"/>
              </a:buClr>
              <a:buSzPts val="3400"/>
              <a:buChar char="•"/>
            </a:pPr>
            <a:r>
              <a:rPr lang="en-US" sz="3400"/>
              <a:t>Compiler generates the appropriate code based on the manner in which the operator is used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19" name="Google Shape;119;p18"/>
          <p:cNvSpPr txBox="1"/>
          <p:nvPr>
            <p:ph idx="1" type="body"/>
          </p:nvPr>
        </p:nvSpPr>
        <p:spPr>
          <a:xfrm>
            <a:off x="838200" y="1752600"/>
            <a:ext cx="929640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Overloading an operator - Write function definition as normal</a:t>
            </a:r>
            <a:endParaRPr/>
          </a:p>
          <a:p>
            <a:pPr indent="-228600" lvl="0" marL="228600" rtl="0" algn="l">
              <a:lnSpc>
                <a:spcPct val="90000"/>
              </a:lnSpc>
              <a:spcBef>
                <a:spcPts val="1000"/>
              </a:spcBef>
              <a:spcAft>
                <a:spcPts val="0"/>
              </a:spcAft>
              <a:buClr>
                <a:schemeClr val="dk1"/>
              </a:buClr>
              <a:buSzPts val="2800"/>
              <a:buNone/>
            </a:pPr>
            <a:r>
              <a:rPr lang="en-US"/>
              <a:t>Syntax: </a:t>
            </a:r>
            <a:endParaRPr/>
          </a:p>
          <a:p>
            <a:pPr indent="-228600" lvl="0" marL="228600" rtl="0" algn="l">
              <a:lnSpc>
                <a:spcPct val="90000"/>
              </a:lnSpc>
              <a:spcBef>
                <a:spcPts val="1000"/>
              </a:spcBef>
              <a:spcAft>
                <a:spcPts val="0"/>
              </a:spcAft>
              <a:buClr>
                <a:schemeClr val="dk1"/>
              </a:buClr>
              <a:buSzPts val="2800"/>
              <a:buNone/>
            </a:pPr>
            <a:r>
              <a:rPr lang="en-US"/>
              <a:t>returnType classname::</a:t>
            </a:r>
            <a:r>
              <a:rPr b="1" lang="en-US"/>
              <a:t>operator op(arguments</a:t>
            </a:r>
            <a:r>
              <a:rPr lang="en-US"/>
              <a:t>) </a:t>
            </a:r>
            <a:endParaRPr/>
          </a:p>
          <a:p>
            <a:pPr indent="-228600" lvl="0" marL="228600" rtl="0" algn="l">
              <a:lnSpc>
                <a:spcPct val="90000"/>
              </a:lnSpc>
              <a:spcBef>
                <a:spcPts val="1000"/>
              </a:spcBef>
              <a:spcAft>
                <a:spcPts val="0"/>
              </a:spcAft>
              <a:buClr>
                <a:schemeClr val="dk1"/>
              </a:buClr>
              <a:buSzPts val="2800"/>
              <a:buNone/>
            </a:pPr>
            <a:r>
              <a:rPr lang="en-US"/>
              <a:t>{ </a:t>
            </a:r>
            <a:endParaRPr/>
          </a:p>
          <a:p>
            <a:pPr indent="-228600" lvl="0" marL="228600" rtl="0" algn="l">
              <a:lnSpc>
                <a:spcPct val="90000"/>
              </a:lnSpc>
              <a:spcBef>
                <a:spcPts val="1000"/>
              </a:spcBef>
              <a:spcAft>
                <a:spcPts val="0"/>
              </a:spcAft>
              <a:buClr>
                <a:schemeClr val="dk1"/>
              </a:buClr>
              <a:buSzPts val="2800"/>
              <a:buNone/>
            </a:pPr>
            <a:r>
              <a:rPr lang="en-US"/>
              <a:t>Function body; </a:t>
            </a:r>
            <a:endParaRPr/>
          </a:p>
          <a:p>
            <a:pPr indent="-228600" lvl="0" marL="228600" rtl="0" algn="l">
              <a:lnSpc>
                <a:spcPct val="90000"/>
              </a:lnSpc>
              <a:spcBef>
                <a:spcPts val="1000"/>
              </a:spcBef>
              <a:spcAft>
                <a:spcPts val="0"/>
              </a:spcAft>
              <a:buClr>
                <a:schemeClr val="dk1"/>
              </a:buClr>
              <a:buSzPts val="2800"/>
              <a:buNone/>
            </a:pPr>
            <a:r>
              <a:rPr lang="en-US"/>
              <a:t>} Function name is keyword </a:t>
            </a:r>
            <a:r>
              <a:rPr b="1" lang="en-US">
                <a:latin typeface="Courier New"/>
                <a:ea typeface="Courier New"/>
                <a:cs typeface="Courier New"/>
                <a:sym typeface="Courier New"/>
              </a:rPr>
              <a:t>operator</a:t>
            </a:r>
            <a:r>
              <a:rPr lang="en-US"/>
              <a:t> followed by the symbol for the operator being overloaded</a:t>
            </a:r>
            <a:endParaRPr/>
          </a:p>
        </p:txBody>
      </p:sp>
      <p:sp>
        <p:nvSpPr>
          <p:cNvPr id="120" name="Google Shape;120;p18"/>
          <p:cNvSpPr txBox="1"/>
          <p:nvPr>
            <p:ph type="title"/>
          </p:nvPr>
        </p:nvSpPr>
        <p:spPr>
          <a:xfrm>
            <a:off x="689113" y="274638"/>
            <a:ext cx="9521687"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800"/>
              <a:t>General Rules for Operator Overloading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Using operators</a:t>
            </a:r>
            <a:endParaRPr/>
          </a:p>
          <a:p>
            <a:pPr indent="-228600" lvl="1" marL="685800" rtl="0" algn="l">
              <a:lnSpc>
                <a:spcPct val="90000"/>
              </a:lnSpc>
              <a:spcBef>
                <a:spcPts val="500"/>
              </a:spcBef>
              <a:spcAft>
                <a:spcPts val="0"/>
              </a:spcAft>
              <a:buClr>
                <a:schemeClr val="dk1"/>
              </a:buClr>
              <a:buSzPts val="3200"/>
              <a:buChar char="•"/>
            </a:pPr>
            <a:r>
              <a:rPr lang="en-US" sz="3200"/>
              <a:t>To use an operator on a class object it must be overloaded unless the assignment operator</a:t>
            </a:r>
            <a:r>
              <a:rPr b="1" lang="en-US" sz="3200">
                <a:latin typeface="Courier New"/>
                <a:ea typeface="Courier New"/>
                <a:cs typeface="Courier New"/>
                <a:sym typeface="Courier New"/>
              </a:rPr>
              <a:t>(=)</a:t>
            </a:r>
            <a:r>
              <a:rPr lang="en-US" sz="3200"/>
              <a:t>or the address operator</a:t>
            </a:r>
            <a:r>
              <a:rPr b="1" lang="en-US" sz="3200">
                <a:latin typeface="Courier New"/>
                <a:ea typeface="Courier New"/>
                <a:cs typeface="Courier New"/>
                <a:sym typeface="Courier New"/>
              </a:rPr>
              <a:t>(&amp;)</a:t>
            </a:r>
            <a:endParaRPr/>
          </a:p>
          <a:p>
            <a:pPr indent="-228600" lvl="2" marL="1143000" rtl="0" algn="l">
              <a:lnSpc>
                <a:spcPct val="90000"/>
              </a:lnSpc>
              <a:spcBef>
                <a:spcPts val="500"/>
              </a:spcBef>
              <a:spcAft>
                <a:spcPts val="0"/>
              </a:spcAft>
              <a:buClr>
                <a:schemeClr val="dk1"/>
              </a:buClr>
              <a:buSzPts val="3200"/>
              <a:buChar char="•"/>
            </a:pPr>
            <a:r>
              <a:rPr lang="en-US" sz="3200"/>
              <a:t>Assignment operator by default performs memberwise assignment </a:t>
            </a:r>
            <a:endParaRPr/>
          </a:p>
          <a:p>
            <a:pPr indent="-228600" lvl="2" marL="1143000" rtl="0" algn="l">
              <a:lnSpc>
                <a:spcPct val="90000"/>
              </a:lnSpc>
              <a:spcBef>
                <a:spcPts val="500"/>
              </a:spcBef>
              <a:spcAft>
                <a:spcPts val="0"/>
              </a:spcAft>
              <a:buClr>
                <a:schemeClr val="dk1"/>
              </a:buClr>
              <a:buSzPts val="3200"/>
              <a:buChar char="•"/>
            </a:pPr>
            <a:r>
              <a:rPr lang="en-US" sz="3200"/>
              <a:t>Address operator (&amp;) by default returns the address of an object </a:t>
            </a:r>
            <a:endParaRPr sz="3200"/>
          </a:p>
          <a:p>
            <a:pPr indent="-50800" lvl="0" marL="228600" rtl="0" algn="l">
              <a:lnSpc>
                <a:spcPct val="90000"/>
              </a:lnSpc>
              <a:spcBef>
                <a:spcPts val="1000"/>
              </a:spcBef>
              <a:spcAft>
                <a:spcPts val="0"/>
              </a:spcAft>
              <a:buClr>
                <a:schemeClr val="dk1"/>
              </a:buClr>
              <a:buSzPts val="2800"/>
              <a:buNone/>
            </a:pPr>
            <a:r>
              <a:t/>
            </a:r>
            <a:endParaRPr/>
          </a:p>
        </p:txBody>
      </p:sp>
      <p:sp>
        <p:nvSpPr>
          <p:cNvPr id="126" name="Google Shape;1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t>General Rules for Operator Overloading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lang="en-US"/>
            </a:br>
            <a:r>
              <a:rPr lang="en-US"/>
              <a:t>Steps </a:t>
            </a:r>
            <a:endParaRPr/>
          </a:p>
        </p:txBody>
      </p:sp>
      <p:sp>
        <p:nvSpPr>
          <p:cNvPr id="132" name="Google Shape;13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1. Create a class that is to be used </a:t>
            </a:r>
            <a:endParaRPr/>
          </a:p>
          <a:p>
            <a:pPr indent="-228600" lvl="0" marL="228600" rtl="0" algn="l">
              <a:lnSpc>
                <a:spcPct val="90000"/>
              </a:lnSpc>
              <a:spcBef>
                <a:spcPts val="1000"/>
              </a:spcBef>
              <a:spcAft>
                <a:spcPts val="0"/>
              </a:spcAft>
              <a:buClr>
                <a:schemeClr val="dk1"/>
              </a:buClr>
              <a:buSzPts val="2800"/>
              <a:buNone/>
            </a:pPr>
            <a:r>
              <a:rPr lang="en-US"/>
              <a:t>2.Declare the operator function in the public part of the class. It may be either member function or friend function. </a:t>
            </a:r>
            <a:endParaRPr/>
          </a:p>
          <a:p>
            <a:pPr indent="-228600" lvl="0" marL="228600" rtl="0" algn="l">
              <a:lnSpc>
                <a:spcPct val="90000"/>
              </a:lnSpc>
              <a:spcBef>
                <a:spcPts val="1000"/>
              </a:spcBef>
              <a:spcAft>
                <a:spcPts val="0"/>
              </a:spcAft>
              <a:buClr>
                <a:schemeClr val="dk1"/>
              </a:buClr>
              <a:buSzPts val="2800"/>
              <a:buNone/>
            </a:pPr>
            <a:r>
              <a:rPr lang="en-US"/>
              <a:t>3.Define operator function to implement the operation required </a:t>
            </a:r>
            <a:endParaRPr/>
          </a:p>
          <a:p>
            <a:pPr indent="-228600" lvl="0" marL="228600" rtl="0" algn="l">
              <a:lnSpc>
                <a:spcPct val="90000"/>
              </a:lnSpc>
              <a:spcBef>
                <a:spcPts val="1000"/>
              </a:spcBef>
              <a:spcAft>
                <a:spcPts val="0"/>
              </a:spcAft>
              <a:buClr>
                <a:schemeClr val="dk1"/>
              </a:buClr>
              <a:buSzPts val="2800"/>
              <a:buNone/>
            </a:pPr>
            <a:r>
              <a:rPr lang="en-US"/>
              <a:t>4.Overloaded can be invoked using the syntax such as:       </a:t>
            </a:r>
            <a:r>
              <a:rPr b="1" lang="en-US"/>
              <a:t>op x;</a:t>
            </a: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38" name="Google Shape;138;p21"/>
          <p:cNvSpPr txBox="1"/>
          <p:nvPr>
            <p:ph type="title"/>
          </p:nvPr>
        </p:nvSpPr>
        <p:spPr>
          <a:xfrm>
            <a:off x="2057400" y="3048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000"/>
              <a:t>Restrictions on Operator Overloading </a:t>
            </a:r>
            <a:br>
              <a:rPr lang="en-US" sz="4000"/>
            </a:br>
            <a:endParaRPr sz="4000"/>
          </a:p>
        </p:txBody>
      </p:sp>
      <p:sp>
        <p:nvSpPr>
          <p:cNvPr id="139" name="Google Shape;139;p21"/>
          <p:cNvSpPr/>
          <p:nvPr/>
        </p:nvSpPr>
        <p:spPr>
          <a:xfrm>
            <a:off x="940904" y="1371600"/>
            <a:ext cx="9269896"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Following C++ Operator can’t be overloaded </a:t>
            </a:r>
            <a:endParaRPr b="0" i="0" sz="1400" u="none" cap="none" strike="noStrike">
              <a:solidFill>
                <a:srgbClr val="000000"/>
              </a:solidFill>
              <a:latin typeface="Arial"/>
              <a:ea typeface="Arial"/>
              <a:cs typeface="Arial"/>
              <a:sym typeface="Arial"/>
            </a:endParaRPr>
          </a:p>
          <a:p>
            <a:pPr indent="-228600" lvl="1" marL="4572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Class member access operators(. &amp; .*) </a:t>
            </a:r>
            <a:endParaRPr b="0" i="0" sz="1400" u="none" cap="none" strike="noStrike">
              <a:solidFill>
                <a:srgbClr val="000000"/>
              </a:solidFill>
              <a:latin typeface="Arial"/>
              <a:ea typeface="Arial"/>
              <a:cs typeface="Arial"/>
              <a:sym typeface="Arial"/>
            </a:endParaRPr>
          </a:p>
          <a:p>
            <a:pPr indent="-228600" lvl="1" marL="4572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Scope Resolution Operator(::) </a:t>
            </a:r>
            <a:endParaRPr b="0" i="0" sz="1400" u="none" cap="none" strike="noStrike">
              <a:solidFill>
                <a:srgbClr val="000000"/>
              </a:solidFill>
              <a:latin typeface="Arial"/>
              <a:ea typeface="Arial"/>
              <a:cs typeface="Arial"/>
              <a:sym typeface="Arial"/>
            </a:endParaRPr>
          </a:p>
          <a:p>
            <a:pPr indent="-228600" lvl="1" marL="4572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Sizeof Operator(sizeof()) </a:t>
            </a:r>
            <a:endParaRPr b="0" i="0" sz="1400" u="none" cap="none" strike="noStrike">
              <a:solidFill>
                <a:srgbClr val="000000"/>
              </a:solidFill>
              <a:latin typeface="Arial"/>
              <a:ea typeface="Arial"/>
              <a:cs typeface="Arial"/>
              <a:sym typeface="Arial"/>
            </a:endParaRPr>
          </a:p>
          <a:p>
            <a:pPr indent="-228600" lvl="1" marL="4572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Conditional Operator(?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