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797675" cy="9926625"/>
  <p:embeddedFontLst>
    <p:embeddedFont>
      <p:font typeface="Garamond"/>
      <p:regular r:id="rId32"/>
      <p:bold r:id="rId33"/>
      <p:italic r:id="rId34"/>
      <p:boldItalic r:id="rId35"/>
    </p:embeddedFont>
    <p:embeddedFont>
      <p:font typeface="Tahom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Garamond-bold.fntdata"/><Relationship Id="rId10" Type="http://schemas.openxmlformats.org/officeDocument/2006/relationships/slide" Target="slides/slide5.xml"/><Relationship Id="rId32" Type="http://schemas.openxmlformats.org/officeDocument/2006/relationships/font" Target="fonts/Garamond-regular.fntdata"/><Relationship Id="rId13" Type="http://schemas.openxmlformats.org/officeDocument/2006/relationships/slide" Target="slides/slide8.xml"/><Relationship Id="rId35" Type="http://schemas.openxmlformats.org/officeDocument/2006/relationships/font" Target="fonts/Garamond-boldItalic.fntdata"/><Relationship Id="rId12" Type="http://schemas.openxmlformats.org/officeDocument/2006/relationships/slide" Target="slides/slide7.xml"/><Relationship Id="rId34" Type="http://schemas.openxmlformats.org/officeDocument/2006/relationships/font" Target="fonts/Garamond-italic.fntdata"/><Relationship Id="rId15" Type="http://schemas.openxmlformats.org/officeDocument/2006/relationships/slide" Target="slides/slide10.xml"/><Relationship Id="rId37" Type="http://schemas.openxmlformats.org/officeDocument/2006/relationships/font" Target="fonts/Tahoma-bold.fntdata"/><Relationship Id="rId14" Type="http://schemas.openxmlformats.org/officeDocument/2006/relationships/slide" Target="slides/slide9.xml"/><Relationship Id="rId36" Type="http://schemas.openxmlformats.org/officeDocument/2006/relationships/font" Target="fonts/Tahom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16:notes"/>
          <p:cNvSpPr txBox="1"/>
          <p:nvPr>
            <p:ph idx="2" type="hdr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Student Book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6:notes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16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17:notes"/>
          <p:cNvSpPr txBox="1"/>
          <p:nvPr>
            <p:ph idx="2" type="hdr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Student Book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7:notes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9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22:notes"/>
          <p:cNvSpPr txBox="1"/>
          <p:nvPr>
            <p:ph idx="2" type="hdr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Student Book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2:notes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22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23:notes"/>
          <p:cNvSpPr txBox="1"/>
          <p:nvPr>
            <p:ph idx="2" type="hdr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Student Book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3:notes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24:notes"/>
          <p:cNvSpPr txBox="1"/>
          <p:nvPr>
            <p:ph idx="2" type="hdr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Student Book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4:notes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24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5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indent="-308610" lvl="4" marL="22860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indent="-308610" lvl="5" marL="2743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7pPr>
            <a:lvl8pPr indent="-308609" lvl="7" marL="3657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8pPr>
            <a:lvl9pPr indent="-308609" lvl="8" marL="4114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indent="-308610" lvl="4" marL="22860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indent="-308610" lvl="5" marL="2743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7pPr>
            <a:lvl8pPr indent="-308609" lvl="7" marL="3657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8pPr>
            <a:lvl9pPr indent="-308609" lvl="8" marL="4114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indent="-308610" lvl="4" marL="22860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indent="-308610" lvl="5" marL="2743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7pPr>
            <a:lvl8pPr indent="-308609" lvl="7" marL="3657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8pPr>
            <a:lvl9pPr indent="-308609" lvl="8" marL="4114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28" name="Google Shape;28;p3"/>
            <p:cNvGrpSpPr/>
            <p:nvPr/>
          </p:nvGrpSpPr>
          <p:grpSpPr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1728" y="2644"/>
                <a:ext cx="2882" cy="1671"/>
              </a:xfrm>
              <a:custGeom>
                <a:rect b="b" l="l" r="r" t="t"/>
                <a:pathLst>
                  <a:path extrusionOk="0" h="1671" w="2882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309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4170" y="2671"/>
                <a:ext cx="1259" cy="811"/>
              </a:xfrm>
              <a:custGeom>
                <a:rect b="b" l="l" r="r" t="t"/>
                <a:pathLst>
                  <a:path extrusionOk="0" h="811" w="1259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3092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2900" y="3346"/>
                <a:ext cx="2849" cy="969"/>
              </a:xfrm>
              <a:custGeom>
                <a:rect b="b" l="l" r="r" t="t"/>
                <a:pathLst>
                  <a:path extrusionOk="0" h="969" w="284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>
                <a:gsLst>
                  <a:gs pos="0">
                    <a:srgbClr val="002E8B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748" y="2230"/>
                <a:ext cx="3007" cy="2085"/>
              </a:xfrm>
              <a:custGeom>
                <a:rect b="b" l="l" r="r" t="t"/>
                <a:pathLst>
                  <a:path extrusionOk="0" h="2085" w="3007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4501" y="2317"/>
                <a:ext cx="1248" cy="539"/>
              </a:xfrm>
              <a:custGeom>
                <a:rect b="b" l="l" r="r" t="t"/>
                <a:pathLst>
                  <a:path extrusionOk="0" h="539" w="1248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>
                <a:gsLst>
                  <a:gs pos="0">
                    <a:srgbClr val="003090"/>
                  </a:gs>
                  <a:gs pos="100000">
                    <a:schemeClr val="dk2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</p:grpSp>
        <p:sp>
          <p:nvSpPr>
            <p:cNvPr id="34" name="Google Shape;34;p3"/>
            <p:cNvSpPr/>
            <p:nvPr/>
          </p:nvSpPr>
          <p:spPr>
            <a:xfrm>
              <a:off x="3322" y="1341"/>
              <a:ext cx="1825" cy="1537"/>
            </a:xfrm>
            <a:custGeom>
              <a:rect b="b" l="l" r="r" t="t"/>
              <a:pathLst>
                <a:path extrusionOk="0" h="1469" w="2296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>
              <a:gsLst>
                <a:gs pos="0">
                  <a:srgbClr val="002F8D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0" y="0"/>
              <a:ext cx="5758" cy="1776"/>
            </a:xfrm>
            <a:custGeom>
              <a:rect b="b" l="l" r="r" t="t"/>
              <a:pathLst>
                <a:path extrusionOk="0" h="1906" w="5740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685800" y="1736725"/>
            <a:ext cx="7772400" cy="192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24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0" type="dt"/>
          </p:nvPr>
        </p:nvSpPr>
        <p:spPr>
          <a:xfrm>
            <a:off x="457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1" type="ftr"/>
          </p:nvPr>
        </p:nvSpPr>
        <p:spPr>
          <a:xfrm>
            <a:off x="3124200" y="62515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6553200" y="6254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9pPr>
          </a:lstStyle>
          <a:p/>
        </p:txBody>
      </p:sp>
      <p:sp>
        <p:nvSpPr>
          <p:cNvPr id="44" name="Google Shape;44;p4"/>
          <p:cNvSpPr txBox="1"/>
          <p:nvPr>
            <p:ph idx="10" type="dt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4"/>
          <p:cNvSpPr txBox="1"/>
          <p:nvPr>
            <p:ph idx="11" type="ftr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■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4pPr>
            <a:lvl5pPr indent="-308610" lvl="4" marL="22860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5pPr>
            <a:lvl6pPr indent="-308610" lvl="5" marL="2743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6pPr>
            <a:lvl7pPr indent="-308610" lvl="6" marL="3200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7pPr>
            <a:lvl8pPr indent="-308609" lvl="7" marL="3657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8pPr>
            <a:lvl9pPr indent="-308609" lvl="8" marL="4114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9pPr>
          </a:lstStyle>
          <a:p/>
        </p:txBody>
      </p:sp>
      <p:sp>
        <p:nvSpPr>
          <p:cNvPr id="50" name="Google Shape;50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■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4pPr>
            <a:lvl5pPr indent="-308610" lvl="4" marL="22860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5pPr>
            <a:lvl6pPr indent="-308610" lvl="5" marL="2743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6pPr>
            <a:lvl7pPr indent="-308610" lvl="6" marL="3200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7pPr>
            <a:lvl8pPr indent="-308609" lvl="7" marL="3657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8pPr>
            <a:lvl9pPr indent="-308609" lvl="8" marL="4114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9pPr>
          </a:lstStyle>
          <a:p/>
        </p:txBody>
      </p:sp>
      <p:sp>
        <p:nvSpPr>
          <p:cNvPr id="51" name="Google Shape;51;p5"/>
          <p:cNvSpPr txBox="1"/>
          <p:nvPr>
            <p:ph idx="10" type="dt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5"/>
          <p:cNvSpPr txBox="1"/>
          <p:nvPr>
            <p:ph idx="11" type="ftr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57" name="Google Shape;57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4pPr>
            <a:lvl5pPr indent="-299720" lvl="4" marL="22860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5pPr>
            <a:lvl6pPr indent="-299720" lvl="5" marL="27432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6pPr>
            <a:lvl7pPr indent="-299720" lvl="6" marL="32004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7pPr>
            <a:lvl8pPr indent="-299720" lvl="7" marL="36576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8pPr>
            <a:lvl9pPr indent="-299720" lvl="8" marL="41148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9pPr>
          </a:lstStyle>
          <a:p/>
        </p:txBody>
      </p:sp>
      <p:sp>
        <p:nvSpPr>
          <p:cNvPr id="58" name="Google Shape;58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59" name="Google Shape;59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4pPr>
            <a:lvl5pPr indent="-299720" lvl="4" marL="22860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5pPr>
            <a:lvl6pPr indent="-299720" lvl="5" marL="27432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6pPr>
            <a:lvl7pPr indent="-299720" lvl="6" marL="32004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7pPr>
            <a:lvl8pPr indent="-299720" lvl="7" marL="36576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8pPr>
            <a:lvl9pPr indent="-299720" lvl="8" marL="41148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9pPr>
          </a:lstStyle>
          <a:p/>
        </p:txBody>
      </p:sp>
      <p:sp>
        <p:nvSpPr>
          <p:cNvPr id="60" name="Google Shape;60;p6"/>
          <p:cNvSpPr txBox="1"/>
          <p:nvPr>
            <p:ph idx="10" type="dt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6"/>
          <p:cNvSpPr txBox="1"/>
          <p:nvPr>
            <p:ph idx="11" type="ftr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7"/>
          <p:cNvSpPr txBox="1"/>
          <p:nvPr>
            <p:ph idx="11" type="ftr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idx="10" type="dt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40"/>
              </a:spcBef>
              <a:spcAft>
                <a:spcPts val="0"/>
              </a:spcAft>
              <a:buSzPts val="2240"/>
              <a:buChar char="■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■"/>
              <a:defRPr sz="28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4pPr>
            <a:lvl5pPr indent="-317500" lvl="4" marL="22860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5pPr>
            <a:lvl6pPr indent="-317500" lvl="5" marL="27432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6pPr>
            <a:lvl7pPr indent="-317500" lvl="6" marL="32004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7pPr>
            <a:lvl8pPr indent="-317500" lvl="7" marL="36576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8pPr>
            <a:lvl9pPr indent="-317500" lvl="8" marL="41148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0" type="dt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9" name="Google Shape;9;p1"/>
            <p:cNvGrpSpPr/>
            <p:nvPr/>
          </p:nvGrpSpPr>
          <p:grpSpPr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" name="Google Shape;10;p1"/>
              <p:cNvSpPr/>
              <p:nvPr/>
            </p:nvSpPr>
            <p:spPr>
              <a:xfrm>
                <a:off x="1728" y="2644"/>
                <a:ext cx="2882" cy="1671"/>
              </a:xfrm>
              <a:custGeom>
                <a:rect b="b" l="l" r="r" t="t"/>
                <a:pathLst>
                  <a:path extrusionOk="0" h="1671" w="2882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309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4170" y="2671"/>
                <a:ext cx="1259" cy="811"/>
              </a:xfrm>
              <a:custGeom>
                <a:rect b="b" l="l" r="r" t="t"/>
                <a:pathLst>
                  <a:path extrusionOk="0" h="811" w="1259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3092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900" y="3346"/>
                <a:ext cx="2849" cy="969"/>
              </a:xfrm>
              <a:custGeom>
                <a:rect b="b" l="l" r="r" t="t"/>
                <a:pathLst>
                  <a:path extrusionOk="0" h="969" w="284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>
                <a:gsLst>
                  <a:gs pos="0">
                    <a:srgbClr val="002E8B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2748" y="2230"/>
                <a:ext cx="3007" cy="2085"/>
              </a:xfrm>
              <a:custGeom>
                <a:rect b="b" l="l" r="r" t="t"/>
                <a:pathLst>
                  <a:path extrusionOk="0" h="2085" w="3007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4501" y="2317"/>
                <a:ext cx="1248" cy="539"/>
              </a:xfrm>
              <a:custGeom>
                <a:rect b="b" l="l" r="r" t="t"/>
                <a:pathLst>
                  <a:path extrusionOk="0" h="539" w="1248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>
                <a:gsLst>
                  <a:gs pos="0">
                    <a:srgbClr val="003090"/>
                  </a:gs>
                  <a:gs pos="100000">
                    <a:schemeClr val="dk2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</p:grpSp>
        <p:sp>
          <p:nvSpPr>
            <p:cNvPr id="15" name="Google Shape;15;p1"/>
            <p:cNvSpPr/>
            <p:nvPr/>
          </p:nvSpPr>
          <p:spPr>
            <a:xfrm>
              <a:off x="3322" y="1341"/>
              <a:ext cx="1825" cy="1537"/>
            </a:xfrm>
            <a:custGeom>
              <a:rect b="b" l="l" r="r" t="t"/>
              <a:pathLst>
                <a:path extrusionOk="0" h="1469" w="2296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>
              <a:gsLst>
                <a:gs pos="0">
                  <a:srgbClr val="002F8D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0"/>
              <a:ext cx="5758" cy="1776"/>
            </a:xfrm>
            <a:custGeom>
              <a:rect b="b" l="l" r="r" t="t"/>
              <a:pathLst>
                <a:path extrusionOk="0" h="1906" w="5740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Operator Overloading</a:t>
            </a:r>
            <a:br>
              <a:rPr lang="en-US" sz="4800"/>
            </a:br>
            <a:endParaRPr sz="4800"/>
          </a:p>
        </p:txBody>
      </p:sp>
      <p:sp>
        <p:nvSpPr>
          <p:cNvPr id="104" name="Google Shape;104;p13"/>
          <p:cNvSpPr txBox="1"/>
          <p:nvPr>
            <p:ph idx="1" type="body"/>
          </p:nvPr>
        </p:nvSpPr>
        <p:spPr>
          <a:xfrm>
            <a:off x="5334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spcBef>
                <a:spcPts val="0"/>
              </a:spcBef>
              <a:spcAft>
                <a:spcPts val="0"/>
              </a:spcAft>
              <a:buSzPts val="2520"/>
              <a:buChar char="■"/>
            </a:pPr>
            <a:r>
              <a:rPr lang="en-US" sz="3600"/>
              <a:t>Operator overloading</a:t>
            </a:r>
            <a:endParaRPr sz="3600"/>
          </a:p>
          <a:p>
            <a:pPr indent="-419100" lvl="1" marL="876300" rtl="0" algn="l">
              <a:spcBef>
                <a:spcPts val="720"/>
              </a:spcBef>
              <a:spcAft>
                <a:spcPts val="0"/>
              </a:spcAft>
              <a:buSzPts val="2520"/>
              <a:buChar char="■"/>
            </a:pPr>
            <a:r>
              <a:rPr lang="en-US" sz="3600"/>
              <a:t>Enabling C++’s operators to work with class objects</a:t>
            </a:r>
            <a:endParaRPr/>
          </a:p>
          <a:p>
            <a:pPr indent="-419100" lvl="1" marL="876300" rtl="0" algn="l">
              <a:spcBef>
                <a:spcPts val="720"/>
              </a:spcBef>
              <a:spcAft>
                <a:spcPts val="0"/>
              </a:spcAft>
              <a:buSzPts val="2520"/>
              <a:buChar char="■"/>
            </a:pPr>
            <a:r>
              <a:rPr lang="en-US" sz="3600"/>
              <a:t>Using traditional operators with user-defined objects</a:t>
            </a:r>
            <a:endParaRPr/>
          </a:p>
          <a:p>
            <a:pPr indent="-419100" lvl="1" marL="876300" rtl="0" algn="l">
              <a:spcBef>
                <a:spcPts val="720"/>
              </a:spcBef>
              <a:spcAft>
                <a:spcPts val="0"/>
              </a:spcAft>
              <a:buSzPts val="2520"/>
              <a:buChar char="■"/>
            </a:pPr>
            <a:r>
              <a:rPr lang="en-US" sz="3600"/>
              <a:t>Requires great care; when overloading is misused, program difficult to understand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Unary Operator Overloading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457200" y="1600200"/>
            <a:ext cx="3810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Example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/>
              <a:t>class Test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/>
              <a:t>{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/>
              <a:t>…………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/>
              <a:t>public: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/>
              <a:t>RT operator op()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/>
              <a:t>{……… }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/>
              <a:t>};</a:t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4572000" y="1752600"/>
            <a:ext cx="3810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void main()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…….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…….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op obj1; /* Same as obj1.operator op()*/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………………..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} </a:t>
            </a:r>
            <a:endParaRPr b="0" i="0" sz="32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</a:t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457200" y="1600200"/>
            <a:ext cx="411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#include&lt;iostream&gt;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using namespace std;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class increment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{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int m,n;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public: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increment(int x, int y)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{    m=x;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      n=y;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} </a:t>
            </a: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4572000" y="1524000"/>
            <a:ext cx="411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void display()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cout&lt;&lt;"m= "&lt;&lt;m&lt;&lt;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"n="&lt;&lt;n&lt;&lt;endl;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void operator ++()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m++;n++;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}; </a:t>
            </a:r>
            <a:endParaRPr b="0" i="0" sz="32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Unary operator overloading</a:t>
            </a:r>
            <a:endParaRPr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457200" y="1600200"/>
            <a:ext cx="4191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980"/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void main()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{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increment in1(20,30);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in1.display();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++in1;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in1.display(); </a:t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4800600" y="1905000"/>
            <a:ext cx="4343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increment in2(1,2);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in2.display();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in2.operator ++();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in2.display();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} </a:t>
            </a:r>
            <a:endParaRPr b="0" i="0" sz="36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79" name="Google Shape;179;p24"/>
          <p:cNvCxnSpPr/>
          <p:nvPr/>
        </p:nvCxnSpPr>
        <p:spPr>
          <a:xfrm rot="5400000">
            <a:off x="2324100" y="4152900"/>
            <a:ext cx="4495800" cy="1588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Using Friend Function 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381000" y="1676400"/>
            <a:ext cx="487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Example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/>
              <a:t>class Test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/>
              <a:t>{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/>
              <a:t>…………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/>
              <a:t>public: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/>
              <a:t>friend void operator op(Test);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/>
              <a:t>};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4648200" y="1752600"/>
            <a:ext cx="4495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void operator op(Test)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void main()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…….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…….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op obj1; /* Same as operator op(obj1)*/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………………..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} </a:t>
            </a:r>
            <a:endParaRPr b="0" i="0" sz="32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87" name="Google Shape;187;p25"/>
          <p:cNvCxnSpPr/>
          <p:nvPr/>
        </p:nvCxnSpPr>
        <p:spPr>
          <a:xfrm flipH="1" rot="-5400000">
            <a:off x="1905000" y="4267200"/>
            <a:ext cx="5105400" cy="762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5334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Using Friend Function </a:t>
            </a:r>
            <a:endParaRPr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381000" y="1295400"/>
            <a:ext cx="8991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#include&lt;iostream.h&gt;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class increment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{    int m,n;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public: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increment(int x, int y)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{    m=x; n=y;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void display()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{    cout&lt;&lt;"m= "&lt;&lt;m&lt;&lt; "n="&lt;&lt;n&lt;&lt;endl;  }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n-US">
                <a:solidFill>
                  <a:srgbClr val="FFFF00"/>
                </a:solidFill>
              </a:rPr>
              <a:t>friend void operator ++(increment&amp;);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   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Using Friend Function </a:t>
            </a:r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381000" y="1219200"/>
            <a:ext cx="87630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n-US">
                <a:solidFill>
                  <a:srgbClr val="FFFF00"/>
                </a:solidFill>
              </a:rPr>
              <a:t>void operator ++(increment&amp; x)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b="1" lang="en-US">
                <a:solidFill>
                  <a:srgbClr val="FFFF00"/>
                </a:solidFill>
              </a:rPr>
              <a:t>{     ++x.m;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b="1" lang="en-US">
                <a:solidFill>
                  <a:srgbClr val="FFFF00"/>
                </a:solidFill>
              </a:rPr>
              <a:t>      ++x.n;   }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/>
              <a:t>void main()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/>
              <a:t>{   increment in1(20,30);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/>
              <a:t>     in1.display();     ++in1;    in1.display();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/>
              <a:t>     increment in2(1,2);    in2.display();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/>
              <a:t>    operator ++(in2);  in2.display(); 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Unary Operators</a:t>
            </a:r>
            <a:endParaRPr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457200" y="1143000"/>
            <a:ext cx="82296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60"/>
              <a:buFont typeface="Noto Sans Symbols"/>
              <a:buNone/>
            </a:pPr>
            <a:r>
              <a:rPr lang="en-US" sz="280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class UnaryExample</a:t>
            </a:r>
            <a:endParaRPr sz="280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60"/>
              <a:buFont typeface="Noto Sans Symbols"/>
              <a:buNone/>
            </a:pPr>
            <a:r>
              <a:rPr lang="en-US" sz="280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60"/>
              <a:buFont typeface="Noto Sans Symbols"/>
              <a:buNone/>
            </a:pPr>
            <a:r>
              <a:rPr lang="en-US" sz="280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  	     int m_LocalInt;</a:t>
            </a:r>
            <a:endParaRPr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60"/>
              <a:buFont typeface="Noto Sans Symbols"/>
              <a:buNone/>
            </a:pPr>
            <a:r>
              <a:rPr lang="en-US" sz="280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	 public:</a:t>
            </a:r>
            <a:endParaRPr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60"/>
              <a:buFont typeface="Noto Sans Symbols"/>
              <a:buNone/>
            </a:pPr>
            <a:r>
              <a:rPr lang="en-US" sz="280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	     UnaryExample(int j)</a:t>
            </a:r>
            <a:endParaRPr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60"/>
              <a:buFont typeface="Noto Sans Symbols"/>
              <a:buNone/>
            </a:pPr>
            <a:r>
              <a:rPr lang="en-US" sz="280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		{</a:t>
            </a:r>
            <a:endParaRPr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60"/>
              <a:buFont typeface="Noto Sans Symbols"/>
              <a:buNone/>
            </a:pPr>
            <a:r>
              <a:rPr lang="en-US" sz="280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		    m_LocalInt = j;	</a:t>
            </a:r>
            <a:endParaRPr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60"/>
              <a:buFont typeface="Noto Sans Symbols"/>
              <a:buNone/>
            </a:pPr>
            <a:r>
              <a:rPr lang="en-US" sz="280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		}</a:t>
            </a:r>
            <a:endParaRPr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60"/>
              <a:buFont typeface="Noto Sans Symbols"/>
              <a:buNone/>
            </a:pPr>
            <a:r>
              <a:rPr lang="en-US" sz="280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		int operator++ () </a:t>
            </a:r>
            <a:endParaRPr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60"/>
              <a:buFont typeface="Noto Sans Symbols"/>
              <a:buNone/>
            </a:pPr>
            <a:r>
              <a:rPr lang="en-US" sz="280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		{</a:t>
            </a:r>
            <a:endParaRPr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60"/>
              <a:buFont typeface="Noto Sans Symbols"/>
              <a:buNone/>
            </a:pPr>
            <a:r>
              <a:rPr lang="en-US" sz="280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		    return (m_LocalInt++);	</a:t>
            </a:r>
            <a:endParaRPr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60"/>
              <a:buFont typeface="Noto Sans Symbols"/>
              <a:buNone/>
            </a:pPr>
            <a:r>
              <a:rPr lang="en-US" sz="280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		}</a:t>
            </a:r>
            <a:endParaRPr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60"/>
              <a:buFont typeface="Noto Sans Symbols"/>
              <a:buNone/>
            </a:pPr>
            <a:r>
              <a:rPr b="1" lang="en-US" sz="280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066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Example: Unary Operators (contd.)</a:t>
            </a:r>
            <a:endParaRPr/>
          </a:p>
        </p:txBody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b="1" lang="en-US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void main()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b="1" lang="en-US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114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b="1" lang="en-US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    UnaryExample object1(10);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b="1" lang="en-US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 cout &lt;&lt; object1++;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b="1" lang="en-US">
                <a:solidFill>
                  <a:srgbClr val="99FF99"/>
                </a:solidFill>
                <a:latin typeface="Courier New"/>
                <a:ea typeface="Courier New"/>
                <a:cs typeface="Courier New"/>
                <a:sym typeface="Courier New"/>
              </a:rPr>
              <a:t>// overloaded operator results in value 			// 11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b="1" lang="en-US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0066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idx="12" type="sldNum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Unary Overloaded Operators -- Member Functions </a:t>
            </a:r>
            <a:endParaRPr/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class number{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24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int n;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24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public: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24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number(int x = 0):n(x){};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240"/>
              <a:buFont typeface="Garamond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24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lang="en-US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operator-(){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240"/>
              <a:buFont typeface="Times New Roman"/>
              <a:buNone/>
            </a:pPr>
            <a:r>
              <a:rPr b="1" lang="en-US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return number (-n);}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24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};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4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24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24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number a(1), b(2), c, d;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24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240"/>
              <a:buFont typeface="Courier New"/>
              <a:buNone/>
            </a:pPr>
            <a:r>
              <a:rPr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 = -b;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//d.n = -2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240"/>
              <a:buFont typeface="Courier New"/>
              <a:buNone/>
            </a:pPr>
            <a:r>
              <a:rPr b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	c = a.operator-();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24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//c.n = -1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24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</p:txBody>
      </p:sp>
      <p:sp>
        <p:nvSpPr>
          <p:cNvPr id="228" name="Google Shape;22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Unary Overloaded Operators -- Member Functions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Operator Overloading</a:t>
            </a:r>
            <a:endParaRPr/>
          </a:p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57200" y="1600200"/>
            <a:ext cx="86868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1" marL="876300" rtl="0" algn="l">
              <a:spcBef>
                <a:spcPts val="0"/>
              </a:spcBef>
              <a:spcAft>
                <a:spcPts val="0"/>
              </a:spcAft>
              <a:buSzPts val="2380"/>
              <a:buChar char="■"/>
            </a:pPr>
            <a:r>
              <a:rPr lang="en-US" sz="3400"/>
              <a:t>Examples of already overloaded operators</a:t>
            </a:r>
            <a:endParaRPr/>
          </a:p>
          <a:p>
            <a:pPr indent="-381000" lvl="2" marL="1295400" rtl="0" algn="l">
              <a:spcBef>
                <a:spcPts val="680"/>
              </a:spcBef>
              <a:spcAft>
                <a:spcPts val="0"/>
              </a:spcAft>
              <a:buSzPts val="2380"/>
              <a:buChar char="■"/>
            </a:pPr>
            <a:r>
              <a:rPr lang="en-US" sz="3400"/>
              <a:t>Operator </a:t>
            </a:r>
            <a:r>
              <a:rPr b="1" lang="en-US" sz="3400"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3400"/>
              <a:t> is both the stream-insertion operator and the bitwise left-shift operator</a:t>
            </a:r>
            <a:endParaRPr/>
          </a:p>
          <a:p>
            <a:pPr indent="-381000" lvl="2" marL="1295400" rtl="0" algn="l">
              <a:spcBef>
                <a:spcPts val="680"/>
              </a:spcBef>
              <a:spcAft>
                <a:spcPts val="0"/>
              </a:spcAft>
              <a:buSzPts val="2380"/>
              <a:buChar char="■"/>
            </a:pPr>
            <a:r>
              <a:rPr b="1" lang="en-US" sz="340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/>
              <a:t> and </a:t>
            </a:r>
            <a:r>
              <a:rPr b="1" lang="en-US" sz="34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3400"/>
              <a:t>, perform arithmetic on multiple types</a:t>
            </a:r>
            <a:endParaRPr/>
          </a:p>
          <a:p>
            <a:pPr indent="-419100" lvl="1" marL="876300" rtl="0" algn="l">
              <a:spcBef>
                <a:spcPts val="680"/>
              </a:spcBef>
              <a:spcAft>
                <a:spcPts val="0"/>
              </a:spcAft>
              <a:buSzPts val="2380"/>
              <a:buChar char="■"/>
            </a:pPr>
            <a:r>
              <a:rPr lang="en-US" sz="3400"/>
              <a:t>Compiler generates the appropriate code based on the manner in which the operator is used</a:t>
            </a:r>
            <a:endParaRPr/>
          </a:p>
          <a:p>
            <a:pPr indent="-20066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idx="12" type="sldNum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Binary Overloaded Operators -- Member Functions</a:t>
            </a:r>
            <a:r>
              <a:rPr lang="en-US" sz="3200"/>
              <a:t> </a:t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20"/>
              <a:buChar char="■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class number{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SzPts val="252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       int n;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SzPts val="252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     public: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SzPts val="252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       number(int x = 0):n(x){};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SzPts val="252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       number operator+(number ip)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SzPts val="252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            {return number (ip.n + n);}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SzPts val="252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   };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Operators Overloaded </a:t>
            </a:r>
            <a:endParaRPr/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4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24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{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24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number a(1), b(2), c, d;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24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24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d = a + b; //d.n = 3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24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c = d.operator+(b); //c.n = d.n + b.n = 5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24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-20066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Operators</a:t>
            </a:r>
            <a:endParaRPr/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■"/>
            </a:pPr>
            <a:r>
              <a:rPr lang="en-US"/>
              <a:t>Operators attached to two operands (a-b, a+b, a*b, a/b, a%b, a&gt;b, a&gt;=b, a&lt;b, a&lt;=b, a==b)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Binary Operators</a:t>
            </a:r>
            <a:endParaRPr/>
          </a:p>
        </p:txBody>
      </p:sp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120"/>
              <a:buFont typeface="Noto Sans Symbols"/>
              <a:buNone/>
            </a:pPr>
            <a:r>
              <a:rPr b="1" lang="en-US" sz="1600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class BinaryExample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None/>
            </a:pPr>
            <a:r>
              <a:rPr b="1" lang="en-US" sz="1600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None/>
            </a:pPr>
            <a:r>
              <a:rPr b="1" lang="en-US" sz="1600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None/>
            </a:pPr>
            <a:r>
              <a:rPr b="1" lang="en-US" sz="1600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     int m_LocalInt;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None/>
            </a:pPr>
            <a:r>
              <a:rPr b="1" lang="en-US" sz="1600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 public: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None/>
            </a:pPr>
            <a:r>
              <a:rPr b="1" lang="en-US" sz="1600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     BinaryExample(int j)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None/>
            </a:pPr>
            <a:r>
              <a:rPr b="1" lang="en-US" sz="1600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	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None/>
            </a:pPr>
            <a:r>
              <a:rPr b="1" lang="en-US" sz="1600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	    m_LocalInt = j;	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None/>
            </a:pPr>
            <a:r>
              <a:rPr b="1" lang="en-US" sz="1600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 		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None/>
            </a:pPr>
            <a:r>
              <a:rPr b="1" lang="en-US" sz="1600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	int operator+ (BinaryExample&amp; rhsObj)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None/>
            </a:pPr>
            <a:r>
              <a:rPr b="1" lang="en-US" sz="1600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	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None/>
            </a:pPr>
            <a:r>
              <a:rPr b="1" lang="en-US" sz="1600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	    return (m_LocalInt + rhsObj.m_LocalInt);	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None/>
            </a:pPr>
            <a:r>
              <a:rPr b="1" lang="en-US" sz="1600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None/>
            </a:pPr>
            <a:r>
              <a:rPr b="1" lang="en-US" sz="1600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Example: Binary Operators (contd.)</a:t>
            </a:r>
            <a:endParaRPr/>
          </a:p>
        </p:txBody>
      </p:sp>
      <p:sp>
        <p:nvSpPr>
          <p:cNvPr id="265" name="Google Shape;265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120"/>
              <a:buFont typeface="Noto Sans Symbols"/>
              <a:buNone/>
            </a:pPr>
            <a:r>
              <a:rPr b="1" lang="en-US" sz="1600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void main()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None/>
            </a:pPr>
            <a:r>
              <a:rPr b="1" lang="en-US" sz="1600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820"/>
              </a:spcBef>
              <a:spcAft>
                <a:spcPts val="0"/>
              </a:spcAft>
              <a:buSzPts val="1120"/>
              <a:buFont typeface="Noto Sans Symbols"/>
              <a:buNone/>
            </a:pPr>
            <a:r>
              <a:rPr b="1" lang="en-US" sz="1600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    BinaryExample object1(10), object2(20);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SzPts val="1120"/>
              <a:buFont typeface="Noto Sans Symbols"/>
              <a:buNone/>
            </a:pPr>
            <a:r>
              <a:rPr b="1" lang="en-US" sz="1600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	 cout &lt;&lt; object1 + object2; </a:t>
            </a:r>
            <a:r>
              <a:rPr b="1" lang="en-US" sz="1600">
                <a:solidFill>
                  <a:srgbClr val="99FF99"/>
                </a:solidFill>
                <a:latin typeface="Courier New"/>
                <a:ea typeface="Courier New"/>
                <a:cs typeface="Courier New"/>
                <a:sym typeface="Courier New"/>
              </a:rPr>
              <a:t>// overloaded operator called</a:t>
            </a:r>
            <a:r>
              <a:rPr b="1" lang="en-US" sz="1600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SzPts val="1120"/>
              <a:buFont typeface="Noto Sans Symbols"/>
              <a:buNone/>
            </a:pPr>
            <a:r>
              <a:rPr b="1" lang="en-US" sz="1600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304800" y="76200"/>
            <a:ext cx="8229600" cy="731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//Program to add two complex number using member function</a:t>
            </a:r>
            <a:endParaRPr/>
          </a:p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457200" y="808038"/>
            <a:ext cx="82296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#include&lt;iostream&gt;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 using namespace std;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class complex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int real,imag;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public: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void set()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cout&lt;&lt;"enter real&amp;imag";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cin&gt;&gt;real&gt;&gt;imag;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void display()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 cout&lt;&lt;"the sum is"&lt;&lt;real&lt;&lt;"+i"&lt;&lt;imag;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 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solidFill>
                  <a:srgbClr val="D5C8EA"/>
                </a:solidFill>
              </a:rPr>
              <a:t> complex operator+(complex t2)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solidFill>
                  <a:srgbClr val="D5C8EA"/>
                </a:solidFill>
              </a:rPr>
              <a:t> 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solidFill>
                  <a:srgbClr val="D5C8EA"/>
                </a:solidFill>
              </a:rPr>
              <a:t> complex temp;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solidFill>
                  <a:srgbClr val="D5C8EA"/>
                </a:solidFill>
              </a:rPr>
              <a:t> temp.real=real+t2.real;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solidFill>
                  <a:srgbClr val="D5C8EA"/>
                </a:solidFill>
              </a:rPr>
              <a:t> temp.imag=imag+t2.imag;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solidFill>
                  <a:srgbClr val="D5C8EA"/>
                </a:solidFill>
              </a:rPr>
              <a:t> return(temp);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solidFill>
                  <a:srgbClr val="D5C8EA"/>
                </a:solidFill>
              </a:rPr>
              <a:t> 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solidFill>
                  <a:srgbClr val="D5C8EA"/>
                </a:solidFill>
              </a:rPr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int main()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 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 complex t1,t2;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 t1.set();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 t2.set();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 t1=t1+t2;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 t1.display();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 return(0);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 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304800" y="76200"/>
            <a:ext cx="8229600" cy="731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//Program to add two complex number using friend function</a:t>
            </a:r>
            <a:endParaRPr/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457200" y="808038"/>
            <a:ext cx="82296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#include&lt;iostream&gt;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 using namespace std;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class complex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int real,imag;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public: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void set()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cout&lt;&lt;"enter real&amp;imag";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cin&gt;&gt;real&gt;&gt;imag;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solidFill>
                  <a:srgbClr val="D5C8EA"/>
                </a:solidFill>
              </a:rPr>
              <a:t>friend complex operator+(complex,complex);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void display()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 cout&lt;&lt;"the sum is"&lt;&lt;real&lt;&lt;"+i"&lt;&lt;imag;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 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 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solidFill>
                  <a:srgbClr val="D5C8EA"/>
                </a:solidFill>
              </a:rPr>
              <a:t>complex operator+(complex t1,complex t2)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solidFill>
                  <a:srgbClr val="D5C8EA"/>
                </a:solidFill>
              </a:rPr>
              <a:t> 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solidFill>
                  <a:srgbClr val="D5C8EA"/>
                </a:solidFill>
              </a:rPr>
              <a:t> complex temp;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solidFill>
                  <a:srgbClr val="D5C8EA"/>
                </a:solidFill>
              </a:rPr>
              <a:t> temp.real=t1.real+t2.real;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solidFill>
                  <a:srgbClr val="D5C8EA"/>
                </a:solidFill>
              </a:rPr>
              <a:t> temp.imag=t1.imag+t2.imag;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solidFill>
                  <a:srgbClr val="D5C8EA"/>
                </a:solidFill>
              </a:rPr>
              <a:t> return(temp);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solidFill>
                  <a:srgbClr val="D5C8EA"/>
                </a:solidFill>
              </a:rPr>
              <a:t> 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int main()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 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 complex t1,t2;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 t1.set();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 t2.set();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 t1=t1+t2;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 t1.display();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 return(0);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 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457200" y="1752600"/>
            <a:ext cx="8153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■"/>
            </a:pPr>
            <a:r>
              <a:rPr lang="en-US"/>
              <a:t>Overloading an operator - Write function definition as normal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/>
              <a:t>Syntax: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/>
              <a:t>returnType classname::</a:t>
            </a:r>
            <a:r>
              <a:rPr b="1" lang="en-US">
                <a:solidFill>
                  <a:srgbClr val="FFFF00"/>
                </a:solidFill>
              </a:rPr>
              <a:t>operator op</a:t>
            </a:r>
            <a:r>
              <a:rPr b="1" lang="en-US"/>
              <a:t>(arguments</a:t>
            </a:r>
            <a:r>
              <a:rPr lang="en-US"/>
              <a:t>)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/>
              <a:t>{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/>
              <a:t>Function body;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/>
              <a:t>} Function name is keyword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-US"/>
              <a:t> followed by the symbol for the operator being overloaded</a:t>
            </a:r>
            <a:endParaRPr/>
          </a:p>
        </p:txBody>
      </p:sp>
      <p:sp>
        <p:nvSpPr>
          <p:cNvPr id="117" name="Google Shape;11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General Rules for Operator Overloading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■"/>
            </a:pPr>
            <a:r>
              <a:rPr lang="en-US"/>
              <a:t>Using operators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2240"/>
              <a:buChar char="■"/>
            </a:pPr>
            <a:r>
              <a:rPr lang="en-US" sz="3200"/>
              <a:t>To use an operator on a class object it must be overloaded unless the assignment operator</a:t>
            </a: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(=)</a:t>
            </a:r>
            <a:r>
              <a:rPr lang="en-US" sz="3200"/>
              <a:t>or the address operator</a:t>
            </a: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(&amp;)</a:t>
            </a:r>
            <a:endParaRPr/>
          </a:p>
          <a:p>
            <a:pPr indent="-228600" lvl="2" marL="1143000" rtl="0" algn="l">
              <a:spcBef>
                <a:spcPts val="640"/>
              </a:spcBef>
              <a:spcAft>
                <a:spcPts val="0"/>
              </a:spcAft>
              <a:buSzPts val="2240"/>
              <a:buChar char="■"/>
            </a:pPr>
            <a:r>
              <a:rPr lang="en-US" sz="3200"/>
              <a:t>Assignment operator by default performs memberwise assignment </a:t>
            </a:r>
            <a:endParaRPr/>
          </a:p>
          <a:p>
            <a:pPr indent="-228600" lvl="2" marL="1143000" rtl="0" algn="l">
              <a:spcBef>
                <a:spcPts val="640"/>
              </a:spcBef>
              <a:spcAft>
                <a:spcPts val="0"/>
              </a:spcAft>
              <a:buSzPts val="2240"/>
              <a:buChar char="■"/>
            </a:pPr>
            <a:r>
              <a:rPr lang="en-US" sz="3200"/>
              <a:t>Address operator (&amp;) by default returns the address of an object </a:t>
            </a:r>
            <a:endParaRPr sz="3200"/>
          </a:p>
          <a:p>
            <a:pPr indent="-20066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General Rules for Operator Overloading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Steps </a:t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1. Create a class that is to be used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/>
              <a:t>2.Declare the operator function in the public part of the class. It may be either member function or friend function.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/>
              <a:t>3.Define operator function to implement the operation required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/>
              <a:t>4.Overloaded can be invoked using the syntax such as:       </a:t>
            </a:r>
            <a:r>
              <a:rPr b="1" lang="en-US">
                <a:solidFill>
                  <a:srgbClr val="FFFF00"/>
                </a:solidFill>
              </a:rPr>
              <a:t>op x;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/>
          <p:nvPr>
            <p:ph type="title"/>
          </p:nvPr>
        </p:nvSpPr>
        <p:spPr>
          <a:xfrm>
            <a:off x="533400" y="3048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Restrictions on Operator Overloading </a:t>
            </a:r>
            <a:br>
              <a:rPr lang="en-US" sz="4000"/>
            </a:br>
            <a:endParaRPr sz="4000"/>
          </a:p>
        </p:txBody>
      </p:sp>
      <p:sp>
        <p:nvSpPr>
          <p:cNvPr id="136" name="Google Shape;136;p18"/>
          <p:cNvSpPr/>
          <p:nvPr/>
        </p:nvSpPr>
        <p:spPr>
          <a:xfrm>
            <a:off x="457200" y="1371600"/>
            <a:ext cx="82296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Following C++ Operator can’t be overloaded </a:t>
            </a:r>
            <a:endParaRPr/>
          </a:p>
          <a:p>
            <a:pPr indent="-2286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Class member access operators(. &amp; .*) </a:t>
            </a:r>
            <a:endParaRPr/>
          </a:p>
          <a:p>
            <a:pPr indent="-2286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Scope Resolution Operator(::) </a:t>
            </a:r>
            <a:endParaRPr/>
          </a:p>
          <a:p>
            <a:pPr indent="-2286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Sizeof Operator(sizeof()) </a:t>
            </a:r>
            <a:endParaRPr/>
          </a:p>
          <a:p>
            <a:pPr indent="-2286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Conditional Operator(? :)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Restrictions on Operator Overloading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609600" y="1676400"/>
            <a:ext cx="8077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■"/>
            </a:pPr>
            <a:r>
              <a:rPr lang="en-US"/>
              <a:t>Overloading restrictions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2240"/>
              <a:buChar char="■"/>
            </a:pPr>
            <a:r>
              <a:rPr lang="en-US" sz="3200"/>
              <a:t>Precedence ,associativity, arity (number of operands) of an operator cannot be changed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Char char="■"/>
            </a:pPr>
            <a:r>
              <a:rPr lang="en-US"/>
              <a:t>No new operators can be created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2240"/>
              <a:buChar char="■"/>
            </a:pPr>
            <a:r>
              <a:rPr lang="en-US" sz="3200"/>
              <a:t>Use only existing operators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Char char="■"/>
            </a:pPr>
            <a:r>
              <a:rPr lang="en-US"/>
              <a:t>No overloading operators for built-in types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2240"/>
              <a:buChar char="■"/>
            </a:pPr>
            <a:r>
              <a:rPr lang="en-US" sz="3200"/>
              <a:t>Cannot change how two integers are added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Operator Functions as Class Members vs. as friend Functions 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381000" y="1219200"/>
            <a:ext cx="86106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3200"/>
              <a:t>In general, operator functions can be member or non-member functions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3200"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240"/>
              <a:buChar char="■"/>
            </a:pPr>
            <a:r>
              <a:rPr lang="en-US"/>
              <a:t>Operator functions as </a:t>
            </a:r>
            <a:r>
              <a:rPr lang="en-US">
                <a:solidFill>
                  <a:srgbClr val="FFFF00"/>
                </a:solidFill>
              </a:rPr>
              <a:t>member functions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240"/>
              <a:buChar char="■"/>
            </a:pPr>
            <a:r>
              <a:rPr lang="en-US" sz="3200"/>
              <a:t>Leftmost operand must be an object (or reference to an object) of the class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240"/>
              <a:buChar char="■"/>
            </a:pPr>
            <a:r>
              <a:rPr lang="en-US"/>
              <a:t>Operator functions as </a:t>
            </a:r>
            <a:r>
              <a:rPr lang="en-US">
                <a:solidFill>
                  <a:srgbClr val="FFFF00"/>
                </a:solidFill>
              </a:rPr>
              <a:t>non-member friend functions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240"/>
              <a:buChar char="■"/>
            </a:pPr>
            <a:r>
              <a:rPr lang="en-US" sz="3200"/>
              <a:t>Must be </a:t>
            </a: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3200"/>
              <a:t>s if needs to access private or protected members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1"/>
          <p:cNvSpPr txBox="1"/>
          <p:nvPr>
            <p:ph type="title"/>
          </p:nvPr>
        </p:nvSpPr>
        <p:spPr>
          <a:xfrm>
            <a:off x="3810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Overloading Unary Operators</a:t>
            </a:r>
            <a:br>
              <a:rPr lang="en-US"/>
            </a:b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457200" y="9906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■"/>
            </a:pPr>
            <a:r>
              <a:rPr lang="en-US"/>
              <a:t>Unary operator are those operator which works only on the single operand. Eg. ++, --, - ,+etc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Char char="■"/>
            </a:pPr>
            <a:r>
              <a:rPr lang="en-US"/>
              <a:t>Unary operator acts on only one operand and can be overloaded in two ways: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/>
              <a:t>  1.Using non-static member function with no arguments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/>
              <a:t>  2.Using friend function with one argument where the argument must be either an object of the class or an reference to an object of the class </a:t>
            </a:r>
            <a:endParaRPr/>
          </a:p>
          <a:p>
            <a:pPr indent="-20066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