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32600" cx="9105900"/>
  <p:notesSz cx="6858000" cy="9766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2">
          <p15:clr>
            <a:srgbClr val="000000"/>
          </p15:clr>
        </p15:guide>
        <p15:guide id="2" pos="2868">
          <p15:clr>
            <a:srgbClr val="000000"/>
          </p15:clr>
        </p15:guide>
      </p15:sldGuideLst>
    </p:ext>
    <p:ext uri="{2D200454-40CA-4A62-9FC3-DE9A4176ACB9}">
      <p15:notesGuideLst>
        <p15:guide id="1" orient="horz" pos="3076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2" orient="horz"/>
        <p:guide pos="286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76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990600" y="731837"/>
            <a:ext cx="4879975" cy="36623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914400" y="4640262"/>
            <a:ext cx="5029200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989012" y="731837"/>
            <a:ext cx="4879975" cy="36623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1123950" y="4640262"/>
            <a:ext cx="4610100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Are </a:t>
            </a:r>
            <a:r>
              <a:rPr b="1" lang="en-US" sz="1400"/>
              <a:t>NOT a part</a:t>
            </a:r>
            <a:r>
              <a:rPr lang="en-US" sz="1400"/>
              <a:t> of the system (</a:t>
            </a:r>
            <a:r>
              <a:rPr b="1" lang="en-US" sz="1400"/>
              <a:t>external</a:t>
            </a:r>
            <a:r>
              <a:rPr lang="en-US" sz="1400"/>
              <a:t> to the system)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A single actor may represent multiple physical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Whether human or not, represented by stick figure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MUST label</a:t>
            </a:r>
            <a:r>
              <a:rPr lang="en-US" sz="1400"/>
              <a:t> stick figure with the name of the 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989012" y="731837"/>
            <a:ext cx="4879975" cy="36623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1123950" y="4640262"/>
            <a:ext cx="4610100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7) Does one person play several different roles?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/>
              <a:t>May</a:t>
            </a:r>
            <a:r>
              <a:rPr lang="en-US" sz="1400"/>
              <a:t> have an actor for each role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8) Do several people play the same role?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Only use one actor per role (no matter how many people play that role)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Identifying actors is an </a:t>
            </a:r>
            <a:r>
              <a:rPr b="1" lang="en-US" sz="1400"/>
              <a:t>iterative</a:t>
            </a:r>
            <a:r>
              <a:rPr lang="en-US" sz="1400"/>
              <a:t>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Defining </a:t>
            </a:r>
            <a:r>
              <a:rPr b="1" lang="en-US" sz="1400"/>
              <a:t>how</a:t>
            </a:r>
            <a:r>
              <a:rPr lang="en-US" sz="1400"/>
              <a:t> an actor interacts with the system may clarify whether there are duplicate actors or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/>
          <p:nvPr>
            <p:ph idx="2" type="sldImg"/>
          </p:nvPr>
        </p:nvSpPr>
        <p:spPr>
          <a:xfrm>
            <a:off x="989012" y="731837"/>
            <a:ext cx="4879975" cy="36623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914400" y="4640262"/>
            <a:ext cx="5029200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Use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In reading a use case, you should not be able to tell if an activity is computerized or manual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Used to document the current system (AS-IS system) or the new system being developed (TO-BE system)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Communicates at a high level what the system needs to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Captures the typical interaction of the system with the system’s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Logical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Physical details are defined during the design phase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/>
          <p:nvPr>
            <p:ph idx="2" type="sldImg"/>
          </p:nvPr>
        </p:nvSpPr>
        <p:spPr>
          <a:xfrm>
            <a:off x="989012" y="731837"/>
            <a:ext cx="4879975" cy="36623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1123950" y="4640262"/>
            <a:ext cx="4610100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Use Case Relationship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Association relationship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May exist between actor and a use case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Often referred to as a communicate association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Navigable in both directions (actor to use case and use case to actor)</a:t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Some use just a line</a:t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Others use a double-headed arrowhead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Navigable in only one direction (actor to use case OR use case to actor)</a:t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Use a arrowhead where arrowhead denotes the direction of communication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Navigation direction of an association represents who is </a:t>
            </a:r>
            <a:r>
              <a:rPr b="1" lang="en-US" sz="1400"/>
              <a:t>initiating</a:t>
            </a:r>
            <a:r>
              <a:rPr lang="en-US" sz="1400"/>
              <a:t> the 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Multiplicity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Not consistency shown on all use-case diagrams (Some do; some don’t)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/>
          <p:nvPr>
            <p:ph idx="2" type="sldImg"/>
          </p:nvPr>
        </p:nvSpPr>
        <p:spPr>
          <a:xfrm>
            <a:off x="989012" y="731837"/>
            <a:ext cx="4879975" cy="36623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914400" y="4640262"/>
            <a:ext cx="5029200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Example Use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ACTORS</a:t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Represented by a stick figure</a:t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named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USE CASE</a:t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Represented by an oval</a:t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Named (</a:t>
            </a:r>
            <a:r>
              <a:rPr b="1" lang="en-US" sz="1400"/>
              <a:t>POORLY NAMED</a:t>
            </a:r>
            <a:r>
              <a:rPr lang="en-US" sz="1400"/>
              <a:t>; should be verb phrase)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RELATIONSHIP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2-way association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990600" y="731837"/>
            <a:ext cx="4879975" cy="36623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914400" y="4640262"/>
            <a:ext cx="5029200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/>
          <p:nvPr>
            <p:ph idx="2" type="sldImg"/>
          </p:nvPr>
        </p:nvSpPr>
        <p:spPr>
          <a:xfrm>
            <a:off x="990600" y="731837"/>
            <a:ext cx="4879975" cy="36623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914400" y="4640262"/>
            <a:ext cx="5029200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/>
          <p:nvPr>
            <p:ph idx="2" type="sldImg"/>
          </p:nvPr>
        </p:nvSpPr>
        <p:spPr>
          <a:xfrm>
            <a:off x="990600" y="731837"/>
            <a:ext cx="4879975" cy="36623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914400" y="4640262"/>
            <a:ext cx="5029200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85837" y="16700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>
            <a:lvl1pPr indent="-285750" lvl="0" marL="4572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20713" y="1703388"/>
            <a:ext cx="7854950" cy="284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20713" y="4572000"/>
            <a:ext cx="785495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2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>
            <a:off x="1138238" y="1117600"/>
            <a:ext cx="6829425" cy="2379663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>
            <a:off x="1138238" y="3589338"/>
            <a:ext cx="6829425" cy="164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120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 rot="5400000">
            <a:off x="5006976" y="2033587"/>
            <a:ext cx="5480050" cy="20224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 rot="5400000">
            <a:off x="885032" y="86518"/>
            <a:ext cx="5480050" cy="591661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>
            <a:lvl1pPr indent="-285750" lvl="0" marL="4572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 rot="5400000">
            <a:off x="2814637" y="-15875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>
            <a:lvl1pPr indent="-285750" lvl="0" marL="4572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627063" y="455613"/>
            <a:ext cx="2936875" cy="159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/>
          <p:nvPr>
            <p:ph idx="2" type="pic"/>
          </p:nvPr>
        </p:nvSpPr>
        <p:spPr>
          <a:xfrm>
            <a:off x="3871913" y="984250"/>
            <a:ext cx="4608512" cy="4854575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627063" y="2049463"/>
            <a:ext cx="2936875" cy="3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627063" y="455613"/>
            <a:ext cx="2936875" cy="159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871913" y="984250"/>
            <a:ext cx="4608512" cy="485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>
            <a:lvl1pPr indent="-330200" lvl="0" marL="457200" algn="l">
              <a:spcBef>
                <a:spcPts val="640"/>
              </a:spcBef>
              <a:spcAft>
                <a:spcPts val="0"/>
              </a:spcAft>
              <a:buSzPts val="160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627063" y="2049463"/>
            <a:ext cx="2936875" cy="3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627063" y="363538"/>
            <a:ext cx="785336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627063" y="1674813"/>
            <a:ext cx="3852862" cy="820737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7063" y="2495550"/>
            <a:ext cx="3852862" cy="36718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>
            <a:lvl1pPr indent="-285750" lvl="0" marL="4572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610100" y="1674813"/>
            <a:ext cx="3870325" cy="820737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9"/>
          <p:cNvSpPr txBox="1"/>
          <p:nvPr>
            <p:ph idx="4" type="body"/>
          </p:nvPr>
        </p:nvSpPr>
        <p:spPr>
          <a:xfrm>
            <a:off x="4610100" y="2495550"/>
            <a:ext cx="3870325" cy="36718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>
            <a:lvl1pPr indent="-285750" lvl="0" marL="4572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985838" y="167005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>
            <a:lvl1pPr indent="-285750" lvl="0" marL="4572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948238" y="167005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>
            <a:lvl1pPr indent="-285750" lvl="0" marL="4572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25400" y="1366837"/>
            <a:ext cx="9080500" cy="4762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85837" y="16700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>
            <a:lvl1pPr indent="-314325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spcBef>
                <a:spcPts val="4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566737" y="6499225"/>
            <a:ext cx="8120062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imes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©Ian Sommerville 2004		</a:t>
            </a:r>
            <a:r>
              <a:rPr b="1" i="0" lang="en-US" sz="1200" u="none" cap="none" strike="noStrik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Software Engineering, 7th edition. Chapter 4	</a:t>
            </a:r>
            <a:r>
              <a:rPr b="0" i="0" lang="en-US" sz="1200" u="none" cap="none" strike="noStrik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                        Slide  </a:t>
            </a: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457200" y="6477000"/>
            <a:ext cx="8120062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b="0" i="0" lang="en-US" sz="1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                        Slide  </a:t>
            </a: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66750" y="25781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 Diagrams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Component  - Actor</a:t>
            </a:r>
            <a:endParaRPr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985837" y="16700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🡪 Include all user roles that interact with the system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🡪Include system components only if they responsible for initiating/triggering a use case. </a:t>
            </a:r>
            <a:endParaRPr/>
          </a:p>
          <a:p>
            <a:pPr indent="-6985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</a:pPr>
            <a:r>
              <a:rPr b="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-- For example, a timer that triggers sending of an e-mail reminder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🡪primary actor- a user whose goals are fulfilled by the system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importance: define user goals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🡪supporting actor - provides a service (e.g., info) to the system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importance: clarify external interfaces and protocols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455612" y="227012"/>
            <a:ext cx="8194675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Component - Actors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455612" y="1282700"/>
            <a:ext cx="8347075" cy="51704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/>
          <a:p>
            <a:pPr indent="-465137" lvl="0" marL="4651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External objects that produce/consume data:</a:t>
            </a:r>
            <a:endParaRPr/>
          </a:p>
          <a:p>
            <a:pPr indent="-465137" lvl="0" marL="4651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• Must serve as sources and destinations for data </a:t>
            </a:r>
            <a:endParaRPr/>
          </a:p>
          <a:p>
            <a:pPr indent="-465137" lvl="0" marL="4651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Must be external to the system .</a:t>
            </a:r>
            <a:endParaRPr/>
          </a:p>
          <a:p>
            <a:pPr indent="-465137" lvl="0" marL="4651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can be a:</a:t>
            </a:r>
            <a:endParaRPr/>
          </a:p>
          <a:p>
            <a:pPr indent="-455612" lvl="1" marL="1035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Human, Machines , Organizations</a:t>
            </a:r>
            <a:endParaRPr/>
          </a:p>
          <a:p>
            <a:pPr indent="-455612" lvl="1" marL="1035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Peripheral device (hardware)</a:t>
            </a:r>
            <a:endParaRPr/>
          </a:p>
          <a:p>
            <a:pPr indent="-455612" lvl="1" marL="1035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External system or subsystem</a:t>
            </a:r>
            <a:endParaRPr/>
          </a:p>
          <a:p>
            <a:pPr indent="-455612" lvl="1" marL="1035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 or time-based event</a:t>
            </a:r>
            <a:endParaRPr/>
          </a:p>
          <a:p>
            <a:pPr indent="-465137" lvl="0" marL="4651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Represented by stick figure</a:t>
            </a:r>
            <a:endParaRPr/>
          </a:p>
        </p:txBody>
      </p:sp>
      <p:grpSp>
        <p:nvGrpSpPr>
          <p:cNvPr id="112" name="Google Shape;112;p23"/>
          <p:cNvGrpSpPr/>
          <p:nvPr/>
        </p:nvGrpSpPr>
        <p:grpSpPr>
          <a:xfrm>
            <a:off x="6753225" y="4175125"/>
            <a:ext cx="838200" cy="1935162"/>
            <a:chOff x="4254" y="2630"/>
            <a:chExt cx="528" cy="1219"/>
          </a:xfrm>
        </p:grpSpPr>
        <p:cxnSp>
          <p:nvCxnSpPr>
            <p:cNvPr id="113" name="Google Shape;113;p23"/>
            <p:cNvCxnSpPr/>
            <p:nvPr/>
          </p:nvCxnSpPr>
          <p:spPr>
            <a:xfrm>
              <a:off x="4493" y="2917"/>
              <a:ext cx="1" cy="762"/>
            </a:xfrm>
            <a:prstGeom prst="straightConnector1">
              <a:avLst/>
            </a:prstGeom>
            <a:noFill/>
            <a:ln cap="flat" cmpd="sng" w="396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4" name="Google Shape;114;p23"/>
            <p:cNvSpPr/>
            <p:nvPr/>
          </p:nvSpPr>
          <p:spPr>
            <a:xfrm>
              <a:off x="4350" y="2630"/>
              <a:ext cx="303" cy="286"/>
            </a:xfrm>
            <a:prstGeom prst="ellipse">
              <a:avLst/>
            </a:prstGeom>
            <a:solidFill>
              <a:srgbClr val="D3EFC5"/>
            </a:solidFill>
            <a:ln cap="flat" cmpd="sng" w="396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cxnSp>
          <p:nvCxnSpPr>
            <p:cNvPr id="115" name="Google Shape;115;p23"/>
            <p:cNvCxnSpPr/>
            <p:nvPr/>
          </p:nvCxnSpPr>
          <p:spPr>
            <a:xfrm>
              <a:off x="4254" y="3204"/>
              <a:ext cx="528" cy="1"/>
            </a:xfrm>
            <a:prstGeom prst="straightConnector1">
              <a:avLst/>
            </a:prstGeom>
            <a:noFill/>
            <a:ln cap="flat" cmpd="sng" w="396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6" name="Google Shape;116;p23"/>
            <p:cNvCxnSpPr/>
            <p:nvPr/>
          </p:nvCxnSpPr>
          <p:spPr>
            <a:xfrm flipH="1">
              <a:off x="4254" y="3634"/>
              <a:ext cx="201" cy="191"/>
            </a:xfrm>
            <a:prstGeom prst="straightConnector1">
              <a:avLst/>
            </a:prstGeom>
            <a:noFill/>
            <a:ln cap="flat" cmpd="sng" w="396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7" name="Google Shape;117;p23"/>
            <p:cNvCxnSpPr/>
            <p:nvPr/>
          </p:nvCxnSpPr>
          <p:spPr>
            <a:xfrm>
              <a:off x="4493" y="3634"/>
              <a:ext cx="200" cy="215"/>
            </a:xfrm>
            <a:prstGeom prst="straightConnector1">
              <a:avLst/>
            </a:prstGeom>
            <a:noFill/>
            <a:ln cap="flat" cmpd="sng" w="396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455612" y="152400"/>
            <a:ext cx="8194675" cy="9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 for Identifying People Actors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0" y="1663700"/>
            <a:ext cx="9353550" cy="463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/>
          <a:p>
            <a:pPr indent="-465137" lvl="0" marL="46513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Char char="●"/>
            </a:pPr>
            <a:r>
              <a:rPr b="0" i="0" lang="en-US" sz="2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Who is interested in the scenario/system?</a:t>
            </a:r>
            <a:endParaRPr/>
          </a:p>
          <a:p>
            <a:pPr indent="-465137" lvl="0" marL="465137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Char char="●"/>
            </a:pPr>
            <a:r>
              <a:rPr b="0" i="0" lang="en-US" sz="2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 in the organization is the scenario/system be used?</a:t>
            </a:r>
            <a:endParaRPr/>
          </a:p>
          <a:p>
            <a:pPr indent="-465137" lvl="0" marL="465137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Char char="●"/>
            </a:pPr>
            <a:r>
              <a:rPr b="0" i="0" lang="en-US" sz="2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Who will benefit from the use of the scenario/system?</a:t>
            </a:r>
            <a:endParaRPr/>
          </a:p>
          <a:p>
            <a:pPr indent="-465137" lvl="0" marL="465137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Char char="●"/>
            </a:pPr>
            <a:r>
              <a:rPr b="0" i="0" lang="en-US" sz="2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Who will supply the scenario/system with this information, use this information, and remove this information?</a:t>
            </a:r>
            <a:endParaRPr/>
          </a:p>
          <a:p>
            <a:pPr indent="-465137" lvl="0" marL="465137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Char char="●"/>
            </a:pPr>
            <a:r>
              <a:rPr b="0" i="0" lang="en-US" sz="2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Does one person play several different roles?</a:t>
            </a:r>
            <a:endParaRPr/>
          </a:p>
          <a:p>
            <a:pPr indent="-465137" lvl="0" marL="465137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Char char="●"/>
            </a:pPr>
            <a:r>
              <a:rPr b="0" i="0" lang="en-US" sz="2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 several people play the same role?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985837" y="16700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/>
          <a:p>
            <a:pPr indent="-465137" lvl="0" marL="4651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use case in a use case diagram describes one and only one </a:t>
            </a:r>
            <a:r>
              <a:rPr b="0" i="1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which users interact with the system</a:t>
            </a:r>
            <a:endParaRPr/>
          </a:p>
          <a:p>
            <a:pPr indent="-277812" lvl="1" marL="1035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1" marL="1035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May contain several “paths” that a user can take while interacting with the system</a:t>
            </a:r>
            <a:endParaRPr/>
          </a:p>
          <a:p>
            <a:pPr indent="-455612" lvl="1" marL="1035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path is referred to as a scenario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455612" y="227012"/>
            <a:ext cx="8194675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Component- Relationships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0" y="1517650"/>
            <a:ext cx="8726487" cy="463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/>
          <a:p>
            <a:pPr indent="-465137" lvl="0" marL="4651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Relationships</a:t>
            </a:r>
            <a:endParaRPr/>
          </a:p>
          <a:p>
            <a:pPr indent="-455612" lvl="1" marL="1035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 communication between actor and use case</a:t>
            </a:r>
            <a:endParaRPr/>
          </a:p>
          <a:p>
            <a:pPr indent="-455612" lvl="1" marL="1035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Depicted by line or double-headed arrow line</a:t>
            </a:r>
            <a:endParaRPr/>
          </a:p>
          <a:p>
            <a:pPr indent="-455612" lvl="1" marL="1035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Also called association relationship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612" y="4381500"/>
            <a:ext cx="84582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79412" y="-12700"/>
            <a:ext cx="8270875" cy="1246187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Use-Case Diagram</a:t>
            </a:r>
            <a:endParaRPr/>
          </a:p>
        </p:txBody>
      </p:sp>
      <p:pic>
        <p:nvPicPr>
          <p:cNvPr descr="06-04" id="142" name="Google Shape;1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237" y="1435100"/>
            <a:ext cx="7056437" cy="46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/>
        </p:nvSpPr>
        <p:spPr>
          <a:xfrm>
            <a:off x="209550" y="6083300"/>
            <a:ext cx="9144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A use case diagram is a collection of actors, use cases, and their communications.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Linking Use Cases</a:t>
            </a:r>
            <a:br>
              <a:rPr b="0" i="0" lang="en-US" sz="3800" u="non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666750" y="1968500"/>
            <a:ext cx="815340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• </a:t>
            </a:r>
            <a:r>
              <a:rPr b="0" i="0" lang="en-US" sz="2400" u="none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Association</a:t>
            </a: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2400" u="none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relationships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• </a:t>
            </a:r>
            <a:r>
              <a:rPr b="0" i="0" lang="en-US" sz="2400" u="none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Generalization</a:t>
            </a: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2400" u="none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relationships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 One element (child) "is based on" another element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(parent)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• </a:t>
            </a:r>
            <a:r>
              <a:rPr b="0" i="0" lang="en-US" sz="2400" u="none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Include relationships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        • One use case (base) includes the functionality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another (inclusion case)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         • Supports re-use of functionality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• </a:t>
            </a:r>
            <a:r>
              <a:rPr b="0" i="0" lang="en-US" sz="2400" u="none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Extend relationships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          • One use case (extension) extends the behavior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another (base)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endParaRPr/>
          </a:p>
        </p:txBody>
      </p:sp>
      <p:sp>
        <p:nvSpPr>
          <p:cNvPr id="155" name="Google Shape;155;p29"/>
          <p:cNvSpPr txBox="1"/>
          <p:nvPr/>
        </p:nvSpPr>
        <p:spPr>
          <a:xfrm>
            <a:off x="403225" y="1446212"/>
            <a:ext cx="41148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The child use case inherits the behavior and meaning of the parent use case.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The child may add to or override the behavior of its parent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rgbClr val="363636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The actor Order Registry Clerk can instantiate the general use case Place Order.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 Place Order can also be specialized by the use cases Phone Order or Internet Order.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8025" y="1663700"/>
            <a:ext cx="445452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include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0" y="1219200"/>
            <a:ext cx="681037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0"/>
          <p:cNvSpPr txBox="1"/>
          <p:nvPr/>
        </p:nvSpPr>
        <p:spPr>
          <a:xfrm>
            <a:off x="1200150" y="2665412"/>
            <a:ext cx="6810375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rgbClr val="363636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The base use case explicitly incorporates the behavior of another use case at a location specified in the base.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rgbClr val="363636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The included use case never stands alone. It only occurs as a part of some larger base that includes it.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Example:Login UC includes User Authentication UC);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to Authorize Car Loan (standard use case), a clerk must run Check Client’s Credit History (include use case)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extend</a:t>
            </a:r>
            <a:endParaRPr/>
          </a:p>
        </p:txBody>
      </p:sp>
      <p:sp>
        <p:nvSpPr>
          <p:cNvPr id="169" name="Google Shape;169;p31"/>
          <p:cNvSpPr txBox="1"/>
          <p:nvPr/>
        </p:nvSpPr>
        <p:spPr>
          <a:xfrm>
            <a:off x="971550" y="2120900"/>
            <a:ext cx="74676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The base use case implicitly incorporates the behavior of another use case at certain points called extension points.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	 The base use case may stand alone, but under certain conditions its behavior may be extended by the behavior of another use case.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363636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70" name="Google Shape;17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0" y="4711700"/>
            <a:ext cx="58007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Static Modeling</a:t>
            </a:r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985837" y="16700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/>
          <a:p>
            <a:pPr indent="-465137" lvl="0" marL="465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Static Modeling  is used to represent the static constituents of a Software such as :</a:t>
            </a:r>
            <a:endParaRPr/>
          </a:p>
          <a:p>
            <a:pPr indent="-465137" lvl="0" marL="465137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1.Classes</a:t>
            </a:r>
            <a:endParaRPr/>
          </a:p>
          <a:p>
            <a:pPr indent="-465137" lvl="0" marL="465137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2.Objects</a:t>
            </a:r>
            <a:endParaRPr/>
          </a:p>
          <a:p>
            <a:pPr indent="-465137" lvl="0" marL="465137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3.Interfaces and </a:t>
            </a:r>
            <a:endParaRPr/>
          </a:p>
          <a:p>
            <a:pPr indent="-465137" lvl="0" marL="465137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4.Their relationship with each other.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extend</a:t>
            </a:r>
            <a:endParaRPr/>
          </a:p>
        </p:txBody>
      </p:sp>
      <p:sp>
        <p:nvSpPr>
          <p:cNvPr id="176" name="Google Shape;176;p32"/>
          <p:cNvSpPr txBox="1"/>
          <p:nvPr/>
        </p:nvSpPr>
        <p:spPr>
          <a:xfrm>
            <a:off x="796925" y="1663700"/>
            <a:ext cx="76200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linking an optional use case to a standard use case. Extend relationship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• Example: Register Course (standard use case) may have Register for Special Class (extend use case) – class for non-standard students, in unusual time, with special topics, requiring extra fees…).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363636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77" name="Google Shape;17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925" y="4178300"/>
            <a:ext cx="6575425" cy="221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How to create use case diagram </a:t>
            </a:r>
            <a:endParaRPr/>
          </a:p>
        </p:txBody>
      </p:sp>
      <p:sp>
        <p:nvSpPr>
          <p:cNvPr id="183" name="Google Shape;183;p33"/>
          <p:cNvSpPr txBox="1"/>
          <p:nvPr/>
        </p:nvSpPr>
        <p:spPr>
          <a:xfrm>
            <a:off x="666750" y="1816100"/>
            <a:ext cx="7315200" cy="40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Times"/>
              <a:buAutoNum type="arabicPeriod"/>
            </a:pPr>
            <a:r>
              <a:rPr b="0" i="0" lang="en-US" sz="20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List main system functions (use cases) in a column: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– think of business events demanding system’s response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 – users’ goals/needs to be accomplished via the system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– Create, Read, Update, Delete (CRUD) data tasks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– Naming use cases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 – user’s needs usually can be translated in data tasks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Times"/>
              <a:buAutoNum type="arabicPeriod"/>
            </a:pPr>
            <a:r>
              <a:rPr b="0" i="0" lang="en-US" sz="20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Draw ovals around the function labels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Times"/>
              <a:buAutoNum type="arabicPeriod"/>
            </a:pPr>
            <a:r>
              <a:rPr b="0" i="0" lang="en-US" sz="20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Draw system boundary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Times"/>
              <a:buAutoNum type="arabicPeriod"/>
            </a:pPr>
            <a:r>
              <a:rPr b="0" i="0" lang="en-US" sz="20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Draw actors and connect them with use cases (if more intuitive, this can be done as step 2)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Times"/>
              <a:buAutoNum type="arabicPeriod"/>
            </a:pPr>
            <a:r>
              <a:rPr b="0" i="0" lang="en-US" sz="2000" u="none">
                <a:solidFill>
                  <a:srgbClr val="363636"/>
                </a:solidFill>
                <a:latin typeface="Times"/>
                <a:ea typeface="Times"/>
                <a:cs typeface="Times"/>
                <a:sym typeface="Times"/>
              </a:rPr>
              <a:t>Specify include and extend relationships between use cases (yes, at the end - not before, as this may pull you into process thinking, which does not apply in UC diagramming)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189" name="Google Shape;18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282575"/>
            <a:ext cx="8458200" cy="62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atm cash withdrawal use case diagram for atm" id="195" name="Google Shape;1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4800"/>
            <a:ext cx="9105900" cy="567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139700"/>
            <a:ext cx="7924800" cy="668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Online Shopping Website – Basic Use case</a:t>
            </a:r>
            <a:br>
              <a:rPr b="0" i="0" lang="en-US" sz="2400" u="non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07" name="Google Shape;207;p37"/>
          <p:cNvSpPr txBox="1"/>
          <p:nvPr/>
        </p:nvSpPr>
        <p:spPr>
          <a:xfrm>
            <a:off x="666750" y="1968500"/>
            <a:ext cx="1752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8" name="Google Shape;2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9200"/>
            <a:ext cx="9105900" cy="5233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irline reservation UML use case diagram template" id="214" name="Google Shape;21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"/>
            <a:ext cx="8667750" cy="66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304800"/>
            <a:ext cx="8458200" cy="63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Modeling</a:t>
            </a:r>
            <a:endParaRPr/>
          </a:p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985837" y="16700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/>
          <a:p>
            <a:pPr indent="-465137" lvl="0" marL="465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Modeling  is used to represent the behavior of the  static constituents of a software , here static constituents includes, classes , objects, their relationships and interfaces</a:t>
            </a:r>
            <a:endParaRPr/>
          </a:p>
          <a:p>
            <a:pPr indent="-465137" lvl="0" marL="465137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Modeling also used to represents the interaction, workflow, and different states of the static constituents in a software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Structural Diagrams</a:t>
            </a:r>
            <a:endParaRPr/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985837" y="16700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/>
          <a:p>
            <a:pPr indent="-465137" lvl="0" marL="465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Class Diagram – set of classes and their relationships. Describes interface to the class (set of operations describing services) </a:t>
            </a:r>
            <a:endParaRPr/>
          </a:p>
          <a:p>
            <a:pPr indent="-465137" lvl="0" marL="465137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Object Diagram – set of objects (class instances) and their relationships </a:t>
            </a:r>
            <a:endParaRPr/>
          </a:p>
          <a:p>
            <a:pPr indent="-465137" lvl="0" marL="465137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Component Diagram – logical groupings of elements and their relationships</a:t>
            </a:r>
            <a:endParaRPr/>
          </a:p>
          <a:p>
            <a:pPr indent="-465137" lvl="0" marL="465137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Deployment Diagram - set of computational resources (nodes) that host each component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Behavioral Diagram</a:t>
            </a:r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514350" y="13589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/>
          <a:p>
            <a:pPr indent="-465137" lvl="0" marL="465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Use Case Diagram – high-level behaviors of the system, user goals, external entities: actors </a:t>
            </a:r>
            <a:endParaRPr/>
          </a:p>
          <a:p>
            <a:pPr indent="-465137" lvl="0" marL="465137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Sequence Diagram – focus on time ordering of messages</a:t>
            </a:r>
            <a:endParaRPr/>
          </a:p>
          <a:p>
            <a:pPr indent="-465137" lvl="0" marL="465137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• Collaboration Diagram – focus on structural organization of objects and messages </a:t>
            </a:r>
            <a:endParaRPr/>
          </a:p>
          <a:p>
            <a:pPr indent="-465137" lvl="0" marL="465137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State (Machine) Diagram – event driven state changes of system </a:t>
            </a:r>
            <a:endParaRPr/>
          </a:p>
          <a:p>
            <a:pPr indent="-465137" lvl="0" marL="465137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Activity Diagram – flow of control between activities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endParaRPr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985837" y="1822450"/>
            <a:ext cx="7740650" cy="463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/>
          <a:p>
            <a:pPr indent="-465137" lvl="0" marL="4651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50"/>
              <a:buFont typeface="Arial"/>
              <a:buChar char="●"/>
            </a:pPr>
            <a:r>
              <a:rPr b="0" i="0" lang="en-US" sz="3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a Use Case</a:t>
            </a:r>
            <a:endParaRPr/>
          </a:p>
          <a:p>
            <a:pPr indent="-455612" lvl="1" marL="1035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rgbClr val="527AFB"/>
                </a:solidFill>
                <a:latin typeface="Arial"/>
                <a:ea typeface="Arial"/>
                <a:cs typeface="Arial"/>
                <a:sym typeface="Arial"/>
              </a:rPr>
              <a:t>A formal way of representing how a business system interacts with its environment </a:t>
            </a:r>
            <a:endParaRPr/>
          </a:p>
          <a:p>
            <a:pPr indent="-455612" lvl="1" marL="1035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Describes the system's actions from a the point of view of a user</a:t>
            </a:r>
            <a:endParaRPr/>
          </a:p>
          <a:p>
            <a:pPr indent="-455612" lvl="1" marL="1035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scenario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-based technique in the UML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 Descriptions </a:t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985837" y="16700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/>
          <a:p>
            <a:pPr indent="-465137" lvl="0" marL="465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actors</a:t>
            </a: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something with a behavior or role, e.g., a person, another system, organization.</a:t>
            </a:r>
            <a:endParaRPr/>
          </a:p>
          <a:p>
            <a:pPr indent="-465137" lvl="0" marL="465137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b="0" i="0" lang="en-US" sz="2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scenario</a:t>
            </a: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a specific sequence of actions and interactions between actors and the system, a.k.a. a use case instance </a:t>
            </a:r>
            <a:endParaRPr/>
          </a:p>
          <a:p>
            <a:pPr indent="-465137" lvl="0" marL="465137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a collection of related success and failure scenarios, describing actors using the system to support a goal.</a:t>
            </a:r>
            <a:endParaRPr/>
          </a:p>
          <a:p>
            <a:pPr indent="-379413" lvl="0" marL="465138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None/>
            </a:pPr>
            <a:r>
              <a:t/>
            </a:r>
            <a:endParaRPr b="0" i="0" sz="27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 Componentss</a:t>
            </a:r>
            <a:endParaRPr/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0" y="1511300"/>
            <a:ext cx="8726487" cy="494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/>
          <a:p>
            <a:pPr indent="-465137" lvl="0" marL="4651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Char char="●"/>
            </a:pPr>
            <a:r>
              <a:rPr b="0" i="0" lang="en-US" sz="2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use case has </a:t>
            </a:r>
            <a:r>
              <a:rPr b="0" i="0" lang="en-US" sz="2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three</a:t>
            </a:r>
            <a:r>
              <a:rPr b="0" i="0" lang="en-US" sz="2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components.</a:t>
            </a:r>
            <a:endParaRPr/>
          </a:p>
          <a:p>
            <a:pPr indent="-373062" lvl="0" marL="465137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r>
              <a:t/>
            </a:r>
            <a:endParaRPr b="0" i="0" sz="29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5137" lvl="0" marL="465137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Char char="●"/>
            </a:pPr>
            <a:r>
              <a:rPr b="0" i="0" lang="en-US" sz="2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r>
              <a:rPr b="0" i="0" lang="en-US" sz="2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task referred to as the use case that represents a feature needed in a software system.  </a:t>
            </a:r>
            <a:endParaRPr/>
          </a:p>
          <a:p>
            <a:pPr indent="-373062" lvl="0" marL="465137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r>
              <a:t/>
            </a:r>
            <a:endParaRPr b="0" i="0" sz="29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5137" lvl="0" marL="465137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Char char="●"/>
            </a:pPr>
            <a:r>
              <a:rPr b="0" i="0" lang="en-US" sz="2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actor(s) </a:t>
            </a:r>
            <a:r>
              <a:rPr b="0" i="0" lang="en-US" sz="2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who trigger the use case to activate.</a:t>
            </a:r>
            <a:endParaRPr b="1" i="0" sz="29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3062" lvl="0" marL="465137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r>
              <a:t/>
            </a:r>
            <a:endParaRPr b="0" i="0" sz="29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5137" lvl="0" marL="465137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Char char="●"/>
            </a:pPr>
            <a:r>
              <a:rPr b="0" i="0" lang="en-US" sz="2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r>
              <a:rPr b="0" i="0" lang="en-US" sz="2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line to show how the actors communicate with the use case.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66675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50" spcFirstLastPara="1" rIns="90450" wrap="square" tIns="44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Component - Use Cases</a:t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985837" y="1822450"/>
            <a:ext cx="7740650" cy="463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/>
          <a:p>
            <a:pPr indent="-465137" lvl="0" marL="4651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r>
              <a:rPr b="0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summary of scenarios for a single task or goal. </a:t>
            </a:r>
            <a:endParaRPr/>
          </a:p>
          <a:p>
            <a:pPr indent="-379412" lvl="0" marL="465137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None/>
            </a:pPr>
            <a:r>
              <a:t/>
            </a:r>
            <a:endParaRPr b="0" i="0" sz="27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5137" lvl="0" marL="465137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actor</a:t>
            </a:r>
            <a:r>
              <a:rPr b="0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who or what initiates the events involved in the task of the use case. Actors are simply roles that people or objects play. </a:t>
            </a:r>
            <a:endParaRPr/>
          </a:p>
          <a:p>
            <a:pPr indent="-379412" lvl="0" marL="465137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None/>
            </a:pPr>
            <a:r>
              <a:t/>
            </a:r>
            <a:endParaRPr b="0" i="0" sz="27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5137" lvl="0" marL="465137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●"/>
            </a:pPr>
            <a:r>
              <a:rPr b="0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 as we read our scenario, what or who is the actor????</a:t>
            </a:r>
            <a:endParaRPr/>
          </a:p>
          <a:p>
            <a:pPr indent="-379413" lvl="0" marL="465138" rtl="0" algn="l">
              <a:spcBef>
                <a:spcPts val="54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27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seCaseDiagram">
  <a:themeElements>
    <a:clrScheme name="">
      <a:dk1>
        <a:srgbClr val="919191"/>
      </a:dk1>
      <a:lt1>
        <a:srgbClr val="FFFFFF"/>
      </a:lt1>
      <a:dk2>
        <a:srgbClr val="000080"/>
      </a:dk2>
      <a:lt2>
        <a:srgbClr val="FFFFFF"/>
      </a:lt2>
      <a:accent1>
        <a:srgbClr val="FC0128"/>
      </a:accent1>
      <a:accent2>
        <a:srgbClr val="063DE8"/>
      </a:accent2>
      <a:accent3>
        <a:srgbClr val="AAAAC0"/>
      </a:accent3>
      <a:accent4>
        <a:srgbClr val="DADADA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