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6858000" cx="9144000"/>
  <p:notesSz cx="6858000" cy="9144000"/>
  <p:embeddedFontLst>
    <p:embeddedFont>
      <p:font typeface="Robot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7" name="Google Shape;367;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0" name="Google Shape;450;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7" name="Google Shape;457;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3" name="Google Shape;463;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9" name="Google Shape;29;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5" name="Google Shape;35;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8" name="Google Shape;48;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9" name="Google Shape;49;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lang="en-US"/>
              <a:t>UML dynamic Modeling</a:t>
            </a:r>
            <a:br>
              <a:rPr b="1" lang="en-US"/>
            </a:br>
            <a:r>
              <a:rPr b="1" lang="en-US"/>
              <a:t>(Behavior Diagram)</a:t>
            </a:r>
            <a:endParaRPr b="1"/>
          </a:p>
        </p:txBody>
      </p:sp>
      <p:sp>
        <p:nvSpPr>
          <p:cNvPr id="89" name="Google Shape;89;p13"/>
          <p:cNvSpPr txBox="1"/>
          <p:nvPr>
            <p:ph idx="1" type="body"/>
          </p:nvPr>
        </p:nvSpPr>
        <p:spPr>
          <a:xfrm>
            <a:off x="428596" y="1500174"/>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400"/>
              <a:buChar char="•"/>
            </a:pPr>
            <a:r>
              <a:rPr lang="en-US" sz="2400"/>
              <a:t>Objects are created and destroyed, objects send messages to one another in an orderly fashion, and in some system, external events trigger operations on certain objects.</a:t>
            </a:r>
            <a:endParaRPr/>
          </a:p>
          <a:p>
            <a:pPr indent="-342900" lvl="0" marL="342900" rtl="0" algn="just">
              <a:lnSpc>
                <a:spcPct val="100000"/>
              </a:lnSpc>
              <a:spcBef>
                <a:spcPts val="480"/>
              </a:spcBef>
              <a:spcAft>
                <a:spcPts val="0"/>
              </a:spcAft>
              <a:buClr>
                <a:schemeClr val="dk1"/>
              </a:buClr>
              <a:buSzPts val="2400"/>
              <a:buChar char="•"/>
            </a:pPr>
            <a:r>
              <a:rPr lang="en-US" sz="2400"/>
              <a:t>Objects have states.</a:t>
            </a:r>
            <a:endParaRPr/>
          </a:p>
          <a:p>
            <a:pPr indent="-342900" lvl="0" marL="342900" rtl="0" algn="just">
              <a:lnSpc>
                <a:spcPct val="100000"/>
              </a:lnSpc>
              <a:spcBef>
                <a:spcPts val="480"/>
              </a:spcBef>
              <a:spcAft>
                <a:spcPts val="0"/>
              </a:spcAft>
              <a:buClr>
                <a:schemeClr val="dk1"/>
              </a:buClr>
              <a:buSzPts val="2400"/>
              <a:buChar char="•"/>
            </a:pPr>
            <a:r>
              <a:rPr lang="en-US" sz="2400"/>
              <a:t>The state of an object would be difficult to capture in a static model.</a:t>
            </a:r>
            <a:endParaRPr/>
          </a:p>
          <a:p>
            <a:pPr indent="0" lvl="2" marL="914400" rtl="0" algn="just">
              <a:lnSpc>
                <a:spcPct val="100000"/>
              </a:lnSpc>
              <a:spcBef>
                <a:spcPts val="480"/>
              </a:spcBef>
              <a:spcAft>
                <a:spcPts val="0"/>
              </a:spcAft>
              <a:buClr>
                <a:schemeClr val="dk1"/>
              </a:buClr>
              <a:buSzPts val="2400"/>
              <a:buNone/>
            </a:pPr>
            <a:r>
              <a:t/>
            </a:r>
            <a:endParaRPr/>
          </a:p>
          <a:p>
            <a:pPr indent="-76200" lvl="2" marL="1143000" rtl="0" algn="just">
              <a:lnSpc>
                <a:spcPct val="100000"/>
              </a:lnSpc>
              <a:spcBef>
                <a:spcPts val="48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04800" y="1905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Font typeface="Calibri"/>
              <a:buNone/>
            </a:pPr>
            <a:r>
              <a:rPr b="1" lang="en-US" sz="2400"/>
              <a:t>Difference between a lifeline and an actor</a:t>
            </a:r>
            <a:endParaRPr sz="2400"/>
          </a:p>
        </p:txBody>
      </p:sp>
      <p:sp>
        <p:nvSpPr>
          <p:cNvPr id="147" name="Google Shape;147;p22"/>
          <p:cNvSpPr txBox="1"/>
          <p:nvPr>
            <p:ph idx="1" type="body"/>
          </p:nvPr>
        </p:nvSpPr>
        <p:spPr>
          <a:xfrm>
            <a:off x="276225" y="838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sz="2000"/>
              <a:t>A </a:t>
            </a:r>
            <a:r>
              <a:rPr lang="en-US" sz="2000">
                <a:solidFill>
                  <a:srgbClr val="0070C0"/>
                </a:solidFill>
              </a:rPr>
              <a:t>lifeline always portrays an object internal to the system </a:t>
            </a:r>
            <a:r>
              <a:rPr lang="en-US" sz="2000"/>
              <a:t>whereas </a:t>
            </a:r>
            <a:r>
              <a:rPr lang="en-US" sz="2000">
                <a:solidFill>
                  <a:srgbClr val="0070C0"/>
                </a:solidFill>
              </a:rPr>
              <a:t>actors are used to depict objects external to the system</a:t>
            </a:r>
            <a:r>
              <a:rPr lang="en-US" sz="2000"/>
              <a:t>. The following is an example of a sequence diagram:</a:t>
            </a:r>
            <a:endParaRPr/>
          </a:p>
        </p:txBody>
      </p:sp>
      <p:pic>
        <p:nvPicPr>
          <p:cNvPr descr="https://www.geeksforgeeks.org/wp-content/uploads/seq4.png" id="148" name="Google Shape;148;p22"/>
          <p:cNvPicPr preferRelativeResize="0"/>
          <p:nvPr/>
        </p:nvPicPr>
        <p:blipFill rotWithShape="1">
          <a:blip r:embed="rId3">
            <a:alphaModFix/>
          </a:blip>
          <a:srcRect b="0" l="0" r="0" t="0"/>
          <a:stretch/>
        </p:blipFill>
        <p:spPr>
          <a:xfrm>
            <a:off x="861228" y="1828800"/>
            <a:ext cx="7421544" cy="4752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US" sz="3600"/>
              <a:t>Sequence Diagram Notations</a:t>
            </a:r>
            <a:endParaRPr b="1" sz="3600"/>
          </a:p>
        </p:txBody>
      </p:sp>
      <p:sp>
        <p:nvSpPr>
          <p:cNvPr id="155" name="Google Shape;155;p23"/>
          <p:cNvSpPr txBox="1"/>
          <p:nvPr>
            <p:ph idx="1" type="body"/>
          </p:nvPr>
        </p:nvSpPr>
        <p:spPr>
          <a:xfrm>
            <a:off x="228600" y="777874"/>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t>4)Activation Box</a:t>
            </a:r>
            <a:endParaRPr/>
          </a:p>
          <a:p>
            <a:pPr indent="0" lvl="0" marL="0" rtl="0" algn="l">
              <a:lnSpc>
                <a:spcPct val="100000"/>
              </a:lnSpc>
              <a:spcBef>
                <a:spcPts val="640"/>
              </a:spcBef>
              <a:spcAft>
                <a:spcPts val="0"/>
              </a:spcAft>
              <a:buClr>
                <a:schemeClr val="dk1"/>
              </a:buClr>
              <a:buSzPts val="3200"/>
              <a:buNone/>
            </a:pPr>
            <a:r>
              <a:rPr lang="en-US"/>
              <a:t>Represents the time needed for an object to complete a task. </a:t>
            </a:r>
            <a:r>
              <a:rPr lang="en-US">
                <a:solidFill>
                  <a:srgbClr val="0070C0"/>
                </a:solidFill>
              </a:rPr>
              <a:t>The longer the task will take, the longer the activation box becomes.</a:t>
            </a:r>
            <a:endParaRPr u="sng">
              <a:solidFill>
                <a:srgbClr val="0070C0"/>
              </a:solidFill>
            </a:endParaRPr>
          </a:p>
        </p:txBody>
      </p:sp>
      <p:sp>
        <p:nvSpPr>
          <p:cNvPr descr="activation box" id="156" name="Google Shape;156;p2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UML Sequence Diagram Tutorial | Lucidchart" id="157" name="Google Shape;157;p23"/>
          <p:cNvPicPr preferRelativeResize="0"/>
          <p:nvPr/>
        </p:nvPicPr>
        <p:blipFill rotWithShape="1">
          <a:blip r:embed="rId3">
            <a:alphaModFix/>
          </a:blip>
          <a:srcRect b="0" l="0" r="0" t="0"/>
          <a:stretch/>
        </p:blipFill>
        <p:spPr>
          <a:xfrm>
            <a:off x="3200401" y="3040855"/>
            <a:ext cx="685800" cy="24455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US" sz="3600"/>
              <a:t>Sequence Diagram Notations</a:t>
            </a:r>
            <a:endParaRPr b="1" sz="3600"/>
          </a:p>
        </p:txBody>
      </p:sp>
      <p:sp>
        <p:nvSpPr>
          <p:cNvPr id="163" name="Google Shape;163;p24"/>
          <p:cNvSpPr txBox="1"/>
          <p:nvPr>
            <p:ph idx="1" type="body"/>
          </p:nvPr>
        </p:nvSpPr>
        <p:spPr>
          <a:xfrm>
            <a:off x="228600" y="777874"/>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70C0"/>
              </a:buClr>
              <a:buSzPts val="2400"/>
              <a:buNone/>
            </a:pPr>
            <a:r>
              <a:rPr lang="en-US" sz="2400">
                <a:solidFill>
                  <a:srgbClr val="0070C0"/>
                </a:solidFill>
              </a:rPr>
              <a:t>An activation is represented by a thin rectangle on a lifeline </a:t>
            </a:r>
            <a:r>
              <a:rPr lang="en-US" sz="2400"/>
              <a:t>represents the period during which an element is performing an operation. The top and the bottom of the of the rectangle are aligned with the initiation and the completion time respectively</a:t>
            </a:r>
            <a:endParaRPr/>
          </a:p>
          <a:p>
            <a:pPr indent="0" lvl="0" marL="0" rtl="0" algn="l">
              <a:lnSpc>
                <a:spcPct val="100000"/>
              </a:lnSpc>
              <a:spcBef>
                <a:spcPts val="640"/>
              </a:spcBef>
              <a:spcAft>
                <a:spcPts val="0"/>
              </a:spcAft>
              <a:buClr>
                <a:schemeClr val="dk1"/>
              </a:buClr>
              <a:buSzPts val="3200"/>
              <a:buNone/>
            </a:pPr>
            <a:br>
              <a:rPr lang="en-US"/>
            </a:br>
            <a:endParaRPr u="sng">
              <a:solidFill>
                <a:srgbClr val="0070C0"/>
              </a:solidFill>
            </a:endParaRPr>
          </a:p>
        </p:txBody>
      </p:sp>
      <p:pic>
        <p:nvPicPr>
          <p:cNvPr descr="UML Sequence Diagram: Activation example" id="164" name="Google Shape;164;p24"/>
          <p:cNvPicPr preferRelativeResize="0"/>
          <p:nvPr/>
        </p:nvPicPr>
        <p:blipFill rotWithShape="1">
          <a:blip r:embed="rId3">
            <a:alphaModFix/>
          </a:blip>
          <a:srcRect b="0" l="0" r="0" t="0"/>
          <a:stretch/>
        </p:blipFill>
        <p:spPr>
          <a:xfrm>
            <a:off x="990600" y="3205956"/>
            <a:ext cx="2209800" cy="33037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US" sz="3600"/>
              <a:t>Sequence Diagram Notations</a:t>
            </a:r>
            <a:endParaRPr b="1" sz="3600"/>
          </a:p>
        </p:txBody>
      </p:sp>
      <p:sp>
        <p:nvSpPr>
          <p:cNvPr id="170" name="Google Shape;170;p25"/>
          <p:cNvSpPr txBox="1"/>
          <p:nvPr>
            <p:ph idx="1" type="body"/>
          </p:nvPr>
        </p:nvSpPr>
        <p:spPr>
          <a:xfrm>
            <a:off x="228600" y="777874"/>
            <a:ext cx="8686800" cy="478472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t>5) Messages</a:t>
            </a:r>
            <a:endParaRPr/>
          </a:p>
          <a:p>
            <a:pPr indent="-342900" lvl="0" marL="342900" rtl="0" algn="l">
              <a:lnSpc>
                <a:spcPct val="100000"/>
              </a:lnSpc>
              <a:spcBef>
                <a:spcPts val="560"/>
              </a:spcBef>
              <a:spcAft>
                <a:spcPts val="0"/>
              </a:spcAft>
              <a:buClr>
                <a:srgbClr val="0070C0"/>
              </a:buClr>
              <a:buSzPts val="2800"/>
              <a:buChar char="•"/>
            </a:pPr>
            <a:r>
              <a:rPr lang="en-US" sz="2800">
                <a:solidFill>
                  <a:srgbClr val="0070C0"/>
                </a:solidFill>
              </a:rPr>
              <a:t>Communication between objects is depicted using messages. </a:t>
            </a:r>
            <a:endParaRPr/>
          </a:p>
          <a:p>
            <a:pPr indent="-342900" lvl="0" marL="342900" rtl="0" algn="l">
              <a:lnSpc>
                <a:spcPct val="100000"/>
              </a:lnSpc>
              <a:spcBef>
                <a:spcPts val="560"/>
              </a:spcBef>
              <a:spcAft>
                <a:spcPts val="0"/>
              </a:spcAft>
              <a:buClr>
                <a:schemeClr val="dk1"/>
              </a:buClr>
              <a:buSzPts val="2800"/>
              <a:buChar char="•"/>
            </a:pPr>
            <a:r>
              <a:rPr lang="en-US" sz="2800"/>
              <a:t>The messages appear in a sequential order on the lifeline. We </a:t>
            </a:r>
            <a:r>
              <a:rPr lang="en-US" sz="2800">
                <a:solidFill>
                  <a:srgbClr val="0070C0"/>
                </a:solidFill>
              </a:rPr>
              <a:t>represent messages using arrows. </a:t>
            </a:r>
            <a:endParaRPr/>
          </a:p>
          <a:p>
            <a:pPr indent="-342900" lvl="0" marL="342900" rtl="0" algn="l">
              <a:lnSpc>
                <a:spcPct val="100000"/>
              </a:lnSpc>
              <a:spcBef>
                <a:spcPts val="560"/>
              </a:spcBef>
              <a:spcAft>
                <a:spcPts val="0"/>
              </a:spcAft>
              <a:buClr>
                <a:schemeClr val="dk1"/>
              </a:buClr>
              <a:buSzPts val="2800"/>
              <a:buChar char="•"/>
            </a:pPr>
            <a:r>
              <a:rPr lang="en-US" sz="2800"/>
              <a:t>Lifelines and messages form the core of a sequence diagram.</a:t>
            </a:r>
            <a:endParaRPr/>
          </a:p>
          <a:p>
            <a:pPr indent="0" lvl="0" marL="0" rtl="0" algn="l">
              <a:lnSpc>
                <a:spcPct val="100000"/>
              </a:lnSpc>
              <a:spcBef>
                <a:spcPts val="560"/>
              </a:spcBef>
              <a:spcAft>
                <a:spcPts val="0"/>
              </a:spcAft>
              <a:buClr>
                <a:schemeClr val="dk1"/>
              </a:buClr>
              <a:buSzPts val="2800"/>
              <a:buNone/>
            </a:pPr>
            <a:r>
              <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US" sz="3600"/>
              <a:t>Sequence Diagram Notations</a:t>
            </a:r>
            <a:endParaRPr b="1" sz="3600"/>
          </a:p>
        </p:txBody>
      </p:sp>
      <p:sp>
        <p:nvSpPr>
          <p:cNvPr id="176" name="Google Shape;176;p26"/>
          <p:cNvSpPr txBox="1"/>
          <p:nvPr>
            <p:ph idx="1" type="body"/>
          </p:nvPr>
        </p:nvSpPr>
        <p:spPr>
          <a:xfrm>
            <a:off x="228600" y="777874"/>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70C0"/>
              </a:buClr>
              <a:buSzPts val="3200"/>
              <a:buNone/>
            </a:pPr>
            <a:r>
              <a:rPr lang="en-US">
                <a:solidFill>
                  <a:srgbClr val="0070C0"/>
                </a:solidFill>
              </a:rPr>
              <a:t>5) Categories of Messages</a:t>
            </a:r>
            <a:endParaRPr/>
          </a:p>
          <a:p>
            <a:pPr indent="0" lvl="0" marL="0" rtl="0" algn="l">
              <a:lnSpc>
                <a:spcPct val="100000"/>
              </a:lnSpc>
              <a:spcBef>
                <a:spcPts val="640"/>
              </a:spcBef>
              <a:spcAft>
                <a:spcPts val="0"/>
              </a:spcAft>
              <a:buClr>
                <a:schemeClr val="dk1"/>
              </a:buClr>
              <a:buSzPts val="3200"/>
              <a:buNone/>
            </a:pPr>
            <a:r>
              <a:rPr lang="en-US" u="sng"/>
              <a:t>a) Call Message</a:t>
            </a:r>
            <a:endParaRPr/>
          </a:p>
          <a:p>
            <a:pPr indent="0" lvl="0" marL="0" rtl="0" algn="l">
              <a:lnSpc>
                <a:spcPct val="100000"/>
              </a:lnSpc>
              <a:spcBef>
                <a:spcPts val="560"/>
              </a:spcBef>
              <a:spcAft>
                <a:spcPts val="0"/>
              </a:spcAft>
              <a:buClr>
                <a:schemeClr val="dk1"/>
              </a:buClr>
              <a:buSzPts val="2800"/>
              <a:buNone/>
            </a:pPr>
            <a:r>
              <a:rPr lang="en-US" sz="2800"/>
              <a:t>A call message defines a particular communication between lifelines of an interaction, which represents an invocation of operation of target lifeline.</a:t>
            </a:r>
            <a:endParaRPr/>
          </a:p>
          <a:p>
            <a:pPr indent="0" lvl="0" marL="0" rtl="0" algn="l">
              <a:lnSpc>
                <a:spcPct val="100000"/>
              </a:lnSpc>
              <a:spcBef>
                <a:spcPts val="640"/>
              </a:spcBef>
              <a:spcAft>
                <a:spcPts val="0"/>
              </a:spcAft>
              <a:buClr>
                <a:schemeClr val="dk1"/>
              </a:buClr>
              <a:buSzPts val="3200"/>
              <a:buNone/>
            </a:pPr>
            <a:r>
              <a:t/>
            </a:r>
            <a:endParaRPr/>
          </a:p>
        </p:txBody>
      </p:sp>
      <p:pic>
        <p:nvPicPr>
          <p:cNvPr descr="UML Sequence Diagram: Call message example" id="177" name="Google Shape;177;p26"/>
          <p:cNvPicPr preferRelativeResize="0"/>
          <p:nvPr/>
        </p:nvPicPr>
        <p:blipFill rotWithShape="1">
          <a:blip r:embed="rId3">
            <a:alphaModFix/>
          </a:blip>
          <a:srcRect b="0" l="0" r="0" t="0"/>
          <a:stretch/>
        </p:blipFill>
        <p:spPr>
          <a:xfrm>
            <a:off x="838200" y="3657600"/>
            <a:ext cx="6426191" cy="152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US" sz="3600"/>
              <a:t>Sequence Diagram Notations</a:t>
            </a:r>
            <a:endParaRPr b="1" sz="3600"/>
          </a:p>
        </p:txBody>
      </p:sp>
      <p:sp>
        <p:nvSpPr>
          <p:cNvPr id="183" name="Google Shape;183;p27"/>
          <p:cNvSpPr txBox="1"/>
          <p:nvPr>
            <p:ph idx="1" type="body"/>
          </p:nvPr>
        </p:nvSpPr>
        <p:spPr>
          <a:xfrm>
            <a:off x="228600" y="777874"/>
            <a:ext cx="86868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70C0"/>
              </a:buClr>
              <a:buSzPts val="3200"/>
              <a:buNone/>
            </a:pPr>
            <a:r>
              <a:rPr lang="en-US">
                <a:solidFill>
                  <a:srgbClr val="0070C0"/>
                </a:solidFill>
              </a:rPr>
              <a:t>5) Categories of Messages</a:t>
            </a:r>
            <a:endParaRPr/>
          </a:p>
          <a:p>
            <a:pPr indent="0" lvl="0" marL="0" rtl="0" algn="l">
              <a:lnSpc>
                <a:spcPct val="100000"/>
              </a:lnSpc>
              <a:spcBef>
                <a:spcPts val="640"/>
              </a:spcBef>
              <a:spcAft>
                <a:spcPts val="0"/>
              </a:spcAft>
              <a:buClr>
                <a:schemeClr val="dk1"/>
              </a:buClr>
              <a:buSzPts val="3200"/>
              <a:buNone/>
            </a:pPr>
            <a:r>
              <a:rPr lang="en-US" u="sng"/>
              <a:t>b) Return Message</a:t>
            </a:r>
            <a:endParaRPr/>
          </a:p>
          <a:p>
            <a:pPr indent="0" lvl="0" marL="0" rtl="0" algn="l">
              <a:lnSpc>
                <a:spcPct val="100000"/>
              </a:lnSpc>
              <a:spcBef>
                <a:spcPts val="480"/>
              </a:spcBef>
              <a:spcAft>
                <a:spcPts val="0"/>
              </a:spcAft>
              <a:buClr>
                <a:schemeClr val="dk1"/>
              </a:buClr>
              <a:buSzPts val="2400"/>
              <a:buNone/>
            </a:pPr>
            <a:r>
              <a:rPr lang="en-US" sz="2400"/>
              <a:t>A return message defines a particular communication between lifelines of an interaction, which represents the pass of information back to the caller of a corresponded former message.</a:t>
            </a:r>
            <a:endParaRPr/>
          </a:p>
        </p:txBody>
      </p:sp>
      <p:pic>
        <p:nvPicPr>
          <p:cNvPr descr="UML Sequence Diagram: Return message example" id="184" name="Google Shape;184;p27"/>
          <p:cNvPicPr preferRelativeResize="0"/>
          <p:nvPr/>
        </p:nvPicPr>
        <p:blipFill rotWithShape="1">
          <a:blip r:embed="rId3">
            <a:alphaModFix/>
          </a:blip>
          <a:srcRect b="0" l="0" r="0" t="0"/>
          <a:stretch/>
        </p:blipFill>
        <p:spPr>
          <a:xfrm>
            <a:off x="838200" y="3409950"/>
            <a:ext cx="5867400" cy="15294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b="1" lang="en-US"/>
              <a:t>Synchronous messages</a:t>
            </a:r>
            <a:endParaRPr/>
          </a:p>
          <a:p>
            <a:pPr indent="-342900" lvl="0" marL="342900" rtl="0" algn="l">
              <a:lnSpc>
                <a:spcPct val="100000"/>
              </a:lnSpc>
              <a:spcBef>
                <a:spcPts val="640"/>
              </a:spcBef>
              <a:spcAft>
                <a:spcPts val="0"/>
              </a:spcAft>
              <a:buClr>
                <a:schemeClr val="dk1"/>
              </a:buClr>
              <a:buSzPts val="3200"/>
              <a:buChar char="•"/>
            </a:pPr>
            <a:r>
              <a:rPr b="1" lang="en-US"/>
              <a:t>Asynchronous Messages</a:t>
            </a:r>
            <a:endParaRPr/>
          </a:p>
        </p:txBody>
      </p:sp>
      <p:sp>
        <p:nvSpPr>
          <p:cNvPr id="190" name="Google Shape;19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US" sz="3600"/>
              <a:t>Sequence Diagram Notations</a:t>
            </a:r>
            <a:endParaRPr b="1" sz="3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idx="1" type="body"/>
          </p:nvPr>
        </p:nvSpPr>
        <p:spPr>
          <a:xfrm>
            <a:off x="438150" y="838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c) Synchronous messages</a:t>
            </a:r>
            <a:endParaRPr/>
          </a:p>
          <a:p>
            <a:pPr indent="-342900" lvl="0" marL="342900" rtl="0" algn="l">
              <a:lnSpc>
                <a:spcPct val="100000"/>
              </a:lnSpc>
              <a:spcBef>
                <a:spcPts val="480"/>
              </a:spcBef>
              <a:spcAft>
                <a:spcPts val="0"/>
              </a:spcAft>
              <a:buClr>
                <a:srgbClr val="0070C0"/>
              </a:buClr>
              <a:buSzPts val="2400"/>
              <a:buChar char="•"/>
            </a:pPr>
            <a:r>
              <a:rPr lang="en-US" sz="2400">
                <a:solidFill>
                  <a:srgbClr val="0070C0"/>
                </a:solidFill>
              </a:rPr>
              <a:t>A synchronous message waits for a reply before the interaction can move forward. </a:t>
            </a:r>
            <a:endParaRPr/>
          </a:p>
          <a:p>
            <a:pPr indent="-342900" lvl="0" marL="342900" rtl="0" algn="l">
              <a:lnSpc>
                <a:spcPct val="100000"/>
              </a:lnSpc>
              <a:spcBef>
                <a:spcPts val="480"/>
              </a:spcBef>
              <a:spcAft>
                <a:spcPts val="0"/>
              </a:spcAft>
              <a:buClr>
                <a:schemeClr val="dk1"/>
              </a:buClr>
              <a:buSzPts val="2400"/>
              <a:buChar char="•"/>
            </a:pPr>
            <a:r>
              <a:rPr lang="en-US" sz="2400"/>
              <a:t>The caller continues only when it knows that the receiver has processed the previous message i.e. it receives a reply message.</a:t>
            </a:r>
            <a:endParaRPr b="1" sz="2400"/>
          </a:p>
        </p:txBody>
      </p:sp>
      <p:sp>
        <p:nvSpPr>
          <p:cNvPr id="196" name="Google Shape;196;p29"/>
          <p:cNvSpPr txBox="1"/>
          <p:nvPr>
            <p:ph type="title"/>
          </p:nvPr>
        </p:nvSpPr>
        <p:spPr>
          <a:xfrm>
            <a:off x="457200" y="333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Sequence Diagram Notations</a:t>
            </a:r>
            <a:endParaRPr b="1" sz="2800"/>
          </a:p>
        </p:txBody>
      </p:sp>
      <p:pic>
        <p:nvPicPr>
          <p:cNvPr descr="https://www.geeksforgeeks.org/wp-content/uploads/seq6.png" id="197" name="Google Shape;197;p29"/>
          <p:cNvPicPr preferRelativeResize="0"/>
          <p:nvPr/>
        </p:nvPicPr>
        <p:blipFill rotWithShape="1">
          <a:blip r:embed="rId3">
            <a:alphaModFix/>
          </a:blip>
          <a:srcRect b="0" l="0" r="0" t="0"/>
          <a:stretch/>
        </p:blipFill>
        <p:spPr>
          <a:xfrm>
            <a:off x="762000" y="3129756"/>
            <a:ext cx="7315200" cy="37282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idx="1" type="body"/>
          </p:nvPr>
        </p:nvSpPr>
        <p:spPr>
          <a:xfrm>
            <a:off x="457200" y="6858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d) ASynchronous messages</a:t>
            </a:r>
            <a:endParaRPr/>
          </a:p>
          <a:p>
            <a:pPr indent="-342900" lvl="0" marL="342900" rtl="0" algn="l">
              <a:lnSpc>
                <a:spcPct val="100000"/>
              </a:lnSpc>
              <a:spcBef>
                <a:spcPts val="400"/>
              </a:spcBef>
              <a:spcAft>
                <a:spcPts val="0"/>
              </a:spcAft>
              <a:buClr>
                <a:srgbClr val="0070C0"/>
              </a:buClr>
              <a:buSzPts val="2000"/>
              <a:buChar char="•"/>
            </a:pPr>
            <a:r>
              <a:rPr lang="en-US" sz="2000">
                <a:solidFill>
                  <a:srgbClr val="0070C0"/>
                </a:solidFill>
              </a:rPr>
              <a:t>An asynchronous message does not wait for a reply from the receiver.</a:t>
            </a:r>
            <a:endParaRPr/>
          </a:p>
          <a:p>
            <a:pPr indent="-342900" lvl="0" marL="342900" rtl="0" algn="l">
              <a:lnSpc>
                <a:spcPct val="100000"/>
              </a:lnSpc>
              <a:spcBef>
                <a:spcPts val="400"/>
              </a:spcBef>
              <a:spcAft>
                <a:spcPts val="0"/>
              </a:spcAft>
              <a:buClr>
                <a:schemeClr val="dk1"/>
              </a:buClr>
              <a:buSzPts val="2000"/>
              <a:buChar char="•"/>
            </a:pPr>
            <a:r>
              <a:rPr lang="en-US" sz="2000"/>
              <a:t>The interaction moves forward irrespective of the receiver processing the previous message or not.</a:t>
            </a:r>
            <a:endParaRPr/>
          </a:p>
          <a:p>
            <a:pPr indent="-342900" lvl="0" marL="342900" rtl="0" algn="l">
              <a:lnSpc>
                <a:spcPct val="100000"/>
              </a:lnSpc>
              <a:spcBef>
                <a:spcPts val="400"/>
              </a:spcBef>
              <a:spcAft>
                <a:spcPts val="0"/>
              </a:spcAft>
              <a:buClr>
                <a:schemeClr val="dk1"/>
              </a:buClr>
              <a:buSzPts val="2000"/>
              <a:buChar char="•"/>
            </a:pPr>
            <a:r>
              <a:rPr lang="en-US" sz="2000"/>
              <a:t> We use a lined arrow head to represent an asynchronous message.</a:t>
            </a:r>
            <a:endParaRPr b="1" sz="2000"/>
          </a:p>
        </p:txBody>
      </p:sp>
      <p:sp>
        <p:nvSpPr>
          <p:cNvPr id="203" name="Google Shape;203;p30"/>
          <p:cNvSpPr txBox="1"/>
          <p:nvPr>
            <p:ph type="title"/>
          </p:nvPr>
        </p:nvSpPr>
        <p:spPr>
          <a:xfrm>
            <a:off x="152400" y="152400"/>
            <a:ext cx="8229600" cy="533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Sequence Diagram Notations</a:t>
            </a:r>
            <a:endParaRPr b="1" sz="2800"/>
          </a:p>
        </p:txBody>
      </p:sp>
      <p:pic>
        <p:nvPicPr>
          <p:cNvPr descr="https://www.geeksforgeeks.org/wp-content/uploads/seq7.png" id="204" name="Google Shape;204;p30"/>
          <p:cNvPicPr preferRelativeResize="0"/>
          <p:nvPr/>
        </p:nvPicPr>
        <p:blipFill rotWithShape="1">
          <a:blip r:embed="rId3">
            <a:alphaModFix/>
          </a:blip>
          <a:srcRect b="0" l="0" r="0" t="0"/>
          <a:stretch/>
        </p:blipFill>
        <p:spPr>
          <a:xfrm>
            <a:off x="1371599" y="2514600"/>
            <a:ext cx="5707349" cy="3505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US" sz="3600"/>
              <a:t>Sequence Diagram Notations</a:t>
            </a:r>
            <a:endParaRPr b="1" sz="3600"/>
          </a:p>
        </p:txBody>
      </p:sp>
      <p:sp>
        <p:nvSpPr>
          <p:cNvPr id="210" name="Google Shape;210;p31"/>
          <p:cNvSpPr txBox="1"/>
          <p:nvPr>
            <p:ph idx="1" type="body"/>
          </p:nvPr>
        </p:nvSpPr>
        <p:spPr>
          <a:xfrm>
            <a:off x="47624" y="609600"/>
            <a:ext cx="86868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70C0"/>
              </a:buClr>
              <a:buSzPts val="3200"/>
              <a:buNone/>
            </a:pPr>
            <a:r>
              <a:rPr lang="en-US">
                <a:solidFill>
                  <a:srgbClr val="0070C0"/>
                </a:solidFill>
              </a:rPr>
              <a:t>5) Categories of Messages</a:t>
            </a:r>
            <a:endParaRPr/>
          </a:p>
          <a:p>
            <a:pPr indent="0" lvl="0" marL="0" rtl="0" algn="l">
              <a:lnSpc>
                <a:spcPct val="100000"/>
              </a:lnSpc>
              <a:spcBef>
                <a:spcPts val="640"/>
              </a:spcBef>
              <a:spcAft>
                <a:spcPts val="0"/>
              </a:spcAft>
              <a:buClr>
                <a:schemeClr val="dk1"/>
              </a:buClr>
              <a:buSzPts val="3200"/>
              <a:buNone/>
            </a:pPr>
            <a:r>
              <a:rPr lang="en-US" u="sng"/>
              <a:t>e) Self Message</a:t>
            </a:r>
            <a:endParaRPr/>
          </a:p>
          <a:p>
            <a:pPr indent="-342900" lvl="0" marL="342900" rtl="0" algn="l">
              <a:lnSpc>
                <a:spcPct val="100000"/>
              </a:lnSpc>
              <a:spcBef>
                <a:spcPts val="560"/>
              </a:spcBef>
              <a:spcAft>
                <a:spcPts val="0"/>
              </a:spcAft>
              <a:buClr>
                <a:schemeClr val="dk1"/>
              </a:buClr>
              <a:buSzPts val="2800"/>
              <a:buChar char="•"/>
            </a:pPr>
            <a:r>
              <a:rPr lang="en-US" sz="2800"/>
              <a:t>Certain scenarios might arise where the object needs to send a message to itself. </a:t>
            </a:r>
            <a:endParaRPr/>
          </a:p>
          <a:p>
            <a:pPr indent="-342900" lvl="0" marL="342900" rtl="0" algn="l">
              <a:lnSpc>
                <a:spcPct val="100000"/>
              </a:lnSpc>
              <a:spcBef>
                <a:spcPts val="560"/>
              </a:spcBef>
              <a:spcAft>
                <a:spcPts val="0"/>
              </a:spcAft>
              <a:buClr>
                <a:schemeClr val="dk1"/>
              </a:buClr>
              <a:buSzPts val="2800"/>
              <a:buChar char="•"/>
            </a:pPr>
            <a:r>
              <a:rPr lang="en-US" sz="2800"/>
              <a:t>Such messages are called Self Messages and are represented with a U shaped arrow.</a:t>
            </a:r>
            <a:endParaRPr/>
          </a:p>
          <a:p>
            <a:pPr indent="0" lvl="0" marL="0" rtl="0" algn="l">
              <a:lnSpc>
                <a:spcPct val="100000"/>
              </a:lnSpc>
              <a:spcBef>
                <a:spcPts val="560"/>
              </a:spcBef>
              <a:spcAft>
                <a:spcPts val="0"/>
              </a:spcAft>
              <a:buClr>
                <a:schemeClr val="dk1"/>
              </a:buClr>
              <a:buSzPts val="2800"/>
              <a:buNone/>
            </a:pPr>
            <a:r>
              <a:t/>
            </a:r>
            <a:endParaRPr sz="2800"/>
          </a:p>
        </p:txBody>
      </p:sp>
      <p:pic>
        <p:nvPicPr>
          <p:cNvPr descr="UML Sequence Diagram: Self message example" id="211" name="Google Shape;211;p31"/>
          <p:cNvPicPr preferRelativeResize="0"/>
          <p:nvPr/>
        </p:nvPicPr>
        <p:blipFill rotWithShape="1">
          <a:blip r:embed="rId3">
            <a:alphaModFix/>
          </a:blip>
          <a:srcRect b="0" l="0" r="0" t="0"/>
          <a:stretch/>
        </p:blipFill>
        <p:spPr>
          <a:xfrm>
            <a:off x="1600200" y="3678690"/>
            <a:ext cx="1828800" cy="2177143"/>
          </a:xfrm>
          <a:prstGeom prst="rect">
            <a:avLst/>
          </a:prstGeom>
          <a:noFill/>
          <a:ln>
            <a:noFill/>
          </a:ln>
        </p:spPr>
      </p:pic>
      <p:pic>
        <p:nvPicPr>
          <p:cNvPr descr="https://www.geeksforgeeks.org/wp-content/uploads/seq10.png" id="212" name="Google Shape;212;p31"/>
          <p:cNvPicPr preferRelativeResize="0"/>
          <p:nvPr/>
        </p:nvPicPr>
        <p:blipFill rotWithShape="1">
          <a:blip r:embed="rId4">
            <a:alphaModFix/>
          </a:blip>
          <a:srcRect b="0" l="0" r="0" t="0"/>
          <a:stretch/>
        </p:blipFill>
        <p:spPr>
          <a:xfrm>
            <a:off x="6096000" y="3659640"/>
            <a:ext cx="2286000" cy="3195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lang="en-US"/>
              <a:t>UML dynamic Modeling</a:t>
            </a:r>
            <a:br>
              <a:rPr b="1" lang="en-US"/>
            </a:br>
            <a:r>
              <a:rPr b="1" lang="en-US"/>
              <a:t>(Behavior Diagram)</a:t>
            </a:r>
            <a:endParaRPr b="1"/>
          </a:p>
        </p:txBody>
      </p:sp>
      <p:sp>
        <p:nvSpPr>
          <p:cNvPr id="95" name="Google Shape;95;p14"/>
          <p:cNvSpPr txBox="1"/>
          <p:nvPr>
            <p:ph idx="1" type="body"/>
          </p:nvPr>
        </p:nvSpPr>
        <p:spPr>
          <a:xfrm>
            <a:off x="428596" y="1500174"/>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400"/>
              <a:buChar char="•"/>
            </a:pPr>
            <a:r>
              <a:rPr lang="en-US" sz="2400"/>
              <a:t>In OOD dynamic modeling can be represented by following diagrams</a:t>
            </a:r>
            <a:endParaRPr/>
          </a:p>
          <a:p>
            <a:pPr indent="-285750" lvl="1" marL="742950" rtl="0" algn="just">
              <a:lnSpc>
                <a:spcPct val="100000"/>
              </a:lnSpc>
              <a:spcBef>
                <a:spcPts val="480"/>
              </a:spcBef>
              <a:spcAft>
                <a:spcPts val="0"/>
              </a:spcAft>
              <a:buClr>
                <a:schemeClr val="dk1"/>
              </a:buClr>
              <a:buSzPts val="2400"/>
              <a:buChar char="–"/>
            </a:pPr>
            <a:r>
              <a:rPr b="1" lang="en-US" sz="2400"/>
              <a:t>Behavior  Diagram  / Interaction diagram</a:t>
            </a:r>
            <a:endParaRPr/>
          </a:p>
          <a:p>
            <a:pPr indent="-228600" lvl="2" marL="1143000" rtl="0" algn="just">
              <a:lnSpc>
                <a:spcPct val="100000"/>
              </a:lnSpc>
              <a:spcBef>
                <a:spcPts val="480"/>
              </a:spcBef>
              <a:spcAft>
                <a:spcPts val="0"/>
              </a:spcAft>
              <a:buClr>
                <a:schemeClr val="dk1"/>
              </a:buClr>
              <a:buSzPts val="2400"/>
              <a:buChar char="•"/>
            </a:pPr>
            <a:r>
              <a:rPr b="1" lang="en-US"/>
              <a:t>Sequence diagrams</a:t>
            </a:r>
            <a:endParaRPr/>
          </a:p>
          <a:p>
            <a:pPr indent="-228600" lvl="2" marL="1143000" rtl="0" algn="just">
              <a:lnSpc>
                <a:spcPct val="100000"/>
              </a:lnSpc>
              <a:spcBef>
                <a:spcPts val="480"/>
              </a:spcBef>
              <a:spcAft>
                <a:spcPts val="0"/>
              </a:spcAft>
              <a:buClr>
                <a:schemeClr val="dk1"/>
              </a:buClr>
              <a:buSzPts val="2400"/>
              <a:buChar char="•"/>
            </a:pPr>
            <a:r>
              <a:rPr b="1" lang="en-US"/>
              <a:t>Collaboration diagrams</a:t>
            </a:r>
            <a:endParaRPr/>
          </a:p>
          <a:p>
            <a:pPr indent="-285750" lvl="1" marL="742950" rtl="0" algn="just">
              <a:lnSpc>
                <a:spcPct val="100000"/>
              </a:lnSpc>
              <a:spcBef>
                <a:spcPts val="480"/>
              </a:spcBef>
              <a:spcAft>
                <a:spcPts val="0"/>
              </a:spcAft>
              <a:buClr>
                <a:schemeClr val="dk1"/>
              </a:buClr>
              <a:buSzPts val="2400"/>
              <a:buChar char="–"/>
            </a:pPr>
            <a:r>
              <a:rPr b="1" lang="en-US" sz="2400"/>
              <a:t>Statechart Diagram</a:t>
            </a:r>
            <a:endParaRPr/>
          </a:p>
          <a:p>
            <a:pPr indent="-285750" lvl="1" marL="742950" rtl="0" algn="just">
              <a:lnSpc>
                <a:spcPct val="100000"/>
              </a:lnSpc>
              <a:spcBef>
                <a:spcPts val="480"/>
              </a:spcBef>
              <a:spcAft>
                <a:spcPts val="0"/>
              </a:spcAft>
              <a:buClr>
                <a:schemeClr val="dk1"/>
              </a:buClr>
              <a:buSzPts val="2400"/>
              <a:buChar char="–"/>
            </a:pPr>
            <a:r>
              <a:rPr b="1" lang="en-US" sz="2400"/>
              <a:t>Activity Diagram</a:t>
            </a:r>
            <a:endParaRPr/>
          </a:p>
          <a:p>
            <a:pPr indent="-76200" lvl="2" marL="1143000" rtl="0" algn="just">
              <a:lnSpc>
                <a:spcPct val="100000"/>
              </a:lnSpc>
              <a:spcBef>
                <a:spcPts val="480"/>
              </a:spcBef>
              <a:spcAft>
                <a:spcPts val="0"/>
              </a:spcAft>
              <a:buClr>
                <a:schemeClr val="dk1"/>
              </a:buClr>
              <a:buSzPts val="2400"/>
              <a:buNone/>
            </a:pPr>
            <a:r>
              <a:t/>
            </a:r>
            <a:endParaRPr/>
          </a:p>
          <a:p>
            <a:pPr indent="-76200" lvl="2" marL="1143000" rtl="0" algn="just">
              <a:lnSpc>
                <a:spcPct val="100000"/>
              </a:lnSpc>
              <a:spcBef>
                <a:spcPts val="480"/>
              </a:spcBef>
              <a:spcAft>
                <a:spcPts val="0"/>
              </a:spcAft>
              <a:buClr>
                <a:schemeClr val="dk1"/>
              </a:buClr>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US" sz="3600"/>
              <a:t>Sequence Diagram Notations</a:t>
            </a:r>
            <a:endParaRPr b="1" sz="3600"/>
          </a:p>
        </p:txBody>
      </p:sp>
      <p:sp>
        <p:nvSpPr>
          <p:cNvPr id="219" name="Google Shape;219;p32"/>
          <p:cNvSpPr txBox="1"/>
          <p:nvPr>
            <p:ph idx="1" type="body"/>
          </p:nvPr>
        </p:nvSpPr>
        <p:spPr>
          <a:xfrm>
            <a:off x="47624" y="609600"/>
            <a:ext cx="86868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u="sng"/>
              <a:t>e) Self Message</a:t>
            </a:r>
            <a:endParaRPr/>
          </a:p>
        </p:txBody>
      </p:sp>
      <p:sp>
        <p:nvSpPr>
          <p:cNvPr id="220" name="Google Shape;220;p32"/>
          <p:cNvSpPr/>
          <p:nvPr/>
        </p:nvSpPr>
        <p:spPr>
          <a:xfrm>
            <a:off x="76199" y="1219200"/>
            <a:ext cx="8624888"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For example – Consider a scenario where the device wants to access its webcam. Such a scenario is represented using a self message.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pic>
        <p:nvPicPr>
          <p:cNvPr descr="https://www.geeksforgeeks.org/wp-content/uploads/seq11.png" id="221" name="Google Shape;221;p32"/>
          <p:cNvPicPr preferRelativeResize="0"/>
          <p:nvPr/>
        </p:nvPicPr>
        <p:blipFill rotWithShape="1">
          <a:blip r:embed="rId3">
            <a:alphaModFix/>
          </a:blip>
          <a:srcRect b="0" l="0" r="0" t="0"/>
          <a:stretch/>
        </p:blipFill>
        <p:spPr>
          <a:xfrm>
            <a:off x="685800" y="1838414"/>
            <a:ext cx="5867400" cy="458804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Sequence Diagram Notations</a:t>
            </a:r>
            <a:endParaRPr b="1" sz="2800"/>
          </a:p>
        </p:txBody>
      </p:sp>
      <p:sp>
        <p:nvSpPr>
          <p:cNvPr id="227" name="Google Shape;227;p33"/>
          <p:cNvSpPr txBox="1"/>
          <p:nvPr>
            <p:ph idx="1" type="body"/>
          </p:nvPr>
        </p:nvSpPr>
        <p:spPr>
          <a:xfrm>
            <a:off x="228600" y="609600"/>
            <a:ext cx="8686800" cy="452596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rgbClr val="0070C0"/>
              </a:buClr>
              <a:buSzPts val="3000"/>
              <a:buNone/>
            </a:pPr>
            <a:r>
              <a:rPr lang="en-US" sz="3000">
                <a:solidFill>
                  <a:srgbClr val="0070C0"/>
                </a:solidFill>
              </a:rPr>
              <a:t>5) </a:t>
            </a:r>
            <a:r>
              <a:rPr lang="en-US" sz="2600">
                <a:solidFill>
                  <a:srgbClr val="0070C0"/>
                </a:solidFill>
              </a:rPr>
              <a:t>Categories of Messages</a:t>
            </a:r>
            <a:endParaRPr/>
          </a:p>
          <a:p>
            <a:pPr indent="0" lvl="0" marL="0" rtl="0" algn="l">
              <a:lnSpc>
                <a:spcPct val="100000"/>
              </a:lnSpc>
              <a:spcBef>
                <a:spcPts val="520"/>
              </a:spcBef>
              <a:spcAft>
                <a:spcPts val="0"/>
              </a:spcAft>
              <a:buClr>
                <a:schemeClr val="dk1"/>
              </a:buClr>
              <a:buSzPts val="2600"/>
              <a:buNone/>
            </a:pPr>
            <a:r>
              <a:rPr lang="en-US" sz="2600" u="sng"/>
              <a:t>f) Create Message</a:t>
            </a:r>
            <a:endParaRPr/>
          </a:p>
          <a:p>
            <a:pPr indent="-342900" lvl="0" marL="342900" rtl="0" algn="l">
              <a:lnSpc>
                <a:spcPct val="100000"/>
              </a:lnSpc>
              <a:spcBef>
                <a:spcPts val="560"/>
              </a:spcBef>
              <a:spcAft>
                <a:spcPts val="0"/>
              </a:spcAft>
              <a:buClr>
                <a:schemeClr val="dk1"/>
              </a:buClr>
              <a:buSzPts val="2800"/>
              <a:buChar char="•"/>
            </a:pPr>
            <a:r>
              <a:rPr lang="en-US" sz="2800"/>
              <a:t>We use a Create message to instantiate a new object in the sequence diagram. </a:t>
            </a:r>
            <a:endParaRPr/>
          </a:p>
          <a:p>
            <a:pPr indent="-342900" lvl="0" marL="342900" rtl="0" algn="l">
              <a:lnSpc>
                <a:spcPct val="100000"/>
              </a:lnSpc>
              <a:spcBef>
                <a:spcPts val="560"/>
              </a:spcBef>
              <a:spcAft>
                <a:spcPts val="0"/>
              </a:spcAft>
              <a:buClr>
                <a:schemeClr val="dk1"/>
              </a:buClr>
              <a:buSzPts val="2800"/>
              <a:buChar char="•"/>
            </a:pPr>
            <a:r>
              <a:rPr lang="en-US" sz="2800"/>
              <a:t>There are situations when a particular message call requires the creation of an object. </a:t>
            </a:r>
            <a:endParaRPr/>
          </a:p>
          <a:p>
            <a:pPr indent="-342900" lvl="0" marL="342900" rtl="0" algn="l">
              <a:lnSpc>
                <a:spcPct val="100000"/>
              </a:lnSpc>
              <a:spcBef>
                <a:spcPts val="560"/>
              </a:spcBef>
              <a:spcAft>
                <a:spcPts val="0"/>
              </a:spcAft>
              <a:buClr>
                <a:schemeClr val="dk1"/>
              </a:buClr>
              <a:buSzPts val="2800"/>
              <a:buChar char="•"/>
            </a:pPr>
            <a:r>
              <a:rPr lang="en-US" sz="2800"/>
              <a:t>It is represented with a dotted arrow and </a:t>
            </a:r>
            <a:r>
              <a:rPr lang="en-US" sz="2800">
                <a:solidFill>
                  <a:srgbClr val="0070C0"/>
                </a:solidFill>
              </a:rPr>
              <a:t>create word labelled on it to specify that it is the create Message symbol.</a:t>
            </a:r>
            <a:br>
              <a:rPr lang="en-US" sz="2800">
                <a:solidFill>
                  <a:srgbClr val="0070C0"/>
                </a:solidFill>
              </a:rPr>
            </a:br>
            <a:endParaRPr sz="2800">
              <a:solidFill>
                <a:srgbClr val="0070C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US" sz="3600"/>
              <a:t>Sequence Diagram Notations</a:t>
            </a:r>
            <a:endParaRPr b="1" sz="3600"/>
          </a:p>
        </p:txBody>
      </p:sp>
      <p:sp>
        <p:nvSpPr>
          <p:cNvPr id="233" name="Google Shape;233;p34"/>
          <p:cNvSpPr txBox="1"/>
          <p:nvPr>
            <p:ph idx="1" type="body"/>
          </p:nvPr>
        </p:nvSpPr>
        <p:spPr>
          <a:xfrm>
            <a:off x="114299" y="758824"/>
            <a:ext cx="86868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u="sng"/>
              <a:t>f) Create Message Representation</a:t>
            </a:r>
            <a:endParaRPr/>
          </a:p>
          <a:p>
            <a:pPr indent="0" lvl="0" marL="0" rtl="0" algn="l">
              <a:lnSpc>
                <a:spcPct val="100000"/>
              </a:lnSpc>
              <a:spcBef>
                <a:spcPts val="560"/>
              </a:spcBef>
              <a:spcAft>
                <a:spcPts val="0"/>
              </a:spcAft>
              <a:buClr>
                <a:schemeClr val="dk1"/>
              </a:buClr>
              <a:buSzPts val="2800"/>
              <a:buNone/>
            </a:pPr>
            <a:r>
              <a:rPr lang="en-US" sz="2800"/>
              <a:t>A create message defines a particular communication between lifelines of an interaction, which represents the instantiation of (target) lifeline.</a:t>
            </a:r>
            <a:endParaRPr/>
          </a:p>
          <a:p>
            <a:pPr indent="0" lvl="0" marL="0" rtl="0" algn="l">
              <a:lnSpc>
                <a:spcPct val="100000"/>
              </a:lnSpc>
              <a:spcBef>
                <a:spcPts val="560"/>
              </a:spcBef>
              <a:spcAft>
                <a:spcPts val="0"/>
              </a:spcAft>
              <a:buClr>
                <a:schemeClr val="dk1"/>
              </a:buClr>
              <a:buSzPts val="2800"/>
              <a:buNone/>
            </a:pPr>
            <a:r>
              <a:t/>
            </a:r>
            <a:endParaRPr sz="2800"/>
          </a:p>
          <a:p>
            <a:pPr indent="0" lvl="0" marL="0" rtl="0" algn="l">
              <a:lnSpc>
                <a:spcPct val="100000"/>
              </a:lnSpc>
              <a:spcBef>
                <a:spcPts val="560"/>
              </a:spcBef>
              <a:spcAft>
                <a:spcPts val="0"/>
              </a:spcAft>
              <a:buClr>
                <a:schemeClr val="dk1"/>
              </a:buClr>
              <a:buSzPts val="2800"/>
              <a:buNone/>
            </a:pPr>
            <a:r>
              <a:t/>
            </a:r>
            <a:endParaRPr sz="2800"/>
          </a:p>
        </p:txBody>
      </p:sp>
      <p:pic>
        <p:nvPicPr>
          <p:cNvPr descr="UML Sequence Diagram: Create message example" id="234" name="Google Shape;234;p34"/>
          <p:cNvPicPr preferRelativeResize="0"/>
          <p:nvPr/>
        </p:nvPicPr>
        <p:blipFill rotWithShape="1">
          <a:blip r:embed="rId3">
            <a:alphaModFix/>
          </a:blip>
          <a:srcRect b="0" l="0" r="0" t="0"/>
          <a:stretch/>
        </p:blipFill>
        <p:spPr>
          <a:xfrm>
            <a:off x="1981200" y="3471863"/>
            <a:ext cx="4648200" cy="23525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Sequence Diagram Notations</a:t>
            </a:r>
            <a:endParaRPr b="1" sz="2800"/>
          </a:p>
        </p:txBody>
      </p:sp>
      <p:sp>
        <p:nvSpPr>
          <p:cNvPr id="240" name="Google Shape;240;p35"/>
          <p:cNvSpPr txBox="1"/>
          <p:nvPr>
            <p:ph idx="1" type="body"/>
          </p:nvPr>
        </p:nvSpPr>
        <p:spPr>
          <a:xfrm>
            <a:off x="228600" y="609600"/>
            <a:ext cx="86868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600"/>
              <a:buNone/>
            </a:pPr>
            <a:r>
              <a:rPr lang="en-US" sz="2600" u="sng"/>
              <a:t>f) Create Message example</a:t>
            </a:r>
            <a:endParaRPr/>
          </a:p>
        </p:txBody>
      </p:sp>
      <p:pic>
        <p:nvPicPr>
          <p:cNvPr descr="https://www.geeksforgeeks.org/wp-content/uploads/seq8.png" id="241" name="Google Shape;241;p35"/>
          <p:cNvPicPr preferRelativeResize="0"/>
          <p:nvPr/>
        </p:nvPicPr>
        <p:blipFill rotWithShape="1">
          <a:blip r:embed="rId3">
            <a:alphaModFix/>
          </a:blip>
          <a:srcRect b="0" l="0" r="0" t="0"/>
          <a:stretch/>
        </p:blipFill>
        <p:spPr>
          <a:xfrm>
            <a:off x="1295400" y="1905000"/>
            <a:ext cx="5867400" cy="3722330"/>
          </a:xfrm>
          <a:prstGeom prst="rect">
            <a:avLst/>
          </a:prstGeom>
          <a:noFill/>
          <a:ln>
            <a:noFill/>
          </a:ln>
        </p:spPr>
      </p:pic>
      <p:sp>
        <p:nvSpPr>
          <p:cNvPr id="242" name="Google Shape;242;p35"/>
          <p:cNvSpPr/>
          <p:nvPr/>
        </p:nvSpPr>
        <p:spPr>
          <a:xfrm>
            <a:off x="1524000" y="5754688"/>
            <a:ext cx="61722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Figure – a situation where create message is used</a:t>
            </a:r>
            <a:endParaRPr b="0" i="0" sz="1800" u="none" cap="none" strike="noStrike">
              <a:solidFill>
                <a:schemeClr val="dk1"/>
              </a:solidFill>
              <a:latin typeface="Calibri"/>
              <a:ea typeface="Calibri"/>
              <a:cs typeface="Calibri"/>
              <a:sym typeface="Calibri"/>
            </a:endParaRPr>
          </a:p>
        </p:txBody>
      </p:sp>
      <p:sp>
        <p:nvSpPr>
          <p:cNvPr id="243" name="Google Shape;243;p35"/>
          <p:cNvSpPr/>
          <p:nvPr/>
        </p:nvSpPr>
        <p:spPr>
          <a:xfrm>
            <a:off x="228600" y="1119484"/>
            <a:ext cx="78486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For example – The creation of a new order on a e-commerce website would require a new object of Order class to be created.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US" sz="3600"/>
              <a:t>Sequence Diagram Notations</a:t>
            </a:r>
            <a:endParaRPr b="1" sz="3600"/>
          </a:p>
        </p:txBody>
      </p:sp>
      <p:sp>
        <p:nvSpPr>
          <p:cNvPr id="249" name="Google Shape;249;p36"/>
          <p:cNvSpPr txBox="1"/>
          <p:nvPr>
            <p:ph idx="1" type="body"/>
          </p:nvPr>
        </p:nvSpPr>
        <p:spPr>
          <a:xfrm>
            <a:off x="-14288" y="792162"/>
            <a:ext cx="86868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70C0"/>
              </a:buClr>
              <a:buSzPts val="3200"/>
              <a:buNone/>
            </a:pPr>
            <a:r>
              <a:rPr lang="en-US">
                <a:solidFill>
                  <a:srgbClr val="0070C0"/>
                </a:solidFill>
              </a:rPr>
              <a:t>5) Categories of Messages</a:t>
            </a:r>
            <a:endParaRPr/>
          </a:p>
          <a:p>
            <a:pPr indent="0" lvl="0" marL="0" rtl="0" algn="l">
              <a:lnSpc>
                <a:spcPct val="100000"/>
              </a:lnSpc>
              <a:spcBef>
                <a:spcPts val="640"/>
              </a:spcBef>
              <a:spcAft>
                <a:spcPts val="0"/>
              </a:spcAft>
              <a:buClr>
                <a:schemeClr val="dk1"/>
              </a:buClr>
              <a:buSzPts val="3200"/>
              <a:buNone/>
            </a:pPr>
            <a:r>
              <a:rPr lang="en-US" u="sng"/>
              <a:t>g) Destroy/ Delete Message</a:t>
            </a:r>
            <a:endParaRPr/>
          </a:p>
          <a:p>
            <a:pPr indent="-342900" lvl="0" marL="342900" rtl="0" algn="l">
              <a:lnSpc>
                <a:spcPct val="100000"/>
              </a:lnSpc>
              <a:spcBef>
                <a:spcPts val="480"/>
              </a:spcBef>
              <a:spcAft>
                <a:spcPts val="0"/>
              </a:spcAft>
              <a:buClr>
                <a:schemeClr val="dk1"/>
              </a:buClr>
              <a:buSzPts val="2400"/>
              <a:buChar char="•"/>
            </a:pPr>
            <a:r>
              <a:rPr lang="en-US" sz="2400"/>
              <a:t>We use a Delete Message to delete an object. When an object is deallocated memory or is destroyed within the system we use the Delete Message symbol.</a:t>
            </a:r>
            <a:endParaRPr/>
          </a:p>
          <a:p>
            <a:pPr indent="-342900" lvl="0" marL="342900" rtl="0" algn="l">
              <a:lnSpc>
                <a:spcPct val="100000"/>
              </a:lnSpc>
              <a:spcBef>
                <a:spcPts val="480"/>
              </a:spcBef>
              <a:spcAft>
                <a:spcPts val="0"/>
              </a:spcAft>
              <a:buClr>
                <a:schemeClr val="dk1"/>
              </a:buClr>
              <a:buSzPts val="2400"/>
              <a:buChar char="•"/>
            </a:pPr>
            <a:r>
              <a:rPr lang="en-US" sz="2400"/>
              <a:t> It destroys the occurrence of the object in the system.</a:t>
            </a:r>
            <a:endParaRPr/>
          </a:p>
          <a:p>
            <a:pPr indent="-342900" lvl="0" marL="342900" rtl="0" algn="l">
              <a:lnSpc>
                <a:spcPct val="100000"/>
              </a:lnSpc>
              <a:spcBef>
                <a:spcPts val="480"/>
              </a:spcBef>
              <a:spcAft>
                <a:spcPts val="0"/>
              </a:spcAft>
              <a:buClr>
                <a:schemeClr val="dk1"/>
              </a:buClr>
              <a:buSzPts val="2400"/>
              <a:buChar char="•"/>
            </a:pPr>
            <a:r>
              <a:rPr lang="en-US" sz="2400"/>
              <a:t>It is </a:t>
            </a:r>
            <a:r>
              <a:rPr lang="en-US" sz="2400">
                <a:solidFill>
                  <a:srgbClr val="0070C0"/>
                </a:solidFill>
              </a:rPr>
              <a:t>represented by an arrow terminating with a x.</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US" sz="3600"/>
              <a:t>Sequence Diagram Notations</a:t>
            </a:r>
            <a:endParaRPr b="1" sz="3600"/>
          </a:p>
        </p:txBody>
      </p:sp>
      <p:sp>
        <p:nvSpPr>
          <p:cNvPr id="255" name="Google Shape;255;p37"/>
          <p:cNvSpPr txBox="1"/>
          <p:nvPr>
            <p:ph idx="1" type="body"/>
          </p:nvPr>
        </p:nvSpPr>
        <p:spPr>
          <a:xfrm>
            <a:off x="-14288" y="792162"/>
            <a:ext cx="86868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u="sng"/>
              <a:t>g) Destroy/ Delete Message Representation</a:t>
            </a:r>
            <a:endParaRPr/>
          </a:p>
          <a:p>
            <a:pPr indent="0" lvl="0" marL="0" rtl="0" algn="l">
              <a:lnSpc>
                <a:spcPct val="100000"/>
              </a:lnSpc>
              <a:spcBef>
                <a:spcPts val="560"/>
              </a:spcBef>
              <a:spcAft>
                <a:spcPts val="0"/>
              </a:spcAft>
              <a:buClr>
                <a:schemeClr val="dk1"/>
              </a:buClr>
              <a:buSzPts val="2800"/>
              <a:buNone/>
            </a:pPr>
            <a:r>
              <a:rPr lang="en-US" sz="2800"/>
              <a:t>A destroy message defines a particular communication between lifelines of an interaction, which represents the request of destroying the lifecycle of target lifeline.</a:t>
            </a:r>
            <a:endParaRPr/>
          </a:p>
          <a:p>
            <a:pPr indent="0" lvl="0" marL="0" rtl="0" algn="l">
              <a:lnSpc>
                <a:spcPct val="100000"/>
              </a:lnSpc>
              <a:spcBef>
                <a:spcPts val="640"/>
              </a:spcBef>
              <a:spcAft>
                <a:spcPts val="0"/>
              </a:spcAft>
              <a:buClr>
                <a:schemeClr val="dk1"/>
              </a:buClr>
              <a:buSzPts val="3200"/>
              <a:buNone/>
            </a:pPr>
            <a:br>
              <a:rPr lang="en-US"/>
            </a:br>
            <a:endParaRPr/>
          </a:p>
        </p:txBody>
      </p:sp>
      <p:pic>
        <p:nvPicPr>
          <p:cNvPr descr="UML Sequence Diagram: Destroy message example" id="256" name="Google Shape;256;p37"/>
          <p:cNvPicPr preferRelativeResize="0"/>
          <p:nvPr/>
        </p:nvPicPr>
        <p:blipFill rotWithShape="1">
          <a:blip r:embed="rId3">
            <a:alphaModFix/>
          </a:blip>
          <a:srcRect b="0" l="0" r="0" t="0"/>
          <a:stretch/>
        </p:blipFill>
        <p:spPr>
          <a:xfrm>
            <a:off x="1524000" y="3733799"/>
            <a:ext cx="4800600" cy="219205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Sequence Diagram Notations</a:t>
            </a:r>
            <a:endParaRPr b="1" sz="2800"/>
          </a:p>
        </p:txBody>
      </p:sp>
      <p:sp>
        <p:nvSpPr>
          <p:cNvPr id="262" name="Google Shape;262;p38"/>
          <p:cNvSpPr txBox="1"/>
          <p:nvPr>
            <p:ph idx="1" type="body"/>
          </p:nvPr>
        </p:nvSpPr>
        <p:spPr>
          <a:xfrm>
            <a:off x="-14288" y="792162"/>
            <a:ext cx="86868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lang="en-US" sz="2400" u="sng"/>
              <a:t>g) Destroy/ Delete Message example</a:t>
            </a:r>
            <a:endParaRPr/>
          </a:p>
        </p:txBody>
      </p:sp>
      <p:sp>
        <p:nvSpPr>
          <p:cNvPr id="263" name="Google Shape;263;p38"/>
          <p:cNvSpPr/>
          <p:nvPr/>
        </p:nvSpPr>
        <p:spPr>
          <a:xfrm>
            <a:off x="19048" y="1684434"/>
            <a:ext cx="8820151"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For example – In the scenario below when the order is received by the user, the object of order class can be destroyed.</a:t>
            </a:r>
            <a:endParaRPr b="0" i="0" sz="1800" u="none" cap="none" strike="noStrike">
              <a:solidFill>
                <a:schemeClr val="dk1"/>
              </a:solidFill>
              <a:latin typeface="Calibri"/>
              <a:ea typeface="Calibri"/>
              <a:cs typeface="Calibri"/>
              <a:sym typeface="Calibri"/>
            </a:endParaRPr>
          </a:p>
        </p:txBody>
      </p:sp>
      <p:pic>
        <p:nvPicPr>
          <p:cNvPr descr="https://www.geeksforgeeks.org/wp-content/uploads/seq9.png" id="264" name="Google Shape;264;p38"/>
          <p:cNvPicPr preferRelativeResize="0"/>
          <p:nvPr/>
        </p:nvPicPr>
        <p:blipFill rotWithShape="1">
          <a:blip r:embed="rId3">
            <a:alphaModFix/>
          </a:blip>
          <a:srcRect b="0" l="0" r="0" t="0"/>
          <a:stretch/>
        </p:blipFill>
        <p:spPr>
          <a:xfrm>
            <a:off x="1676400" y="2326002"/>
            <a:ext cx="4800600" cy="3559066"/>
          </a:xfrm>
          <a:prstGeom prst="rect">
            <a:avLst/>
          </a:prstGeom>
          <a:noFill/>
          <a:ln>
            <a:noFill/>
          </a:ln>
        </p:spPr>
      </p:pic>
      <p:sp>
        <p:nvSpPr>
          <p:cNvPr id="265" name="Google Shape;265;p38"/>
          <p:cNvSpPr/>
          <p:nvPr/>
        </p:nvSpPr>
        <p:spPr>
          <a:xfrm>
            <a:off x="1662112" y="5950471"/>
            <a:ext cx="633888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Roboto"/>
                <a:ea typeface="Roboto"/>
                <a:cs typeface="Roboto"/>
                <a:sym typeface="Roboto"/>
              </a:rPr>
              <a:t>Figure –</a:t>
            </a:r>
            <a:r>
              <a:rPr b="0" i="0" lang="en-US" sz="1800" u="none" cap="none" strike="noStrike">
                <a:solidFill>
                  <a:schemeClr val="dk1"/>
                </a:solidFill>
                <a:latin typeface="Roboto"/>
                <a:ea typeface="Roboto"/>
                <a:cs typeface="Roboto"/>
                <a:sym typeface="Roboto"/>
              </a:rPr>
              <a:t> a scenario where delete message is used</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US" sz="3600"/>
              <a:t>Sequence Diagram Notations</a:t>
            </a:r>
            <a:endParaRPr b="1" sz="3600"/>
          </a:p>
        </p:txBody>
      </p:sp>
      <p:sp>
        <p:nvSpPr>
          <p:cNvPr id="271" name="Google Shape;271;p39"/>
          <p:cNvSpPr txBox="1"/>
          <p:nvPr>
            <p:ph idx="1" type="body"/>
          </p:nvPr>
        </p:nvSpPr>
        <p:spPr>
          <a:xfrm>
            <a:off x="-14288" y="792162"/>
            <a:ext cx="9158288"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70C0"/>
              </a:buClr>
              <a:buSzPts val="3200"/>
              <a:buNone/>
            </a:pPr>
            <a:r>
              <a:rPr lang="en-US">
                <a:solidFill>
                  <a:srgbClr val="0070C0"/>
                </a:solidFill>
              </a:rPr>
              <a:t>5) Categories of Messages</a:t>
            </a:r>
            <a:endParaRPr/>
          </a:p>
          <a:p>
            <a:pPr indent="0" lvl="0" marL="0" rtl="0" algn="l">
              <a:lnSpc>
                <a:spcPct val="100000"/>
              </a:lnSpc>
              <a:spcBef>
                <a:spcPts val="640"/>
              </a:spcBef>
              <a:spcAft>
                <a:spcPts val="0"/>
              </a:spcAft>
              <a:buClr>
                <a:schemeClr val="dk1"/>
              </a:buClr>
              <a:buSzPts val="3200"/>
              <a:buNone/>
            </a:pPr>
            <a:r>
              <a:rPr lang="en-US" u="sng"/>
              <a:t>h) Duration Message</a:t>
            </a:r>
            <a:endParaRPr/>
          </a:p>
          <a:p>
            <a:pPr indent="0" lvl="0" marL="0" rtl="0" algn="l">
              <a:lnSpc>
                <a:spcPct val="100000"/>
              </a:lnSpc>
              <a:spcBef>
                <a:spcPts val="560"/>
              </a:spcBef>
              <a:spcAft>
                <a:spcPts val="0"/>
              </a:spcAft>
              <a:buClr>
                <a:schemeClr val="dk1"/>
              </a:buClr>
              <a:buSzPts val="2800"/>
              <a:buNone/>
            </a:pPr>
            <a:r>
              <a:rPr lang="en-US" sz="2800"/>
              <a:t>A duration message defines a particular communication between lifelines of an interaction, which shows the distance between two time instants for a message invocation.</a:t>
            </a:r>
            <a:endParaRPr/>
          </a:p>
          <a:p>
            <a:pPr indent="0" lvl="0" marL="0" rtl="0" algn="l">
              <a:lnSpc>
                <a:spcPct val="100000"/>
              </a:lnSpc>
              <a:spcBef>
                <a:spcPts val="640"/>
              </a:spcBef>
              <a:spcAft>
                <a:spcPts val="0"/>
              </a:spcAft>
              <a:buClr>
                <a:schemeClr val="dk1"/>
              </a:buClr>
              <a:buSzPts val="3200"/>
              <a:buNone/>
            </a:pPr>
            <a:r>
              <a:t/>
            </a:r>
            <a:endParaRPr/>
          </a:p>
        </p:txBody>
      </p:sp>
      <p:pic>
        <p:nvPicPr>
          <p:cNvPr descr="UML Sequence Diagram: Duration message example" id="272" name="Google Shape;272;p39"/>
          <p:cNvPicPr preferRelativeResize="0"/>
          <p:nvPr/>
        </p:nvPicPr>
        <p:blipFill rotWithShape="1">
          <a:blip r:embed="rId3">
            <a:alphaModFix/>
          </a:blip>
          <a:srcRect b="0" l="0" r="0" t="0"/>
          <a:stretch/>
        </p:blipFill>
        <p:spPr>
          <a:xfrm>
            <a:off x="1295400" y="3462337"/>
            <a:ext cx="4724400" cy="256089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Sequence diagram</a:t>
            </a:r>
            <a:endParaRPr/>
          </a:p>
        </p:txBody>
      </p:sp>
      <p:sp>
        <p:nvSpPr>
          <p:cNvPr id="278" name="Google Shape;278;p40"/>
          <p:cNvSpPr txBox="1"/>
          <p:nvPr>
            <p:ph idx="1" type="body"/>
          </p:nvPr>
        </p:nvSpPr>
        <p:spPr>
          <a:xfrm>
            <a:off x="490728"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70C0"/>
              </a:buClr>
              <a:buSzPts val="3200"/>
              <a:buNone/>
            </a:pPr>
            <a:r>
              <a:rPr lang="en-US">
                <a:solidFill>
                  <a:srgbClr val="0070C0"/>
                </a:solidFill>
              </a:rPr>
              <a:t>6) Iteration and condition</a:t>
            </a:r>
            <a:endParaRPr/>
          </a:p>
          <a:p>
            <a:pPr indent="0" lvl="0" marL="0" rtl="0" algn="l">
              <a:lnSpc>
                <a:spcPct val="100000"/>
              </a:lnSpc>
              <a:spcBef>
                <a:spcPts val="640"/>
              </a:spcBef>
              <a:spcAft>
                <a:spcPts val="0"/>
              </a:spcAft>
              <a:buClr>
                <a:schemeClr val="dk1"/>
              </a:buClr>
              <a:buSzPts val="3200"/>
              <a:buNone/>
            </a:pPr>
            <a:r>
              <a:t/>
            </a:r>
            <a:endParaRPr/>
          </a:p>
          <a:p>
            <a:pPr indent="0" lvl="0" marL="0" rtl="0" algn="l">
              <a:lnSpc>
                <a:spcPct val="100000"/>
              </a:lnSpc>
              <a:spcBef>
                <a:spcPts val="640"/>
              </a:spcBef>
              <a:spcAft>
                <a:spcPts val="0"/>
              </a:spcAft>
              <a:buClr>
                <a:schemeClr val="dk1"/>
              </a:buClr>
              <a:buSzPts val="3200"/>
              <a:buNone/>
            </a:pPr>
            <a:r>
              <a:rPr lang="en-US"/>
              <a:t>frame: box around part of diagram to indicate if or loop</a:t>
            </a:r>
            <a:endParaRPr/>
          </a:p>
          <a:p>
            <a:pPr indent="0" lvl="0" marL="0" rtl="0" algn="l">
              <a:lnSpc>
                <a:spcPct val="100000"/>
              </a:lnSpc>
              <a:spcBef>
                <a:spcPts val="640"/>
              </a:spcBef>
              <a:spcAft>
                <a:spcPts val="0"/>
              </a:spcAft>
              <a:buClr>
                <a:schemeClr val="dk1"/>
              </a:buClr>
              <a:buSzPts val="3200"/>
              <a:buNone/>
            </a:pPr>
            <a:r>
              <a:rPr lang="en-US"/>
              <a:t> eg. Adding multiple items to the cart list [ loops ] </a:t>
            </a:r>
            <a:endParaRPr/>
          </a:p>
          <a:p>
            <a:pPr indent="0" lvl="0" marL="0" rtl="0" algn="l">
              <a:lnSpc>
                <a:spcPct val="100000"/>
              </a:lnSpc>
              <a:spcBef>
                <a:spcPts val="640"/>
              </a:spcBef>
              <a:spcAft>
                <a:spcPts val="0"/>
              </a:spcAft>
              <a:buClr>
                <a:schemeClr val="dk1"/>
              </a:buClr>
              <a:buSzPts val="3200"/>
              <a:buNone/>
            </a:pPr>
            <a:r>
              <a:rPr lang="en-US"/>
              <a:t>, free delivery on amt&gt;X [ condition ]</a:t>
            </a:r>
            <a:endParaRPr/>
          </a:p>
          <a:p>
            <a:pPr indent="0" lvl="0" marL="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US" sz="3600"/>
              <a:t>Sequence Diagram Notations</a:t>
            </a:r>
            <a:endParaRPr b="1" sz="3600"/>
          </a:p>
        </p:txBody>
      </p:sp>
      <p:sp>
        <p:nvSpPr>
          <p:cNvPr id="284" name="Google Shape;284;p41"/>
          <p:cNvSpPr txBox="1"/>
          <p:nvPr>
            <p:ph idx="1" type="body"/>
          </p:nvPr>
        </p:nvSpPr>
        <p:spPr>
          <a:xfrm>
            <a:off x="-14288" y="792162"/>
            <a:ext cx="9158288"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t>7) Note</a:t>
            </a:r>
            <a:endParaRPr/>
          </a:p>
          <a:p>
            <a:pPr indent="0" lvl="0" marL="0" rtl="0" algn="l">
              <a:lnSpc>
                <a:spcPct val="100000"/>
              </a:lnSpc>
              <a:spcBef>
                <a:spcPts val="560"/>
              </a:spcBef>
              <a:spcAft>
                <a:spcPts val="0"/>
              </a:spcAft>
              <a:buClr>
                <a:schemeClr val="dk1"/>
              </a:buClr>
              <a:buSzPts val="2800"/>
              <a:buNone/>
            </a:pPr>
            <a:r>
              <a:rPr lang="en-US" sz="2800"/>
              <a:t>A note (comment) gives the ability to attach various remarks to elements. A comment carries no semantic force, but may contain information that is useful to a modeler.</a:t>
            </a:r>
            <a:endParaRPr/>
          </a:p>
          <a:p>
            <a:pPr indent="0" lvl="0" marL="0" rtl="0" algn="l">
              <a:lnSpc>
                <a:spcPct val="100000"/>
              </a:lnSpc>
              <a:spcBef>
                <a:spcPts val="640"/>
              </a:spcBef>
              <a:spcAft>
                <a:spcPts val="0"/>
              </a:spcAft>
              <a:buClr>
                <a:schemeClr val="dk1"/>
              </a:buClr>
              <a:buSzPts val="3200"/>
              <a:buNone/>
            </a:pPr>
            <a:r>
              <a:t/>
            </a:r>
            <a:endParaRPr/>
          </a:p>
        </p:txBody>
      </p:sp>
      <p:pic>
        <p:nvPicPr>
          <p:cNvPr descr="UML Sequence Diagram: Note example" id="285" name="Google Shape;285;p41"/>
          <p:cNvPicPr preferRelativeResize="0"/>
          <p:nvPr/>
        </p:nvPicPr>
        <p:blipFill rotWithShape="1">
          <a:blip r:embed="rId3">
            <a:alphaModFix/>
          </a:blip>
          <a:srcRect b="0" l="0" r="0" t="0"/>
          <a:stretch/>
        </p:blipFill>
        <p:spPr>
          <a:xfrm>
            <a:off x="2209800" y="3055142"/>
            <a:ext cx="3352800" cy="1697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1" lang="en-US" sz="4000"/>
              <a:t>UML Interaction Diagram</a:t>
            </a:r>
            <a:endParaRPr b="1" sz="4000"/>
          </a:p>
        </p:txBody>
      </p:sp>
      <p:sp>
        <p:nvSpPr>
          <p:cNvPr id="101" name="Google Shape;10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3200"/>
              <a:buChar char="•"/>
            </a:pPr>
            <a:r>
              <a:rPr lang="en-US"/>
              <a:t>It is a diagram that describes how groups of objects collaborate to get the job done.</a:t>
            </a:r>
            <a:endParaRPr/>
          </a:p>
          <a:p>
            <a:pPr indent="-342900" lvl="0" marL="342900" rtl="0" algn="just">
              <a:lnSpc>
                <a:spcPct val="100000"/>
              </a:lnSpc>
              <a:spcBef>
                <a:spcPts val="640"/>
              </a:spcBef>
              <a:spcAft>
                <a:spcPts val="0"/>
              </a:spcAft>
              <a:buClr>
                <a:schemeClr val="dk1"/>
              </a:buClr>
              <a:buSzPts val="3200"/>
              <a:buChar char="•"/>
            </a:pPr>
            <a:r>
              <a:rPr lang="en-US"/>
              <a:t>Interaction diagram capture the behavior of a single use case, showing the pattern of interaction among objects.</a:t>
            </a:r>
            <a:endParaRPr/>
          </a:p>
          <a:p>
            <a:pPr indent="-342900" lvl="0" marL="342900" rtl="0" algn="just">
              <a:lnSpc>
                <a:spcPct val="100000"/>
              </a:lnSpc>
              <a:spcBef>
                <a:spcPts val="640"/>
              </a:spcBef>
              <a:spcAft>
                <a:spcPts val="0"/>
              </a:spcAft>
              <a:buClr>
                <a:schemeClr val="dk1"/>
              </a:buClr>
              <a:buSzPts val="3200"/>
              <a:buChar char="•"/>
            </a:pPr>
            <a:r>
              <a:rPr lang="en-US"/>
              <a:t>The diagram shows a number of example objects and the messages passed between those objects within the use case.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descr="https://www.geeksforgeeks.org/wp-content/uploads/seq2.png" id="290" name="Google Shape;290;p42"/>
          <p:cNvPicPr preferRelativeResize="0"/>
          <p:nvPr>
            <p:ph idx="1" type="body"/>
          </p:nvPr>
        </p:nvPicPr>
        <p:blipFill rotWithShape="1">
          <a:blip r:embed="rId3">
            <a:alphaModFix/>
          </a:blip>
          <a:srcRect b="0" l="0" r="0" t="0"/>
          <a:stretch/>
        </p:blipFill>
        <p:spPr>
          <a:xfrm>
            <a:off x="257175" y="914400"/>
            <a:ext cx="7848600" cy="4706892"/>
          </a:xfrm>
          <a:prstGeom prst="rect">
            <a:avLst/>
          </a:prstGeom>
          <a:noFill/>
          <a:ln>
            <a:noFill/>
          </a:ln>
        </p:spPr>
      </p:pic>
      <p:sp>
        <p:nvSpPr>
          <p:cNvPr id="291" name="Google Shape;291;p42"/>
          <p:cNvSpPr/>
          <p:nvPr/>
        </p:nvSpPr>
        <p:spPr>
          <a:xfrm>
            <a:off x="1219200" y="5705383"/>
            <a:ext cx="64770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Roboto"/>
                <a:ea typeface="Roboto"/>
                <a:cs typeface="Roboto"/>
                <a:sym typeface="Roboto"/>
              </a:rPr>
              <a:t>Figure –</a:t>
            </a:r>
            <a:r>
              <a:rPr b="0" i="0" lang="en-US" sz="1800" u="none" cap="none" strike="noStrike">
                <a:solidFill>
                  <a:schemeClr val="dk1"/>
                </a:solidFill>
                <a:latin typeface="Roboto"/>
                <a:ea typeface="Roboto"/>
                <a:cs typeface="Roboto"/>
                <a:sym typeface="Roboto"/>
              </a:rPr>
              <a:t> an actor interacting with a seat reservation system</a:t>
            </a:r>
            <a:endParaRPr b="0" i="0" sz="1800" u="none" cap="none" strike="noStrike">
              <a:solidFill>
                <a:schemeClr val="dk1"/>
              </a:solidFill>
              <a:latin typeface="Calibri"/>
              <a:ea typeface="Calibri"/>
              <a:cs typeface="Calibri"/>
              <a:sym typeface="Calibri"/>
            </a:endParaRPr>
          </a:p>
        </p:txBody>
      </p:sp>
      <p:sp>
        <p:nvSpPr>
          <p:cNvPr id="292" name="Google Shape;292;p42"/>
          <p:cNvSpPr txBox="1"/>
          <p:nvPr>
            <p:ph type="title"/>
          </p:nvPr>
        </p:nvSpPr>
        <p:spPr>
          <a:xfrm>
            <a:off x="457200" y="122238"/>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lang="en-US" sz="3200"/>
              <a:t>Sequence Diagram Example-1</a:t>
            </a:r>
            <a:br>
              <a:rPr lang="en-US" sz="3200"/>
            </a:br>
            <a:endParaRPr sz="3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457200" y="274638"/>
            <a:ext cx="8229600" cy="411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lang="en-US" sz="2000"/>
              <a:t>Sequence Diagram Example-2</a:t>
            </a:r>
            <a:br>
              <a:rPr lang="en-US" sz="2000"/>
            </a:br>
            <a:endParaRPr sz="2000"/>
          </a:p>
        </p:txBody>
      </p:sp>
      <p:sp>
        <p:nvSpPr>
          <p:cNvPr id="298" name="Google Shape;298;p43"/>
          <p:cNvSpPr txBox="1"/>
          <p:nvPr>
            <p:ph idx="1" type="body"/>
          </p:nvPr>
        </p:nvSpPr>
        <p:spPr>
          <a:xfrm>
            <a:off x="152400" y="480219"/>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1600"/>
              <a:buChar char="•"/>
            </a:pPr>
            <a:r>
              <a:rPr lang="en-US" sz="1600"/>
              <a:t>The sequence diagram example below shows the </a:t>
            </a:r>
            <a:r>
              <a:rPr lang="en-US" sz="1600">
                <a:solidFill>
                  <a:srgbClr val="0070C0"/>
                </a:solidFill>
              </a:rPr>
              <a:t>interactions between a user and a ticket booking system in booking a seat. </a:t>
            </a:r>
            <a:r>
              <a:rPr lang="en-US" sz="1600"/>
              <a:t>It consists of mainly four parts: The actor, which is the user, the boundary object ‘interface', the controller object ‘mainController' and two entity objects routes and route.</a:t>
            </a:r>
            <a:endParaRPr/>
          </a:p>
        </p:txBody>
      </p:sp>
      <p:pic>
        <p:nvPicPr>
          <p:cNvPr descr="Sequence Diagram Example - Book a seat" id="299" name="Google Shape;299;p43"/>
          <p:cNvPicPr preferRelativeResize="0"/>
          <p:nvPr/>
        </p:nvPicPr>
        <p:blipFill rotWithShape="1">
          <a:blip r:embed="rId3">
            <a:alphaModFix/>
          </a:blip>
          <a:srcRect b="0" l="0" r="0" t="0"/>
          <a:stretch/>
        </p:blipFill>
        <p:spPr>
          <a:xfrm>
            <a:off x="466724" y="1524000"/>
            <a:ext cx="8220075" cy="5156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Arial"/>
                <a:ea typeface="Arial"/>
                <a:cs typeface="Arial"/>
                <a:sym typeface="Arial"/>
              </a:rPr>
              <a:t>OOAD</a:t>
            </a:r>
            <a:endParaRPr/>
          </a:p>
        </p:txBody>
      </p:sp>
      <p:sp>
        <p:nvSpPr>
          <p:cNvPr id="305" name="Google Shape;305;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06" name="Google Shape;306;p44"/>
          <p:cNvSpPr txBox="1"/>
          <p:nvPr>
            <p:ph type="title"/>
          </p:nvPr>
        </p:nvSpPr>
        <p:spPr>
          <a:xfrm>
            <a:off x="685800" y="838200"/>
            <a:ext cx="8162925"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t>Example 1: Withdraw saving</a:t>
            </a:r>
            <a:endParaRPr/>
          </a:p>
        </p:txBody>
      </p:sp>
      <p:sp>
        <p:nvSpPr>
          <p:cNvPr id="307" name="Google Shape;307;p44"/>
          <p:cNvSpPr txBox="1"/>
          <p:nvPr/>
        </p:nvSpPr>
        <p:spPr>
          <a:xfrm>
            <a:off x="914400" y="1600200"/>
            <a:ext cx="7573963" cy="45243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Scenario:</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FF0000"/>
              </a:buClr>
              <a:buSzPts val="2000"/>
              <a:buFont typeface="Calibri"/>
              <a:buAutoNum type="arabicPeriod"/>
            </a:pPr>
            <a:r>
              <a:rPr b="0" i="0" lang="en-US" sz="2000" u="none" cap="none" strike="noStrike">
                <a:solidFill>
                  <a:srgbClr val="FF0000"/>
                </a:solidFill>
                <a:latin typeface="Arial"/>
                <a:ea typeface="Arial"/>
                <a:cs typeface="Arial"/>
                <a:sym typeface="Arial"/>
              </a:rPr>
              <a:t>He enters his card into an ATM (automated teller machine).  </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FF0000"/>
              </a:buClr>
              <a:buSzPts val="2000"/>
              <a:buFont typeface="Calibri"/>
              <a:buAutoNum type="arabicPeriod"/>
            </a:pPr>
            <a:r>
              <a:rPr b="0" i="0" lang="en-US" sz="2000" u="none" cap="none" strike="noStrike">
                <a:solidFill>
                  <a:srgbClr val="FF0000"/>
                </a:solidFill>
                <a:latin typeface="Arial"/>
                <a:ea typeface="Arial"/>
                <a:cs typeface="Arial"/>
                <a:sym typeface="Arial"/>
              </a:rPr>
              <a:t>The ATM machine prompts “ Enter PIN”.  </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FF0000"/>
              </a:buClr>
              <a:buSzPts val="2000"/>
              <a:buFont typeface="Calibri"/>
              <a:buAutoNum type="arabicPeriod"/>
            </a:pPr>
            <a:r>
              <a:rPr b="0" i="0" lang="en-US" sz="2000" u="none" cap="none" strike="noStrike">
                <a:solidFill>
                  <a:srgbClr val="FF0000"/>
                </a:solidFill>
                <a:latin typeface="Arial"/>
                <a:ea typeface="Arial"/>
                <a:cs typeface="Arial"/>
                <a:sym typeface="Arial"/>
              </a:rPr>
              <a:t>The customer enters his PIN.  </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FF0000"/>
              </a:buClr>
              <a:buSzPts val="2000"/>
              <a:buFont typeface="Calibri"/>
              <a:buAutoNum type="arabicPeriod"/>
            </a:pPr>
            <a:r>
              <a:rPr b="0" i="0" lang="en-US" sz="2000" u="none" cap="none" strike="noStrike">
                <a:solidFill>
                  <a:srgbClr val="FF0000"/>
                </a:solidFill>
                <a:latin typeface="Arial"/>
                <a:ea typeface="Arial"/>
                <a:cs typeface="Arial"/>
                <a:sym typeface="Arial"/>
              </a:rPr>
              <a:t>The ATM (internally) retrieves the bank account number from the card.  </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FF0000"/>
              </a:buClr>
              <a:buSzPts val="2000"/>
              <a:buFont typeface="Calibri"/>
              <a:buAutoNum type="arabicPeriod"/>
            </a:pPr>
            <a:r>
              <a:rPr b="0" i="0" lang="en-US" sz="2000" u="none" cap="none" strike="noStrike">
                <a:solidFill>
                  <a:srgbClr val="FF0000"/>
                </a:solidFill>
                <a:latin typeface="Arial"/>
                <a:ea typeface="Arial"/>
                <a:cs typeface="Arial"/>
                <a:sym typeface="Arial"/>
              </a:rPr>
              <a:t>The ATM encrypts the PIN and the account number and sends it over to the bank.  </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FF0000"/>
              </a:buClr>
              <a:buSzPts val="2000"/>
              <a:buFont typeface="Calibri"/>
              <a:buAutoNum type="arabicPeriod"/>
            </a:pPr>
            <a:r>
              <a:rPr b="0" i="0" lang="en-US" sz="2000" u="none" cap="none" strike="noStrike">
                <a:solidFill>
                  <a:srgbClr val="FF0000"/>
                </a:solidFill>
                <a:latin typeface="Arial"/>
                <a:ea typeface="Arial"/>
                <a:cs typeface="Arial"/>
                <a:sym typeface="Arial"/>
              </a:rPr>
              <a:t>The bank verifies the encrypted account and PIN number.  </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FF0000"/>
              </a:buClr>
              <a:buSzPts val="2000"/>
              <a:buFont typeface="Calibri"/>
              <a:buAutoNum type="arabicPeriod"/>
            </a:pPr>
            <a:r>
              <a:rPr b="0" i="0" lang="en-US" sz="2000" u="none" cap="none" strike="noStrike">
                <a:solidFill>
                  <a:srgbClr val="FF0000"/>
                </a:solidFill>
                <a:latin typeface="Arial"/>
                <a:ea typeface="Arial"/>
                <a:cs typeface="Arial"/>
                <a:sym typeface="Arial"/>
              </a:rPr>
              <a:t>If the PIN number is correct, the ATM displays, “Enter Amount”.  </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FF0000"/>
              </a:buClr>
              <a:buSzPts val="2000"/>
              <a:buFont typeface="Calibri"/>
              <a:buAutoNum type="arabicPeriod"/>
            </a:pPr>
            <a:r>
              <a:rPr b="0" i="0" lang="en-US" sz="2000" u="none" cap="none" strike="noStrike">
                <a:solidFill>
                  <a:srgbClr val="FF0000"/>
                </a:solidFill>
                <a:latin typeface="Arial"/>
                <a:ea typeface="Arial"/>
                <a:cs typeface="Arial"/>
                <a:sym typeface="Arial"/>
              </a:rPr>
              <a:t>Draws money from the bank account and pays out the amount.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13" name="Google Shape;313;p45"/>
          <p:cNvSpPr txBox="1"/>
          <p:nvPr>
            <p:ph type="title"/>
          </p:nvPr>
        </p:nvSpPr>
        <p:spPr>
          <a:xfrm>
            <a:off x="381000" y="381000"/>
            <a:ext cx="8162925"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t>Withdraw saving</a:t>
            </a:r>
            <a:endParaRPr/>
          </a:p>
        </p:txBody>
      </p:sp>
      <p:sp>
        <p:nvSpPr>
          <p:cNvPr id="314" name="Google Shape;314;p45"/>
          <p:cNvSpPr/>
          <p:nvPr/>
        </p:nvSpPr>
        <p:spPr>
          <a:xfrm>
            <a:off x="381000" y="1295400"/>
            <a:ext cx="8305800" cy="4724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45720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Use Case: 	</a:t>
            </a:r>
            <a:r>
              <a:rPr b="1" i="0" lang="en-US" sz="1800" u="none" cap="none" strike="noStrike">
                <a:solidFill>
                  <a:schemeClr val="dk1"/>
                </a:solidFill>
                <a:latin typeface="Calibri"/>
                <a:ea typeface="Calibri"/>
                <a:cs typeface="Calibri"/>
                <a:sym typeface="Calibri"/>
              </a:rPr>
              <a:t>Withdraw Saving</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Actors:		Bank, Client</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1800"/>
              <a:buFont typeface="Arial"/>
              <a:buNone/>
            </a:pPr>
            <a:r>
              <a:rPr b="0" i="0" lang="en-US" sz="1800" u="sng" cap="none" strike="noStrike">
                <a:solidFill>
                  <a:srgbClr val="FF0000"/>
                </a:solidFill>
                <a:latin typeface="Calibri"/>
                <a:ea typeface="Calibri"/>
                <a:cs typeface="Calibri"/>
                <a:sym typeface="Calibri"/>
              </a:rPr>
              <a:t>Flow of Events:</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Bank client insert ATM card into ATM machine</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ATM machine request PIN code</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Bank client enter PIN code</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Verify PIN code entered with saving account</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ATM machine request amount if the PIN is valid</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Bank client enter the required amount</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Process the transaction in the client account</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ATM machine dispense cash</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ATM machine print receipt when the transaction completed</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1800"/>
              <a:buFont typeface="Arial"/>
              <a:buNone/>
            </a:pPr>
            <a:r>
              <a:rPr b="0" i="0" lang="en-US" sz="1800" u="sng" cap="none" strike="noStrike">
                <a:solidFill>
                  <a:srgbClr val="FF0000"/>
                </a:solidFill>
                <a:latin typeface="Calibri"/>
                <a:ea typeface="Calibri"/>
                <a:cs typeface="Calibri"/>
                <a:sym typeface="Calibri"/>
              </a:rPr>
              <a:t>Alternative Flow of Events</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Invalid PIN code entered. Indicate error message. Return step 3. </a:t>
            </a: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Arial"/>
                <a:ea typeface="Arial"/>
                <a:cs typeface="Arial"/>
                <a:sym typeface="Arial"/>
              </a:rPr>
              <a:t>OOAD</a:t>
            </a:r>
            <a:endParaRPr/>
          </a:p>
        </p:txBody>
      </p:sp>
      <p:sp>
        <p:nvSpPr>
          <p:cNvPr id="320" name="Google Shape;320;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21" name="Google Shape;321;p46"/>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F0000"/>
              </a:buClr>
              <a:buSzPts val="4400"/>
              <a:buFont typeface="Calibri"/>
              <a:buNone/>
            </a:pPr>
            <a:r>
              <a:rPr lang="en-US">
                <a:solidFill>
                  <a:srgbClr val="FF0000"/>
                </a:solidFill>
              </a:rPr>
              <a:t>Identifying Classes</a:t>
            </a:r>
            <a:endParaRPr/>
          </a:p>
        </p:txBody>
      </p:sp>
      <p:sp>
        <p:nvSpPr>
          <p:cNvPr id="322" name="Google Shape;322;p46"/>
          <p:cNvSpPr txBox="1"/>
          <p:nvPr>
            <p:ph idx="1" type="body"/>
          </p:nvPr>
        </p:nvSpPr>
        <p:spPr>
          <a:xfrm>
            <a:off x="457200" y="1143000"/>
            <a:ext cx="8229600" cy="4525963"/>
          </a:xfrm>
          <a:prstGeom prst="rect">
            <a:avLst/>
          </a:prstGeom>
          <a:noFill/>
          <a:ln>
            <a:noFill/>
          </a:ln>
        </p:spPr>
        <p:txBody>
          <a:bodyPr anchorCtr="0" anchor="t" bIns="45700" lIns="91425" spcFirstLastPara="1" rIns="91425" wrap="square" tIns="45700">
            <a:normAutofit/>
          </a:bodyPr>
          <a:lstStyle/>
          <a:p>
            <a:pPr indent="-285750" lvl="1" marL="742950" rtl="0" algn="l">
              <a:lnSpc>
                <a:spcPct val="100000"/>
              </a:lnSpc>
              <a:spcBef>
                <a:spcPts val="0"/>
              </a:spcBef>
              <a:spcAft>
                <a:spcPts val="0"/>
              </a:spcAft>
              <a:buClr>
                <a:schemeClr val="dk1"/>
              </a:buClr>
              <a:buSzPts val="2800"/>
              <a:buChar char="–"/>
            </a:pPr>
            <a:r>
              <a:rPr lang="en-US"/>
              <a:t>Bank Client </a:t>
            </a:r>
            <a:endParaRPr/>
          </a:p>
          <a:p>
            <a:pPr indent="-285750" lvl="1" marL="742950" rtl="0" algn="l">
              <a:lnSpc>
                <a:spcPct val="100000"/>
              </a:lnSpc>
              <a:spcBef>
                <a:spcPts val="560"/>
              </a:spcBef>
              <a:spcAft>
                <a:spcPts val="0"/>
              </a:spcAft>
              <a:buClr>
                <a:schemeClr val="dk1"/>
              </a:buClr>
              <a:buSzPts val="2800"/>
              <a:buChar char="–"/>
            </a:pPr>
            <a:r>
              <a:rPr lang="en-US"/>
              <a:t>ATM Card</a:t>
            </a:r>
            <a:endParaRPr/>
          </a:p>
          <a:p>
            <a:pPr indent="-285750" lvl="1" marL="742950" rtl="0" algn="l">
              <a:lnSpc>
                <a:spcPct val="100000"/>
              </a:lnSpc>
              <a:spcBef>
                <a:spcPts val="560"/>
              </a:spcBef>
              <a:spcAft>
                <a:spcPts val="0"/>
              </a:spcAft>
              <a:buClr>
                <a:schemeClr val="dk1"/>
              </a:buClr>
              <a:buSzPts val="2800"/>
              <a:buChar char="–"/>
            </a:pPr>
            <a:r>
              <a:rPr lang="en-US"/>
              <a:t>ATM Machine</a:t>
            </a:r>
            <a:endParaRPr/>
          </a:p>
          <a:p>
            <a:pPr indent="-285750" lvl="1" marL="742950" rtl="0" algn="l">
              <a:lnSpc>
                <a:spcPct val="100000"/>
              </a:lnSpc>
              <a:spcBef>
                <a:spcPts val="560"/>
              </a:spcBef>
              <a:spcAft>
                <a:spcPts val="0"/>
              </a:spcAft>
              <a:buClr>
                <a:schemeClr val="dk1"/>
              </a:buClr>
              <a:buSzPts val="2800"/>
              <a:buChar char="–"/>
            </a:pPr>
            <a:r>
              <a:rPr lang="en-US"/>
              <a:t>Savings Account</a:t>
            </a:r>
            <a:endParaRPr/>
          </a:p>
          <a:p>
            <a:pPr indent="-285750" lvl="1" marL="742950" rtl="0" algn="l">
              <a:lnSpc>
                <a:spcPct val="100000"/>
              </a:lnSpc>
              <a:spcBef>
                <a:spcPts val="560"/>
              </a:spcBef>
              <a:spcAft>
                <a:spcPts val="0"/>
              </a:spcAft>
              <a:buClr>
                <a:schemeClr val="dk1"/>
              </a:buClr>
              <a:buSzPts val="2800"/>
              <a:buChar char="–"/>
            </a:pPr>
            <a:r>
              <a:rPr lang="en-US"/>
              <a:t>Cash</a:t>
            </a:r>
            <a:endParaRPr/>
          </a:p>
          <a:p>
            <a:pPr indent="-285750" lvl="1" marL="742950" rtl="0" algn="l">
              <a:lnSpc>
                <a:spcPct val="100000"/>
              </a:lnSpc>
              <a:spcBef>
                <a:spcPts val="560"/>
              </a:spcBef>
              <a:spcAft>
                <a:spcPts val="0"/>
              </a:spcAft>
              <a:buClr>
                <a:schemeClr val="dk1"/>
              </a:buClr>
              <a:buSzPts val="2800"/>
              <a:buChar char="–"/>
            </a:pPr>
            <a:r>
              <a:rPr lang="en-US"/>
              <a:t>Message</a:t>
            </a:r>
            <a:endParaRPr/>
          </a:p>
          <a:p>
            <a:pPr indent="-107950" lvl="1" marL="742950" rtl="0" algn="l">
              <a:lnSpc>
                <a:spcPct val="100000"/>
              </a:lnSpc>
              <a:spcBef>
                <a:spcPts val="560"/>
              </a:spcBef>
              <a:spcAft>
                <a:spcPts val="0"/>
              </a:spcAft>
              <a:buClr>
                <a:schemeClr val="dk1"/>
              </a:buClr>
              <a:buSzPts val="2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grpSp>
        <p:nvGrpSpPr>
          <p:cNvPr id="327" name="Google Shape;327;p47"/>
          <p:cNvGrpSpPr/>
          <p:nvPr/>
        </p:nvGrpSpPr>
        <p:grpSpPr>
          <a:xfrm>
            <a:off x="533400" y="609600"/>
            <a:ext cx="8001000" cy="5715000"/>
            <a:chOff x="1598612" y="2362200"/>
            <a:chExt cx="6478588" cy="4648200"/>
          </a:xfrm>
        </p:grpSpPr>
        <p:sp>
          <p:nvSpPr>
            <p:cNvPr id="328" name="Google Shape;328;p47"/>
            <p:cNvSpPr txBox="1"/>
            <p:nvPr/>
          </p:nvSpPr>
          <p:spPr>
            <a:xfrm>
              <a:off x="1598612" y="2368550"/>
              <a:ext cx="704850" cy="3143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Client</a:t>
              </a:r>
              <a:endParaRPr b="0" i="0" sz="1400" u="none" cap="none" strike="noStrike">
                <a:solidFill>
                  <a:srgbClr val="000000"/>
                </a:solidFill>
                <a:latin typeface="Arial"/>
                <a:ea typeface="Arial"/>
                <a:cs typeface="Arial"/>
                <a:sym typeface="Arial"/>
              </a:endParaRPr>
            </a:p>
          </p:txBody>
        </p:sp>
        <p:sp>
          <p:nvSpPr>
            <p:cNvPr id="329" name="Google Shape;329;p47"/>
            <p:cNvSpPr txBox="1"/>
            <p:nvPr/>
          </p:nvSpPr>
          <p:spPr>
            <a:xfrm>
              <a:off x="3824287" y="2362200"/>
              <a:ext cx="1285416" cy="30777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ATM-Machine</a:t>
              </a:r>
              <a:endParaRPr b="0" i="0" sz="1400" u="none" cap="none" strike="noStrike">
                <a:solidFill>
                  <a:srgbClr val="000000"/>
                </a:solidFill>
                <a:latin typeface="Arial"/>
                <a:ea typeface="Arial"/>
                <a:cs typeface="Arial"/>
                <a:sym typeface="Arial"/>
              </a:endParaRPr>
            </a:p>
          </p:txBody>
        </p:sp>
        <p:sp>
          <p:nvSpPr>
            <p:cNvPr id="330" name="Google Shape;330;p47"/>
            <p:cNvSpPr txBox="1"/>
            <p:nvPr/>
          </p:nvSpPr>
          <p:spPr>
            <a:xfrm>
              <a:off x="6567487" y="2362200"/>
              <a:ext cx="1509713" cy="3143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SavingAccount</a:t>
              </a:r>
              <a:endParaRPr b="0" i="0" sz="1400" u="none" cap="none" strike="noStrike">
                <a:solidFill>
                  <a:srgbClr val="000000"/>
                </a:solidFill>
                <a:latin typeface="Arial"/>
                <a:ea typeface="Arial"/>
                <a:cs typeface="Arial"/>
                <a:sym typeface="Arial"/>
              </a:endParaRPr>
            </a:p>
          </p:txBody>
        </p:sp>
        <p:cxnSp>
          <p:nvCxnSpPr>
            <p:cNvPr id="331" name="Google Shape;331;p47"/>
            <p:cNvCxnSpPr/>
            <p:nvPr/>
          </p:nvCxnSpPr>
          <p:spPr>
            <a:xfrm>
              <a:off x="1919287" y="2667000"/>
              <a:ext cx="0" cy="4343400"/>
            </a:xfrm>
            <a:prstGeom prst="straightConnector1">
              <a:avLst/>
            </a:prstGeom>
            <a:noFill/>
            <a:ln cap="flat" cmpd="sng" w="28575">
              <a:solidFill>
                <a:schemeClr val="dk1"/>
              </a:solidFill>
              <a:prstDash val="dash"/>
              <a:miter lim="800000"/>
              <a:headEnd len="sm" w="sm" type="none"/>
              <a:tailEnd len="sm" w="sm" type="none"/>
            </a:ln>
          </p:spPr>
        </p:cxnSp>
        <p:cxnSp>
          <p:nvCxnSpPr>
            <p:cNvPr id="332" name="Google Shape;332;p47"/>
            <p:cNvCxnSpPr/>
            <p:nvPr/>
          </p:nvCxnSpPr>
          <p:spPr>
            <a:xfrm>
              <a:off x="4433887" y="2667000"/>
              <a:ext cx="0" cy="4267200"/>
            </a:xfrm>
            <a:prstGeom prst="straightConnector1">
              <a:avLst/>
            </a:prstGeom>
            <a:noFill/>
            <a:ln cap="flat" cmpd="sng" w="28575">
              <a:solidFill>
                <a:schemeClr val="dk1"/>
              </a:solidFill>
              <a:prstDash val="dash"/>
              <a:miter lim="800000"/>
              <a:headEnd len="sm" w="sm" type="none"/>
              <a:tailEnd len="sm" w="sm" type="none"/>
            </a:ln>
          </p:spPr>
        </p:cxnSp>
        <p:cxnSp>
          <p:nvCxnSpPr>
            <p:cNvPr id="333" name="Google Shape;333;p47"/>
            <p:cNvCxnSpPr/>
            <p:nvPr/>
          </p:nvCxnSpPr>
          <p:spPr>
            <a:xfrm>
              <a:off x="7100887" y="2667000"/>
              <a:ext cx="0" cy="4191000"/>
            </a:xfrm>
            <a:prstGeom prst="straightConnector1">
              <a:avLst/>
            </a:prstGeom>
            <a:noFill/>
            <a:ln cap="flat" cmpd="sng" w="28575">
              <a:solidFill>
                <a:schemeClr val="dk1"/>
              </a:solidFill>
              <a:prstDash val="dash"/>
              <a:miter lim="800000"/>
              <a:headEnd len="sm" w="sm" type="none"/>
              <a:tailEnd len="sm" w="sm" type="none"/>
            </a:ln>
          </p:spPr>
        </p:cxnSp>
        <p:cxnSp>
          <p:nvCxnSpPr>
            <p:cNvPr id="334" name="Google Shape;334;p47"/>
            <p:cNvCxnSpPr/>
            <p:nvPr/>
          </p:nvCxnSpPr>
          <p:spPr>
            <a:xfrm>
              <a:off x="1919287" y="3048000"/>
              <a:ext cx="2438400" cy="0"/>
            </a:xfrm>
            <a:prstGeom prst="straightConnector1">
              <a:avLst/>
            </a:prstGeom>
            <a:noFill/>
            <a:ln cap="flat" cmpd="sng" w="9525">
              <a:solidFill>
                <a:schemeClr val="dk1"/>
              </a:solidFill>
              <a:prstDash val="solid"/>
              <a:miter lim="800000"/>
              <a:headEnd len="sm" w="sm" type="none"/>
              <a:tailEnd len="med" w="med" type="triangle"/>
            </a:ln>
          </p:spPr>
        </p:cxnSp>
        <p:sp>
          <p:nvSpPr>
            <p:cNvPr id="335" name="Google Shape;335;p47"/>
            <p:cNvSpPr txBox="1"/>
            <p:nvPr/>
          </p:nvSpPr>
          <p:spPr>
            <a:xfrm>
              <a:off x="2436812" y="2774950"/>
              <a:ext cx="1406525"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Insert ATM card</a:t>
              </a:r>
              <a:endParaRPr b="0" i="0" sz="1400" u="none" cap="none" strike="noStrike">
                <a:solidFill>
                  <a:srgbClr val="000000"/>
                </a:solidFill>
                <a:latin typeface="Arial"/>
                <a:ea typeface="Arial"/>
                <a:cs typeface="Arial"/>
                <a:sym typeface="Arial"/>
              </a:endParaRPr>
            </a:p>
          </p:txBody>
        </p:sp>
        <p:cxnSp>
          <p:nvCxnSpPr>
            <p:cNvPr id="336" name="Google Shape;336;p47"/>
            <p:cNvCxnSpPr/>
            <p:nvPr/>
          </p:nvCxnSpPr>
          <p:spPr>
            <a:xfrm rot="10800000">
              <a:off x="1995487" y="3429000"/>
              <a:ext cx="2438400" cy="0"/>
            </a:xfrm>
            <a:prstGeom prst="straightConnector1">
              <a:avLst/>
            </a:prstGeom>
            <a:noFill/>
            <a:ln cap="flat" cmpd="sng" w="9525">
              <a:solidFill>
                <a:schemeClr val="dk1"/>
              </a:solidFill>
              <a:prstDash val="solid"/>
              <a:miter lim="800000"/>
              <a:headEnd len="sm" w="sm" type="none"/>
              <a:tailEnd len="med" w="med" type="triangle"/>
            </a:ln>
          </p:spPr>
        </p:cxnSp>
        <p:sp>
          <p:nvSpPr>
            <p:cNvPr id="337" name="Google Shape;337;p47"/>
            <p:cNvSpPr txBox="1"/>
            <p:nvPr/>
          </p:nvSpPr>
          <p:spPr>
            <a:xfrm>
              <a:off x="2528887" y="3124200"/>
              <a:ext cx="1127125"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Request PIN</a:t>
              </a:r>
              <a:endParaRPr b="0" i="0" sz="1400" u="none" cap="none" strike="noStrike">
                <a:solidFill>
                  <a:srgbClr val="000000"/>
                </a:solidFill>
                <a:latin typeface="Arial"/>
                <a:ea typeface="Arial"/>
                <a:cs typeface="Arial"/>
                <a:sym typeface="Arial"/>
              </a:endParaRPr>
            </a:p>
          </p:txBody>
        </p:sp>
        <p:cxnSp>
          <p:nvCxnSpPr>
            <p:cNvPr id="338" name="Google Shape;338;p47"/>
            <p:cNvCxnSpPr/>
            <p:nvPr/>
          </p:nvCxnSpPr>
          <p:spPr>
            <a:xfrm>
              <a:off x="1919287" y="3810000"/>
              <a:ext cx="2438400" cy="0"/>
            </a:xfrm>
            <a:prstGeom prst="straightConnector1">
              <a:avLst/>
            </a:prstGeom>
            <a:noFill/>
            <a:ln cap="flat" cmpd="sng" w="9525">
              <a:solidFill>
                <a:schemeClr val="dk1"/>
              </a:solidFill>
              <a:prstDash val="solid"/>
              <a:miter lim="800000"/>
              <a:headEnd len="sm" w="sm" type="none"/>
              <a:tailEnd len="med" w="med" type="triangle"/>
            </a:ln>
          </p:spPr>
        </p:cxnSp>
        <p:sp>
          <p:nvSpPr>
            <p:cNvPr id="339" name="Google Shape;339;p47"/>
            <p:cNvSpPr txBox="1"/>
            <p:nvPr/>
          </p:nvSpPr>
          <p:spPr>
            <a:xfrm>
              <a:off x="2376487" y="3505200"/>
              <a:ext cx="1328738"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Enter PIN code</a:t>
              </a:r>
              <a:endParaRPr b="0" i="0" sz="1400" u="none" cap="none" strike="noStrike">
                <a:solidFill>
                  <a:srgbClr val="000000"/>
                </a:solidFill>
                <a:latin typeface="Arial"/>
                <a:ea typeface="Arial"/>
                <a:cs typeface="Arial"/>
                <a:sym typeface="Arial"/>
              </a:endParaRPr>
            </a:p>
          </p:txBody>
        </p:sp>
        <p:cxnSp>
          <p:nvCxnSpPr>
            <p:cNvPr id="340" name="Google Shape;340;p47"/>
            <p:cNvCxnSpPr/>
            <p:nvPr/>
          </p:nvCxnSpPr>
          <p:spPr>
            <a:xfrm>
              <a:off x="4433887" y="4038600"/>
              <a:ext cx="2590800" cy="0"/>
            </a:xfrm>
            <a:prstGeom prst="straightConnector1">
              <a:avLst/>
            </a:prstGeom>
            <a:noFill/>
            <a:ln cap="flat" cmpd="sng" w="9525">
              <a:solidFill>
                <a:schemeClr val="dk1"/>
              </a:solidFill>
              <a:prstDash val="solid"/>
              <a:miter lim="800000"/>
              <a:headEnd len="sm" w="sm" type="none"/>
              <a:tailEnd len="med" w="med" type="triangle"/>
            </a:ln>
          </p:spPr>
        </p:cxnSp>
        <p:sp>
          <p:nvSpPr>
            <p:cNvPr id="341" name="Google Shape;341;p47"/>
            <p:cNvSpPr txBox="1"/>
            <p:nvPr/>
          </p:nvSpPr>
          <p:spPr>
            <a:xfrm>
              <a:off x="5043487" y="3733800"/>
              <a:ext cx="1365250"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Verify PIN code</a:t>
              </a:r>
              <a:endParaRPr b="0" i="0" sz="1400" u="none" cap="none" strike="noStrike">
                <a:solidFill>
                  <a:srgbClr val="000000"/>
                </a:solidFill>
                <a:latin typeface="Arial"/>
                <a:ea typeface="Arial"/>
                <a:cs typeface="Arial"/>
                <a:sym typeface="Arial"/>
              </a:endParaRPr>
            </a:p>
          </p:txBody>
        </p:sp>
        <p:sp>
          <p:nvSpPr>
            <p:cNvPr id="342" name="Google Shape;342;p47"/>
            <p:cNvSpPr txBox="1"/>
            <p:nvPr/>
          </p:nvSpPr>
          <p:spPr>
            <a:xfrm>
              <a:off x="5043487" y="4191000"/>
              <a:ext cx="868363"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PIN valid</a:t>
              </a:r>
              <a:endParaRPr b="0" i="0" sz="1400" u="none" cap="none" strike="noStrike">
                <a:solidFill>
                  <a:srgbClr val="000000"/>
                </a:solidFill>
                <a:latin typeface="Arial"/>
                <a:ea typeface="Arial"/>
                <a:cs typeface="Arial"/>
                <a:sym typeface="Arial"/>
              </a:endParaRPr>
            </a:p>
          </p:txBody>
        </p:sp>
        <p:cxnSp>
          <p:nvCxnSpPr>
            <p:cNvPr id="343" name="Google Shape;343;p47"/>
            <p:cNvCxnSpPr/>
            <p:nvPr/>
          </p:nvCxnSpPr>
          <p:spPr>
            <a:xfrm rot="10800000">
              <a:off x="4586287" y="4495800"/>
              <a:ext cx="2514600" cy="0"/>
            </a:xfrm>
            <a:prstGeom prst="straightConnector1">
              <a:avLst/>
            </a:prstGeom>
            <a:noFill/>
            <a:ln cap="flat" cmpd="sng" w="9525">
              <a:solidFill>
                <a:schemeClr val="dk1"/>
              </a:solidFill>
              <a:prstDash val="solid"/>
              <a:miter lim="800000"/>
              <a:headEnd len="sm" w="sm" type="none"/>
              <a:tailEnd len="med" w="med" type="triangle"/>
            </a:ln>
          </p:spPr>
        </p:cxnSp>
        <p:cxnSp>
          <p:nvCxnSpPr>
            <p:cNvPr id="344" name="Google Shape;344;p47"/>
            <p:cNvCxnSpPr/>
            <p:nvPr/>
          </p:nvCxnSpPr>
          <p:spPr>
            <a:xfrm rot="10800000">
              <a:off x="1995487" y="4800600"/>
              <a:ext cx="2438400" cy="0"/>
            </a:xfrm>
            <a:prstGeom prst="straightConnector1">
              <a:avLst/>
            </a:prstGeom>
            <a:noFill/>
            <a:ln cap="flat" cmpd="sng" w="9525">
              <a:solidFill>
                <a:schemeClr val="dk1"/>
              </a:solidFill>
              <a:prstDash val="solid"/>
              <a:miter lim="800000"/>
              <a:headEnd len="sm" w="sm" type="none"/>
              <a:tailEnd len="med" w="med" type="triangle"/>
            </a:ln>
          </p:spPr>
        </p:cxnSp>
        <p:sp>
          <p:nvSpPr>
            <p:cNvPr id="345" name="Google Shape;345;p47"/>
            <p:cNvSpPr txBox="1"/>
            <p:nvPr/>
          </p:nvSpPr>
          <p:spPr>
            <a:xfrm>
              <a:off x="2376487" y="4495800"/>
              <a:ext cx="1443038"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Request amount</a:t>
              </a:r>
              <a:endParaRPr b="0" i="0" sz="1400" u="none" cap="none" strike="noStrike">
                <a:solidFill>
                  <a:srgbClr val="000000"/>
                </a:solidFill>
                <a:latin typeface="Arial"/>
                <a:ea typeface="Arial"/>
                <a:cs typeface="Arial"/>
                <a:sym typeface="Arial"/>
              </a:endParaRPr>
            </a:p>
          </p:txBody>
        </p:sp>
        <p:cxnSp>
          <p:nvCxnSpPr>
            <p:cNvPr id="346" name="Google Shape;346;p47"/>
            <p:cNvCxnSpPr/>
            <p:nvPr/>
          </p:nvCxnSpPr>
          <p:spPr>
            <a:xfrm>
              <a:off x="1919287" y="5181600"/>
              <a:ext cx="2438400" cy="0"/>
            </a:xfrm>
            <a:prstGeom prst="straightConnector1">
              <a:avLst/>
            </a:prstGeom>
            <a:noFill/>
            <a:ln cap="flat" cmpd="sng" w="9525">
              <a:solidFill>
                <a:schemeClr val="dk1"/>
              </a:solidFill>
              <a:prstDash val="solid"/>
              <a:miter lim="800000"/>
              <a:headEnd len="sm" w="sm" type="none"/>
              <a:tailEnd len="med" w="med" type="triangle"/>
            </a:ln>
          </p:spPr>
        </p:cxnSp>
        <p:sp>
          <p:nvSpPr>
            <p:cNvPr id="347" name="Google Shape;347;p47"/>
            <p:cNvSpPr txBox="1"/>
            <p:nvPr/>
          </p:nvSpPr>
          <p:spPr>
            <a:xfrm>
              <a:off x="2376487" y="4876800"/>
              <a:ext cx="1233488"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Enter amount</a:t>
              </a:r>
              <a:endParaRPr b="0" i="0" sz="1400" u="none" cap="none" strike="noStrike">
                <a:solidFill>
                  <a:srgbClr val="000000"/>
                </a:solidFill>
                <a:latin typeface="Arial"/>
                <a:ea typeface="Arial"/>
                <a:cs typeface="Arial"/>
                <a:sym typeface="Arial"/>
              </a:endParaRPr>
            </a:p>
          </p:txBody>
        </p:sp>
        <p:cxnSp>
          <p:nvCxnSpPr>
            <p:cNvPr id="348" name="Google Shape;348;p47"/>
            <p:cNvCxnSpPr/>
            <p:nvPr/>
          </p:nvCxnSpPr>
          <p:spPr>
            <a:xfrm>
              <a:off x="4433887" y="5486400"/>
              <a:ext cx="2590800" cy="0"/>
            </a:xfrm>
            <a:prstGeom prst="straightConnector1">
              <a:avLst/>
            </a:prstGeom>
            <a:noFill/>
            <a:ln cap="flat" cmpd="sng" w="9525">
              <a:solidFill>
                <a:schemeClr val="dk1"/>
              </a:solidFill>
              <a:prstDash val="solid"/>
              <a:miter lim="800000"/>
              <a:headEnd len="sm" w="sm" type="none"/>
              <a:tailEnd len="med" w="med" type="triangle"/>
            </a:ln>
          </p:spPr>
        </p:cxnSp>
        <p:sp>
          <p:nvSpPr>
            <p:cNvPr id="349" name="Google Shape;349;p47"/>
            <p:cNvSpPr txBox="1"/>
            <p:nvPr/>
          </p:nvSpPr>
          <p:spPr>
            <a:xfrm>
              <a:off x="4967287" y="5181600"/>
              <a:ext cx="1671638"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Process transaction</a:t>
              </a:r>
              <a:endParaRPr b="0" i="0" sz="1400" u="none" cap="none" strike="noStrike">
                <a:solidFill>
                  <a:srgbClr val="000000"/>
                </a:solidFill>
                <a:latin typeface="Arial"/>
                <a:ea typeface="Arial"/>
                <a:cs typeface="Arial"/>
                <a:sym typeface="Arial"/>
              </a:endParaRPr>
            </a:p>
          </p:txBody>
        </p:sp>
        <p:cxnSp>
          <p:nvCxnSpPr>
            <p:cNvPr id="350" name="Google Shape;350;p47"/>
            <p:cNvCxnSpPr/>
            <p:nvPr/>
          </p:nvCxnSpPr>
          <p:spPr>
            <a:xfrm rot="10800000">
              <a:off x="4586287" y="5943600"/>
              <a:ext cx="2514600" cy="0"/>
            </a:xfrm>
            <a:prstGeom prst="straightConnector1">
              <a:avLst/>
            </a:prstGeom>
            <a:noFill/>
            <a:ln cap="flat" cmpd="sng" w="9525">
              <a:solidFill>
                <a:schemeClr val="dk1"/>
              </a:solidFill>
              <a:prstDash val="solid"/>
              <a:miter lim="800000"/>
              <a:headEnd len="sm" w="sm" type="none"/>
              <a:tailEnd len="med" w="med" type="triangle"/>
            </a:ln>
          </p:spPr>
        </p:cxnSp>
        <p:sp>
          <p:nvSpPr>
            <p:cNvPr id="351" name="Google Shape;351;p47"/>
            <p:cNvSpPr txBox="1"/>
            <p:nvPr/>
          </p:nvSpPr>
          <p:spPr>
            <a:xfrm>
              <a:off x="4814887" y="5638800"/>
              <a:ext cx="1903413"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Transaction successful</a:t>
              </a:r>
              <a:endParaRPr b="0" i="0" sz="1400" u="none" cap="none" strike="noStrike">
                <a:solidFill>
                  <a:srgbClr val="000000"/>
                </a:solidFill>
                <a:latin typeface="Arial"/>
                <a:ea typeface="Arial"/>
                <a:cs typeface="Arial"/>
                <a:sym typeface="Arial"/>
              </a:endParaRPr>
            </a:p>
          </p:txBody>
        </p:sp>
        <p:cxnSp>
          <p:nvCxnSpPr>
            <p:cNvPr id="352" name="Google Shape;352;p47"/>
            <p:cNvCxnSpPr/>
            <p:nvPr/>
          </p:nvCxnSpPr>
          <p:spPr>
            <a:xfrm rot="10800000">
              <a:off x="1995487" y="6248400"/>
              <a:ext cx="2438400" cy="0"/>
            </a:xfrm>
            <a:prstGeom prst="straightConnector1">
              <a:avLst/>
            </a:prstGeom>
            <a:noFill/>
            <a:ln cap="flat" cmpd="sng" w="9525">
              <a:solidFill>
                <a:schemeClr val="dk1"/>
              </a:solidFill>
              <a:prstDash val="solid"/>
              <a:miter lim="800000"/>
              <a:headEnd len="sm" w="sm" type="none"/>
              <a:tailEnd len="med" w="med" type="triangle"/>
            </a:ln>
          </p:spPr>
        </p:cxnSp>
        <p:sp>
          <p:nvSpPr>
            <p:cNvPr id="353" name="Google Shape;353;p47"/>
            <p:cNvSpPr txBox="1"/>
            <p:nvPr/>
          </p:nvSpPr>
          <p:spPr>
            <a:xfrm>
              <a:off x="2376487" y="5943600"/>
              <a:ext cx="1276350"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Dispense cash</a:t>
              </a:r>
              <a:endParaRPr b="0" i="0" sz="1400" u="none" cap="none" strike="noStrike">
                <a:solidFill>
                  <a:srgbClr val="000000"/>
                </a:solidFill>
                <a:latin typeface="Arial"/>
                <a:ea typeface="Arial"/>
                <a:cs typeface="Arial"/>
                <a:sym typeface="Arial"/>
              </a:endParaRPr>
            </a:p>
          </p:txBody>
        </p:sp>
        <p:cxnSp>
          <p:nvCxnSpPr>
            <p:cNvPr id="354" name="Google Shape;354;p47"/>
            <p:cNvCxnSpPr/>
            <p:nvPr/>
          </p:nvCxnSpPr>
          <p:spPr>
            <a:xfrm rot="10800000">
              <a:off x="1995487" y="6553200"/>
              <a:ext cx="2438400" cy="0"/>
            </a:xfrm>
            <a:prstGeom prst="straightConnector1">
              <a:avLst/>
            </a:prstGeom>
            <a:noFill/>
            <a:ln cap="flat" cmpd="sng" w="9525">
              <a:solidFill>
                <a:schemeClr val="dk1"/>
              </a:solidFill>
              <a:prstDash val="solid"/>
              <a:miter lim="800000"/>
              <a:headEnd len="sm" w="sm" type="none"/>
              <a:tailEnd len="med" w="med" type="triangle"/>
            </a:ln>
          </p:spPr>
        </p:cxnSp>
        <p:sp>
          <p:nvSpPr>
            <p:cNvPr id="355" name="Google Shape;355;p47"/>
            <p:cNvSpPr txBox="1"/>
            <p:nvPr/>
          </p:nvSpPr>
          <p:spPr>
            <a:xfrm>
              <a:off x="2376487" y="6248400"/>
              <a:ext cx="1116013"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Print receipt</a:t>
              </a:r>
              <a:endParaRPr b="0" i="0" sz="1400" u="none" cap="none" strike="noStrike">
                <a:solidFill>
                  <a:srgbClr val="000000"/>
                </a:solidFill>
                <a:latin typeface="Arial"/>
                <a:ea typeface="Arial"/>
                <a:cs typeface="Arial"/>
                <a:sym typeface="Arial"/>
              </a:endParaRPr>
            </a:p>
          </p:txBody>
        </p:sp>
        <p:sp>
          <p:nvSpPr>
            <p:cNvPr id="356" name="Google Shape;356;p47"/>
            <p:cNvSpPr/>
            <p:nvPr/>
          </p:nvSpPr>
          <p:spPr>
            <a:xfrm>
              <a:off x="1843087" y="2971800"/>
              <a:ext cx="152400" cy="3657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7" name="Google Shape;357;p47"/>
            <p:cNvSpPr/>
            <p:nvPr/>
          </p:nvSpPr>
          <p:spPr>
            <a:xfrm>
              <a:off x="4357687" y="2971800"/>
              <a:ext cx="152400" cy="3657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8" name="Google Shape;358;p47"/>
            <p:cNvSpPr/>
            <p:nvPr/>
          </p:nvSpPr>
          <p:spPr>
            <a:xfrm>
              <a:off x="7024687" y="3733800"/>
              <a:ext cx="152400" cy="2362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t>Example 2: Logging in</a:t>
            </a:r>
            <a:endParaRPr/>
          </a:p>
        </p:txBody>
      </p:sp>
      <p:sp>
        <p:nvSpPr>
          <p:cNvPr id="364" name="Google Shape;364;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Font typeface="Noto Sans Symbols"/>
              <a:buNone/>
            </a:pPr>
            <a:r>
              <a:rPr lang="en-US" sz="2000"/>
              <a:t>Let's start with the simple example above: a user logging onto the system.  The </a:t>
            </a:r>
            <a:r>
              <a:rPr i="1" lang="en-US" sz="2000"/>
              <a:t>Logon</a:t>
            </a:r>
            <a:r>
              <a:rPr lang="en-US" sz="2000"/>
              <a:t> use case can be specified by the following step:</a:t>
            </a:r>
            <a:endParaRPr/>
          </a:p>
          <a:p>
            <a:pPr indent="-342900" lvl="0" marL="342900" rtl="0" algn="l">
              <a:lnSpc>
                <a:spcPct val="90000"/>
              </a:lnSpc>
              <a:spcBef>
                <a:spcPts val="400"/>
              </a:spcBef>
              <a:spcAft>
                <a:spcPts val="0"/>
              </a:spcAft>
              <a:buClr>
                <a:schemeClr val="dk1"/>
              </a:buClr>
              <a:buSzPts val="2000"/>
              <a:buFont typeface="Noto Sans Symbols"/>
              <a:buNone/>
            </a:pPr>
            <a:r>
              <a:rPr lang="en-US" sz="2000"/>
              <a:t>1. Logon dialog is shown</a:t>
            </a:r>
            <a:endParaRPr/>
          </a:p>
          <a:p>
            <a:pPr indent="-342900" lvl="0" marL="342900" rtl="0" algn="l">
              <a:lnSpc>
                <a:spcPct val="90000"/>
              </a:lnSpc>
              <a:spcBef>
                <a:spcPts val="400"/>
              </a:spcBef>
              <a:spcAft>
                <a:spcPts val="0"/>
              </a:spcAft>
              <a:buClr>
                <a:schemeClr val="dk1"/>
              </a:buClr>
              <a:buSzPts val="2000"/>
              <a:buFont typeface="Noto Sans Symbols"/>
              <a:buNone/>
            </a:pPr>
            <a:r>
              <a:rPr lang="en-US" sz="2000"/>
              <a:t>2. User enters user name and password</a:t>
            </a:r>
            <a:endParaRPr/>
          </a:p>
          <a:p>
            <a:pPr indent="-342900" lvl="0" marL="342900" rtl="0" algn="l">
              <a:lnSpc>
                <a:spcPct val="90000"/>
              </a:lnSpc>
              <a:spcBef>
                <a:spcPts val="400"/>
              </a:spcBef>
              <a:spcAft>
                <a:spcPts val="0"/>
              </a:spcAft>
              <a:buClr>
                <a:schemeClr val="dk1"/>
              </a:buClr>
              <a:buSzPts val="2000"/>
              <a:buFont typeface="Noto Sans Symbols"/>
              <a:buNone/>
            </a:pPr>
            <a:r>
              <a:rPr lang="en-US" sz="2000"/>
              <a:t>3. User clicks on OK or presses the enter key</a:t>
            </a:r>
            <a:endParaRPr/>
          </a:p>
          <a:p>
            <a:pPr indent="-342900" lvl="0" marL="342900" rtl="0" algn="l">
              <a:lnSpc>
                <a:spcPct val="90000"/>
              </a:lnSpc>
              <a:spcBef>
                <a:spcPts val="400"/>
              </a:spcBef>
              <a:spcAft>
                <a:spcPts val="0"/>
              </a:spcAft>
              <a:buClr>
                <a:schemeClr val="dk1"/>
              </a:buClr>
              <a:buSzPts val="2000"/>
              <a:buFont typeface="Noto Sans Symbols"/>
              <a:buNone/>
            </a:pPr>
            <a:r>
              <a:rPr lang="en-US" sz="2000"/>
              <a:t>4. The user name and password are checked and approved</a:t>
            </a:r>
            <a:endParaRPr/>
          </a:p>
          <a:p>
            <a:pPr indent="-342900" lvl="0" marL="342900" rtl="0" algn="l">
              <a:lnSpc>
                <a:spcPct val="90000"/>
              </a:lnSpc>
              <a:spcBef>
                <a:spcPts val="400"/>
              </a:spcBef>
              <a:spcAft>
                <a:spcPts val="0"/>
              </a:spcAft>
              <a:buClr>
                <a:schemeClr val="dk1"/>
              </a:buClr>
              <a:buSzPts val="2000"/>
              <a:buFont typeface="Noto Sans Symbols"/>
              <a:buNone/>
            </a:pPr>
            <a:r>
              <a:rPr lang="en-US" sz="2000"/>
              <a:t>5. The user is allowed into the system</a:t>
            </a:r>
            <a:endParaRPr/>
          </a:p>
          <a:p>
            <a:pPr indent="-342900" lvl="0" marL="342900" rtl="0" algn="l">
              <a:lnSpc>
                <a:spcPct val="90000"/>
              </a:lnSpc>
              <a:spcBef>
                <a:spcPts val="400"/>
              </a:spcBef>
              <a:spcAft>
                <a:spcPts val="0"/>
              </a:spcAft>
              <a:buClr>
                <a:schemeClr val="dk1"/>
              </a:buClr>
              <a:buSzPts val="2000"/>
              <a:buFont typeface="Noto Sans Symbols"/>
              <a:buNone/>
            </a:pPr>
            <a:r>
              <a:rPr lang="en-US" sz="2000"/>
              <a:t>   Alternative: Logon Failed - if at step 4 the user name and password are not approved, allow the user to try again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49"/>
          <p:cNvPicPr preferRelativeResize="0"/>
          <p:nvPr/>
        </p:nvPicPr>
        <p:blipFill rotWithShape="1">
          <a:blip r:embed="rId3">
            <a:alphaModFix/>
          </a:blip>
          <a:srcRect b="0" l="5346" r="14460" t="0"/>
          <a:stretch/>
        </p:blipFill>
        <p:spPr>
          <a:xfrm>
            <a:off x="338748" y="304800"/>
            <a:ext cx="8348052" cy="5638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0"/>
          <p:cNvSpPr txBox="1"/>
          <p:nvPr>
            <p:ph type="title"/>
          </p:nvPr>
        </p:nvSpPr>
        <p:spPr>
          <a:xfrm>
            <a:off x="304800" y="51718"/>
            <a:ext cx="8229600" cy="63408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Calibri"/>
              <a:buNone/>
            </a:pPr>
            <a:r>
              <a:rPr lang="en-US" sz="3600"/>
              <a:t>Example : Supermarket billing</a:t>
            </a:r>
            <a:endParaRPr sz="3600">
              <a:solidFill>
                <a:srgbClr val="C00000"/>
              </a:solidFill>
            </a:endParaRPr>
          </a:p>
        </p:txBody>
      </p:sp>
      <p:pic>
        <p:nvPicPr>
          <p:cNvPr descr="Image result for sequence diagram online shopping" id="375" name="Google Shape;375;p50"/>
          <p:cNvPicPr preferRelativeResize="0"/>
          <p:nvPr/>
        </p:nvPicPr>
        <p:blipFill rotWithShape="1">
          <a:blip r:embed="rId3">
            <a:alphaModFix/>
          </a:blip>
          <a:srcRect b="0" l="0" r="0" t="0"/>
          <a:stretch/>
        </p:blipFill>
        <p:spPr>
          <a:xfrm>
            <a:off x="457200" y="685800"/>
            <a:ext cx="8229600" cy="548247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lang="en-US" u="sng"/>
              <a:t>Sequence Diagram for Patient Admit / Registration </a:t>
            </a:r>
            <a:endParaRPr/>
          </a:p>
        </p:txBody>
      </p:sp>
      <p:pic>
        <p:nvPicPr>
          <p:cNvPr descr="http://2.bp.blogspot.com/-ErqllSzvagQ/T4fRNsooAAI/AAAAAAAAAR0/YsSOQJvHhag/s1600/Sequence+Diagram+Hospital+Mgmt+Registration.JPG" id="381" name="Google Shape;381;p51"/>
          <p:cNvPicPr preferRelativeResize="0"/>
          <p:nvPr/>
        </p:nvPicPr>
        <p:blipFill rotWithShape="1">
          <a:blip r:embed="rId3">
            <a:alphaModFix/>
          </a:blip>
          <a:srcRect b="0" l="0" r="0" t="0"/>
          <a:stretch/>
        </p:blipFill>
        <p:spPr>
          <a:xfrm>
            <a:off x="928662" y="987456"/>
            <a:ext cx="7286676" cy="48830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1" lang="en-US" sz="4000"/>
              <a:t>UML Interaction Diagram</a:t>
            </a:r>
            <a:endParaRPr b="1" sz="4000"/>
          </a:p>
        </p:txBody>
      </p:sp>
      <p:sp>
        <p:nvSpPr>
          <p:cNvPr id="107" name="Google Shape;10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3200"/>
              <a:buNone/>
            </a:pPr>
            <a:r>
              <a:rPr lang="en-US"/>
              <a:t>There are two kinds of interaction models: </a:t>
            </a:r>
            <a:r>
              <a:rPr lang="en-US">
                <a:solidFill>
                  <a:srgbClr val="0070C0"/>
                </a:solidFill>
              </a:rPr>
              <a:t>sequence diagrams </a:t>
            </a:r>
            <a:r>
              <a:rPr lang="en-US"/>
              <a:t>and </a:t>
            </a:r>
            <a:r>
              <a:rPr lang="en-US">
                <a:solidFill>
                  <a:srgbClr val="0070C0"/>
                </a:solidFill>
              </a:rPr>
              <a:t>collaboration diagrams</a:t>
            </a:r>
            <a:r>
              <a:rPr lang="en-US"/>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2"/>
          <p:cNvSpPr txBox="1"/>
          <p:nvPr>
            <p:ph type="title"/>
          </p:nvPr>
        </p:nvSpPr>
        <p:spPr>
          <a:xfrm>
            <a:off x="471487" y="333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1" lang="en-US" sz="3200"/>
              <a:t>UML Interaction Diagrams</a:t>
            </a:r>
            <a:br>
              <a:rPr lang="en-US" sz="3200"/>
            </a:br>
            <a:r>
              <a:rPr lang="en-US" sz="3200"/>
              <a:t>b) UML Collaboration Diagram</a:t>
            </a:r>
            <a:endParaRPr sz="3200"/>
          </a:p>
        </p:txBody>
      </p:sp>
      <p:sp>
        <p:nvSpPr>
          <p:cNvPr id="387" name="Google Shape;387;p52"/>
          <p:cNvSpPr txBox="1"/>
          <p:nvPr>
            <p:ph idx="1" type="body"/>
          </p:nvPr>
        </p:nvSpPr>
        <p:spPr>
          <a:xfrm>
            <a:off x="14287" y="1295400"/>
            <a:ext cx="86868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800"/>
              <a:buChar char="•"/>
            </a:pPr>
            <a:r>
              <a:rPr b="1" lang="en-US" sz="2800"/>
              <a:t>known as Communication Diagram in UML 2.x</a:t>
            </a:r>
            <a:endParaRPr/>
          </a:p>
          <a:p>
            <a:pPr indent="-342900" lvl="0" marL="342900" rtl="0" algn="just">
              <a:lnSpc>
                <a:spcPct val="100000"/>
              </a:lnSpc>
              <a:spcBef>
                <a:spcPts val="560"/>
              </a:spcBef>
              <a:spcAft>
                <a:spcPts val="0"/>
              </a:spcAft>
              <a:buClr>
                <a:schemeClr val="dk1"/>
              </a:buClr>
              <a:buSzPts val="2800"/>
              <a:buChar char="•"/>
            </a:pPr>
            <a:r>
              <a:rPr lang="en-US" sz="2800"/>
              <a:t>used to show how objects interact to perform the behavior of a particular use case, or a part of a use case. </a:t>
            </a:r>
            <a:endParaRPr/>
          </a:p>
          <a:p>
            <a:pPr indent="-342900" lvl="0" marL="342900" rtl="0" algn="just">
              <a:lnSpc>
                <a:spcPct val="100000"/>
              </a:lnSpc>
              <a:spcBef>
                <a:spcPts val="560"/>
              </a:spcBef>
              <a:spcAft>
                <a:spcPts val="0"/>
              </a:spcAft>
              <a:buClr>
                <a:srgbClr val="0070C0"/>
              </a:buClr>
              <a:buSzPts val="2800"/>
              <a:buChar char="•"/>
            </a:pPr>
            <a:r>
              <a:rPr lang="en-US" sz="2800">
                <a:solidFill>
                  <a:srgbClr val="0070C0"/>
                </a:solidFill>
              </a:rPr>
              <a:t>Along with sequence diagrams, collaboration are used by designers</a:t>
            </a:r>
            <a:r>
              <a:rPr lang="en-US" sz="2800"/>
              <a:t> to define and clarify the roles of the objects that perform a particular flow of events of a use case.  </a:t>
            </a:r>
            <a:endParaRPr/>
          </a:p>
          <a:p>
            <a:pPr indent="-342900" lvl="0" marL="342900" rtl="0" algn="just">
              <a:lnSpc>
                <a:spcPct val="100000"/>
              </a:lnSpc>
              <a:spcBef>
                <a:spcPts val="560"/>
              </a:spcBef>
              <a:spcAft>
                <a:spcPts val="0"/>
              </a:spcAft>
              <a:buClr>
                <a:schemeClr val="dk1"/>
              </a:buClr>
              <a:buSzPts val="2800"/>
              <a:buChar char="•"/>
            </a:pPr>
            <a:r>
              <a:rPr lang="en-US" sz="2800"/>
              <a:t>They are the primary source of information used to determining class responsibilities and interfaces.</a:t>
            </a:r>
            <a:endParaRPr sz="2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Why Collaboration Diagram?</a:t>
            </a:r>
            <a:br>
              <a:rPr lang="en-US"/>
            </a:br>
            <a:endParaRPr/>
          </a:p>
        </p:txBody>
      </p:sp>
      <p:sp>
        <p:nvSpPr>
          <p:cNvPr id="393" name="Google Shape;393;p53"/>
          <p:cNvSpPr txBox="1"/>
          <p:nvPr>
            <p:ph idx="1" type="body"/>
          </p:nvPr>
        </p:nvSpPr>
        <p:spPr>
          <a:xfrm>
            <a:off x="457200" y="1166018"/>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Unlike a sequence diagram, a collaboration diagram shows the relationships among the objects. </a:t>
            </a:r>
            <a:endParaRPr/>
          </a:p>
          <a:p>
            <a:pPr indent="-342900" lvl="0" marL="342900" rtl="0" algn="l">
              <a:lnSpc>
                <a:spcPct val="100000"/>
              </a:lnSpc>
              <a:spcBef>
                <a:spcPts val="640"/>
              </a:spcBef>
              <a:spcAft>
                <a:spcPts val="0"/>
              </a:spcAft>
              <a:buClr>
                <a:srgbClr val="0070C0"/>
              </a:buClr>
              <a:buSzPts val="3200"/>
              <a:buChar char="•"/>
            </a:pPr>
            <a:r>
              <a:rPr lang="en-US">
                <a:solidFill>
                  <a:srgbClr val="0070C0"/>
                </a:solidFill>
              </a:rPr>
              <a:t>Sequence diagrams and collaboration diagrams express similar information, but show it in different ways.</a:t>
            </a:r>
            <a:endParaRPr/>
          </a:p>
          <a:p>
            <a:pPr indent="-342900" lvl="0" marL="342900" rtl="0" algn="l">
              <a:lnSpc>
                <a:spcPct val="100000"/>
              </a:lnSpc>
              <a:spcBef>
                <a:spcPts val="640"/>
              </a:spcBef>
              <a:spcAft>
                <a:spcPts val="0"/>
              </a:spcAft>
              <a:buClr>
                <a:schemeClr val="dk1"/>
              </a:buClr>
              <a:buSzPts val="3200"/>
              <a:buChar char="•"/>
            </a:pPr>
            <a:r>
              <a:rPr lang="en-US"/>
              <a:t>The </a:t>
            </a:r>
            <a:r>
              <a:rPr b="1" lang="en-US"/>
              <a:t>sequence diagram</a:t>
            </a:r>
            <a:r>
              <a:rPr lang="en-US"/>
              <a:t> is used when time </a:t>
            </a:r>
            <a:r>
              <a:rPr b="1" lang="en-US"/>
              <a:t>sequence</a:t>
            </a:r>
            <a:r>
              <a:rPr lang="en-US"/>
              <a:t>is main focus.</a:t>
            </a:r>
            <a:endParaRPr>
              <a:solidFill>
                <a:srgbClr val="0070C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UML Collaboration Diagram</a:t>
            </a:r>
            <a:endParaRPr/>
          </a:p>
        </p:txBody>
      </p:sp>
      <p:sp>
        <p:nvSpPr>
          <p:cNvPr id="399" name="Google Shape;399;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lnSpc>
                <a:spcPct val="100000"/>
              </a:lnSpc>
              <a:spcBef>
                <a:spcPts val="0"/>
              </a:spcBef>
              <a:spcAft>
                <a:spcPts val="0"/>
              </a:spcAft>
              <a:buClr>
                <a:schemeClr val="dk1"/>
              </a:buClr>
              <a:buSzPct val="100000"/>
              <a:buChar char="•"/>
            </a:pPr>
            <a:r>
              <a:rPr lang="en-US"/>
              <a:t>A collaboration diagram represents a collaboration, which is a </a:t>
            </a:r>
            <a:r>
              <a:rPr lang="en-US">
                <a:solidFill>
                  <a:srgbClr val="FF0000"/>
                </a:solidFill>
              </a:rPr>
              <a:t>set of objects </a:t>
            </a:r>
            <a:r>
              <a:rPr lang="en-US"/>
              <a:t>related in a particular context, and interaction, which is a set of messages exchanged among the objects within the collaboration to achieve a desired outcome.</a:t>
            </a:r>
            <a:endParaRPr/>
          </a:p>
          <a:p>
            <a:pPr indent="-342900" lvl="0" marL="342900" rtl="0" algn="just">
              <a:lnSpc>
                <a:spcPct val="100000"/>
              </a:lnSpc>
              <a:spcBef>
                <a:spcPts val="592"/>
              </a:spcBef>
              <a:spcAft>
                <a:spcPts val="0"/>
              </a:spcAft>
              <a:buClr>
                <a:srgbClr val="0070C0"/>
              </a:buClr>
              <a:buSzPct val="100000"/>
              <a:buChar char="•"/>
            </a:pPr>
            <a:r>
              <a:rPr lang="en-US">
                <a:solidFill>
                  <a:srgbClr val="0070C0"/>
                </a:solidFill>
              </a:rPr>
              <a:t>In a collaboration the sequence is indicated by numbering the messages.</a:t>
            </a:r>
            <a:endParaRPr/>
          </a:p>
          <a:p>
            <a:pPr indent="-342900" lvl="0" marL="342900" rtl="0" algn="just">
              <a:lnSpc>
                <a:spcPct val="100000"/>
              </a:lnSpc>
              <a:spcBef>
                <a:spcPts val="592"/>
              </a:spcBef>
              <a:spcAft>
                <a:spcPts val="0"/>
              </a:spcAft>
              <a:buClr>
                <a:schemeClr val="dk1"/>
              </a:buClr>
              <a:buSzPct val="100000"/>
              <a:buChar char="•"/>
            </a:pPr>
            <a:r>
              <a:rPr lang="en-US"/>
              <a:t>The collaboration is more compressed, other things can be shown more easily.</a:t>
            </a:r>
            <a:endParaRPr/>
          </a:p>
          <a:p>
            <a:pPr indent="-342900" lvl="0" marL="342900" rtl="0" algn="just">
              <a:lnSpc>
                <a:spcPct val="100000"/>
              </a:lnSpc>
              <a:spcBef>
                <a:spcPts val="592"/>
              </a:spcBef>
              <a:spcAft>
                <a:spcPts val="0"/>
              </a:spcAft>
              <a:buClr>
                <a:schemeClr val="dk1"/>
              </a:buClr>
              <a:buSzPct val="100000"/>
              <a:buChar char="•"/>
            </a:pPr>
            <a:r>
              <a:rPr lang="en-US"/>
              <a:t>It provides several number scheme.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Notations of Collaboration Diagram</a:t>
            </a:r>
            <a:br>
              <a:rPr lang="en-US"/>
            </a:br>
            <a:endParaRPr/>
          </a:p>
        </p:txBody>
      </p:sp>
      <p:sp>
        <p:nvSpPr>
          <p:cNvPr id="405" name="Google Shape;405;p55"/>
          <p:cNvSpPr txBox="1"/>
          <p:nvPr>
            <p:ph idx="1" type="body"/>
          </p:nvPr>
        </p:nvSpPr>
        <p:spPr>
          <a:xfrm>
            <a:off x="457200" y="1166018"/>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t>1) Objects</a:t>
            </a:r>
            <a:endParaRPr/>
          </a:p>
          <a:p>
            <a:pPr indent="-342900" lvl="0" marL="342900" rtl="0" algn="l">
              <a:lnSpc>
                <a:spcPct val="100000"/>
              </a:lnSpc>
              <a:spcBef>
                <a:spcPts val="640"/>
              </a:spcBef>
              <a:spcAft>
                <a:spcPts val="0"/>
              </a:spcAft>
              <a:buClr>
                <a:schemeClr val="dk1"/>
              </a:buClr>
              <a:buSzPts val="3200"/>
              <a:buChar char="•"/>
            </a:pPr>
            <a:r>
              <a:rPr lang="en-US"/>
              <a:t>An object is represented by an object symbol showing the name of the object and its class underlined, separated by a colon:</a:t>
            </a:r>
            <a:endParaRPr/>
          </a:p>
          <a:p>
            <a:pPr indent="0" lvl="0" marL="0" rtl="0" algn="l">
              <a:lnSpc>
                <a:spcPct val="100000"/>
              </a:lnSpc>
              <a:spcBef>
                <a:spcPts val="640"/>
              </a:spcBef>
              <a:spcAft>
                <a:spcPts val="0"/>
              </a:spcAft>
              <a:buClr>
                <a:srgbClr val="0070C0"/>
              </a:buClr>
              <a:buSzPts val="3200"/>
              <a:buNone/>
            </a:pPr>
            <a:r>
              <a:rPr lang="en-US" u="sng">
                <a:solidFill>
                  <a:srgbClr val="0070C0"/>
                </a:solidFill>
              </a:rPr>
              <a:t>Object_name : class_name</a:t>
            </a:r>
            <a:endParaRPr>
              <a:solidFill>
                <a:srgbClr val="0070C0"/>
              </a:solidFill>
            </a:endParaRPr>
          </a:p>
          <a:p>
            <a:pPr indent="-139700" lvl="0" marL="342900" rtl="0" algn="l">
              <a:lnSpc>
                <a:spcPct val="100000"/>
              </a:lnSpc>
              <a:spcBef>
                <a:spcPts val="640"/>
              </a:spcBef>
              <a:spcAft>
                <a:spcPts val="0"/>
              </a:spcAft>
              <a:buClr>
                <a:schemeClr val="dk1"/>
              </a:buClr>
              <a:buSzPts val="3200"/>
              <a:buNone/>
            </a:pPr>
            <a:r>
              <a:t/>
            </a:r>
            <a:endParaRPr>
              <a:solidFill>
                <a:srgbClr val="0070C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6"/>
          <p:cNvSpPr txBox="1"/>
          <p:nvPr>
            <p:ph type="title"/>
          </p:nvPr>
        </p:nvSpPr>
        <p:spPr>
          <a:xfrm>
            <a:off x="152400" y="2301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Notations of Collaboration Diagram</a:t>
            </a:r>
            <a:br>
              <a:rPr lang="en-US"/>
            </a:br>
            <a:endParaRPr/>
          </a:p>
        </p:txBody>
      </p:sp>
      <p:sp>
        <p:nvSpPr>
          <p:cNvPr id="411" name="Google Shape;411;p56"/>
          <p:cNvSpPr txBox="1"/>
          <p:nvPr>
            <p:ph idx="1" type="body"/>
          </p:nvPr>
        </p:nvSpPr>
        <p:spPr>
          <a:xfrm>
            <a:off x="457200" y="9144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Clr>
                <a:schemeClr val="dk1"/>
              </a:buClr>
              <a:buSzPct val="100000"/>
              <a:buNone/>
            </a:pPr>
            <a:r>
              <a:rPr b="1" lang="en-US"/>
              <a:t>You can use objects in collaboration diagrams in the following ways:</a:t>
            </a:r>
            <a:endParaRPr/>
          </a:p>
          <a:p>
            <a:pPr indent="-342900" lvl="0" marL="342900" rtl="0" algn="l">
              <a:lnSpc>
                <a:spcPct val="100000"/>
              </a:lnSpc>
              <a:spcBef>
                <a:spcPts val="544"/>
              </a:spcBef>
              <a:spcAft>
                <a:spcPts val="0"/>
              </a:spcAft>
              <a:buClr>
                <a:srgbClr val="0070C0"/>
              </a:buClr>
              <a:buSzPct val="100000"/>
              <a:buChar char="•"/>
            </a:pPr>
            <a:r>
              <a:rPr lang="en-US">
                <a:solidFill>
                  <a:srgbClr val="0070C0"/>
                </a:solidFill>
              </a:rPr>
              <a:t>Each object in the collaboration is named and has its class specified</a:t>
            </a:r>
            <a:endParaRPr/>
          </a:p>
          <a:p>
            <a:pPr indent="-342900" lvl="0" marL="342900" rtl="0" algn="l">
              <a:lnSpc>
                <a:spcPct val="100000"/>
              </a:lnSpc>
              <a:spcBef>
                <a:spcPts val="544"/>
              </a:spcBef>
              <a:spcAft>
                <a:spcPts val="0"/>
              </a:spcAft>
              <a:buClr>
                <a:srgbClr val="0070C0"/>
              </a:buClr>
              <a:buSzPct val="100000"/>
              <a:buChar char="•"/>
            </a:pPr>
            <a:r>
              <a:rPr lang="en-US">
                <a:solidFill>
                  <a:srgbClr val="0070C0"/>
                </a:solidFill>
              </a:rPr>
              <a:t>Not all classes need to appear</a:t>
            </a:r>
            <a:endParaRPr/>
          </a:p>
          <a:p>
            <a:pPr indent="-342900" lvl="0" marL="342900" rtl="0" algn="l">
              <a:lnSpc>
                <a:spcPct val="100000"/>
              </a:lnSpc>
              <a:spcBef>
                <a:spcPts val="544"/>
              </a:spcBef>
              <a:spcAft>
                <a:spcPts val="0"/>
              </a:spcAft>
              <a:buClr>
                <a:srgbClr val="0070C0"/>
              </a:buClr>
              <a:buSzPct val="100000"/>
              <a:buChar char="•"/>
            </a:pPr>
            <a:r>
              <a:rPr lang="en-US">
                <a:solidFill>
                  <a:srgbClr val="0070C0"/>
                </a:solidFill>
              </a:rPr>
              <a:t>There may be more than one object of a class</a:t>
            </a:r>
            <a:endParaRPr/>
          </a:p>
          <a:p>
            <a:pPr indent="-342900" lvl="0" marL="342900" rtl="0" algn="l">
              <a:lnSpc>
                <a:spcPct val="100000"/>
              </a:lnSpc>
              <a:spcBef>
                <a:spcPts val="544"/>
              </a:spcBef>
              <a:spcAft>
                <a:spcPts val="0"/>
              </a:spcAft>
              <a:buClr>
                <a:srgbClr val="0070C0"/>
              </a:buClr>
              <a:buSzPct val="100000"/>
              <a:buChar char="•"/>
            </a:pPr>
            <a:r>
              <a:rPr lang="en-US">
                <a:solidFill>
                  <a:srgbClr val="0070C0"/>
                </a:solidFill>
              </a:rPr>
              <a:t>An object’s class can be unspecified. </a:t>
            </a:r>
            <a:r>
              <a:rPr b="1" lang="en-US" u="sng">
                <a:solidFill>
                  <a:srgbClr val="0070C0"/>
                </a:solidFill>
              </a:rPr>
              <a:t>Normally you create a collaboration diagram with objects first and specify their classes later.</a:t>
            </a:r>
            <a:endParaRPr/>
          </a:p>
          <a:p>
            <a:pPr indent="-342900" lvl="0" marL="342900" rtl="0" algn="l">
              <a:lnSpc>
                <a:spcPct val="100000"/>
              </a:lnSpc>
              <a:spcBef>
                <a:spcPts val="544"/>
              </a:spcBef>
              <a:spcAft>
                <a:spcPts val="0"/>
              </a:spcAft>
              <a:buClr>
                <a:srgbClr val="0070C0"/>
              </a:buClr>
              <a:buSzPct val="100000"/>
              <a:buChar char="•"/>
            </a:pPr>
            <a:r>
              <a:rPr lang="en-US">
                <a:solidFill>
                  <a:srgbClr val="0070C0"/>
                </a:solidFill>
              </a:rPr>
              <a:t>The objects can be unnamed, but you should name them if you want to discriminate different objects of the same class.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7"/>
          <p:cNvSpPr txBox="1"/>
          <p:nvPr>
            <p:ph type="title"/>
          </p:nvPr>
        </p:nvSpPr>
        <p:spPr>
          <a:xfrm>
            <a:off x="152400" y="2301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Notations of Collaboration Diagram</a:t>
            </a:r>
            <a:br>
              <a:rPr lang="en-US"/>
            </a:br>
            <a:endParaRPr/>
          </a:p>
        </p:txBody>
      </p:sp>
      <p:sp>
        <p:nvSpPr>
          <p:cNvPr id="417" name="Google Shape;417;p57"/>
          <p:cNvSpPr txBox="1"/>
          <p:nvPr>
            <p:ph idx="1" type="body"/>
          </p:nvPr>
        </p:nvSpPr>
        <p:spPr>
          <a:xfrm>
            <a:off x="457200" y="9144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3200"/>
              <a:buNone/>
            </a:pPr>
            <a:r>
              <a:rPr lang="en-US"/>
              <a:t>2) Actors</a:t>
            </a:r>
            <a:endParaRPr/>
          </a:p>
          <a:p>
            <a:pPr indent="-342900" lvl="0" marL="342900" rtl="0" algn="l">
              <a:lnSpc>
                <a:spcPct val="100000"/>
              </a:lnSpc>
              <a:spcBef>
                <a:spcPts val="640"/>
              </a:spcBef>
              <a:spcAft>
                <a:spcPts val="0"/>
              </a:spcAft>
              <a:buClr>
                <a:schemeClr val="dk1"/>
              </a:buClr>
              <a:buSzPts val="3200"/>
              <a:buChar char="•"/>
            </a:pPr>
            <a:r>
              <a:rPr lang="en-US"/>
              <a:t>Normally an </a:t>
            </a:r>
            <a:r>
              <a:rPr lang="en-US">
                <a:solidFill>
                  <a:srgbClr val="0070C0"/>
                </a:solidFill>
              </a:rPr>
              <a:t>actor instance occurs in the collaboration diagram, as the invoker of the interaction.</a:t>
            </a:r>
            <a:endParaRPr/>
          </a:p>
          <a:p>
            <a:pPr indent="-342900" lvl="0" marL="342900" rtl="0" algn="l">
              <a:lnSpc>
                <a:spcPct val="100000"/>
              </a:lnSpc>
              <a:spcBef>
                <a:spcPts val="640"/>
              </a:spcBef>
              <a:spcAft>
                <a:spcPts val="0"/>
              </a:spcAft>
              <a:buClr>
                <a:schemeClr val="dk1"/>
              </a:buClr>
              <a:buSzPts val="3200"/>
              <a:buChar char="•"/>
            </a:pPr>
            <a:r>
              <a:rPr lang="en-US"/>
              <a:t> If you have several actor instances in the same diagram, try keeping them in the periphery of the diagram.</a:t>
            </a:r>
            <a:endParaRPr/>
          </a:p>
          <a:p>
            <a:pPr indent="-342900" lvl="0" marL="342900" rtl="0" algn="l">
              <a:lnSpc>
                <a:spcPct val="100000"/>
              </a:lnSpc>
              <a:spcBef>
                <a:spcPts val="640"/>
              </a:spcBef>
              <a:spcAft>
                <a:spcPts val="0"/>
              </a:spcAft>
              <a:buClr>
                <a:schemeClr val="dk1"/>
              </a:buClr>
              <a:buSzPts val="3200"/>
              <a:buChar char="•"/>
            </a:pPr>
            <a:r>
              <a:rPr lang="en-US"/>
              <a:t>Each Actor is named and has a role</a:t>
            </a:r>
            <a:endParaRPr/>
          </a:p>
          <a:p>
            <a:pPr indent="-342900" lvl="0" marL="342900" rtl="0" algn="l">
              <a:lnSpc>
                <a:spcPct val="100000"/>
              </a:lnSpc>
              <a:spcBef>
                <a:spcPts val="640"/>
              </a:spcBef>
              <a:spcAft>
                <a:spcPts val="0"/>
              </a:spcAft>
              <a:buClr>
                <a:schemeClr val="dk1"/>
              </a:buClr>
              <a:buSzPts val="3200"/>
              <a:buChar char="•"/>
            </a:pPr>
            <a:r>
              <a:rPr lang="en-US"/>
              <a:t>One actor will be the initiator of the use case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8"/>
          <p:cNvSpPr txBox="1"/>
          <p:nvPr>
            <p:ph type="title"/>
          </p:nvPr>
        </p:nvSpPr>
        <p:spPr>
          <a:xfrm>
            <a:off x="152400" y="2301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Notations of Collaboration Diagram</a:t>
            </a:r>
            <a:br>
              <a:rPr lang="en-US"/>
            </a:br>
            <a:endParaRPr/>
          </a:p>
        </p:txBody>
      </p:sp>
      <p:sp>
        <p:nvSpPr>
          <p:cNvPr id="423" name="Google Shape;423;p58"/>
          <p:cNvSpPr txBox="1"/>
          <p:nvPr>
            <p:ph idx="1" type="body"/>
          </p:nvPr>
        </p:nvSpPr>
        <p:spPr>
          <a:xfrm>
            <a:off x="457200" y="9144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t>3) Links</a:t>
            </a:r>
            <a:endParaRPr/>
          </a:p>
          <a:p>
            <a:pPr indent="-342900" lvl="0" marL="342900" rtl="0" algn="l">
              <a:lnSpc>
                <a:spcPct val="100000"/>
              </a:lnSpc>
              <a:spcBef>
                <a:spcPts val="640"/>
              </a:spcBef>
              <a:spcAft>
                <a:spcPts val="0"/>
              </a:spcAft>
              <a:buClr>
                <a:schemeClr val="dk1"/>
              </a:buClr>
              <a:buSzPts val="3200"/>
              <a:buChar char="•"/>
            </a:pPr>
            <a:r>
              <a:rPr lang="en-US"/>
              <a:t>Links connect objects and actors and are instances of associations.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9"/>
          <p:cNvSpPr txBox="1"/>
          <p:nvPr>
            <p:ph type="title"/>
          </p:nvPr>
        </p:nvSpPr>
        <p:spPr>
          <a:xfrm>
            <a:off x="152400" y="2301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Notations of Collaboration Diagram</a:t>
            </a:r>
            <a:br>
              <a:rPr lang="en-US"/>
            </a:br>
            <a:endParaRPr/>
          </a:p>
        </p:txBody>
      </p:sp>
      <p:sp>
        <p:nvSpPr>
          <p:cNvPr id="429" name="Google Shape;429;p59"/>
          <p:cNvSpPr txBox="1"/>
          <p:nvPr>
            <p:ph idx="1" type="body"/>
          </p:nvPr>
        </p:nvSpPr>
        <p:spPr>
          <a:xfrm>
            <a:off x="457200" y="9144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0"/>
              </a:spcBef>
              <a:spcAft>
                <a:spcPts val="0"/>
              </a:spcAft>
              <a:buClr>
                <a:schemeClr val="dk1"/>
              </a:buClr>
              <a:buSzPct val="100000"/>
              <a:buNone/>
            </a:pPr>
            <a:r>
              <a:rPr lang="en-US"/>
              <a:t>Links are defined as follows:</a:t>
            </a:r>
            <a:endParaRPr/>
          </a:p>
          <a:p>
            <a:pPr indent="-342900" lvl="0" marL="342900" rtl="0" algn="l">
              <a:lnSpc>
                <a:spcPct val="100000"/>
              </a:lnSpc>
              <a:spcBef>
                <a:spcPts val="592"/>
              </a:spcBef>
              <a:spcAft>
                <a:spcPts val="0"/>
              </a:spcAft>
              <a:buClr>
                <a:schemeClr val="dk1"/>
              </a:buClr>
              <a:buSzPct val="100000"/>
              <a:buChar char="•"/>
            </a:pPr>
            <a:r>
              <a:rPr lang="en-US"/>
              <a:t>A link is a relationship among objects across which messages can be sent. </a:t>
            </a:r>
            <a:r>
              <a:rPr lang="en-US">
                <a:solidFill>
                  <a:srgbClr val="0070C0"/>
                </a:solidFill>
              </a:rPr>
              <a:t>In collaboration diagrams, a link is shown as a solid line between two objects.</a:t>
            </a:r>
            <a:endParaRPr/>
          </a:p>
          <a:p>
            <a:pPr indent="-342900" lvl="0" marL="342900" rtl="0" algn="l">
              <a:lnSpc>
                <a:spcPct val="100000"/>
              </a:lnSpc>
              <a:spcBef>
                <a:spcPts val="592"/>
              </a:spcBef>
              <a:spcAft>
                <a:spcPts val="0"/>
              </a:spcAft>
              <a:buClr>
                <a:schemeClr val="dk1"/>
              </a:buClr>
              <a:buSzPct val="100000"/>
              <a:buChar char="•"/>
            </a:pPr>
            <a:r>
              <a:rPr lang="en-US"/>
              <a:t>An object interacts with, or navigates to, other objects through its links to these objects.</a:t>
            </a:r>
            <a:endParaRPr/>
          </a:p>
          <a:p>
            <a:pPr indent="-342900" lvl="0" marL="342900" rtl="0" algn="l">
              <a:lnSpc>
                <a:spcPct val="100000"/>
              </a:lnSpc>
              <a:spcBef>
                <a:spcPts val="592"/>
              </a:spcBef>
              <a:spcAft>
                <a:spcPts val="0"/>
              </a:spcAft>
              <a:buClr>
                <a:schemeClr val="dk1"/>
              </a:buClr>
              <a:buSzPct val="100000"/>
              <a:buChar char="•"/>
            </a:pPr>
            <a:r>
              <a:rPr lang="en-US"/>
              <a:t>A link can be an instance of an association, or it can be anonymous, meaning that its association is unspecified.</a:t>
            </a:r>
            <a:endParaRPr/>
          </a:p>
          <a:p>
            <a:pPr indent="-154940" lvl="0" marL="342900" rtl="0" algn="l">
              <a:lnSpc>
                <a:spcPct val="100000"/>
              </a:lnSpc>
              <a:spcBef>
                <a:spcPts val="592"/>
              </a:spcBef>
              <a:spcAft>
                <a:spcPts val="0"/>
              </a:spcAft>
              <a:buClr>
                <a:schemeClr val="dk1"/>
              </a:buClr>
              <a:buSzPct val="1000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0"/>
          <p:cNvSpPr txBox="1"/>
          <p:nvPr>
            <p:ph type="title"/>
          </p:nvPr>
        </p:nvSpPr>
        <p:spPr>
          <a:xfrm>
            <a:off x="152400" y="2301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Notations of Collaboration Diagram</a:t>
            </a:r>
            <a:br>
              <a:rPr lang="en-US"/>
            </a:br>
            <a:endParaRPr/>
          </a:p>
        </p:txBody>
      </p:sp>
      <p:sp>
        <p:nvSpPr>
          <p:cNvPr id="435" name="Google Shape;435;p60"/>
          <p:cNvSpPr txBox="1"/>
          <p:nvPr>
            <p:ph idx="1" type="body"/>
          </p:nvPr>
        </p:nvSpPr>
        <p:spPr>
          <a:xfrm>
            <a:off x="457200" y="9144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t>4) Messages</a:t>
            </a:r>
            <a:endParaRPr/>
          </a:p>
          <a:p>
            <a:pPr indent="-342900" lvl="0" marL="342900" rtl="0" algn="l">
              <a:lnSpc>
                <a:spcPct val="100000"/>
              </a:lnSpc>
              <a:spcBef>
                <a:spcPts val="640"/>
              </a:spcBef>
              <a:spcAft>
                <a:spcPts val="0"/>
              </a:spcAft>
              <a:buClr>
                <a:schemeClr val="dk1"/>
              </a:buClr>
              <a:buSzPts val="3200"/>
              <a:buChar char="•"/>
            </a:pPr>
            <a:r>
              <a:rPr lang="en-US"/>
              <a:t>A message is a communication between objects that conveys information with the expectation that activity will ensue.</a:t>
            </a:r>
            <a:endParaRPr/>
          </a:p>
          <a:p>
            <a:pPr indent="-342900" lvl="0" marL="342900" rtl="0" algn="l">
              <a:lnSpc>
                <a:spcPct val="100000"/>
              </a:lnSpc>
              <a:spcBef>
                <a:spcPts val="640"/>
              </a:spcBef>
              <a:spcAft>
                <a:spcPts val="0"/>
              </a:spcAft>
              <a:buClr>
                <a:schemeClr val="dk1"/>
              </a:buClr>
              <a:buSzPts val="3200"/>
              <a:buChar char="•"/>
            </a:pPr>
            <a:r>
              <a:rPr lang="en-US"/>
              <a:t> </a:t>
            </a:r>
            <a:r>
              <a:rPr lang="en-US">
                <a:solidFill>
                  <a:srgbClr val="0070C0"/>
                </a:solidFill>
              </a:rPr>
              <a:t>In collaboration diagrams, a message is shown as a labeled arrow placed near a link.</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1"/>
          <p:cNvSpPr txBox="1"/>
          <p:nvPr>
            <p:ph type="title"/>
          </p:nvPr>
        </p:nvSpPr>
        <p:spPr>
          <a:xfrm>
            <a:off x="152400" y="2301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Notations of Collaboration Diagram</a:t>
            </a:r>
            <a:br>
              <a:rPr lang="en-US"/>
            </a:br>
            <a:endParaRPr/>
          </a:p>
        </p:txBody>
      </p:sp>
      <p:sp>
        <p:nvSpPr>
          <p:cNvPr id="441" name="Google Shape;441;p61"/>
          <p:cNvSpPr txBox="1"/>
          <p:nvPr>
            <p:ph idx="1" type="body"/>
          </p:nvPr>
        </p:nvSpPr>
        <p:spPr>
          <a:xfrm>
            <a:off x="457200" y="9144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t>Messages</a:t>
            </a:r>
            <a:endParaRPr/>
          </a:p>
          <a:p>
            <a:pPr indent="-342900" lvl="0" marL="342900" rtl="0" algn="l">
              <a:lnSpc>
                <a:spcPct val="100000"/>
              </a:lnSpc>
              <a:spcBef>
                <a:spcPts val="640"/>
              </a:spcBef>
              <a:spcAft>
                <a:spcPts val="0"/>
              </a:spcAft>
              <a:buClr>
                <a:schemeClr val="dk1"/>
              </a:buClr>
              <a:buSzPts val="3200"/>
              <a:buChar char="•"/>
            </a:pPr>
            <a:r>
              <a:rPr lang="en-US"/>
              <a:t>The message is directed from sender to receiver</a:t>
            </a:r>
            <a:endParaRPr/>
          </a:p>
          <a:p>
            <a:pPr indent="-342900" lvl="0" marL="342900" rtl="0" algn="l">
              <a:lnSpc>
                <a:spcPct val="100000"/>
              </a:lnSpc>
              <a:spcBef>
                <a:spcPts val="640"/>
              </a:spcBef>
              <a:spcAft>
                <a:spcPts val="0"/>
              </a:spcAft>
              <a:buClr>
                <a:schemeClr val="dk1"/>
              </a:buClr>
              <a:buSzPts val="3200"/>
              <a:buChar char="•"/>
            </a:pPr>
            <a:r>
              <a:rPr lang="en-US"/>
              <a:t>The receiver must understand the message</a:t>
            </a:r>
            <a:endParaRPr/>
          </a:p>
          <a:p>
            <a:pPr indent="-342900" lvl="0" marL="342900" rtl="0" algn="l">
              <a:lnSpc>
                <a:spcPct val="100000"/>
              </a:lnSpc>
              <a:spcBef>
                <a:spcPts val="640"/>
              </a:spcBef>
              <a:spcAft>
                <a:spcPts val="0"/>
              </a:spcAft>
              <a:buClr>
                <a:schemeClr val="dk1"/>
              </a:buClr>
              <a:buSzPts val="3200"/>
              <a:buChar char="•"/>
            </a:pPr>
            <a:r>
              <a:rPr lang="en-US"/>
              <a:t>The association must be navigable in that direction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lang="en-US"/>
              <a:t>UML Interaction Diagram</a:t>
            </a:r>
            <a:br>
              <a:rPr lang="en-US"/>
            </a:br>
            <a:r>
              <a:rPr lang="en-US"/>
              <a:t>a) UML Sequence Diagram</a:t>
            </a:r>
            <a:endParaRPr/>
          </a:p>
        </p:txBody>
      </p:sp>
      <p:sp>
        <p:nvSpPr>
          <p:cNvPr id="113" name="Google Shape;11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lnSpc>
                <a:spcPct val="100000"/>
              </a:lnSpc>
              <a:spcBef>
                <a:spcPts val="0"/>
              </a:spcBef>
              <a:spcAft>
                <a:spcPts val="0"/>
              </a:spcAft>
              <a:buClr>
                <a:schemeClr val="dk1"/>
              </a:buClr>
              <a:buSzPct val="100000"/>
              <a:buChar char="•"/>
            </a:pPr>
            <a:r>
              <a:rPr lang="en-US"/>
              <a:t>The behavior of a system by viewing the interaction between the system and its environment.</a:t>
            </a:r>
            <a:endParaRPr/>
          </a:p>
          <a:p>
            <a:pPr indent="-342900" lvl="0" marL="342900" rtl="0" algn="just">
              <a:lnSpc>
                <a:spcPct val="100000"/>
              </a:lnSpc>
              <a:spcBef>
                <a:spcPts val="544"/>
              </a:spcBef>
              <a:spcAft>
                <a:spcPts val="0"/>
              </a:spcAft>
              <a:buClr>
                <a:schemeClr val="dk1"/>
              </a:buClr>
              <a:buSzPct val="100000"/>
              <a:buChar char="•"/>
            </a:pPr>
            <a:r>
              <a:rPr lang="en-US"/>
              <a:t>A sequence diagram shows an interaction arranged in a time sequence( time oriented visualization).</a:t>
            </a:r>
            <a:endParaRPr/>
          </a:p>
          <a:p>
            <a:pPr indent="-342900" lvl="0" marL="342900" rtl="0" algn="just">
              <a:lnSpc>
                <a:spcPct val="100000"/>
              </a:lnSpc>
              <a:spcBef>
                <a:spcPts val="544"/>
              </a:spcBef>
              <a:spcAft>
                <a:spcPts val="0"/>
              </a:spcAft>
              <a:buClr>
                <a:schemeClr val="dk1"/>
              </a:buClr>
              <a:buSzPct val="100000"/>
              <a:buChar char="•"/>
            </a:pPr>
            <a:r>
              <a:rPr lang="en-US"/>
              <a:t>It shows the objects participating in the interaction by their life lines and the messages they exchange, arranged in a time sequence.</a:t>
            </a:r>
            <a:endParaRPr/>
          </a:p>
          <a:p>
            <a:pPr indent="-342900" lvl="0" marL="342900" rtl="0" algn="just">
              <a:lnSpc>
                <a:spcPct val="100000"/>
              </a:lnSpc>
              <a:spcBef>
                <a:spcPts val="544"/>
              </a:spcBef>
              <a:spcAft>
                <a:spcPts val="0"/>
              </a:spcAft>
              <a:buClr>
                <a:srgbClr val="0070C0"/>
              </a:buClr>
              <a:buSzPct val="100000"/>
              <a:buChar char="•"/>
            </a:pPr>
            <a:r>
              <a:rPr lang="en-US">
                <a:solidFill>
                  <a:srgbClr val="0070C0"/>
                </a:solidFill>
              </a:rPr>
              <a:t>A sequence diagram has two dimensions:</a:t>
            </a:r>
            <a:r>
              <a:rPr lang="en-US"/>
              <a:t> the </a:t>
            </a:r>
            <a:r>
              <a:rPr lang="en-US" u="sng">
                <a:solidFill>
                  <a:srgbClr val="0070C0"/>
                </a:solidFill>
              </a:rPr>
              <a:t>vertical dimension represents time</a:t>
            </a:r>
            <a:r>
              <a:rPr lang="en-US"/>
              <a:t>, the </a:t>
            </a:r>
            <a:r>
              <a:rPr lang="en-US" u="sng">
                <a:solidFill>
                  <a:srgbClr val="0070C0"/>
                </a:solidFill>
              </a:rPr>
              <a:t>horizontal represents different objects.</a:t>
            </a:r>
            <a:endParaRPr u="sng">
              <a:solidFill>
                <a:srgbClr val="0070C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lang="en-US" sz="3600"/>
              <a:t>Steps for Creating Collaboration Diagrams</a:t>
            </a:r>
            <a:br>
              <a:rPr lang="en-US" sz="3600"/>
            </a:br>
            <a:endParaRPr sz="3600"/>
          </a:p>
        </p:txBody>
      </p:sp>
      <p:sp>
        <p:nvSpPr>
          <p:cNvPr id="447" name="Google Shape;447;p62"/>
          <p:cNvSpPr txBox="1"/>
          <p:nvPr>
            <p:ph idx="1" type="body"/>
          </p:nvPr>
        </p:nvSpPr>
        <p:spPr>
          <a:xfrm>
            <a:off x="447675" y="990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t>Identify behavior whose realization and implementation is specified</a:t>
            </a:r>
            <a:endParaRPr/>
          </a:p>
          <a:p>
            <a:pPr indent="-342900" lvl="0" marL="342900" rtl="0" algn="l">
              <a:lnSpc>
                <a:spcPct val="100000"/>
              </a:lnSpc>
              <a:spcBef>
                <a:spcPts val="480"/>
              </a:spcBef>
              <a:spcAft>
                <a:spcPts val="0"/>
              </a:spcAft>
              <a:buClr>
                <a:schemeClr val="dk1"/>
              </a:buClr>
              <a:buSzPts val="2400"/>
              <a:buChar char="•"/>
            </a:pPr>
            <a:r>
              <a:rPr lang="en-US" sz="2400"/>
              <a:t>Identify the structural elements (class roles, objects, subsystems) necessary to carry out the functionality of the collaboration</a:t>
            </a:r>
            <a:endParaRPr/>
          </a:p>
          <a:p>
            <a:pPr indent="-285750" lvl="1" marL="742950" rtl="0" algn="l">
              <a:lnSpc>
                <a:spcPct val="100000"/>
              </a:lnSpc>
              <a:spcBef>
                <a:spcPts val="480"/>
              </a:spcBef>
              <a:spcAft>
                <a:spcPts val="0"/>
              </a:spcAft>
              <a:buClr>
                <a:schemeClr val="dk1"/>
              </a:buClr>
              <a:buSzPts val="2400"/>
              <a:buChar char="–"/>
            </a:pPr>
            <a:r>
              <a:rPr lang="en-US" sz="2400"/>
              <a:t>Decide on the context of interaction: system, subsystem, use case and operation</a:t>
            </a:r>
            <a:endParaRPr/>
          </a:p>
          <a:p>
            <a:pPr indent="-342900" lvl="0" marL="342900" rtl="0" algn="l">
              <a:lnSpc>
                <a:spcPct val="100000"/>
              </a:lnSpc>
              <a:spcBef>
                <a:spcPts val="480"/>
              </a:spcBef>
              <a:spcAft>
                <a:spcPts val="0"/>
              </a:spcAft>
              <a:buClr>
                <a:schemeClr val="dk1"/>
              </a:buClr>
              <a:buSzPts val="2400"/>
              <a:buChar char="•"/>
            </a:pPr>
            <a:r>
              <a:rPr lang="en-US" sz="2400"/>
              <a:t>Model structural relationships between those elements to produce a diagram showing the context of the interaction</a:t>
            </a:r>
            <a:endParaRPr/>
          </a:p>
          <a:p>
            <a:pPr indent="-342900" lvl="0" marL="342900" rtl="0" algn="l">
              <a:lnSpc>
                <a:spcPct val="100000"/>
              </a:lnSpc>
              <a:spcBef>
                <a:spcPts val="480"/>
              </a:spcBef>
              <a:spcAft>
                <a:spcPts val="0"/>
              </a:spcAft>
              <a:buClr>
                <a:schemeClr val="dk1"/>
              </a:buClr>
              <a:buSzPts val="2400"/>
              <a:buChar char="•"/>
            </a:pPr>
            <a:r>
              <a:rPr lang="en-US" sz="2400"/>
              <a:t>Consider the alternative scenarios that may be required</a:t>
            </a:r>
            <a:endParaRPr/>
          </a:p>
          <a:p>
            <a:pPr indent="-285750" lvl="1" marL="742950" rtl="0" algn="l">
              <a:lnSpc>
                <a:spcPct val="100000"/>
              </a:lnSpc>
              <a:spcBef>
                <a:spcPts val="480"/>
              </a:spcBef>
              <a:spcAft>
                <a:spcPts val="0"/>
              </a:spcAft>
              <a:buClr>
                <a:schemeClr val="dk1"/>
              </a:buClr>
              <a:buSzPts val="2400"/>
              <a:buChar char="–"/>
            </a:pPr>
            <a:r>
              <a:rPr lang="en-US" sz="2400"/>
              <a:t>Draw instance level collaboration diagrams, if required.</a:t>
            </a:r>
            <a:endParaRPr/>
          </a:p>
          <a:p>
            <a:pPr indent="-285750" lvl="1" marL="742950" rtl="0" algn="l">
              <a:lnSpc>
                <a:spcPct val="100000"/>
              </a:lnSpc>
              <a:spcBef>
                <a:spcPts val="480"/>
              </a:spcBef>
              <a:spcAft>
                <a:spcPts val="0"/>
              </a:spcAft>
              <a:buClr>
                <a:schemeClr val="dk1"/>
              </a:buClr>
              <a:buSzPts val="2400"/>
              <a:buChar char="–"/>
            </a:pPr>
            <a:r>
              <a:rPr lang="en-US" sz="2400"/>
              <a:t>Optionally draw a specification level collaboration diagram to summarize the alternative scenarios in the instance level sequence diagrams</a:t>
            </a:r>
            <a:endParaRPr/>
          </a:p>
          <a:p>
            <a:pPr indent="-190500" lvl="0" marL="342900" rtl="0" algn="l">
              <a:lnSpc>
                <a:spcPct val="100000"/>
              </a:lnSpc>
              <a:spcBef>
                <a:spcPts val="480"/>
              </a:spcBef>
              <a:spcAft>
                <a:spcPts val="0"/>
              </a:spcAft>
              <a:buClr>
                <a:schemeClr val="dk1"/>
              </a:buClr>
              <a:buSzPts val="2400"/>
              <a:buNone/>
            </a:pPr>
            <a:r>
              <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Colloaboration </a:t>
            </a:r>
            <a:endParaRPr/>
          </a:p>
        </p:txBody>
      </p:sp>
      <p:sp>
        <p:nvSpPr>
          <p:cNvPr descr="ATM application collaboration diagram" id="453" name="Google Shape;453;p63"/>
          <p:cNvSpPr/>
          <p:nvPr/>
        </p:nvSpPr>
        <p:spPr>
          <a:xfrm>
            <a:off x="4419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ATM application collaboration diagram" id="454" name="Google Shape;454;p63"/>
          <p:cNvPicPr preferRelativeResize="0"/>
          <p:nvPr>
            <p:ph idx="1" type="body"/>
          </p:nvPr>
        </p:nvPicPr>
        <p:blipFill rotWithShape="1">
          <a:blip r:embed="rId3">
            <a:alphaModFix/>
          </a:blip>
          <a:srcRect b="0" l="0" r="0" t="0"/>
          <a:stretch/>
        </p:blipFill>
        <p:spPr>
          <a:xfrm>
            <a:off x="1390650" y="1828800"/>
            <a:ext cx="7448550" cy="45529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How to choose between using a sequence or collaboration diagram </a:t>
            </a:r>
            <a:endParaRPr/>
          </a:p>
        </p:txBody>
      </p:sp>
      <p:sp>
        <p:nvSpPr>
          <p:cNvPr id="460" name="Google Shape;460;p6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3200"/>
              <a:buChar char="•"/>
            </a:pPr>
            <a:r>
              <a:rPr lang="en-US"/>
              <a:t>Sequence diagrams</a:t>
            </a:r>
            <a:endParaRPr/>
          </a:p>
          <a:p>
            <a:pPr indent="-285750" lvl="1" marL="742950" rtl="0" algn="just">
              <a:lnSpc>
                <a:spcPct val="100000"/>
              </a:lnSpc>
              <a:spcBef>
                <a:spcPts val="560"/>
              </a:spcBef>
              <a:spcAft>
                <a:spcPts val="0"/>
              </a:spcAft>
              <a:buClr>
                <a:schemeClr val="dk1"/>
              </a:buClr>
              <a:buSzPts val="2800"/>
              <a:buChar char="–"/>
            </a:pPr>
            <a:r>
              <a:rPr lang="en-US"/>
              <a:t>Make explicit the time ordering of the interaction.</a:t>
            </a:r>
            <a:endParaRPr/>
          </a:p>
          <a:p>
            <a:pPr indent="-228600" lvl="2" marL="1143000" rtl="0" algn="just">
              <a:lnSpc>
                <a:spcPct val="100000"/>
              </a:lnSpc>
              <a:spcBef>
                <a:spcPts val="480"/>
              </a:spcBef>
              <a:spcAft>
                <a:spcPts val="0"/>
              </a:spcAft>
              <a:buClr>
                <a:schemeClr val="dk1"/>
              </a:buClr>
              <a:buSzPts val="2400"/>
              <a:buChar char="•"/>
            </a:pPr>
            <a:r>
              <a:rPr lang="en-US"/>
              <a:t>Use cases make time ordering explicit too </a:t>
            </a:r>
            <a:endParaRPr/>
          </a:p>
          <a:p>
            <a:pPr indent="-228600" lvl="2" marL="1143000" rtl="0" algn="just">
              <a:lnSpc>
                <a:spcPct val="100000"/>
              </a:lnSpc>
              <a:spcBef>
                <a:spcPts val="480"/>
              </a:spcBef>
              <a:spcAft>
                <a:spcPts val="0"/>
              </a:spcAft>
              <a:buClr>
                <a:schemeClr val="dk1"/>
              </a:buClr>
              <a:buSzPts val="2400"/>
              <a:buChar char="•"/>
            </a:pPr>
            <a:r>
              <a:rPr lang="en-US"/>
              <a:t>So sequence diagrams are a natural choice when you build an interaction model from a use case.</a:t>
            </a:r>
            <a:endParaRPr/>
          </a:p>
          <a:p>
            <a:pPr indent="-107950" lvl="1" marL="742950" rtl="0" algn="just">
              <a:lnSpc>
                <a:spcPct val="100000"/>
              </a:lnSpc>
              <a:spcBef>
                <a:spcPts val="560"/>
              </a:spcBef>
              <a:spcAft>
                <a:spcPts val="0"/>
              </a:spcAft>
              <a:buClr>
                <a:schemeClr val="dk1"/>
              </a:buClr>
              <a:buSzPts val="2800"/>
              <a:buNone/>
            </a:pPr>
            <a:r>
              <a:t/>
            </a:r>
            <a:endParaRPr/>
          </a:p>
          <a:p>
            <a:pPr indent="-285750" lvl="1" marL="742950" rtl="0" algn="just">
              <a:lnSpc>
                <a:spcPct val="100000"/>
              </a:lnSpc>
              <a:spcBef>
                <a:spcPts val="560"/>
              </a:spcBef>
              <a:spcAft>
                <a:spcPts val="0"/>
              </a:spcAft>
              <a:buClr>
                <a:schemeClr val="dk1"/>
              </a:buClr>
              <a:buSzPts val="2800"/>
              <a:buChar char="–"/>
            </a:pPr>
            <a:r>
              <a:rPr lang="en-US"/>
              <a:t>Make it easy to add details to messages.</a:t>
            </a:r>
            <a:endParaRPr/>
          </a:p>
          <a:p>
            <a:pPr indent="-228600" lvl="2" marL="1143000" rtl="0" algn="just">
              <a:lnSpc>
                <a:spcPct val="100000"/>
              </a:lnSpc>
              <a:spcBef>
                <a:spcPts val="480"/>
              </a:spcBef>
              <a:spcAft>
                <a:spcPts val="0"/>
              </a:spcAft>
              <a:buClr>
                <a:schemeClr val="dk1"/>
              </a:buClr>
              <a:buSzPts val="2400"/>
              <a:buChar char="•"/>
            </a:pPr>
            <a:r>
              <a:rPr lang="en-US"/>
              <a:t>Collaboration diagrams have less space for this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just">
              <a:lnSpc>
                <a:spcPct val="100000"/>
              </a:lnSpc>
              <a:spcBef>
                <a:spcPts val="0"/>
              </a:spcBef>
              <a:spcAft>
                <a:spcPts val="0"/>
              </a:spcAft>
              <a:buClr>
                <a:schemeClr val="dk1"/>
              </a:buClr>
              <a:buSzPct val="100000"/>
              <a:buFont typeface="Calibri"/>
              <a:buNone/>
            </a:pPr>
            <a:r>
              <a:rPr lang="en-US"/>
              <a:t>How to choose between using a sequence or collaboration diagram</a:t>
            </a:r>
            <a:endParaRPr/>
          </a:p>
        </p:txBody>
      </p:sp>
      <p:sp>
        <p:nvSpPr>
          <p:cNvPr id="466" name="Google Shape;466;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3200"/>
              <a:buChar char="•"/>
            </a:pPr>
            <a:r>
              <a:rPr lang="en-US"/>
              <a:t>Collaboration diagrams </a:t>
            </a:r>
            <a:endParaRPr/>
          </a:p>
          <a:p>
            <a:pPr indent="-285750" lvl="1" marL="742950" rtl="0" algn="just">
              <a:lnSpc>
                <a:spcPct val="100000"/>
              </a:lnSpc>
              <a:spcBef>
                <a:spcPts val="560"/>
              </a:spcBef>
              <a:spcAft>
                <a:spcPts val="0"/>
              </a:spcAft>
              <a:buClr>
                <a:schemeClr val="dk1"/>
              </a:buClr>
              <a:buSzPts val="2800"/>
              <a:buChar char="–"/>
            </a:pPr>
            <a:r>
              <a:rPr lang="en-US"/>
              <a:t>Can be seen as a projection of the class diagram </a:t>
            </a:r>
            <a:endParaRPr/>
          </a:p>
          <a:p>
            <a:pPr indent="-228600" lvl="2" marL="1143000" rtl="0" algn="just">
              <a:lnSpc>
                <a:spcPct val="100000"/>
              </a:lnSpc>
              <a:spcBef>
                <a:spcPts val="480"/>
              </a:spcBef>
              <a:spcAft>
                <a:spcPts val="0"/>
              </a:spcAft>
              <a:buClr>
                <a:schemeClr val="dk1"/>
              </a:buClr>
              <a:buSzPts val="2400"/>
              <a:buChar char="•"/>
            </a:pPr>
            <a:r>
              <a:rPr lang="en-US"/>
              <a:t>Might be preferred when you are </a:t>
            </a:r>
            <a:r>
              <a:rPr i="1" lang="en-US"/>
              <a:t>deriving</a:t>
            </a:r>
            <a:r>
              <a:rPr lang="en-US"/>
              <a:t> an interaction diagram from a class diagram. </a:t>
            </a:r>
            <a:endParaRPr/>
          </a:p>
          <a:p>
            <a:pPr indent="-228600" lvl="2" marL="1143000" rtl="0" algn="just">
              <a:lnSpc>
                <a:spcPct val="100000"/>
              </a:lnSpc>
              <a:spcBef>
                <a:spcPts val="480"/>
              </a:spcBef>
              <a:spcAft>
                <a:spcPts val="0"/>
              </a:spcAft>
              <a:buClr>
                <a:schemeClr val="dk1"/>
              </a:buClr>
              <a:buSzPts val="2400"/>
              <a:buChar char="•"/>
            </a:pPr>
            <a:r>
              <a:rPr lang="en-US"/>
              <a:t>Are also useful for </a:t>
            </a:r>
            <a:r>
              <a:rPr i="1" lang="en-US"/>
              <a:t>validating</a:t>
            </a:r>
            <a:r>
              <a:rPr lang="en-US"/>
              <a:t> class diagrams.</a:t>
            </a:r>
            <a:endParaRPr/>
          </a:p>
          <a:p>
            <a:pPr indent="-107950" lvl="1" marL="742950" rtl="0" algn="l">
              <a:lnSpc>
                <a:spcPct val="100000"/>
              </a:lnSpc>
              <a:spcBef>
                <a:spcPts val="56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Sequence diagram notations</a:t>
            </a:r>
            <a:endParaRPr/>
          </a:p>
        </p:txBody>
      </p:sp>
      <p:sp>
        <p:nvSpPr>
          <p:cNvPr id="119" name="Google Shape;119;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514350" lvl="0" marL="514350" rtl="0" algn="l">
              <a:lnSpc>
                <a:spcPct val="100000"/>
              </a:lnSpc>
              <a:spcBef>
                <a:spcPts val="0"/>
              </a:spcBef>
              <a:spcAft>
                <a:spcPts val="0"/>
              </a:spcAft>
              <a:buClr>
                <a:schemeClr val="dk1"/>
              </a:buClr>
              <a:buSzPct val="100000"/>
              <a:buAutoNum type="arabicParenR"/>
            </a:pPr>
            <a:r>
              <a:rPr lang="en-US"/>
              <a:t>Objects</a:t>
            </a:r>
            <a:endParaRPr/>
          </a:p>
          <a:p>
            <a:pPr indent="-514350" lvl="0" marL="514350" rtl="0" algn="l">
              <a:lnSpc>
                <a:spcPct val="100000"/>
              </a:lnSpc>
              <a:spcBef>
                <a:spcPts val="592"/>
              </a:spcBef>
              <a:spcAft>
                <a:spcPts val="0"/>
              </a:spcAft>
              <a:buClr>
                <a:schemeClr val="dk1"/>
              </a:buClr>
              <a:buSzPct val="100000"/>
              <a:buAutoNum type="arabicParenR"/>
            </a:pPr>
            <a:r>
              <a:rPr lang="en-US"/>
              <a:t>Lifeline</a:t>
            </a:r>
            <a:endParaRPr/>
          </a:p>
          <a:p>
            <a:pPr indent="-514350" lvl="0" marL="514350" rtl="0" algn="l">
              <a:lnSpc>
                <a:spcPct val="100000"/>
              </a:lnSpc>
              <a:spcBef>
                <a:spcPts val="592"/>
              </a:spcBef>
              <a:spcAft>
                <a:spcPts val="0"/>
              </a:spcAft>
              <a:buClr>
                <a:schemeClr val="dk1"/>
              </a:buClr>
              <a:buSzPct val="100000"/>
              <a:buAutoNum type="arabicParenR"/>
            </a:pPr>
            <a:r>
              <a:rPr lang="en-US"/>
              <a:t>Actor</a:t>
            </a:r>
            <a:endParaRPr/>
          </a:p>
          <a:p>
            <a:pPr indent="-514350" lvl="0" marL="514350" rtl="0" algn="l">
              <a:lnSpc>
                <a:spcPct val="100000"/>
              </a:lnSpc>
              <a:spcBef>
                <a:spcPts val="592"/>
              </a:spcBef>
              <a:spcAft>
                <a:spcPts val="0"/>
              </a:spcAft>
              <a:buClr>
                <a:schemeClr val="dk1"/>
              </a:buClr>
              <a:buSzPct val="100000"/>
              <a:buAutoNum type="arabicParenR"/>
            </a:pPr>
            <a:r>
              <a:rPr lang="en-US"/>
              <a:t>Activation box</a:t>
            </a:r>
            <a:endParaRPr/>
          </a:p>
          <a:p>
            <a:pPr indent="-514350" lvl="0" marL="514350" rtl="0" algn="l">
              <a:lnSpc>
                <a:spcPct val="100000"/>
              </a:lnSpc>
              <a:spcBef>
                <a:spcPts val="592"/>
              </a:spcBef>
              <a:spcAft>
                <a:spcPts val="0"/>
              </a:spcAft>
              <a:buClr>
                <a:schemeClr val="dk1"/>
              </a:buClr>
              <a:buSzPct val="100000"/>
              <a:buAutoNum type="arabicParenR"/>
            </a:pPr>
            <a:r>
              <a:rPr lang="en-US"/>
              <a:t>Messages [ call message, return message, synchronous message, asynchronous message, self message , create message, destroy message ]</a:t>
            </a:r>
            <a:endParaRPr/>
          </a:p>
          <a:p>
            <a:pPr indent="-514350" lvl="0" marL="514350" rtl="0" algn="l">
              <a:lnSpc>
                <a:spcPct val="100000"/>
              </a:lnSpc>
              <a:spcBef>
                <a:spcPts val="592"/>
              </a:spcBef>
              <a:spcAft>
                <a:spcPts val="0"/>
              </a:spcAft>
              <a:buClr>
                <a:schemeClr val="dk1"/>
              </a:buClr>
              <a:buSzPct val="100000"/>
              <a:buAutoNum type="arabicParenR"/>
            </a:pPr>
            <a:r>
              <a:rPr lang="en-US"/>
              <a:t>Iteration and condition</a:t>
            </a:r>
            <a:endParaRPr/>
          </a:p>
          <a:p>
            <a:pPr indent="-514350" lvl="0" marL="514350" rtl="0" algn="l">
              <a:lnSpc>
                <a:spcPct val="100000"/>
              </a:lnSpc>
              <a:spcBef>
                <a:spcPts val="592"/>
              </a:spcBef>
              <a:spcAft>
                <a:spcPts val="0"/>
              </a:spcAft>
              <a:buClr>
                <a:schemeClr val="dk1"/>
              </a:buClr>
              <a:buSzPct val="100000"/>
              <a:buAutoNum type="arabicParenR"/>
            </a:pPr>
            <a:r>
              <a:rPr lang="en-US"/>
              <a:t>Note</a:t>
            </a:r>
            <a:endParaRPr/>
          </a:p>
          <a:p>
            <a:pPr indent="-326390" lvl="0" marL="514350" rtl="0" algn="l">
              <a:lnSpc>
                <a:spcPct val="100000"/>
              </a:lnSpc>
              <a:spcBef>
                <a:spcPts val="592"/>
              </a:spcBef>
              <a:spcAft>
                <a:spcPts val="0"/>
              </a:spcAft>
              <a:buClr>
                <a:schemeClr val="dk1"/>
              </a:buClr>
              <a:buSzPct val="100000"/>
              <a:buNone/>
            </a:pPr>
            <a:r>
              <a:t/>
            </a:r>
            <a:endParaRPr/>
          </a:p>
          <a:p>
            <a:pPr indent="-326390" lvl="0" marL="514350" rtl="0" algn="l">
              <a:lnSpc>
                <a:spcPct val="100000"/>
              </a:lnSpc>
              <a:spcBef>
                <a:spcPts val="592"/>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14288"/>
            <a:ext cx="8229600" cy="792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US" sz="3600"/>
              <a:t>Sequence Diagram Notations</a:t>
            </a:r>
            <a:endParaRPr b="1" sz="3600"/>
          </a:p>
        </p:txBody>
      </p:sp>
      <p:sp>
        <p:nvSpPr>
          <p:cNvPr id="125" name="Google Shape;125;p19"/>
          <p:cNvSpPr txBox="1"/>
          <p:nvPr>
            <p:ph idx="1" type="body"/>
          </p:nvPr>
        </p:nvSpPr>
        <p:spPr>
          <a:xfrm>
            <a:off x="304800" y="6858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t>1) Object Symbol </a:t>
            </a:r>
            <a:endParaRPr/>
          </a:p>
          <a:p>
            <a:pPr indent="-342900" lvl="0" marL="342900" rtl="0" algn="l">
              <a:lnSpc>
                <a:spcPct val="100000"/>
              </a:lnSpc>
              <a:spcBef>
                <a:spcPts val="480"/>
              </a:spcBef>
              <a:spcAft>
                <a:spcPts val="0"/>
              </a:spcAft>
              <a:buClr>
                <a:schemeClr val="dk1"/>
              </a:buClr>
              <a:buSzPts val="2400"/>
              <a:buChar char="•"/>
            </a:pPr>
            <a:r>
              <a:rPr lang="en-US" sz="2400"/>
              <a:t>Represents a class or object in UML. The object symbol demonstrates how an object will behave in the context of the system. </a:t>
            </a:r>
            <a:r>
              <a:rPr lang="en-US" sz="2400">
                <a:solidFill>
                  <a:srgbClr val="0070C0"/>
                </a:solidFill>
              </a:rPr>
              <a:t>Class attributes should not be listed in this shape.</a:t>
            </a:r>
            <a:br>
              <a:rPr lang="en-US" sz="2400">
                <a:solidFill>
                  <a:srgbClr val="0070C0"/>
                </a:solidFill>
              </a:rPr>
            </a:br>
            <a:endParaRPr sz="2400" u="sng">
              <a:solidFill>
                <a:srgbClr val="0070C0"/>
              </a:solidFill>
            </a:endParaRPr>
          </a:p>
        </p:txBody>
      </p:sp>
      <p:sp>
        <p:nvSpPr>
          <p:cNvPr descr="object Symbol" id="126" name="Google Shape;126;p1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UML Sequence Diagram Tutorial | Lucidchart" id="127" name="Google Shape;127;p19"/>
          <p:cNvPicPr preferRelativeResize="0"/>
          <p:nvPr/>
        </p:nvPicPr>
        <p:blipFill rotWithShape="1">
          <a:blip r:embed="rId3">
            <a:alphaModFix/>
          </a:blip>
          <a:srcRect b="0" l="0" r="0" t="0"/>
          <a:stretch/>
        </p:blipFill>
        <p:spPr>
          <a:xfrm>
            <a:off x="2819400" y="3005758"/>
            <a:ext cx="1600200" cy="8464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US" sz="3600"/>
              <a:t>Sequence Diagram Notations</a:t>
            </a:r>
            <a:endParaRPr b="1" sz="3600"/>
          </a:p>
        </p:txBody>
      </p:sp>
      <p:sp>
        <p:nvSpPr>
          <p:cNvPr id="133" name="Google Shape;133;p20"/>
          <p:cNvSpPr txBox="1"/>
          <p:nvPr>
            <p:ph idx="1" type="body"/>
          </p:nvPr>
        </p:nvSpPr>
        <p:spPr>
          <a:xfrm>
            <a:off x="457200" y="777874"/>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t>2) Lifeline</a:t>
            </a:r>
            <a:endParaRPr/>
          </a:p>
          <a:p>
            <a:pPr indent="-342900" lvl="0" marL="342900" rtl="0" algn="l">
              <a:lnSpc>
                <a:spcPct val="100000"/>
              </a:lnSpc>
              <a:spcBef>
                <a:spcPts val="640"/>
              </a:spcBef>
              <a:spcAft>
                <a:spcPts val="0"/>
              </a:spcAft>
              <a:buClr>
                <a:schemeClr val="dk1"/>
              </a:buClr>
              <a:buSzPts val="3200"/>
              <a:buChar char="•"/>
            </a:pPr>
            <a:r>
              <a:rPr lang="en-US"/>
              <a:t>A lifeline represents an individual participant in the Interaction.</a:t>
            </a:r>
            <a:endParaRPr/>
          </a:p>
          <a:p>
            <a:pPr indent="0" lvl="0" marL="0" rtl="0" algn="l">
              <a:lnSpc>
                <a:spcPct val="100000"/>
              </a:lnSpc>
              <a:spcBef>
                <a:spcPts val="640"/>
              </a:spcBef>
              <a:spcAft>
                <a:spcPts val="0"/>
              </a:spcAft>
              <a:buClr>
                <a:schemeClr val="dk1"/>
              </a:buClr>
              <a:buSzPts val="3200"/>
              <a:buNone/>
            </a:pPr>
            <a:br>
              <a:rPr lang="en-US"/>
            </a:br>
            <a:endParaRPr u="sng">
              <a:solidFill>
                <a:srgbClr val="0070C0"/>
              </a:solidFill>
            </a:endParaRPr>
          </a:p>
        </p:txBody>
      </p:sp>
      <p:pic>
        <p:nvPicPr>
          <p:cNvPr descr="UML Sequence Diagram " id="134" name="Google Shape;134;p20"/>
          <p:cNvPicPr preferRelativeResize="0"/>
          <p:nvPr/>
        </p:nvPicPr>
        <p:blipFill rotWithShape="1">
          <a:blip r:embed="rId3">
            <a:alphaModFix/>
          </a:blip>
          <a:srcRect b="0" l="0" r="0" t="0"/>
          <a:stretch/>
        </p:blipFill>
        <p:spPr>
          <a:xfrm>
            <a:off x="1066800" y="2743200"/>
            <a:ext cx="1295400" cy="35577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471487" y="0"/>
            <a:ext cx="8229600" cy="792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US" sz="3600"/>
              <a:t>Sequence Diagram Notations</a:t>
            </a:r>
            <a:endParaRPr b="1" sz="3600"/>
          </a:p>
        </p:txBody>
      </p:sp>
      <p:sp>
        <p:nvSpPr>
          <p:cNvPr id="140" name="Google Shape;140;p21"/>
          <p:cNvSpPr txBox="1"/>
          <p:nvPr>
            <p:ph idx="1" type="body"/>
          </p:nvPr>
        </p:nvSpPr>
        <p:spPr>
          <a:xfrm>
            <a:off x="330199" y="906462"/>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t>3) Actor</a:t>
            </a:r>
            <a:endParaRPr/>
          </a:p>
          <a:p>
            <a:pPr indent="0" lvl="0" marL="0" rtl="0" algn="l">
              <a:lnSpc>
                <a:spcPct val="100000"/>
              </a:lnSpc>
              <a:spcBef>
                <a:spcPts val="640"/>
              </a:spcBef>
              <a:spcAft>
                <a:spcPts val="0"/>
              </a:spcAft>
              <a:buClr>
                <a:schemeClr val="dk1"/>
              </a:buClr>
              <a:buSzPts val="3200"/>
              <a:buNone/>
            </a:pPr>
            <a:r>
              <a:rPr lang="en-US"/>
              <a:t>Represent roles played by human users, external hardware, or other subjects.</a:t>
            </a:r>
            <a:endParaRPr/>
          </a:p>
          <a:p>
            <a:pPr indent="0" lvl="0" marL="0" rtl="0" algn="l">
              <a:lnSpc>
                <a:spcPct val="100000"/>
              </a:lnSpc>
              <a:spcBef>
                <a:spcPts val="640"/>
              </a:spcBef>
              <a:spcAft>
                <a:spcPts val="0"/>
              </a:spcAft>
              <a:buClr>
                <a:schemeClr val="dk1"/>
              </a:buClr>
              <a:buSzPts val="3200"/>
              <a:buNone/>
            </a:pPr>
            <a:r>
              <a:t/>
            </a:r>
            <a:endParaRPr/>
          </a:p>
          <a:p>
            <a:pPr indent="0" lvl="0" marL="0" rtl="0" algn="l">
              <a:lnSpc>
                <a:spcPct val="100000"/>
              </a:lnSpc>
              <a:spcBef>
                <a:spcPts val="640"/>
              </a:spcBef>
              <a:spcAft>
                <a:spcPts val="0"/>
              </a:spcAft>
              <a:buClr>
                <a:schemeClr val="dk1"/>
              </a:buClr>
              <a:buSzPts val="3200"/>
              <a:buNone/>
            </a:pPr>
            <a:br>
              <a:rPr lang="en-US"/>
            </a:br>
            <a:endParaRPr u="sng">
              <a:solidFill>
                <a:srgbClr val="0070C0"/>
              </a:solidFill>
            </a:endParaRPr>
          </a:p>
        </p:txBody>
      </p:sp>
      <p:pic>
        <p:nvPicPr>
          <p:cNvPr descr="UML Sequence Diagram: Actor example" id="141" name="Google Shape;141;p21"/>
          <p:cNvPicPr preferRelativeResize="0"/>
          <p:nvPr/>
        </p:nvPicPr>
        <p:blipFill rotWithShape="1">
          <a:blip r:embed="rId3">
            <a:alphaModFix/>
          </a:blip>
          <a:srcRect b="0" l="0" r="0" t="0"/>
          <a:stretch/>
        </p:blipFill>
        <p:spPr>
          <a:xfrm>
            <a:off x="1981200" y="2666999"/>
            <a:ext cx="914400" cy="40990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