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</p:sldIdLst>
  <p:sldSz cy="6858000" cx="9144000"/>
  <p:notesSz cx="7315200" cy="9601200"/>
  <p:embeddedFontLst>
    <p:embeddedFont>
      <p:font typeface="Century Schoolbook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Schoolbook-italic.fntdata"/><Relationship Id="rId20" Type="http://schemas.openxmlformats.org/officeDocument/2006/relationships/slide" Target="slides/slide9.xml"/><Relationship Id="rId41" Type="http://schemas.openxmlformats.org/officeDocument/2006/relationships/font" Target="fonts/CenturySchoolbook-boldItalic.fntdata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33" Type="http://schemas.openxmlformats.org/officeDocument/2006/relationships/slide" Target="slides/slide22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1.xml"/><Relationship Id="rId13" Type="http://schemas.openxmlformats.org/officeDocument/2006/relationships/slide" Target="slides/slide2.xml"/><Relationship Id="rId35" Type="http://schemas.openxmlformats.org/officeDocument/2006/relationships/slide" Target="slides/slide24.xml"/><Relationship Id="rId12" Type="http://schemas.openxmlformats.org/officeDocument/2006/relationships/slide" Target="slides/slide1.xml"/><Relationship Id="rId34" Type="http://schemas.openxmlformats.org/officeDocument/2006/relationships/slide" Target="slides/slide23.xml"/><Relationship Id="rId15" Type="http://schemas.openxmlformats.org/officeDocument/2006/relationships/slide" Target="slides/slide4.xml"/><Relationship Id="rId37" Type="http://schemas.openxmlformats.org/officeDocument/2006/relationships/slide" Target="slides/slide26.xml"/><Relationship Id="rId14" Type="http://schemas.openxmlformats.org/officeDocument/2006/relationships/slide" Target="slides/slide3.xml"/><Relationship Id="rId36" Type="http://schemas.openxmlformats.org/officeDocument/2006/relationships/slide" Target="slides/slide25.xml"/><Relationship Id="rId17" Type="http://schemas.openxmlformats.org/officeDocument/2006/relationships/slide" Target="slides/slide6.xml"/><Relationship Id="rId39" Type="http://schemas.openxmlformats.org/officeDocument/2006/relationships/font" Target="fonts/CenturySchoolbook-bold.fntdata"/><Relationship Id="rId16" Type="http://schemas.openxmlformats.org/officeDocument/2006/relationships/slide" Target="slides/slide5.xml"/><Relationship Id="rId38" Type="http://schemas.openxmlformats.org/officeDocument/2006/relationships/font" Target="fonts/CenturySchoolbook-regular.fntdata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6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8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 rot="5400000">
            <a:off x="1754187" y="303212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0" type="dt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1" type="ftr"/>
          </p:nvPr>
        </p:nvSpPr>
        <p:spPr>
          <a:xfrm rot="5400000">
            <a:off x="7077075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0" type="dt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11" type="ftr"/>
          </p:nvPr>
        </p:nvSpPr>
        <p:spPr>
          <a:xfrm rot="5400000">
            <a:off x="7077075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2" type="sldNum"/>
          </p:nvPr>
        </p:nvSpPr>
        <p:spPr>
          <a:xfrm>
            <a:off x="1339850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4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3AE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" name="Google Shape;11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1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" name="Google Shape;15;p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3AE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" name="Google Shape;33;p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" name="Google Shape;34;p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" name="Google Shape;35;p3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" name="Google Shape;37;p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3A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9CE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FFD9CE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FFEDE8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9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3AE">
                <a:alpha val="7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" name="Google Shape;77;p9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8">
                <a:alpha val="8274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" name="Google Shape;78;p9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" name="Google Shape;79;p9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3AE">
                <a:alpha val="81568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" name="Google Shape;80;p9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" name="Google Shape;81;p9"/>
          <p:cNvCxnSpPr/>
          <p:nvPr/>
        </p:nvCxnSpPr>
        <p:spPr>
          <a:xfrm>
            <a:off x="9113837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" name="Google Shape;82;p9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3AE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1309687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1663700" y="5788025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9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0" type="dt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1" type="ftr"/>
          </p:nvPr>
        </p:nvSpPr>
        <p:spPr>
          <a:xfrm rot="5400000">
            <a:off x="7077075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2" type="sldNum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3A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9CE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FFD9CE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FFEDE8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1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3AE">
                <a:alpha val="7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8">
                <a:alpha val="8274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" name="Google Shape;106;p1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" name="Google Shape;107;p1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3AE">
                <a:alpha val="81568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8" name="Google Shape;108;p1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9" name="Google Shape;109;p11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3AE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1323975" y="4867275"/>
            <a:ext cx="642937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1"/>
          <p:cNvSpPr/>
          <p:nvPr/>
        </p:nvSpPr>
        <p:spPr>
          <a:xfrm>
            <a:off x="1663700" y="5791200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1"/>
          <p:cNvCxnSpPr/>
          <p:nvPr/>
        </p:nvCxnSpPr>
        <p:spPr>
          <a:xfrm>
            <a:off x="9097962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" name="Google Shape;116;p1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10" type="dt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11" type="ftr"/>
          </p:nvPr>
        </p:nvSpPr>
        <p:spPr>
          <a:xfrm rot="5400000">
            <a:off x="7077075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1339850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3AE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" name="Google Shape;129;p1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0" name="Google Shape;130;p1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1" name="Google Shape;131;p13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3" name="Google Shape;133;p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38" name="Google Shape;138;p13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3AE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" name="Google Shape;146;p1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" name="Google Shape;147;p15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8" name="Google Shape;148;p1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9" name="Google Shape;149;p15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1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1" name="Google Shape;151;p1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1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6" name="Google Shape;166;p1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8" name="Google Shape;168;p17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2" name="Google Shape;172;p1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4" name="Google Shape;174;p17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76" name="Google Shape;176;p17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POLYMORPHISM IN C++: </a:t>
            </a:r>
            <a:b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VIRTUAL FUNCTIONS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 types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Compile time polymorphism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Uses static or early binding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 Function and operator overloading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Run time polymorphism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Uses dynamic or early binding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 Virtual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REPRESENTING SHAPES</a:t>
            </a:r>
            <a:endParaRPr/>
          </a:p>
        </p:txBody>
      </p:sp>
      <p:grpSp>
        <p:nvGrpSpPr>
          <p:cNvPr id="247" name="Google Shape;247;p28"/>
          <p:cNvGrpSpPr/>
          <p:nvPr/>
        </p:nvGrpSpPr>
        <p:grpSpPr>
          <a:xfrm>
            <a:off x="985837" y="1646237"/>
            <a:ext cx="7961312" cy="4260850"/>
            <a:chOff x="621" y="1037"/>
            <a:chExt cx="5015" cy="2684"/>
          </a:xfrm>
        </p:grpSpPr>
        <p:grpSp>
          <p:nvGrpSpPr>
            <p:cNvPr id="248" name="Google Shape;248;p28"/>
            <p:cNvGrpSpPr/>
            <p:nvPr/>
          </p:nvGrpSpPr>
          <p:grpSpPr>
            <a:xfrm>
              <a:off x="2195" y="1037"/>
              <a:ext cx="1001" cy="877"/>
              <a:chOff x="2078" y="1036"/>
              <a:chExt cx="1001" cy="877"/>
            </a:xfrm>
          </p:grpSpPr>
          <p:sp>
            <p:nvSpPr>
              <p:cNvPr id="249" name="Google Shape;249;p28"/>
              <p:cNvSpPr/>
              <p:nvPr/>
            </p:nvSpPr>
            <p:spPr>
              <a:xfrm>
                <a:off x="2078" y="1036"/>
                <a:ext cx="1001" cy="877"/>
              </a:xfrm>
              <a:custGeom>
                <a:rect b="b" l="l" r="r" t="t"/>
                <a:pathLst>
                  <a:path extrusionOk="0" h="877" w="1001">
                    <a:moveTo>
                      <a:pt x="225" y="238"/>
                    </a:moveTo>
                    <a:lnTo>
                      <a:pt x="237" y="188"/>
                    </a:lnTo>
                    <a:lnTo>
                      <a:pt x="262" y="163"/>
                    </a:lnTo>
                    <a:lnTo>
                      <a:pt x="275" y="138"/>
                    </a:lnTo>
                    <a:lnTo>
                      <a:pt x="300" y="125"/>
                    </a:lnTo>
                    <a:lnTo>
                      <a:pt x="312" y="100"/>
                    </a:lnTo>
                    <a:lnTo>
                      <a:pt x="350" y="88"/>
                    </a:lnTo>
                    <a:lnTo>
                      <a:pt x="375" y="63"/>
                    </a:lnTo>
                    <a:lnTo>
                      <a:pt x="412" y="50"/>
                    </a:lnTo>
                    <a:lnTo>
                      <a:pt x="437" y="38"/>
                    </a:lnTo>
                    <a:lnTo>
                      <a:pt x="462" y="25"/>
                    </a:lnTo>
                    <a:lnTo>
                      <a:pt x="487" y="13"/>
                    </a:lnTo>
                    <a:lnTo>
                      <a:pt x="537" y="0"/>
                    </a:lnTo>
                    <a:lnTo>
                      <a:pt x="575" y="13"/>
                    </a:lnTo>
                    <a:lnTo>
                      <a:pt x="600" y="13"/>
                    </a:lnTo>
                    <a:lnTo>
                      <a:pt x="625" y="25"/>
                    </a:lnTo>
                    <a:lnTo>
                      <a:pt x="625" y="50"/>
                    </a:lnTo>
                    <a:lnTo>
                      <a:pt x="637" y="75"/>
                    </a:lnTo>
                    <a:lnTo>
                      <a:pt x="637" y="100"/>
                    </a:lnTo>
                    <a:lnTo>
                      <a:pt x="637" y="125"/>
                    </a:lnTo>
                    <a:lnTo>
                      <a:pt x="637" y="150"/>
                    </a:lnTo>
                    <a:lnTo>
                      <a:pt x="637" y="188"/>
                    </a:lnTo>
                    <a:lnTo>
                      <a:pt x="637" y="213"/>
                    </a:lnTo>
                    <a:lnTo>
                      <a:pt x="675" y="213"/>
                    </a:lnTo>
                    <a:lnTo>
                      <a:pt x="700" y="200"/>
                    </a:lnTo>
                    <a:lnTo>
                      <a:pt x="738" y="200"/>
                    </a:lnTo>
                    <a:lnTo>
                      <a:pt x="763" y="200"/>
                    </a:lnTo>
                    <a:lnTo>
                      <a:pt x="800" y="213"/>
                    </a:lnTo>
                    <a:lnTo>
                      <a:pt x="838" y="225"/>
                    </a:lnTo>
                    <a:lnTo>
                      <a:pt x="900" y="238"/>
                    </a:lnTo>
                    <a:lnTo>
                      <a:pt x="938" y="263"/>
                    </a:lnTo>
                    <a:lnTo>
                      <a:pt x="975" y="300"/>
                    </a:lnTo>
                    <a:lnTo>
                      <a:pt x="988" y="325"/>
                    </a:lnTo>
                    <a:lnTo>
                      <a:pt x="1000" y="363"/>
                    </a:lnTo>
                    <a:lnTo>
                      <a:pt x="988" y="388"/>
                    </a:lnTo>
                    <a:lnTo>
                      <a:pt x="975" y="413"/>
                    </a:lnTo>
                    <a:lnTo>
                      <a:pt x="950" y="438"/>
                    </a:lnTo>
                    <a:lnTo>
                      <a:pt x="925" y="463"/>
                    </a:lnTo>
                    <a:lnTo>
                      <a:pt x="900" y="475"/>
                    </a:lnTo>
                    <a:lnTo>
                      <a:pt x="875" y="488"/>
                    </a:lnTo>
                    <a:lnTo>
                      <a:pt x="850" y="500"/>
                    </a:lnTo>
                    <a:lnTo>
                      <a:pt x="825" y="500"/>
                    </a:lnTo>
                    <a:lnTo>
                      <a:pt x="863" y="525"/>
                    </a:lnTo>
                    <a:lnTo>
                      <a:pt x="875" y="563"/>
                    </a:lnTo>
                    <a:lnTo>
                      <a:pt x="888" y="588"/>
                    </a:lnTo>
                    <a:lnTo>
                      <a:pt x="900" y="613"/>
                    </a:lnTo>
                    <a:lnTo>
                      <a:pt x="913" y="638"/>
                    </a:lnTo>
                    <a:lnTo>
                      <a:pt x="913" y="663"/>
                    </a:lnTo>
                    <a:lnTo>
                      <a:pt x="900" y="701"/>
                    </a:lnTo>
                    <a:lnTo>
                      <a:pt x="888" y="726"/>
                    </a:lnTo>
                    <a:lnTo>
                      <a:pt x="863" y="751"/>
                    </a:lnTo>
                    <a:lnTo>
                      <a:pt x="825" y="776"/>
                    </a:lnTo>
                    <a:lnTo>
                      <a:pt x="813" y="801"/>
                    </a:lnTo>
                    <a:lnTo>
                      <a:pt x="788" y="801"/>
                    </a:lnTo>
                    <a:lnTo>
                      <a:pt x="750" y="813"/>
                    </a:lnTo>
                    <a:lnTo>
                      <a:pt x="725" y="826"/>
                    </a:lnTo>
                    <a:lnTo>
                      <a:pt x="688" y="838"/>
                    </a:lnTo>
                    <a:lnTo>
                      <a:pt x="663" y="826"/>
                    </a:lnTo>
                    <a:lnTo>
                      <a:pt x="637" y="826"/>
                    </a:lnTo>
                    <a:lnTo>
                      <a:pt x="612" y="801"/>
                    </a:lnTo>
                    <a:lnTo>
                      <a:pt x="587" y="776"/>
                    </a:lnTo>
                    <a:lnTo>
                      <a:pt x="575" y="751"/>
                    </a:lnTo>
                    <a:lnTo>
                      <a:pt x="562" y="726"/>
                    </a:lnTo>
                    <a:lnTo>
                      <a:pt x="525" y="751"/>
                    </a:lnTo>
                    <a:lnTo>
                      <a:pt x="500" y="776"/>
                    </a:lnTo>
                    <a:lnTo>
                      <a:pt x="450" y="801"/>
                    </a:lnTo>
                    <a:lnTo>
                      <a:pt x="425" y="813"/>
                    </a:lnTo>
                    <a:lnTo>
                      <a:pt x="400" y="826"/>
                    </a:lnTo>
                    <a:lnTo>
                      <a:pt x="375" y="838"/>
                    </a:lnTo>
                    <a:lnTo>
                      <a:pt x="337" y="838"/>
                    </a:lnTo>
                    <a:lnTo>
                      <a:pt x="312" y="851"/>
                    </a:lnTo>
                    <a:lnTo>
                      <a:pt x="287" y="851"/>
                    </a:lnTo>
                    <a:lnTo>
                      <a:pt x="262" y="863"/>
                    </a:lnTo>
                    <a:lnTo>
                      <a:pt x="237" y="876"/>
                    </a:lnTo>
                    <a:lnTo>
                      <a:pt x="200" y="863"/>
                    </a:lnTo>
                    <a:lnTo>
                      <a:pt x="175" y="851"/>
                    </a:lnTo>
                    <a:lnTo>
                      <a:pt x="150" y="838"/>
                    </a:lnTo>
                    <a:lnTo>
                      <a:pt x="112" y="788"/>
                    </a:lnTo>
                    <a:lnTo>
                      <a:pt x="100" y="763"/>
                    </a:lnTo>
                    <a:lnTo>
                      <a:pt x="100" y="738"/>
                    </a:lnTo>
                    <a:lnTo>
                      <a:pt x="112" y="701"/>
                    </a:lnTo>
                    <a:lnTo>
                      <a:pt x="125" y="676"/>
                    </a:lnTo>
                    <a:lnTo>
                      <a:pt x="150" y="663"/>
                    </a:lnTo>
                    <a:lnTo>
                      <a:pt x="175" y="650"/>
                    </a:lnTo>
                    <a:lnTo>
                      <a:pt x="150" y="650"/>
                    </a:lnTo>
                    <a:lnTo>
                      <a:pt x="125" y="650"/>
                    </a:lnTo>
                    <a:lnTo>
                      <a:pt x="100" y="625"/>
                    </a:lnTo>
                    <a:lnTo>
                      <a:pt x="75" y="613"/>
                    </a:lnTo>
                    <a:lnTo>
                      <a:pt x="50" y="588"/>
                    </a:lnTo>
                    <a:lnTo>
                      <a:pt x="25" y="563"/>
                    </a:lnTo>
                    <a:lnTo>
                      <a:pt x="12" y="538"/>
                    </a:lnTo>
                    <a:lnTo>
                      <a:pt x="0" y="513"/>
                    </a:lnTo>
                    <a:lnTo>
                      <a:pt x="0" y="488"/>
                    </a:lnTo>
                    <a:lnTo>
                      <a:pt x="25" y="450"/>
                    </a:lnTo>
                    <a:lnTo>
                      <a:pt x="37" y="413"/>
                    </a:lnTo>
                    <a:lnTo>
                      <a:pt x="62" y="400"/>
                    </a:lnTo>
                    <a:lnTo>
                      <a:pt x="62" y="375"/>
                    </a:lnTo>
                    <a:lnTo>
                      <a:pt x="87" y="363"/>
                    </a:lnTo>
                    <a:lnTo>
                      <a:pt x="112" y="338"/>
                    </a:lnTo>
                    <a:lnTo>
                      <a:pt x="137" y="325"/>
                    </a:lnTo>
                    <a:lnTo>
                      <a:pt x="162" y="300"/>
                    </a:lnTo>
                    <a:lnTo>
                      <a:pt x="187" y="288"/>
                    </a:lnTo>
                    <a:lnTo>
                      <a:pt x="212" y="275"/>
                    </a:lnTo>
                    <a:lnTo>
                      <a:pt x="225" y="238"/>
                    </a:lnTo>
                  </a:path>
                </a:pathLst>
              </a:custGeom>
              <a:solidFill>
                <a:schemeClr val="lt1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63500" dir="2700000" dist="107763">
                  <a:schemeClr val="lt2"/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8"/>
              <p:cNvSpPr txBox="1"/>
              <p:nvPr/>
            </p:nvSpPr>
            <p:spPr>
              <a:xfrm>
                <a:off x="2279" y="1340"/>
                <a:ext cx="551" cy="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shape</a:t>
                </a:r>
                <a:endParaRPr/>
              </a:p>
            </p:txBody>
          </p:sp>
        </p:grpSp>
        <p:grpSp>
          <p:nvGrpSpPr>
            <p:cNvPr id="251" name="Google Shape;251;p28"/>
            <p:cNvGrpSpPr/>
            <p:nvPr/>
          </p:nvGrpSpPr>
          <p:grpSpPr>
            <a:xfrm>
              <a:off x="668" y="2131"/>
              <a:ext cx="1022" cy="371"/>
              <a:chOff x="551" y="2130"/>
              <a:chExt cx="1022" cy="371"/>
            </a:xfrm>
          </p:grpSpPr>
          <p:sp>
            <p:nvSpPr>
              <p:cNvPr id="252" name="Google Shape;252;p28"/>
              <p:cNvSpPr txBox="1"/>
              <p:nvPr/>
            </p:nvSpPr>
            <p:spPr>
              <a:xfrm>
                <a:off x="551" y="2130"/>
                <a:ext cx="1022" cy="37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07763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8"/>
              <p:cNvSpPr txBox="1"/>
              <p:nvPr/>
            </p:nvSpPr>
            <p:spPr>
              <a:xfrm>
                <a:off x="604" y="2153"/>
                <a:ext cx="816" cy="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rectangle</a:t>
                </a:r>
                <a:endParaRPr/>
              </a:p>
            </p:txBody>
          </p:sp>
        </p:grpSp>
        <p:grpSp>
          <p:nvGrpSpPr>
            <p:cNvPr id="254" name="Google Shape;254;p28"/>
            <p:cNvGrpSpPr/>
            <p:nvPr/>
          </p:nvGrpSpPr>
          <p:grpSpPr>
            <a:xfrm>
              <a:off x="796" y="3067"/>
              <a:ext cx="668" cy="654"/>
              <a:chOff x="679" y="3066"/>
              <a:chExt cx="668" cy="654"/>
            </a:xfrm>
          </p:grpSpPr>
          <p:sp>
            <p:nvSpPr>
              <p:cNvPr id="255" name="Google Shape;255;p28"/>
              <p:cNvSpPr txBox="1"/>
              <p:nvPr/>
            </p:nvSpPr>
            <p:spPr>
              <a:xfrm>
                <a:off x="693" y="3066"/>
                <a:ext cx="654" cy="65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07763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8"/>
              <p:cNvSpPr txBox="1"/>
              <p:nvPr/>
            </p:nvSpPr>
            <p:spPr>
              <a:xfrm>
                <a:off x="679" y="3228"/>
                <a:ext cx="615" cy="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square</a:t>
                </a:r>
                <a:endParaRPr/>
              </a:p>
            </p:txBody>
          </p:sp>
        </p:grpSp>
        <p:grpSp>
          <p:nvGrpSpPr>
            <p:cNvPr id="257" name="Google Shape;257;p28"/>
            <p:cNvGrpSpPr/>
            <p:nvPr/>
          </p:nvGrpSpPr>
          <p:grpSpPr>
            <a:xfrm>
              <a:off x="2207" y="2363"/>
              <a:ext cx="1089" cy="626"/>
              <a:chOff x="2090" y="2362"/>
              <a:chExt cx="1089" cy="626"/>
            </a:xfrm>
          </p:grpSpPr>
          <p:sp>
            <p:nvSpPr>
              <p:cNvPr id="258" name="Google Shape;258;p28"/>
              <p:cNvSpPr/>
              <p:nvPr/>
            </p:nvSpPr>
            <p:spPr>
              <a:xfrm>
                <a:off x="2090" y="2362"/>
                <a:ext cx="1089" cy="626"/>
              </a:xfrm>
              <a:custGeom>
                <a:rect b="b" l="l" r="r" t="t"/>
                <a:pathLst>
                  <a:path extrusionOk="0" h="626" w="1089">
                    <a:moveTo>
                      <a:pt x="1088" y="625"/>
                    </a:moveTo>
                    <a:lnTo>
                      <a:pt x="0" y="625"/>
                    </a:lnTo>
                    <a:lnTo>
                      <a:pt x="488" y="0"/>
                    </a:lnTo>
                    <a:lnTo>
                      <a:pt x="1088" y="625"/>
                    </a:lnTo>
                  </a:path>
                </a:pathLst>
              </a:custGeom>
              <a:solidFill>
                <a:schemeClr val="lt1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63500" dir="2700000" dist="107763">
                  <a:schemeClr val="lt2"/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8"/>
              <p:cNvSpPr txBox="1"/>
              <p:nvPr/>
            </p:nvSpPr>
            <p:spPr>
              <a:xfrm>
                <a:off x="2229" y="2665"/>
                <a:ext cx="699" cy="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triangle</a:t>
                </a:r>
                <a:endParaRPr/>
              </a:p>
            </p:txBody>
          </p:sp>
        </p:grpSp>
        <p:grpSp>
          <p:nvGrpSpPr>
            <p:cNvPr id="260" name="Google Shape;260;p28"/>
            <p:cNvGrpSpPr/>
            <p:nvPr/>
          </p:nvGrpSpPr>
          <p:grpSpPr>
            <a:xfrm>
              <a:off x="3949" y="2429"/>
              <a:ext cx="667" cy="667"/>
              <a:chOff x="3832" y="2428"/>
              <a:chExt cx="667" cy="667"/>
            </a:xfrm>
          </p:grpSpPr>
          <p:sp>
            <p:nvSpPr>
              <p:cNvPr id="261" name="Google Shape;261;p28"/>
              <p:cNvSpPr/>
              <p:nvPr/>
            </p:nvSpPr>
            <p:spPr>
              <a:xfrm>
                <a:off x="3832" y="2428"/>
                <a:ext cx="667" cy="667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07763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8"/>
              <p:cNvSpPr txBox="1"/>
              <p:nvPr/>
            </p:nvSpPr>
            <p:spPr>
              <a:xfrm>
                <a:off x="3880" y="2590"/>
                <a:ext cx="539" cy="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circle</a:t>
                </a:r>
                <a:endParaRPr/>
              </a:p>
            </p:txBody>
          </p:sp>
        </p:grpSp>
        <p:sp>
          <p:nvSpPr>
            <p:cNvPr id="263" name="Google Shape;263;p28"/>
            <p:cNvSpPr txBox="1"/>
            <p:nvPr/>
          </p:nvSpPr>
          <p:spPr>
            <a:xfrm>
              <a:off x="4992" y="2496"/>
              <a:ext cx="644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• • • •</a:t>
              </a:r>
              <a:endParaRPr/>
            </a:p>
          </p:txBody>
        </p:sp>
        <p:cxnSp>
          <p:nvCxnSpPr>
            <p:cNvPr id="264" name="Google Shape;264;p28"/>
            <p:cNvCxnSpPr/>
            <p:nvPr/>
          </p:nvCxnSpPr>
          <p:spPr>
            <a:xfrm flipH="1" rot="10800000">
              <a:off x="1211" y="1583"/>
              <a:ext cx="992" cy="54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5" name="Google Shape;265;p28"/>
            <p:cNvCxnSpPr/>
            <p:nvPr/>
          </p:nvCxnSpPr>
          <p:spPr>
            <a:xfrm rot="10800000">
              <a:off x="2661" y="1829"/>
              <a:ext cx="38" cy="5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6" name="Google Shape;266;p28"/>
            <p:cNvCxnSpPr/>
            <p:nvPr/>
          </p:nvCxnSpPr>
          <p:spPr>
            <a:xfrm rot="10800000">
              <a:off x="3029" y="1809"/>
              <a:ext cx="1008" cy="73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7" name="Google Shape;267;p28"/>
            <p:cNvCxnSpPr/>
            <p:nvPr/>
          </p:nvCxnSpPr>
          <p:spPr>
            <a:xfrm flipH="1" rot="10800000">
              <a:off x="1149" y="2496"/>
              <a:ext cx="17" cy="57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8" name="Google Shape;268;p28"/>
            <p:cNvCxnSpPr/>
            <p:nvPr/>
          </p:nvCxnSpPr>
          <p:spPr>
            <a:xfrm rot="10800000">
              <a:off x="3141" y="1471"/>
              <a:ext cx="2108" cy="105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69" name="Google Shape;269;p28"/>
            <p:cNvSpPr txBox="1"/>
            <p:nvPr/>
          </p:nvSpPr>
          <p:spPr>
            <a:xfrm>
              <a:off x="621" y="1529"/>
              <a:ext cx="107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inherits (isa)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type="title"/>
          </p:nvPr>
        </p:nvSpPr>
        <p:spPr>
          <a:xfrm>
            <a:off x="765175" y="128587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C++ SHAPE CLASSES</a:t>
            </a:r>
            <a:endParaRPr/>
          </a:p>
        </p:txBody>
      </p:sp>
      <p:sp>
        <p:nvSpPr>
          <p:cNvPr id="275" name="Google Shape;275;p29"/>
          <p:cNvSpPr txBox="1"/>
          <p:nvPr>
            <p:ph idx="4294967295" type="body"/>
          </p:nvPr>
        </p:nvSpPr>
        <p:spPr>
          <a:xfrm>
            <a:off x="381000" y="731838"/>
            <a:ext cx="8153400" cy="604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&lt;iostream&gt;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namespace std;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b="1" i="0" lang="en-US" sz="1800" u="none" cap="none" strike="noStrike">
                <a:solidFill>
                  <a:srgbClr val="66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protected: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width, height;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void set_values (int a, int b)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{ width=a; height=b; 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int area ()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{ return 0; 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Rectangle: public Polygon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area ()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{ return width * height; 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Triangle: public Polygon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area ()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{ return (width * height / 2); 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 ()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1800" u="none" cap="none" strike="noStrike">
                <a:solidFill>
                  <a:srgbClr val="5916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 rect;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rgbClr val="5916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Triangle trgl;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rgbClr val="5916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Polygon poly;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1800" u="none" cap="none" strike="noStrike">
                <a:solidFill>
                  <a:srgbClr val="66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ppoly1 = &amp;</a:t>
            </a: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1800" u="none" cap="none" strike="noStrike">
                <a:solidFill>
                  <a:srgbClr val="66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ppoly2 = &amp;</a:t>
            </a: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trgl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1800" u="none" cap="none" strike="noStrike">
                <a:solidFill>
                  <a:srgbClr val="66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ppoly3 = &amp;</a:t>
            </a: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ppoly1-&gt;set_values (4,5);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ppoly2-&gt;set_values (4,5);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ppoly3-&gt;set_values (4,5);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cout &lt;&lt; ppoly1-&gt;area() &lt;&lt; '\n';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cout &lt;&lt; ppoly2-&gt;area() &lt;&lt; '\n';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cout &lt;&lt; ppoly3-&gt;area() &lt;&lt; '\n';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return 0;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6" name="Google Shape;276;p29"/>
          <p:cNvCxnSpPr/>
          <p:nvPr/>
        </p:nvCxnSpPr>
        <p:spPr>
          <a:xfrm>
            <a:off x="3992562" y="1143000"/>
            <a:ext cx="152400" cy="4983162"/>
          </a:xfrm>
          <a:prstGeom prst="straightConnector1">
            <a:avLst/>
          </a:prstGeom>
          <a:noFill/>
          <a:ln cap="flat" cmpd="sng" w="12700">
            <a:solidFill>
              <a:srgbClr val="FF6903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VIRTUAL DESTRUCTORS</a:t>
            </a:r>
            <a:endParaRPr/>
          </a:p>
        </p:txBody>
      </p:sp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Constructors cannot be virtual, but destructors can be virtual.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 ensures that the derived class destructor is called when a base class pointer is used while deleting a dynamically created derived class object.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VIRTUAL DESTRUCTORS (CONTD.)</a:t>
            </a:r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228600" y="1981200"/>
            <a:ext cx="4267200" cy="38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base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public: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~base()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cout &lt;&lt;  “destructing base\n”;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derived : public base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public: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~derived()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cout &lt;&lt; “destructing derived\n”;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};</a:t>
            </a:r>
            <a:endParaRPr/>
          </a:p>
        </p:txBody>
      </p:sp>
      <p:sp>
        <p:nvSpPr>
          <p:cNvPr id="289" name="Google Shape;289;p31"/>
          <p:cNvSpPr txBox="1"/>
          <p:nvPr>
            <p:ph idx="2" type="body"/>
          </p:nvPr>
        </p:nvSpPr>
        <p:spPr>
          <a:xfrm>
            <a:off x="4648200" y="1981200"/>
            <a:ext cx="4267200" cy="38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void main()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base *p = new derived;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delete p;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19304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</a:t>
            </a:r>
            <a:endParaRPr/>
          </a:p>
          <a:p>
            <a:pPr indent="-273049" lvl="1" marL="639762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⚫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destructing base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2590800" y="5867400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non-virtual destructor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VIRTUAL DESTRUCTORS (CONTD.)</a:t>
            </a:r>
            <a:endParaRPr/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228600" y="1981200"/>
            <a:ext cx="4267200" cy="38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base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public: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virtual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~base()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cout &lt;&lt;  “destructing base\n”;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derived : public base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public: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~derived()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cout &lt;&lt; “destructing derived\n”;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};</a:t>
            </a:r>
            <a:endParaRPr/>
          </a:p>
        </p:txBody>
      </p:sp>
      <p:sp>
        <p:nvSpPr>
          <p:cNvPr id="297" name="Google Shape;297;p32"/>
          <p:cNvSpPr txBox="1"/>
          <p:nvPr>
            <p:ph idx="2" type="body"/>
          </p:nvPr>
        </p:nvSpPr>
        <p:spPr>
          <a:xfrm>
            <a:off x="4648200" y="1981200"/>
            <a:ext cx="4267200" cy="38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void main()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base *p = new derived;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delete p;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19304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</a:t>
            </a:r>
            <a:endParaRPr/>
          </a:p>
          <a:p>
            <a:pPr indent="-273049" lvl="1" marL="639762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⚫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destructing derived</a:t>
            </a:r>
            <a:endParaRPr/>
          </a:p>
          <a:p>
            <a:pPr indent="-273049" lvl="1" marL="639762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⚫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destructing base</a:t>
            </a:r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2971800" y="5867400"/>
            <a:ext cx="335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virtual destructor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MORE ABOUT VIRTUAL FUNCTIONS</a:t>
            </a:r>
            <a:endParaRPr/>
          </a:p>
        </p:txBody>
      </p:sp>
      <p:sp>
        <p:nvSpPr>
          <p:cNvPr id="304" name="Google Shape;304;p3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we want to omit the body of a virtual function in a base class, we can use pure virtual functions.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virtual ret-type func-name(param-list) = 0;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 makes a class an </a:t>
            </a:r>
            <a:r>
              <a:rPr b="1" i="1" lang="en-US" sz="2800" u="none" cap="none" strike="noStrike">
                <a:solidFill>
                  <a:srgbClr val="6600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abstract class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cannot create any objects of such classes.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 forces derived classes to override it.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Otherwise they become abstract too.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MORE ABOUT VIRTUAL FUNCTIONS (CONTD.)</a:t>
            </a:r>
            <a:endParaRPr/>
          </a:p>
        </p:txBody>
      </p:sp>
      <p:sp>
        <p:nvSpPr>
          <p:cNvPr id="310" name="Google Shape;310;p3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Pure virtual function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Helps to guarantee that a derived class will provide its own redefinition.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can still create a pointer to an abstract class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Because it is at the heart of run-time polymorphism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When a virtual function is inherited, so is its virtual nature.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can continue to override virtual functions along the inheritance hierarchy.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FINAL COMMENTS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457200" y="1981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Run-time polymorphism is not automatically activated in C++.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have to use virtual functions and base class pointers to enforce and activate run-time polymorphism in C++.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APPLYING POLYMORPHISM(SUMMARY)</a:t>
            </a:r>
            <a:endParaRPr/>
          </a:p>
        </p:txBody>
      </p:sp>
      <p:sp>
        <p:nvSpPr>
          <p:cNvPr id="322" name="Google Shape;322;p3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Early binding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Normal functions, overloaded functions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Nonvirtual member and friend functions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Resolved at compile time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Very efficient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But lacks flexibility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Late binding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Virtual functions accessed via a base class pointer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Resolved at run-time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Quite flexible during run-time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But has run-time overhead; slows down program execution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FRIEND FUNCTIONS AND FRIEND CLASSES</a:t>
            </a:r>
            <a:endParaRPr/>
          </a:p>
        </p:txBody>
      </p:sp>
      <p:sp>
        <p:nvSpPr>
          <p:cNvPr id="328" name="Google Shape;328;p3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By default : functions and data of a class are private to that class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Only the public members are accessible outside the class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Protected members can be inherited along with public members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 such condition where private members can be accessed from outside the class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Friend Functions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and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Friend Classes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may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 used where our application requires the access all the members of a class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POINTERS TO DERIVED CLASSES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C++ allows base class pointers to point to derived class objects.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Let we have –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base { … };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derived : public base { … };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Then we can write –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base *p1; derived d_obj; p1 = &amp;d_obj;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base *p2 = new derived;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FEATURES OF FRIEND FUNCTIONS: </a:t>
            </a:r>
            <a:b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/>
          </a:p>
        </p:txBody>
      </p:sp>
      <p:sp>
        <p:nvSpPr>
          <p:cNvPr id="334" name="Google Shape;334;p38"/>
          <p:cNvSpPr txBox="1"/>
          <p:nvPr>
            <p:ph idx="1" type="body"/>
          </p:nvPr>
        </p:nvSpPr>
        <p:spPr>
          <a:xfrm>
            <a:off x="457200" y="1357312"/>
            <a:ext cx="7900987" cy="476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Not a member of the class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Invoked like normal function without any object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Full access to private and protected members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Of the class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But can use the members for one or more specific objects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Called without the use dot operator(does not need to be qualified with object’s name)</a:t>
            </a:r>
            <a:endParaRPr/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7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HOW TO DECLARE?</a:t>
            </a:r>
            <a:endParaRPr/>
          </a:p>
        </p:txBody>
      </p:sp>
      <p:sp>
        <p:nvSpPr>
          <p:cNvPr id="340" name="Google Shape;340;p39"/>
          <p:cNvSpPr txBox="1"/>
          <p:nvPr>
            <p:ph idx="1" type="body"/>
          </p:nvPr>
        </p:nvSpPr>
        <p:spPr>
          <a:xfrm>
            <a:off x="285750" y="1428750"/>
            <a:ext cx="7943850" cy="5027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Include its prototype in the class , preceding it with keyword </a:t>
            </a: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friend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Syntax: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None/>
            </a:pPr>
            <a:r>
              <a:rPr b="1" i="0" lang="en-US" sz="28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friend ret_type func_name(arguments);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be declared anywhere (in public, protected or private section) in the class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May  have no arguments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Objects of the class or their pointers can be passed as arguments to the friend function </a:t>
            </a:r>
            <a:endParaRPr/>
          </a:p>
          <a:p>
            <a:pPr indent="-16637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</a:t>
            </a:r>
            <a:b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/>
          </a:p>
        </p:txBody>
      </p:sp>
      <p:sp>
        <p:nvSpPr>
          <p:cNvPr id="346" name="Google Shape;346;p40"/>
          <p:cNvSpPr txBox="1"/>
          <p:nvPr>
            <p:ph idx="1" type="body"/>
          </p:nvPr>
        </p:nvSpPr>
        <p:spPr>
          <a:xfrm>
            <a:off x="457200" y="928687"/>
            <a:ext cx="7239000" cy="552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myclass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  int a,b;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myclass(int x,int y)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 a=x; b=y;  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1" i="0" lang="en-US" sz="22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friend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sum(myclass m); </a:t>
            </a:r>
            <a:r>
              <a:rPr b="1" i="0" lang="en-US" sz="2200" u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// declaration</a:t>
            </a:r>
            <a:endParaRPr b="0" i="0" sz="2200" u="non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 sum(myclass m)          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      return m.a+ m.b;      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     myclass my(10,20);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cout&lt;&lt;sum(my);   </a:t>
            </a:r>
            <a:r>
              <a:rPr b="1" i="0" lang="en-US" sz="2200" u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//calling the friend function</a:t>
            </a:r>
            <a:endParaRPr b="0" i="0" sz="2200" u="non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7526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USAGE OF FRIEND CLASSES:</a:t>
            </a:r>
            <a:endParaRPr/>
          </a:p>
        </p:txBody>
      </p:sp>
      <p:sp>
        <p:nvSpPr>
          <p:cNvPr id="352" name="Google Shape;352;p4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a function  can be friend of more than one class,  it can be used for </a:t>
            </a:r>
            <a:r>
              <a:rPr b="0" i="0" lang="en-US" sz="2400" u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message passing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between the classes.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it is not a member of the class ,it does not have a this pointer. So can be used for </a:t>
            </a:r>
            <a:r>
              <a:rPr b="0" i="0" lang="en-US" sz="2400" u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Operator overloading.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operands are passed explicitly to the overloaded friend operator function.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Make I/O functions easier</a:t>
            </a:r>
            <a:endParaRPr/>
          </a:p>
          <a:p>
            <a:pPr indent="-16637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Schoolbook"/>
              <a:buNone/>
            </a:pPr>
            <a:r>
              <a:rPr b="0" i="0" lang="en-US" sz="27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 </a:t>
            </a:r>
            <a:r>
              <a:rPr b="0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As  Friend Of More Than One Class</a:t>
            </a:r>
            <a:br>
              <a:rPr b="0" i="0" lang="en-US" sz="27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/>
          </a:p>
        </p:txBody>
      </p:sp>
      <p:sp>
        <p:nvSpPr>
          <p:cNvPr id="358" name="Google Shape;358;p4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A; </a:t>
            </a:r>
            <a:r>
              <a:rPr b="0" i="0" lang="en-US" sz="2000" u="none">
                <a:solidFill>
                  <a:srgbClr val="008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// forward declaration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B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{ 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int b;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friend int sum(A a1, B b1);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class A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{ 	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int a;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friend int sum(A a1, B b1);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 sum (A a1,B b1)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return a1.a + b1.b;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18415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FRIEND CLASSES</a:t>
            </a:r>
            <a:b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/>
          </a:p>
        </p:txBody>
      </p:sp>
      <p:sp>
        <p:nvSpPr>
          <p:cNvPr id="364" name="Google Shape;364;p43"/>
          <p:cNvSpPr txBox="1"/>
          <p:nvPr>
            <p:ph idx="1" type="body"/>
          </p:nvPr>
        </p:nvSpPr>
        <p:spPr>
          <a:xfrm>
            <a:off x="457200" y="1214437"/>
            <a:ext cx="7239000" cy="524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One class friend of another class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Syntax: </a:t>
            </a:r>
            <a:r>
              <a:rPr b="0" i="0" lang="en-US" sz="2400" u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friend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class class_name;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friend class and all of its member functions have access to the private members defined within the other class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Provides additional functionality from outside the class </a:t>
            </a:r>
            <a:endParaRPr/>
          </a:p>
          <a:p>
            <a:pPr indent="-16637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 FRIEND CLASSES</a:t>
            </a:r>
            <a:endParaRPr/>
          </a:p>
        </p:txBody>
      </p:sp>
      <p:sp>
        <p:nvSpPr>
          <p:cNvPr id="370" name="Google Shape;370;p4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one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{  int a;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0" lang="en-US" sz="2000" u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friend class two;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two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{	void disp(</a:t>
            </a:r>
            <a:r>
              <a:rPr b="0" i="0" lang="en-US" sz="2000" u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one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o1)                                    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cout&lt;&lt;o1.a;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main()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two t;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one o;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t.disp(o);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18415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POINTERS TO DERIVED CLASSES (CONTD.)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Using a base class pointer (pointing to a derived class object) we can access only those members of the derived object </a:t>
            </a:r>
            <a:r>
              <a:rPr b="1" i="0" lang="en-US" sz="2800" u="none" cap="none" strike="noStrike">
                <a:solidFill>
                  <a:srgbClr val="66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that were inherited from the base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 is because the </a:t>
            </a:r>
            <a:r>
              <a:rPr b="1" i="0" lang="en-US" sz="2800" u="none" cap="none" strike="noStrike">
                <a:solidFill>
                  <a:srgbClr val="66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base pointer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has knowledge only of the base class.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 knows nothing about the members added by the derived class.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POINTERS TO DERIVED CLASSES (CONTD.)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base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public: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void show()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cout &lt;&lt; “base\n”;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derived : public base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public: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void show()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cout &lt;&lt; “derived\n”;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};</a:t>
            </a:r>
            <a:endParaRPr/>
          </a:p>
        </p:txBody>
      </p:sp>
      <p:sp>
        <p:nvSpPr>
          <p:cNvPr id="208" name="Google Shape;208;p22"/>
          <p:cNvSpPr txBox="1"/>
          <p:nvPr>
            <p:ph idx="2" type="body"/>
          </p:nvPr>
        </p:nvSpPr>
        <p:spPr>
          <a:xfrm>
            <a:off x="4270375" y="1600200"/>
            <a:ext cx="3657600" cy="457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void main()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base b1;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b1.show(); // base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derived d1;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d1.show(); // derived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base *pb = &amp;b1;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pb-&gt;show(); // base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</a:t>
            </a:r>
            <a:r>
              <a:rPr b="1" i="0" lang="en-US" sz="2400" u="none" cap="none" strike="noStrike">
                <a:solidFill>
                  <a:srgbClr val="66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pb = &amp;d1;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1" i="0" lang="en-US" sz="2400" u="none" cap="none" strike="noStrike">
                <a:solidFill>
                  <a:srgbClr val="66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pb-&gt;show(); // base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All the function calls here are statically bound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POINTERS TO DERIVED CLASSES (CONTD.)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While it is permissible for a base class pointer to point to a derived object, the reverse is not true.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base b1;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derived *pd = &amp;b1; // compiler error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 TO VIRTUAL FUNCTIONS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virtual function is a member function that is declared within a base class and redefined (called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overriding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by a derived class.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 implements the “one interface, multiple methods” philosophy that underlies polymorphism.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keyword </a:t>
            </a:r>
            <a:r>
              <a:rPr b="1" i="0" lang="en-US" sz="2800" u="none" cap="none" strike="noStrike">
                <a:solidFill>
                  <a:srgbClr val="66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virtual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used to designate a member function as virtual.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Supports run-time polymorphism with the help of base class pointers.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 TO VIRTUAL FUNCTIONS (CONTD.)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While redefining a virtual function in a derived class, the function signature must match the original function present in the base class.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So, we call it </a:t>
            </a:r>
            <a:r>
              <a:rPr b="1" i="1" lang="en-US" sz="2400" u="none" cap="none" strike="noStrike">
                <a:solidFill>
                  <a:srgbClr val="66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overriding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not overloading.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When a virtual function is redefined by a derived class, the keyword </a:t>
            </a:r>
            <a:r>
              <a:rPr b="1" i="0" lang="en-US" sz="2400" u="none" cap="none" strike="noStrike">
                <a:solidFill>
                  <a:srgbClr val="66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virtual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not needed (but can be specified if the programmer wants).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“virtual”-ity of the member function continues along the inheritance chain.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class that contains a virtual function is referred to as a </a:t>
            </a:r>
            <a:r>
              <a:rPr b="1" i="1" lang="en-US" sz="2400" u="none" cap="none" strike="noStrike">
                <a:solidFill>
                  <a:srgbClr val="6600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polymorphic 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 TO VIRTUAL FUNCTIONS (CONTD.)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457200" y="1981200"/>
            <a:ext cx="4038600" cy="441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base {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public: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</a:t>
            </a:r>
            <a:r>
              <a:rPr b="1" i="0" lang="en-US" sz="2400" u="none" cap="none" strike="noStrike">
                <a:solidFill>
                  <a:srgbClr val="6600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virtual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void show() {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cout &lt;&lt; “base\n”;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}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};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derived : </a:t>
            </a:r>
            <a:r>
              <a:rPr b="1" i="0" lang="en-US" sz="2000" u="none" cap="none" strike="noStrike">
                <a:solidFill>
                  <a:srgbClr val="6600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public base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{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public: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void show() {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cout &lt;&lt; “derived\n”;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}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};</a:t>
            </a:r>
            <a:endParaRPr/>
          </a:p>
        </p:txBody>
      </p:sp>
      <p:sp>
        <p:nvSpPr>
          <p:cNvPr id="233" name="Google Shape;233;p26"/>
          <p:cNvSpPr txBox="1"/>
          <p:nvPr>
            <p:ph idx="2" type="body"/>
          </p:nvPr>
        </p:nvSpPr>
        <p:spPr>
          <a:xfrm>
            <a:off x="4648200" y="1981200"/>
            <a:ext cx="4191000" cy="441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void main() {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base b1;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b1.show(); // base - (s.b.)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derived d1;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d1.show(); // derived – (s.b.)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base *pb = &amp;b1;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pb-&gt;show(); // base - (d.b.)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</a:t>
            </a:r>
            <a:r>
              <a:rPr b="1" i="0" lang="en-US" sz="2000" u="none" cap="none" strike="noStrike">
                <a:solidFill>
                  <a:srgbClr val="66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pb = &amp;d1;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1" i="0" lang="en-US" sz="2000" u="none" cap="none" strike="noStrike">
                <a:solidFill>
                  <a:srgbClr val="66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pb-&gt;show(); // derived (d.b.)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Here,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s.b. = static binding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d.b. = dynamic binding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 TO VIRTUAL FUNCTIONS (CONTD.)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457200" y="1981200"/>
            <a:ext cx="4038600" cy="441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base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public: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</a:t>
            </a:r>
            <a:r>
              <a:rPr b="1" i="0" lang="en-US" sz="2400" u="none" cap="none" strike="noStrike">
                <a:solidFill>
                  <a:srgbClr val="6600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virtual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void show()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cout &lt;&lt; “base\n”;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d1 : </a:t>
            </a:r>
            <a:r>
              <a:rPr b="1" i="0" lang="en-US" sz="2000" u="none" cap="none" strike="noStrike">
                <a:solidFill>
                  <a:srgbClr val="6600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public base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public: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void show()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cout &lt;&lt; “derived-1\n”;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};</a:t>
            </a:r>
            <a:endParaRPr/>
          </a:p>
        </p:txBody>
      </p:sp>
      <p:sp>
        <p:nvSpPr>
          <p:cNvPr id="240" name="Google Shape;240;p27"/>
          <p:cNvSpPr txBox="1"/>
          <p:nvPr>
            <p:ph idx="2" type="body"/>
          </p:nvPr>
        </p:nvSpPr>
        <p:spPr>
          <a:xfrm>
            <a:off x="4648200" y="1981200"/>
            <a:ext cx="4038600" cy="441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d2 : </a:t>
            </a:r>
            <a:r>
              <a:rPr b="1" i="0" lang="en-US" sz="2000" u="none" cap="none" strike="noStrike">
                <a:solidFill>
                  <a:srgbClr val="6600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public base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public: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void show()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cout &lt;&lt; “derived-2\n”;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void main()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base *pb; d1 od1; d2 od2;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int n;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cin &gt;&gt; n;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if (n % 2) pb = &amp;od1;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else pb = &amp;od2;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pb-&gt;show(); // guess what ??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609600" y="6096000"/>
            <a:ext cx="2971800" cy="381000"/>
          </a:xfrm>
          <a:prstGeom prst="wedgeRoundRectCallout">
            <a:avLst>
              <a:gd fmla="val 37396" name="adj1"/>
              <a:gd fmla="val -10890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Run-time polymorphism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6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