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martdraw.com/flowchart/" TargetMode="External"/><Relationship Id="rId4" Type="http://schemas.openxmlformats.org/officeDocument/2006/relationships/hyperlink" Target="https://www.smartdraw.com/data-flow-diagram/" TargetMode="External"/><Relationship Id="rId5" Type="http://schemas.openxmlformats.org/officeDocument/2006/relationships/hyperlink" Target="https://www.smartdraw.com/use-case-diagra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martdraw.com/sequence-diagram/" TargetMode="External"/><Relationship Id="rId4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Statechart Diagram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048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state diagram describes the behaviour of a </a:t>
            </a:r>
            <a:r>
              <a:rPr i="1" lang="en-US" sz="2800"/>
              <a:t>system</a:t>
            </a:r>
            <a:r>
              <a:rPr lang="en-US" sz="2800"/>
              <a:t>, some </a:t>
            </a:r>
            <a:r>
              <a:rPr i="1" lang="en-US" sz="2800"/>
              <a:t>part</a:t>
            </a:r>
            <a:r>
              <a:rPr lang="en-US" sz="2800"/>
              <a:t> of a system, or an </a:t>
            </a:r>
            <a:r>
              <a:rPr i="1" lang="en-US" sz="2800"/>
              <a:t>individual object</a:t>
            </a:r>
            <a:r>
              <a:rPr lang="en-US" sz="2800"/>
              <a:t>.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At any given point in time, the system or object is in a certain state. 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Being in a state means that it is will behave in a </a:t>
            </a:r>
            <a:r>
              <a:rPr i="1" lang="en-US" sz="2000"/>
              <a:t>specific way</a:t>
            </a:r>
            <a:r>
              <a:rPr lang="en-US" sz="2000"/>
              <a:t> in response to any events that occur.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Some events will cause the system to change state.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the new state, the system will behave in a different way to events.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state diagram is a directed graph where the nodes are states and the arcs are transitions. 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State Diagram for Ward Object</a:t>
            </a:r>
            <a:endParaRPr/>
          </a:p>
        </p:txBody>
      </p:sp>
      <p:pic>
        <p:nvPicPr>
          <p:cNvPr descr="http://1.bp.blogspot.com/-F8vE-l9oNu8/T4fRScCvyUI/AAAAAAAAASU/LZCfEVNKFng/s1600/State+Transition+Hospital+Mgmt+Ward.JPG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643050"/>
            <a:ext cx="7047681" cy="428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"/>
            <a:ext cx="8458199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Practical implementation of State chart diagram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object states of a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reactive system. Reactive system consists of reactive objects.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identify the events responsible for state changes.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Forward and reverse engineering.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Activity Diagram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66725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activity diagram visually presents a series of actions or flow of control in a system similar to a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flowchart</a:t>
            </a:r>
            <a:r>
              <a:rPr lang="en-US"/>
              <a:t> or a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data flow diagram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Activity diagrams are often used in business process modeling.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can also describe the steps in a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use case diagram</a:t>
            </a:r>
            <a:r>
              <a:rPr lang="en-US"/>
              <a:t>. Activities modeled can be sequential and concurrent.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both cases an activity diagram will have a beginning (an initial state) and an end (a final state).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Activity Diagram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Activity diagram is basically a flow chart to represent the flow form one activity to another activity. The activity can be described as an operation of the system.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captures the dynamic behaviour of the system.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activity diagram is used to show message flow from one activity to another.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The purposes can be described as: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Draw the activity flow of a system.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Describe the sequence from one activity to another.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Describe the parallel, branched and concurrent flow of the system.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Basic Activity Diagram Notations and Symbols</a:t>
            </a:r>
            <a:br>
              <a:rPr lang="en-US" sz="3600"/>
            </a:br>
            <a:endParaRPr sz="3600"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282575" y="12882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Initial State or Start Point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small filled circle followed by an arrow represents the initial action state or the start point for any activity diagram.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For activity diagram using swimlanes, make sure the start point is placed in the top left corner of the first column.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tart point symbol - Activity diagram"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3886200"/>
            <a:ext cx="7307692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Basic Activity Diagram Notations and Symbols</a:t>
            </a:r>
            <a:br>
              <a:rPr lang="en-US" sz="3600"/>
            </a:br>
            <a:endParaRPr sz="3600"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282575" y="12882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Activity or Action State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action state represents the non-interruptible action of objects.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action state can be represented  using a rectangle with rounded corners.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Activity symbol - Activity diagram"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2" y="3810000"/>
            <a:ext cx="8350904" cy="200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Basic Activity Diagram Notations and Symbols</a:t>
            </a:r>
            <a:br>
              <a:rPr lang="en-US" sz="3600"/>
            </a:br>
            <a:endParaRPr sz="3600"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282575" y="12882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Action Flow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Action flows, also called edges and paths, illustrate the transitions from one action state to another. They are usually drawn with an arrowed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Action flow - Activity diagram"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4" y="3551237"/>
            <a:ext cx="8608713" cy="94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52400" y="1452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Activity Diagram Notations and Symbols</a:t>
            </a:r>
            <a:br>
              <a:rPr lang="en-US" sz="3200"/>
            </a:br>
            <a:endParaRPr sz="3200"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176212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Object Flow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Object flow refers to the creation and modification of objects by activities.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object flow arrow from </a:t>
            </a:r>
            <a:r>
              <a:rPr b="1" lang="en-US" sz="2400" u="sng"/>
              <a:t>an action to an object </a:t>
            </a:r>
            <a:r>
              <a:rPr lang="en-US" sz="2400"/>
              <a:t>means that the </a:t>
            </a:r>
            <a:r>
              <a:rPr b="1" lang="en-US" sz="2400" u="sng"/>
              <a:t>action creates or influences the object</a:t>
            </a:r>
            <a:r>
              <a:rPr lang="en-US" sz="2400"/>
              <a:t>. </a:t>
            </a:r>
            <a:r>
              <a:rPr lang="en-US" sz="2400">
                <a:solidFill>
                  <a:srgbClr val="0070C0"/>
                </a:solidFill>
              </a:rPr>
              <a:t>An object flow arrow from an object to an action indicates that the action state uses the object.</a:t>
            </a:r>
            <a:endParaRPr/>
          </a:p>
        </p:txBody>
      </p:sp>
      <p:pic>
        <p:nvPicPr>
          <p:cNvPr descr="Object flow - Activity diagram"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038600"/>
            <a:ext cx="5638800" cy="23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Statechart Diagram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00034" y="121442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Statechart diagram is one of the five UML diagrams used to model dynamic nature of a system.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They define different states of an object during its lifetime. And these states are changed by events.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 Statechart diagrams are </a:t>
            </a:r>
            <a:r>
              <a:rPr lang="en-US" sz="2000">
                <a:solidFill>
                  <a:srgbClr val="0070C0"/>
                </a:solidFill>
              </a:rPr>
              <a:t>useful to model reactive systems</a:t>
            </a:r>
            <a:r>
              <a:rPr lang="en-US" sz="2000"/>
              <a:t>. Reactive systems can be defined as a system that responds to external or internal events.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Statechart diagram </a:t>
            </a:r>
            <a:r>
              <a:rPr lang="en-US" sz="2000">
                <a:solidFill>
                  <a:srgbClr val="0070C0"/>
                </a:solidFill>
              </a:rPr>
              <a:t>describes the flow of control from one state to another state.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States are defined as a condition in which an object exists and it changes when some event is triggered.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 the most important purpose of Statechart diagram is to model life time of an object from creation to termination.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1762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Activity Diagram Notations and Symbols</a:t>
            </a:r>
            <a:br>
              <a:rPr lang="en-US" sz="3200"/>
            </a:br>
            <a:endParaRPr sz="3200"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142874" y="685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Decisions and Branching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diamond represents a decision with alternate paths.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When an activity requires a decision prior to moving on to the next activity, add a diamond between the two activities. The outgoing alternates should be labeled with a condition or guard expression. You can also label one of the paths "else."</a:t>
            </a:r>
            <a:endParaRPr sz="2400">
              <a:solidFill>
                <a:srgbClr val="0070C0"/>
              </a:solidFill>
            </a:endParaRPr>
          </a:p>
        </p:txBody>
      </p:sp>
      <p:pic>
        <p:nvPicPr>
          <p:cNvPr descr="Decision symbol - Activity diagram"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705225"/>
            <a:ext cx="6173761" cy="147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762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Activity Diagram Notations and Symbols</a:t>
            </a:r>
            <a:br>
              <a:rPr lang="en-US" sz="3200"/>
            </a:br>
            <a:endParaRPr sz="3200"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142874" y="685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Guards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UML, guards are a statement written next to a decision diamond that must be true before moving next to the next activity. These are not essential, but are useful when a specific answer, such as "Yes, three labels are printed," is needed before moving forward.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</p:txBody>
      </p:sp>
      <p:pic>
        <p:nvPicPr>
          <p:cNvPr descr="Guard symbol - Activity diagram"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43732"/>
            <a:ext cx="6934200" cy="265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762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Activity Diagram Notations and Symbols</a:t>
            </a:r>
            <a:br>
              <a:rPr lang="en-US" sz="3200"/>
            </a:br>
            <a:endParaRPr sz="3200"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142874" y="685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Synchronization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A fork node </a:t>
            </a:r>
            <a:r>
              <a:rPr lang="en-US" sz="1800"/>
              <a:t>is used to split a single incoming flow into multiple concurrent flows. It is represented as a straight, slightly thicker line in an activity diagram.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A join node </a:t>
            </a:r>
            <a:r>
              <a:rPr lang="en-US" sz="1800"/>
              <a:t>joins multiple concurrent flows back into a single outgoing flow.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fork and join mode used together are often referred to as synchronization.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</a:endParaRPr>
          </a:p>
        </p:txBody>
      </p:sp>
      <p:pic>
        <p:nvPicPr>
          <p:cNvPr descr="Synchronization - Activity diagram"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90800"/>
            <a:ext cx="6096000" cy="368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762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Activity Diagram Notations and Symbols</a:t>
            </a:r>
            <a:br>
              <a:rPr lang="en-US" sz="3200"/>
            </a:br>
            <a:endParaRPr sz="3200"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142874" y="685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Time Event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refers to an event that stops the flow for a time; an hourglass depicts it.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descr="Time event - Activity diagram" id="253" name="Google Shape;2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" y="2498328"/>
            <a:ext cx="7977189" cy="186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1762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Activity Diagram Notations and Symbols</a:t>
            </a:r>
            <a:br>
              <a:rPr lang="en-US" sz="3200"/>
            </a:br>
            <a:endParaRPr sz="3200"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142874" y="685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Merge Event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merge event brings together multiple flows that are not concurrent.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descr="Merging flows - Activity diagram" id="260" name="Google Shape;2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210593"/>
            <a:ext cx="7298149" cy="251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1762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Basic Activity Diagram Notations and Symbols</a:t>
            </a:r>
            <a:br>
              <a:rPr b="1" lang="en-US" sz="2400"/>
            </a:br>
            <a:endParaRPr b="1" sz="2400"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176212" y="5715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Sent and Received Signals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Signals represent how activities can be modified from outside the system.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/>
              <a:t>They usually appear in pairs of sent and received signals</a:t>
            </a:r>
            <a:r>
              <a:rPr lang="en-US" sz="2000"/>
              <a:t>, because the state can't change until a response is received, much like synchronous messages in a 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sequence diagram</a:t>
            </a:r>
            <a:r>
              <a:rPr lang="en-US" sz="2000"/>
              <a:t>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For example, an authorization of payment is needed before an order can be completed.</a:t>
            </a:r>
            <a:endParaRPr b="1"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descr="Sent and received symbols - Activity diagram" id="267" name="Google Shape;26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200400"/>
            <a:ext cx="679621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7621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Activity Diagram Notations and Symbols</a:t>
            </a:r>
            <a:br>
              <a:rPr lang="en-US" sz="3200"/>
            </a:br>
            <a:endParaRPr sz="3200"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63511" y="12795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Final State or End Point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arrow pointing to a filled circle nested inside another circle represents the final action state</a:t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descr="End point symbol - Activity diagram" id="274" name="Google Shape;2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667001"/>
            <a:ext cx="793412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4.bp.blogspot.com/-yol3NSqyw2Y/T4fRCeeRdAI/AAAAAAAAAQs/8BEpxiSAqfE/s1600/Activity+Diagram+Hospital+Mgmt+Registration.JPG"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357166"/>
            <a:ext cx="6929486" cy="586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/>
          <p:nvPr/>
        </p:nvSpPr>
        <p:spPr>
          <a:xfrm>
            <a:off x="0" y="0"/>
            <a:ext cx="3154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Registration :-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3.bp.blogspot.com/-cdhCB9xeLo4/T4fRGYpqdXI/AAAAAAAAARE/6Ge0akG3KMc/s1600/Activity+Diagram+Hospital+Mgmt+Ward+Allocation.JP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571480"/>
            <a:ext cx="6929486" cy="607223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428596" y="214290"/>
            <a:ext cx="3870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for Ward Allocation:-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4.bp.blogspot.com/-UlVKE6xeo5E/T4fRDoxDxNI/AAAAAAAAAQ0/PQ2omom9qUM/s1600/Activity+Diagram+Hospital+Mgmt+Test.JPG" id="291" name="Google Shape;291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4.bp.blogspot.com/-UlVKE6xeo5E/T4fRDoxDxNI/AAAAAAAAAQ0/PQ2omom9qUM/s1600/Activity+Diagram+Hospital+Mgmt+Test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642918"/>
            <a:ext cx="7072362" cy="621508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428596" y="285728"/>
            <a:ext cx="3839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for Tests to Perform:-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At any given point in time, the system is in one state.</a:t>
            </a:r>
            <a:endParaRPr/>
          </a:p>
          <a:p>
            <a:pPr indent="-121284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will remain in this state until an event occurs that causes it to change state. </a:t>
            </a:r>
            <a:endParaRPr/>
          </a:p>
          <a:p>
            <a:pPr indent="-121284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state is represented by a rounded rectangle containing the name of the state.</a:t>
            </a:r>
            <a:endParaRPr/>
          </a:p>
          <a:p>
            <a:pPr indent="-121284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Special states:</a:t>
            </a:r>
            <a:endParaRPr/>
          </a:p>
          <a:p>
            <a:pPr indent="-228600" lvl="2" marL="11430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black circle represents the </a:t>
            </a:r>
            <a:r>
              <a:rPr i="1" lang="en-US"/>
              <a:t>start state</a:t>
            </a:r>
            <a:r>
              <a:rPr lang="en-US"/>
              <a:t> </a:t>
            </a:r>
            <a:endParaRPr/>
          </a:p>
          <a:p>
            <a:pPr indent="-228600" lvl="2" marL="11430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circle with a ring around it represents an </a:t>
            </a:r>
            <a:r>
              <a:rPr i="1" lang="en-US"/>
              <a:t>end state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4.bp.blogspot.com/-5UV3eJyDemw/T4fRVT5Lj5I/AAAAAAAAASk/JOai2ZQ4jJM/s1600/activity+Diagram+Hospital+Mgmt+Discharge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76" y="500042"/>
            <a:ext cx="6858048" cy="585791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/>
          <p:nvPr/>
        </p:nvSpPr>
        <p:spPr>
          <a:xfrm>
            <a:off x="642910" y="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Discharge:-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descr="Image result for atm withdrawal activity diagram" id="305" name="Google Shape;305;p43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tm withdrawal activity diagram" id="306" name="Google Shape;306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74638"/>
            <a:ext cx="7772400" cy="681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Transitions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transition represents a change of state in response to an event.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considered to occur instantaneously.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label on each transition is the event that causes the change of state.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7"/>
          <p:cNvCxnSpPr/>
          <p:nvPr/>
        </p:nvCxnSpPr>
        <p:spPr>
          <a:xfrm flipH="1">
            <a:off x="2851150" y="2997200"/>
            <a:ext cx="114300" cy="1588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 flipH="1" rot="10800000">
            <a:off x="2851150" y="2997200"/>
            <a:ext cx="1588" cy="1143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3262313" y="3432175"/>
            <a:ext cx="1587" cy="11938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 rot="10800000">
            <a:off x="2851150" y="2997200"/>
            <a:ext cx="412750" cy="41275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/>
          <p:nvPr/>
        </p:nvSpPr>
        <p:spPr>
          <a:xfrm>
            <a:off x="3330575" y="3890963"/>
            <a:ext cx="8715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after(30s)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954213" y="4510088"/>
            <a:ext cx="7588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after(5s)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1885950" y="3065463"/>
            <a:ext cx="1588" cy="7112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/>
          <p:nvPr/>
        </p:nvSpPr>
        <p:spPr>
          <a:xfrm>
            <a:off x="1954213" y="3271838"/>
            <a:ext cx="8715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after(25s)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528763" y="5003800"/>
            <a:ext cx="1355725" cy="482600"/>
          </a:xfrm>
          <a:prstGeom prst="roundRect">
            <a:avLst>
              <a:gd fmla="val 34093" name="adj"/>
            </a:avLst>
          </a:prstGeom>
          <a:noFill/>
          <a:ln cap="flat" cmpd="sng" w="22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701800" y="5083175"/>
            <a:ext cx="914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RedLight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506538" y="2571750"/>
            <a:ext cx="1377950" cy="482600"/>
          </a:xfrm>
          <a:prstGeom prst="roundRect">
            <a:avLst>
              <a:gd fmla="val 34093" name="adj"/>
            </a:avLst>
          </a:prstGeom>
          <a:noFill/>
          <a:ln cap="flat" cmpd="sng" w="22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587500" y="2651125"/>
            <a:ext cx="11303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GreenLight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506538" y="3787775"/>
            <a:ext cx="1400175" cy="482600"/>
          </a:xfrm>
          <a:prstGeom prst="roundRect">
            <a:avLst>
              <a:gd fmla="val 34093" name="adj"/>
            </a:avLst>
          </a:prstGeom>
          <a:noFill/>
          <a:ln cap="flat" cmpd="sng" w="22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587500" y="3844925"/>
            <a:ext cx="1168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YellowLight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flipH="1">
            <a:off x="1885950" y="3697288"/>
            <a:ext cx="90488" cy="68262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1793875" y="3697288"/>
            <a:ext cx="92075" cy="68262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885950" y="4281488"/>
            <a:ext cx="1588" cy="6873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 flipH="1">
            <a:off x="1885950" y="4914900"/>
            <a:ext cx="90488" cy="68263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1793875" y="4914900"/>
            <a:ext cx="92075" cy="68263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 flipH="1" rot="10800000">
            <a:off x="2849563" y="4635500"/>
            <a:ext cx="412750" cy="41275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/>
          <p:nvPr/>
        </p:nvSpPr>
        <p:spPr>
          <a:xfrm>
            <a:off x="990600" y="5106988"/>
            <a:ext cx="298450" cy="2984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 flipH="1" rot="10800000">
            <a:off x="1439863" y="5245100"/>
            <a:ext cx="68262" cy="92075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1439863" y="5176838"/>
            <a:ext cx="68262" cy="68262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1196975" y="5245100"/>
            <a:ext cx="298450" cy="1588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7"/>
          <p:cNvSpPr/>
          <p:nvPr/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 diagrams – an example of transitions with time-outs and conditions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483"/>
            <a:ext cx="9144000" cy="658103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609600" y="1295400"/>
            <a:ext cx="198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Chart of ATM Withdraw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 Statechart Diagram" id="149" name="Google Shape;14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62000"/>
            <a:ext cx="7620000" cy="5782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State Chart Diagram for Patient</a:t>
            </a:r>
            <a:endParaRPr/>
          </a:p>
        </p:txBody>
      </p:sp>
      <p:pic>
        <p:nvPicPr>
          <p:cNvPr descr="http://1.bp.blogspot.com/-eoo8TTE_FGI/T4fRP0yfzTI/AAAAAAAAASE/C53E099ud4o/s1600/State+Chart+Hospital+mgmt+Patient.JPG"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72" y="1714488"/>
            <a:ext cx="7858180" cy="472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State Diagram for Doctor</a:t>
            </a:r>
            <a:endParaRPr/>
          </a:p>
        </p:txBody>
      </p:sp>
      <p:pic>
        <p:nvPicPr>
          <p:cNvPr descr="http://1.bp.blogspot.com/-n0a3Uzga8kQ/T4fRRHJ6crI/AAAAAAAAASM/x5Mz0Oq75JM/s1600/State+Transition+Hospital+Mgmt+Doctor.JPG"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1785926"/>
            <a:ext cx="7906324" cy="439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