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Arim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m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mo-italic.fntdata"/><Relationship Id="rId10" Type="http://schemas.openxmlformats.org/officeDocument/2006/relationships/slide" Target="slides/slide5.xml"/><Relationship Id="rId32" Type="http://schemas.openxmlformats.org/officeDocument/2006/relationships/font" Target="fonts/Arim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rim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See pr16-07.cpp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 name="Google Shape;18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3" name="Google Shape;213;p1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t> See pr16-08.cpp and pr16-09.cpp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See pr16-10.cpp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5" name="Google Shape;23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process of generating a class declaration from a template class and a template argument is often called template instantiation. Similarly, a function is generated (“instantiated”) from a template function plus a template argument. A version of a template for a particular template argument is called a specialization.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Font typeface="Calibri"/>
              <a:buChar char="•"/>
            </a:pPr>
            <a:r>
              <a:rPr lang="en-US"/>
              <a:t>A template can take type parameters, parameters of ordinary types such as ints, and template parameters. </a:t>
            </a:r>
            <a:endParaRPr/>
          </a:p>
          <a:p>
            <a:pPr indent="-76200" lvl="0" marL="0" rtl="0" algn="l">
              <a:spcBef>
                <a:spcPts val="0"/>
              </a:spcBef>
              <a:spcAft>
                <a:spcPts val="0"/>
              </a:spcAft>
              <a:buClr>
                <a:schemeClr val="dk1"/>
              </a:buClr>
              <a:buSzPts val="1200"/>
              <a:buFont typeface="Calibri"/>
              <a:buChar char="•"/>
            </a:pPr>
            <a:r>
              <a:rPr lang="en-US"/>
              <a:t>For example, simple and constrained containers such as Stack or Buffer can be important where run-time efficiency and compactness are paramount. Passing a size as a template argument allows Stack’s implementer to avoid free store use. </a:t>
            </a:r>
            <a:endParaRPr/>
          </a:p>
          <a:p>
            <a:pPr indent="-76200" lvl="0" marL="0" rtl="0" algn="l">
              <a:spcBef>
                <a:spcPts val="0"/>
              </a:spcBef>
              <a:spcAft>
                <a:spcPts val="0"/>
              </a:spcAft>
              <a:buClr>
                <a:schemeClr val="dk1"/>
              </a:buClr>
              <a:buSzPts val="1200"/>
              <a:buFont typeface="Calibri"/>
              <a:buChar char="•"/>
            </a:pPr>
            <a:r>
              <a:rPr lang="en-US"/>
              <a:t>An integer template argument must be constant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0485" lvl="0" marL="0" rtl="0" algn="l">
              <a:lnSpc>
                <a:spcPct val="90000"/>
              </a:lnSpc>
              <a:spcBef>
                <a:spcPts val="0"/>
              </a:spcBef>
              <a:spcAft>
                <a:spcPts val="0"/>
              </a:spcAft>
              <a:buClr>
                <a:schemeClr val="dk1"/>
              </a:buClr>
              <a:buSzPts val="1110"/>
              <a:buFont typeface="Calibri"/>
              <a:buChar char="•"/>
            </a:pPr>
            <a:r>
              <a:rPr lang="en-US" sz="1110"/>
              <a:t>For most people, the first and most obvious use of templates is to define and use container classes such as string, vector, list and map. Soon after, the need for template functions arises. Sorting an array is a simple example:</a:t>
            </a:r>
            <a:endParaRPr/>
          </a:p>
          <a:p>
            <a:pPr indent="0" lvl="0" marL="0" rtl="0" algn="l">
              <a:lnSpc>
                <a:spcPct val="90000"/>
              </a:lnSpc>
              <a:spcBef>
                <a:spcPts val="0"/>
              </a:spcBef>
              <a:spcAft>
                <a:spcPts val="0"/>
              </a:spcAft>
              <a:buClr>
                <a:schemeClr val="dk1"/>
              </a:buClr>
              <a:buSzPts val="1110"/>
              <a:buFont typeface="Calibri"/>
              <a:buNone/>
            </a:pPr>
            <a:r>
              <a:t/>
            </a:r>
            <a:endParaRPr sz="1110"/>
          </a:p>
          <a:p>
            <a:pPr indent="0" lvl="0" marL="0" rtl="0" algn="l">
              <a:lnSpc>
                <a:spcPct val="90000"/>
              </a:lnSpc>
              <a:spcBef>
                <a:spcPts val="0"/>
              </a:spcBef>
              <a:spcAft>
                <a:spcPts val="0"/>
              </a:spcAft>
              <a:buNone/>
            </a:pPr>
            <a:r>
              <a:rPr lang="en-US" sz="1110"/>
              <a:t>template &lt;class T&gt; void sort(vector&lt;T&gt; &amp;);</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void f(vector&lt;int&gt;&amp; vi, vector&lt;string&gt;&amp; vs)</a:t>
            </a:r>
            <a:endParaRPr/>
          </a:p>
          <a:p>
            <a:pPr indent="0" lvl="0" marL="0" rtl="0" algn="l">
              <a:lnSpc>
                <a:spcPct val="90000"/>
              </a:lnSpc>
              <a:spcBef>
                <a:spcPts val="0"/>
              </a:spcBef>
              <a:spcAft>
                <a:spcPts val="0"/>
              </a:spcAft>
              <a:buNone/>
            </a:pPr>
            <a:r>
              <a:rPr lang="en-US" sz="1110"/>
              <a:t>{</a:t>
            </a:r>
            <a:endParaRPr/>
          </a:p>
          <a:p>
            <a:pPr indent="0" lvl="0" marL="0" rtl="0" algn="l">
              <a:lnSpc>
                <a:spcPct val="90000"/>
              </a:lnSpc>
              <a:spcBef>
                <a:spcPts val="0"/>
              </a:spcBef>
              <a:spcAft>
                <a:spcPts val="0"/>
              </a:spcAft>
              <a:buNone/>
            </a:pPr>
            <a:r>
              <a:rPr lang="en-US" sz="1110"/>
              <a:t>	sort(vi);</a:t>
            </a:r>
            <a:endParaRPr/>
          </a:p>
          <a:p>
            <a:pPr indent="0" lvl="0" marL="0" rtl="0" algn="l">
              <a:lnSpc>
                <a:spcPct val="90000"/>
              </a:lnSpc>
              <a:spcBef>
                <a:spcPts val="0"/>
              </a:spcBef>
              <a:spcAft>
                <a:spcPts val="0"/>
              </a:spcAft>
              <a:buNone/>
            </a:pPr>
            <a:r>
              <a:rPr lang="en-US" sz="1110"/>
              <a:t>	sort(vs);</a:t>
            </a:r>
            <a:endParaRPr/>
          </a:p>
          <a:p>
            <a:pPr indent="0" lvl="0" marL="0" rtl="0" algn="l">
              <a:lnSpc>
                <a:spcPct val="90000"/>
              </a:lnSpc>
              <a:spcBef>
                <a:spcPts val="0"/>
              </a:spcBef>
              <a:spcAft>
                <a:spcPts val="0"/>
              </a:spcAft>
              <a:buNone/>
            </a:pPr>
            <a:r>
              <a:rPr lang="en-US" sz="1110"/>
              <a:t>}</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template&lt;class T&gt; void sort(vector&lt;T&gt; &amp;v)</a:t>
            </a:r>
            <a:endParaRPr/>
          </a:p>
          <a:p>
            <a:pPr indent="0" lvl="0" marL="0" rtl="0" algn="l">
              <a:lnSpc>
                <a:spcPct val="90000"/>
              </a:lnSpc>
              <a:spcBef>
                <a:spcPts val="0"/>
              </a:spcBef>
              <a:spcAft>
                <a:spcPts val="0"/>
              </a:spcAft>
              <a:buNone/>
            </a:pPr>
            <a:r>
              <a:rPr lang="en-US" sz="1110"/>
              <a:t>{</a:t>
            </a:r>
            <a:endParaRPr/>
          </a:p>
          <a:p>
            <a:pPr indent="0" lvl="0" marL="0" rtl="0" algn="l">
              <a:lnSpc>
                <a:spcPct val="90000"/>
              </a:lnSpc>
              <a:spcBef>
                <a:spcPts val="0"/>
              </a:spcBef>
              <a:spcAft>
                <a:spcPts val="0"/>
              </a:spcAft>
              <a:buNone/>
            </a:pPr>
            <a:r>
              <a:rPr lang="en-US" sz="1110"/>
              <a:t>	const size_t n = v.size();</a:t>
            </a:r>
            <a:endParaRPr/>
          </a:p>
          <a:p>
            <a:pPr indent="0" lvl="0" marL="0" rtl="0" algn="l">
              <a:lnSpc>
                <a:spcPct val="90000"/>
              </a:lnSpc>
              <a:spcBef>
                <a:spcPts val="0"/>
              </a:spcBef>
              <a:spcAft>
                <a:spcPts val="0"/>
              </a:spcAft>
              <a:buNone/>
            </a:pPr>
            <a:r>
              <a:t/>
            </a:r>
            <a:endParaRPr sz="1110"/>
          </a:p>
          <a:p>
            <a:pPr indent="0" lvl="0" marL="0" rtl="0" algn="l">
              <a:lnSpc>
                <a:spcPct val="90000"/>
              </a:lnSpc>
              <a:spcBef>
                <a:spcPts val="0"/>
              </a:spcBef>
              <a:spcAft>
                <a:spcPts val="0"/>
              </a:spcAft>
              <a:buNone/>
            </a:pPr>
            <a:r>
              <a:rPr lang="en-US" sz="1110"/>
              <a:t>	for (int gap=n/2; 0 &lt; gap; gap /= 2)</a:t>
            </a:r>
            <a:endParaRPr/>
          </a:p>
          <a:p>
            <a:pPr indent="0" lvl="0" marL="0" rtl="0" algn="l">
              <a:lnSpc>
                <a:spcPct val="90000"/>
              </a:lnSpc>
              <a:spcBef>
                <a:spcPts val="0"/>
              </a:spcBef>
              <a:spcAft>
                <a:spcPts val="0"/>
              </a:spcAft>
              <a:buNone/>
            </a:pPr>
            <a:r>
              <a:rPr lang="en-US" sz="1110"/>
              <a:t>		for (int I = gap; I &lt; n; i++)</a:t>
            </a:r>
            <a:endParaRPr/>
          </a:p>
          <a:p>
            <a:pPr indent="0" lvl="0" marL="0" rtl="0" algn="l">
              <a:lnSpc>
                <a:spcPct val="90000"/>
              </a:lnSpc>
              <a:spcBef>
                <a:spcPts val="0"/>
              </a:spcBef>
              <a:spcAft>
                <a:spcPts val="0"/>
              </a:spcAft>
              <a:buNone/>
            </a:pPr>
            <a:r>
              <a:rPr lang="en-US" sz="1110"/>
              <a:t>			for (j = I – gap; 0 &lt;= j; j-=gap)</a:t>
            </a:r>
            <a:endParaRPr/>
          </a:p>
          <a:p>
            <a:pPr indent="0" lvl="0" marL="0" rtl="0" algn="l">
              <a:lnSpc>
                <a:spcPct val="90000"/>
              </a:lnSpc>
              <a:spcBef>
                <a:spcPts val="0"/>
              </a:spcBef>
              <a:spcAft>
                <a:spcPts val="0"/>
              </a:spcAft>
              <a:buNone/>
            </a:pPr>
            <a:r>
              <a:rPr lang="en-US" sz="1110"/>
              <a:t>				if (v[j+gap]&lt;v[j]) {</a:t>
            </a:r>
            <a:endParaRPr/>
          </a:p>
          <a:p>
            <a:pPr indent="0" lvl="0" marL="0" rtl="0" algn="l">
              <a:lnSpc>
                <a:spcPct val="90000"/>
              </a:lnSpc>
              <a:spcBef>
                <a:spcPts val="0"/>
              </a:spcBef>
              <a:spcAft>
                <a:spcPts val="0"/>
              </a:spcAft>
              <a:buNone/>
            </a:pPr>
            <a:r>
              <a:rPr lang="en-US" sz="1110"/>
              <a:t>					T temp = v[j];</a:t>
            </a:r>
            <a:endParaRPr/>
          </a:p>
          <a:p>
            <a:pPr indent="0" lvl="0" marL="0" rtl="0" algn="l">
              <a:lnSpc>
                <a:spcPct val="90000"/>
              </a:lnSpc>
              <a:spcBef>
                <a:spcPts val="0"/>
              </a:spcBef>
              <a:spcAft>
                <a:spcPts val="0"/>
              </a:spcAft>
              <a:buNone/>
            </a:pPr>
            <a:r>
              <a:rPr lang="en-US" sz="1110"/>
              <a:t>					v[j] = v[i];</a:t>
            </a:r>
            <a:endParaRPr/>
          </a:p>
          <a:p>
            <a:pPr indent="0" lvl="0" marL="0" rtl="0" algn="l">
              <a:lnSpc>
                <a:spcPct val="90000"/>
              </a:lnSpc>
              <a:spcBef>
                <a:spcPts val="0"/>
              </a:spcBef>
              <a:spcAft>
                <a:spcPts val="0"/>
              </a:spcAft>
              <a:buNone/>
            </a:pPr>
            <a:r>
              <a:rPr lang="en-US" sz="1110"/>
              <a:t>					v[j+gap] = temp;</a:t>
            </a:r>
            <a:endParaRPr/>
          </a:p>
          <a:p>
            <a:pPr indent="0" lvl="0" marL="0" rtl="0" algn="l">
              <a:lnSpc>
                <a:spcPct val="90000"/>
              </a:lnSpc>
              <a:spcBef>
                <a:spcPts val="0"/>
              </a:spcBef>
              <a:spcAft>
                <a:spcPts val="0"/>
              </a:spcAft>
              <a:buNone/>
            </a:pPr>
            <a:r>
              <a:rPr lang="en-US" sz="1110"/>
              <a:t>				}</a:t>
            </a:r>
            <a:endParaRPr/>
          </a:p>
          <a:p>
            <a:pPr indent="0" lvl="0" marL="0" rtl="0" algn="l">
              <a:lnSpc>
                <a:spcPct val="90000"/>
              </a:lnSpc>
              <a:spcBef>
                <a:spcPts val="0"/>
              </a:spcBef>
              <a:spcAft>
                <a:spcPts val="0"/>
              </a:spcAft>
              <a:buNone/>
            </a:pPr>
            <a:r>
              <a:rPr lang="en-US" sz="1110"/>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623888" y="985838"/>
            <a:ext cx="7772400" cy="800100"/>
          </a:xfrm>
          <a:prstGeom prst="rect">
            <a:avLst/>
          </a:prstGeom>
          <a:noFill/>
          <a:ln>
            <a:noFill/>
          </a:ln>
        </p:spPr>
        <p:txBody>
          <a:bodyPr anchorCtr="0" anchor="b" bIns="46025" lIns="92075" spcFirstLastPara="1" rIns="92075" wrap="square" tIns="46025">
            <a:normAutofit fontScale="90000"/>
          </a:bodyPr>
          <a:lstStyle/>
          <a:p>
            <a:pPr indent="0" lvl="0" marL="0" rtl="0" algn="ctr">
              <a:spcBef>
                <a:spcPts val="0"/>
              </a:spcBef>
              <a:spcAft>
                <a:spcPts val="0"/>
              </a:spcAft>
              <a:buClr>
                <a:schemeClr val="dk1"/>
              </a:buClr>
              <a:buSzPct val="100000"/>
              <a:buFont typeface="Arial"/>
              <a:buNone/>
            </a:pPr>
            <a:r>
              <a:rPr b="0" lang="en-US"/>
              <a:t> </a:t>
            </a:r>
            <a:r>
              <a:rPr b="0" lang="en-US">
                <a:solidFill>
                  <a:srgbClr val="0000CC"/>
                </a:solidFill>
              </a:rPr>
              <a:t>Introduction to </a:t>
            </a:r>
            <a:br>
              <a:rPr b="0" lang="en-US">
                <a:solidFill>
                  <a:srgbClr val="0000CC"/>
                </a:solidFill>
              </a:rPr>
            </a:br>
            <a:r>
              <a:rPr b="0" lang="en-US">
                <a:solidFill>
                  <a:srgbClr val="0000CC"/>
                </a:solidFill>
              </a:rPr>
              <a:t> C++ Templates</a:t>
            </a:r>
            <a:endParaRPr/>
          </a:p>
        </p:txBody>
      </p:sp>
      <p:sp>
        <p:nvSpPr>
          <p:cNvPr id="89" name="Google Shape;89;p13"/>
          <p:cNvSpPr txBox="1"/>
          <p:nvPr>
            <p:ph idx="1" type="body"/>
          </p:nvPr>
        </p:nvSpPr>
        <p:spPr>
          <a:xfrm>
            <a:off x="406400" y="2328863"/>
            <a:ext cx="8477250" cy="2460625"/>
          </a:xfrm>
          <a:prstGeom prst="rect">
            <a:avLst/>
          </a:prstGeom>
          <a:noFill/>
          <a:ln>
            <a:noFill/>
          </a:ln>
        </p:spPr>
        <p:txBody>
          <a:bodyPr anchorCtr="0" anchor="t" bIns="46025" lIns="92075" spcFirstLastPara="1" rIns="92075" wrap="square" tIns="46025">
            <a:normAutofit/>
          </a:bodyPr>
          <a:lstStyle/>
          <a:p>
            <a:pPr indent="-342900" lvl="0" marL="342900" rtl="0" algn="l">
              <a:spcBef>
                <a:spcPts val="0"/>
              </a:spcBef>
              <a:spcAft>
                <a:spcPts val="0"/>
              </a:spcAft>
              <a:buClr>
                <a:schemeClr val="dk1"/>
              </a:buClr>
              <a:buSzPts val="2400"/>
              <a:buChar char="•"/>
            </a:pPr>
            <a:r>
              <a:rPr b="1" lang="en-US" sz="4000">
                <a:latin typeface="Times New Roman"/>
                <a:ea typeface="Times New Roman"/>
                <a:cs typeface="Times New Roman"/>
                <a:sym typeface="Times New Roman"/>
              </a:rPr>
              <a:t>C++ Function Templates</a:t>
            </a:r>
            <a:endParaRPr/>
          </a:p>
          <a:p>
            <a:pPr indent="-342900" lvl="0" marL="342900" rtl="0" algn="l">
              <a:spcBef>
                <a:spcPts val="800"/>
              </a:spcBef>
              <a:spcAft>
                <a:spcPts val="0"/>
              </a:spcAft>
              <a:buClr>
                <a:schemeClr val="dk1"/>
              </a:buClr>
              <a:buSzPts val="2400"/>
              <a:buChar char="•"/>
            </a:pPr>
            <a:r>
              <a:rPr b="1" lang="en-US" sz="4000">
                <a:latin typeface="Times New Roman"/>
                <a:ea typeface="Times New Roman"/>
                <a:cs typeface="Times New Roman"/>
                <a:sym typeface="Times New Roman"/>
              </a:rPr>
              <a:t>C++ Class Templates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p:nvPr/>
        </p:nvSpPr>
        <p:spPr>
          <a:xfrm>
            <a:off x="0" y="0"/>
            <a:ext cx="8458200" cy="1143000"/>
          </a:xfrm>
          <a:prstGeom prst="rect">
            <a:avLst/>
          </a:prstGeom>
          <a:noFill/>
          <a:ln>
            <a:noFill/>
          </a:ln>
        </p:spPr>
        <p:txBody>
          <a:bodyPr anchorCtr="0" anchor="b" bIns="46025" lIns="92075" spcFirstLastPara="1" rIns="92075" wrap="square" tIns="46025">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Example of a Function Template</a:t>
            </a:r>
            <a:endParaRPr/>
          </a:p>
        </p:txBody>
      </p:sp>
      <p:sp>
        <p:nvSpPr>
          <p:cNvPr id="159" name="Google Shape;159;p22"/>
          <p:cNvSpPr/>
          <p:nvPr/>
        </p:nvSpPr>
        <p:spPr>
          <a:xfrm>
            <a:off x="838200" y="1371600"/>
            <a:ext cx="6800850" cy="470535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342900" lvl="0" marL="342900" marR="0" rtl="0" algn="just">
              <a:spcBef>
                <a:spcPts val="0"/>
              </a:spcBef>
              <a:spcAft>
                <a:spcPts val="0"/>
              </a:spcAft>
              <a:buNone/>
            </a:pPr>
            <a:r>
              <a:rPr b="1" lang="en-US" sz="2000">
                <a:solidFill>
                  <a:schemeClr val="dk1"/>
                </a:solidFill>
                <a:latin typeface="Times"/>
                <a:ea typeface="Times"/>
                <a:cs typeface="Times"/>
                <a:sym typeface="Times"/>
              </a:rPr>
              <a:t> </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rgbClr val="336600"/>
                </a:solidFill>
                <a:latin typeface="Courier New"/>
                <a:ea typeface="Courier New"/>
                <a:cs typeface="Courier New"/>
                <a:sym typeface="Courier New"/>
              </a:rPr>
              <a:t>template&lt;class SomeType&gt;</a:t>
            </a:r>
            <a:endParaRPr/>
          </a:p>
          <a:p>
            <a:pPr indent="-342900" lvl="0" marL="342900" marR="0" rtl="0" algn="just">
              <a:spcBef>
                <a:spcPts val="0"/>
              </a:spcBef>
              <a:spcAft>
                <a:spcPts val="0"/>
              </a:spcAft>
              <a:buNone/>
            </a:pPr>
            <a:r>
              <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void Print( SomeType val )</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    cout &lt;&lt; "***Debug" &lt;&lt; endl;</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    cout &lt;&lt; "Value is " &lt;&lt; val &lt;&lt; endl;</a:t>
            </a:r>
            <a:endParaRPr b="1" sz="2000">
              <a:solidFill>
                <a:schemeClr val="dk1"/>
              </a:solidFill>
              <a:latin typeface="Arial"/>
              <a:ea typeface="Arial"/>
              <a:cs typeface="Arial"/>
              <a:sym typeface="Arial"/>
            </a:endParaRPr>
          </a:p>
          <a:p>
            <a:pPr indent="-342900" lvl="0" marL="342900" marR="0" rtl="0" algn="just">
              <a:spcBef>
                <a:spcPts val="0"/>
              </a:spcBef>
              <a:spcAft>
                <a:spcPts val="0"/>
              </a:spcAft>
              <a:buNone/>
            </a:pPr>
            <a:r>
              <a:rPr b="1" lang="en-US" sz="2000">
                <a:solidFill>
                  <a:schemeClr val="dk1"/>
                </a:solidFill>
                <a:latin typeface="Courier New"/>
                <a:ea typeface="Courier New"/>
                <a:cs typeface="Courier New"/>
                <a:sym typeface="Courier New"/>
              </a:rPr>
              <a:t>}</a:t>
            </a:r>
            <a:endParaRPr b="1" sz="2000">
              <a:solidFill>
                <a:schemeClr val="dk1"/>
              </a:solidFill>
              <a:latin typeface="Arial"/>
              <a:ea typeface="Arial"/>
              <a:cs typeface="Arial"/>
              <a:sym typeface="Arial"/>
            </a:endParaRPr>
          </a:p>
          <a:p>
            <a:pPr indent="-342900" lvl="0" marL="34290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dk2"/>
              </a:buClr>
              <a:buSzPts val="1500"/>
              <a:buFont typeface="Arial"/>
              <a:buNone/>
            </a:pPr>
            <a:r>
              <a:t/>
            </a:r>
            <a:endParaRPr b="1" sz="2000">
              <a:solidFill>
                <a:schemeClr val="dk1"/>
              </a:solidFill>
              <a:latin typeface="Arial"/>
              <a:ea typeface="Arial"/>
              <a:cs typeface="Arial"/>
              <a:sym typeface="Arial"/>
            </a:endParaRPr>
          </a:p>
        </p:txBody>
      </p:sp>
      <p:sp>
        <p:nvSpPr>
          <p:cNvPr id="160" name="Google Shape;160;p22"/>
          <p:cNvSpPr/>
          <p:nvPr/>
        </p:nvSpPr>
        <p:spPr>
          <a:xfrm>
            <a:off x="4533900" y="4381500"/>
            <a:ext cx="3619500" cy="24765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Print&lt;int&gt;(sum);</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Print&lt;char&gt;(initial);</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Print&lt;float&gt;(angle); </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(Or)</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Print(a);</a:t>
            </a:r>
            <a:endParaRPr/>
          </a:p>
          <a:p>
            <a:pPr indent="0" lvl="0" marL="0" marR="0" rtl="0" algn="l">
              <a:spcBef>
                <a:spcPts val="0"/>
              </a:spcBef>
              <a:spcAft>
                <a:spcPts val="0"/>
              </a:spcAft>
              <a:buNone/>
            </a:pPr>
            <a:r>
              <a:rPr b="1" lang="en-US" sz="1800">
                <a:solidFill>
                  <a:schemeClr val="dk1"/>
                </a:solidFill>
                <a:latin typeface="Courier New"/>
                <a:ea typeface="Courier New"/>
                <a:cs typeface="Courier New"/>
                <a:sym typeface="Courier New"/>
              </a:rPr>
              <a:t>A as defined type.</a:t>
            </a:r>
            <a:endParaRPr/>
          </a:p>
          <a:p>
            <a:pPr indent="0" lvl="0" marL="0" marR="0" rtl="0" algn="l">
              <a:spcBef>
                <a:spcPts val="0"/>
              </a:spcBef>
              <a:spcAft>
                <a:spcPts val="0"/>
              </a:spcAft>
              <a:buNone/>
            </a:pPr>
            <a:r>
              <a:t/>
            </a:r>
            <a:endParaRPr b="1" sz="1800">
              <a:solidFill>
                <a:schemeClr val="dk1"/>
              </a:solidFill>
              <a:latin typeface="Courier New"/>
              <a:ea typeface="Courier New"/>
              <a:cs typeface="Courier New"/>
              <a:sym typeface="Courier New"/>
            </a:endParaRPr>
          </a:p>
        </p:txBody>
      </p:sp>
      <p:sp>
        <p:nvSpPr>
          <p:cNvPr id="161" name="Google Shape;161;p22"/>
          <p:cNvSpPr txBox="1"/>
          <p:nvPr/>
        </p:nvSpPr>
        <p:spPr>
          <a:xfrm>
            <a:off x="4471988" y="3933371"/>
            <a:ext cx="409575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To output the traced values, we insert:</a:t>
            </a:r>
            <a:endParaRPr/>
          </a:p>
        </p:txBody>
      </p:sp>
      <p:sp>
        <p:nvSpPr>
          <p:cNvPr id="162" name="Google Shape;162;p22"/>
          <p:cNvSpPr/>
          <p:nvPr/>
        </p:nvSpPr>
        <p:spPr>
          <a:xfrm>
            <a:off x="3181350" y="1638300"/>
            <a:ext cx="1276350" cy="514350"/>
          </a:xfrm>
          <a:prstGeom prst="ellipse">
            <a:avLst/>
          </a:prstGeom>
          <a:no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63" name="Google Shape;163;p22"/>
          <p:cNvCxnSpPr/>
          <p:nvPr/>
        </p:nvCxnSpPr>
        <p:spPr>
          <a:xfrm rot="10800000">
            <a:off x="4400550" y="1752600"/>
            <a:ext cx="1657350" cy="0"/>
          </a:xfrm>
          <a:prstGeom prst="straightConnector1">
            <a:avLst/>
          </a:prstGeom>
          <a:noFill/>
          <a:ln cap="flat" cmpd="sng" w="15875">
            <a:solidFill>
              <a:schemeClr val="accent2"/>
            </a:solidFill>
            <a:prstDash val="solid"/>
            <a:round/>
            <a:headEnd len="sm" w="sm" type="none"/>
            <a:tailEnd len="med" w="med" type="triangle"/>
          </a:ln>
        </p:spPr>
      </p:cxnSp>
      <p:sp>
        <p:nvSpPr>
          <p:cNvPr id="164" name="Google Shape;164;p22"/>
          <p:cNvSpPr txBox="1"/>
          <p:nvPr/>
        </p:nvSpPr>
        <p:spPr>
          <a:xfrm>
            <a:off x="6038850" y="1562100"/>
            <a:ext cx="2655888" cy="1066800"/>
          </a:xfrm>
          <a:prstGeom prst="rect">
            <a:avLst/>
          </a:prstGeom>
          <a:solidFill>
            <a:schemeClr val="lt2">
              <a:alpha val="4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accent2"/>
                </a:solidFill>
                <a:latin typeface="Arial"/>
                <a:ea typeface="Arial"/>
                <a:cs typeface="Arial"/>
                <a:sym typeface="Arial"/>
              </a:rPr>
              <a:t>Template parameter</a:t>
            </a:r>
            <a:endParaRPr/>
          </a:p>
          <a:p>
            <a:pPr indent="0" lvl="0" marL="0" marR="0" rtl="0" algn="l">
              <a:spcBef>
                <a:spcPts val="900"/>
              </a:spcBef>
              <a:spcAft>
                <a:spcPts val="0"/>
              </a:spcAft>
              <a:buNone/>
            </a:pPr>
            <a:r>
              <a:rPr b="1" i="1" lang="en-US" sz="1800">
                <a:solidFill>
                  <a:schemeClr val="accent2"/>
                </a:solidFill>
                <a:latin typeface="Arial"/>
                <a:ea typeface="Arial"/>
                <a:cs typeface="Arial"/>
                <a:sym typeface="Arial"/>
              </a:rPr>
              <a:t>(class, user defined type, built-in types)</a:t>
            </a:r>
            <a:endParaRPr/>
          </a:p>
        </p:txBody>
      </p:sp>
      <p:sp>
        <p:nvSpPr>
          <p:cNvPr id="165" name="Google Shape;165;p22"/>
          <p:cNvSpPr/>
          <p:nvPr/>
        </p:nvSpPr>
        <p:spPr>
          <a:xfrm>
            <a:off x="5429250" y="4819650"/>
            <a:ext cx="438150" cy="342900"/>
          </a:xfrm>
          <a:prstGeom prst="ellipse">
            <a:avLst/>
          </a:prstGeom>
          <a:no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66" name="Google Shape;166;p22"/>
          <p:cNvCxnSpPr/>
          <p:nvPr/>
        </p:nvCxnSpPr>
        <p:spPr>
          <a:xfrm>
            <a:off x="3257550" y="4762500"/>
            <a:ext cx="2171700" cy="133350"/>
          </a:xfrm>
          <a:prstGeom prst="straightConnector1">
            <a:avLst/>
          </a:prstGeom>
          <a:noFill/>
          <a:ln cap="flat" cmpd="sng" w="15875">
            <a:solidFill>
              <a:schemeClr val="accent2"/>
            </a:solidFill>
            <a:prstDash val="solid"/>
            <a:round/>
            <a:headEnd len="sm" w="sm" type="none"/>
            <a:tailEnd len="med" w="med" type="triangle"/>
          </a:ln>
        </p:spPr>
      </p:cxnSp>
      <p:sp>
        <p:nvSpPr>
          <p:cNvPr id="167" name="Google Shape;167;p22"/>
          <p:cNvSpPr txBox="1"/>
          <p:nvPr/>
        </p:nvSpPr>
        <p:spPr>
          <a:xfrm>
            <a:off x="2019300" y="4438650"/>
            <a:ext cx="175260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accent2"/>
                </a:solidFill>
                <a:latin typeface="Arial"/>
                <a:ea typeface="Arial"/>
                <a:cs typeface="Arial"/>
                <a:sym typeface="Arial"/>
              </a:rPr>
              <a:t>Template</a:t>
            </a:r>
            <a:r>
              <a:rPr i="1" lang="en-US" sz="1800">
                <a:solidFill>
                  <a:schemeClr val="accent2"/>
                </a:solidFill>
                <a:latin typeface="Arial"/>
                <a:ea typeface="Arial"/>
                <a:cs typeface="Arial"/>
                <a:sym typeface="Arial"/>
              </a:rPr>
              <a:t> </a:t>
            </a:r>
            <a:r>
              <a:rPr b="1" i="1" lang="en-US" sz="1800">
                <a:solidFill>
                  <a:schemeClr val="accent2"/>
                </a:solidFill>
                <a:latin typeface="Arial"/>
                <a:ea typeface="Arial"/>
                <a:cs typeface="Arial"/>
                <a:sym typeface="Arial"/>
              </a:rPr>
              <a:t>argument</a:t>
            </a:r>
            <a:endParaRPr/>
          </a:p>
        </p:txBody>
      </p:sp>
      <p:sp>
        <p:nvSpPr>
          <p:cNvPr id="168" name="Google Shape;168;p22"/>
          <p:cNvSpPr/>
          <p:nvPr/>
        </p:nvSpPr>
        <p:spPr>
          <a:xfrm>
            <a:off x="2571750" y="2324100"/>
            <a:ext cx="1485900" cy="495300"/>
          </a:xfrm>
          <a:prstGeom prst="ellipse">
            <a:avLst/>
          </a:prstGeom>
          <a:no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69" name="Google Shape;169;p22"/>
          <p:cNvCxnSpPr/>
          <p:nvPr/>
        </p:nvCxnSpPr>
        <p:spPr>
          <a:xfrm flipH="1">
            <a:off x="3962400" y="1809750"/>
            <a:ext cx="2114550" cy="590550"/>
          </a:xfrm>
          <a:prstGeom prst="straightConnector1">
            <a:avLst/>
          </a:prstGeom>
          <a:noFill/>
          <a:ln cap="flat" cmpd="sng" w="15875">
            <a:solidFill>
              <a:schemeClr val="accent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42900" y="571500"/>
            <a:ext cx="8248650" cy="1143000"/>
          </a:xfrm>
          <a:prstGeom prst="rect">
            <a:avLst/>
          </a:prstGeom>
          <a:noFill/>
          <a:ln>
            <a:noFill/>
          </a:ln>
        </p:spPr>
        <p:txBody>
          <a:bodyPr anchorCtr="0" anchor="b" bIns="46025" lIns="92075" spcFirstLastPara="1" rIns="92075" wrap="square" tIns="46025">
            <a:normAutofit fontScale="90000"/>
          </a:bodyPr>
          <a:lstStyle/>
          <a:p>
            <a:pPr indent="0" lvl="0" marL="0" rtl="0" algn="ctr">
              <a:spcBef>
                <a:spcPts val="0"/>
              </a:spcBef>
              <a:spcAft>
                <a:spcPts val="0"/>
              </a:spcAft>
              <a:buClr>
                <a:schemeClr val="dk1"/>
              </a:buClr>
              <a:buSzPct val="100000"/>
              <a:buFont typeface="Arial"/>
              <a:buNone/>
            </a:pPr>
            <a:r>
              <a:rPr lang="en-US"/>
              <a:t>Instantiating a Function Template</a:t>
            </a:r>
            <a:endParaRPr b="0"/>
          </a:p>
        </p:txBody>
      </p:sp>
      <p:sp>
        <p:nvSpPr>
          <p:cNvPr id="175" name="Google Shape;175;p23"/>
          <p:cNvSpPr txBox="1"/>
          <p:nvPr>
            <p:ph idx="1" type="body"/>
          </p:nvPr>
        </p:nvSpPr>
        <p:spPr>
          <a:xfrm>
            <a:off x="647700" y="2019300"/>
            <a:ext cx="8001000" cy="1955800"/>
          </a:xfrm>
          <a:prstGeom prst="rect">
            <a:avLst/>
          </a:prstGeom>
          <a:noFill/>
          <a:ln>
            <a:noFill/>
          </a:ln>
        </p:spPr>
        <p:txBody>
          <a:bodyPr anchorCtr="0" anchor="t" bIns="46025" lIns="92075" spcFirstLastPara="1" rIns="92075" wrap="square" tIns="46025">
            <a:normAutofit/>
          </a:bodyPr>
          <a:lstStyle/>
          <a:p>
            <a:pPr indent="-342900" lvl="0" marL="342900" rtl="0" algn="l">
              <a:spcBef>
                <a:spcPts val="0"/>
              </a:spcBef>
              <a:spcAft>
                <a:spcPts val="0"/>
              </a:spcAft>
              <a:buClr>
                <a:schemeClr val="dk1"/>
              </a:buClr>
              <a:buSzPts val="2800"/>
              <a:buFont typeface="Arimo"/>
              <a:buChar char="•"/>
            </a:pPr>
            <a:r>
              <a:rPr b="1" lang="en-US" sz="2800">
                <a:latin typeface="Arimo"/>
                <a:ea typeface="Arimo"/>
                <a:cs typeface="Arimo"/>
                <a:sym typeface="Arimo"/>
              </a:rPr>
              <a:t>When the compiler instantiates a template, it substitutes the </a:t>
            </a:r>
            <a:r>
              <a:rPr b="1" lang="en-US" sz="2800">
                <a:solidFill>
                  <a:schemeClr val="accent2"/>
                </a:solidFill>
                <a:latin typeface="Arimo"/>
                <a:ea typeface="Arimo"/>
                <a:cs typeface="Arimo"/>
                <a:sym typeface="Arimo"/>
              </a:rPr>
              <a:t>template argument</a:t>
            </a:r>
            <a:r>
              <a:rPr b="1" lang="en-US" sz="2800">
                <a:latin typeface="Arimo"/>
                <a:ea typeface="Arimo"/>
                <a:cs typeface="Arimo"/>
                <a:sym typeface="Arimo"/>
              </a:rPr>
              <a:t> for the </a:t>
            </a:r>
            <a:r>
              <a:rPr b="1" lang="en-US" sz="2800">
                <a:solidFill>
                  <a:schemeClr val="accent2"/>
                </a:solidFill>
                <a:latin typeface="Arimo"/>
                <a:ea typeface="Arimo"/>
                <a:cs typeface="Arimo"/>
                <a:sym typeface="Arimo"/>
              </a:rPr>
              <a:t>template parameter</a:t>
            </a:r>
            <a:r>
              <a:rPr b="1" lang="en-US" sz="2800">
                <a:latin typeface="Arimo"/>
                <a:ea typeface="Arimo"/>
                <a:cs typeface="Arimo"/>
                <a:sym typeface="Arimo"/>
              </a:rPr>
              <a:t> throughout the function template.</a:t>
            </a:r>
            <a:endParaRPr/>
          </a:p>
        </p:txBody>
      </p:sp>
      <p:sp>
        <p:nvSpPr>
          <p:cNvPr id="176" name="Google Shape;176;p23"/>
          <p:cNvSpPr/>
          <p:nvPr/>
        </p:nvSpPr>
        <p:spPr>
          <a:xfrm>
            <a:off x="319314" y="4914900"/>
            <a:ext cx="8176986" cy="14287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functionName [&lt;  TemplateArgList  &gt; ](functionArgList)</a:t>
            </a:r>
            <a:endParaRPr/>
          </a:p>
        </p:txBody>
      </p:sp>
      <p:sp>
        <p:nvSpPr>
          <p:cNvPr id="177" name="Google Shape;177;p23"/>
          <p:cNvSpPr txBox="1"/>
          <p:nvPr/>
        </p:nvSpPr>
        <p:spPr>
          <a:xfrm>
            <a:off x="704850" y="4419600"/>
            <a:ext cx="45148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Arial"/>
                <a:ea typeface="Arial"/>
                <a:cs typeface="Arial"/>
                <a:sym typeface="Arial"/>
              </a:rPr>
              <a:t>TemplateFunction Call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A </a:t>
            </a:r>
            <a:r>
              <a:rPr b="1" lang="en-US">
                <a:latin typeface="Courier New"/>
                <a:ea typeface="Courier New"/>
                <a:cs typeface="Courier New"/>
                <a:sym typeface="Courier New"/>
              </a:rPr>
              <a:t>swap</a:t>
            </a:r>
            <a:r>
              <a:rPr lang="en-US"/>
              <a:t> Template</a:t>
            </a:r>
            <a:endParaRPr/>
          </a:p>
        </p:txBody>
      </p:sp>
      <p:sp>
        <p:nvSpPr>
          <p:cNvPr id="184" name="Google Shape;184;p24"/>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Font typeface="Arial"/>
              <a:buNone/>
            </a:pPr>
            <a:r>
              <a:rPr lang="en-US" sz="3600"/>
              <a:t>	</a:t>
            </a:r>
            <a:r>
              <a:rPr lang="en-US"/>
              <a:t>The logic of both functions can be captured with one template function definition</a:t>
            </a:r>
            <a:endParaRPr/>
          </a:p>
          <a:p>
            <a:pPr indent="-342900" lvl="0" marL="342900" rtl="0" algn="l">
              <a:spcBef>
                <a:spcPts val="504"/>
              </a:spcBef>
              <a:spcAft>
                <a:spcPts val="0"/>
              </a:spcAft>
              <a:buClr>
                <a:schemeClr val="dk1"/>
              </a:buClr>
              <a:buSzPct val="100000"/>
              <a:buFont typeface="Arial"/>
              <a:buNone/>
            </a:pPr>
            <a:r>
              <a:rPr lang="en-US" sz="3600"/>
              <a:t>      </a:t>
            </a:r>
            <a:r>
              <a:rPr b="1" lang="en-US">
                <a:solidFill>
                  <a:srgbClr val="3D8963"/>
                </a:solidFill>
                <a:latin typeface="Courier New"/>
                <a:ea typeface="Courier New"/>
                <a:cs typeface="Courier New"/>
                <a:sym typeface="Courier New"/>
              </a:rPr>
              <a:t>template&lt;class </a:t>
            </a:r>
            <a:r>
              <a:rPr b="1" lang="en-US">
                <a:solidFill>
                  <a:schemeClr val="accent2"/>
                </a:solidFill>
                <a:latin typeface="Courier New"/>
                <a:ea typeface="Courier New"/>
                <a:cs typeface="Courier New"/>
                <a:sym typeface="Courier New"/>
              </a:rPr>
              <a:t>T</a:t>
            </a:r>
            <a:r>
              <a:rPr b="1" lang="en-US">
                <a:solidFill>
                  <a:srgbClr val="3D8963"/>
                </a:solidFill>
                <a:latin typeface="Courier New"/>
                <a:ea typeface="Courier New"/>
                <a:cs typeface="Courier New"/>
                <a:sym typeface="Courier New"/>
              </a:rPr>
              <a:t>&gt;</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   void swap(</a:t>
            </a:r>
            <a:r>
              <a:rPr b="1" lang="en-US">
                <a:solidFill>
                  <a:schemeClr val="accent2"/>
                </a:solidFill>
                <a:latin typeface="Courier New"/>
                <a:ea typeface="Courier New"/>
                <a:cs typeface="Courier New"/>
                <a:sym typeface="Courier New"/>
              </a:rPr>
              <a:t>T</a:t>
            </a:r>
            <a:r>
              <a:rPr b="1" lang="en-US">
                <a:solidFill>
                  <a:srgbClr val="3D8963"/>
                </a:solidFill>
                <a:latin typeface="Courier New"/>
                <a:ea typeface="Courier New"/>
                <a:cs typeface="Courier New"/>
                <a:sym typeface="Courier New"/>
              </a:rPr>
              <a:t> &amp;x, </a:t>
            </a:r>
            <a:r>
              <a:rPr b="1" lang="en-US">
                <a:solidFill>
                  <a:schemeClr val="accent2"/>
                </a:solidFill>
                <a:latin typeface="Courier New"/>
                <a:ea typeface="Courier New"/>
                <a:cs typeface="Courier New"/>
                <a:sym typeface="Courier New"/>
              </a:rPr>
              <a:t>T </a:t>
            </a:r>
            <a:r>
              <a:rPr b="1" lang="en-US">
                <a:solidFill>
                  <a:srgbClr val="3D8963"/>
                </a:solidFill>
                <a:latin typeface="Courier New"/>
                <a:ea typeface="Courier New"/>
                <a:cs typeface="Courier New"/>
                <a:sym typeface="Courier New"/>
              </a:rPr>
              <a:t>&amp;y)</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   { </a:t>
            </a:r>
            <a:r>
              <a:rPr b="1" lang="en-US">
                <a:solidFill>
                  <a:schemeClr val="accent2"/>
                </a:solidFill>
                <a:latin typeface="Courier New"/>
                <a:ea typeface="Courier New"/>
                <a:cs typeface="Courier New"/>
                <a:sym typeface="Courier New"/>
              </a:rPr>
              <a:t>T</a:t>
            </a:r>
            <a:r>
              <a:rPr b="1" lang="en-US">
                <a:solidFill>
                  <a:srgbClr val="3D8963"/>
                </a:solidFill>
                <a:latin typeface="Courier New"/>
                <a:ea typeface="Courier New"/>
                <a:cs typeface="Courier New"/>
                <a:sym typeface="Courier New"/>
              </a:rPr>
              <a:t> temp = x; x = y; </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     y = temp;</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     cout&lt;&lt;x&lt;&lt;y;</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   }</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main()</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swap&lt;</a:t>
            </a:r>
            <a:r>
              <a:rPr b="1" lang="en-US">
                <a:solidFill>
                  <a:srgbClr val="FF0000"/>
                </a:solidFill>
                <a:latin typeface="Courier New"/>
                <a:ea typeface="Courier New"/>
                <a:cs typeface="Courier New"/>
                <a:sym typeface="Courier New"/>
              </a:rPr>
              <a:t>int</a:t>
            </a:r>
            <a:r>
              <a:rPr b="1" lang="en-US">
                <a:solidFill>
                  <a:srgbClr val="3D8963"/>
                </a:solidFill>
                <a:latin typeface="Courier New"/>
                <a:ea typeface="Courier New"/>
                <a:cs typeface="Courier New"/>
                <a:sym typeface="Courier New"/>
              </a:rPr>
              <a:t>&gt;(5,9);</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swap&lt;</a:t>
            </a:r>
            <a:r>
              <a:rPr b="1" lang="en-US">
                <a:solidFill>
                  <a:srgbClr val="FF0000"/>
                </a:solidFill>
                <a:latin typeface="Courier New"/>
                <a:ea typeface="Courier New"/>
                <a:cs typeface="Courier New"/>
                <a:sym typeface="Courier New"/>
              </a:rPr>
              <a:t>char</a:t>
            </a:r>
            <a:r>
              <a:rPr b="1" lang="en-US">
                <a:solidFill>
                  <a:srgbClr val="3D8963"/>
                </a:solidFill>
                <a:latin typeface="Courier New"/>
                <a:ea typeface="Courier New"/>
                <a:cs typeface="Courier New"/>
                <a:sym typeface="Courier New"/>
              </a:rPr>
              <a:t>&gt;(‘a’,’b’);</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swap&lt;</a:t>
            </a:r>
            <a:r>
              <a:rPr b="1" lang="en-US">
                <a:solidFill>
                  <a:srgbClr val="FF0000"/>
                </a:solidFill>
                <a:latin typeface="Courier New"/>
                <a:ea typeface="Courier New"/>
                <a:cs typeface="Courier New"/>
                <a:sym typeface="Courier New"/>
              </a:rPr>
              <a:t>string</a:t>
            </a:r>
            <a:r>
              <a:rPr b="1" lang="en-US">
                <a:solidFill>
                  <a:srgbClr val="3D8963"/>
                </a:solidFill>
                <a:latin typeface="Courier New"/>
                <a:ea typeface="Courier New"/>
                <a:cs typeface="Courier New"/>
                <a:sym typeface="Courier New"/>
              </a:rPr>
              <a:t>&gt;(“pqr”,”abc”);</a:t>
            </a:r>
            <a:endParaRPr/>
          </a:p>
          <a:p>
            <a:pPr indent="-342900" lvl="0" marL="342900" rtl="0" algn="l">
              <a:spcBef>
                <a:spcPts val="448"/>
              </a:spcBef>
              <a:spcAft>
                <a:spcPts val="0"/>
              </a:spcAft>
              <a:buClr>
                <a:srgbClr val="3D8963"/>
              </a:buClr>
              <a:buSzPct val="100000"/>
              <a:buFont typeface="Courier New"/>
              <a:buNone/>
            </a:pPr>
            <a:r>
              <a:rPr b="1" lang="en-US">
                <a:solidFill>
                  <a:srgbClr val="3D8963"/>
                </a:solidFill>
                <a:latin typeface="Courier New"/>
                <a:ea typeface="Courier New"/>
                <a:cs typeface="Courier New"/>
                <a:sym typeface="Courier New"/>
              </a:rPr>
              <a:t>}</a:t>
            </a:r>
            <a:endParaRPr/>
          </a:p>
          <a:p>
            <a:pPr indent="-342900" lvl="0" marL="342900" rtl="0" algn="l">
              <a:spcBef>
                <a:spcPts val="448"/>
              </a:spcBef>
              <a:spcAft>
                <a:spcPts val="0"/>
              </a:spcAft>
              <a:buClr>
                <a:schemeClr val="dk1"/>
              </a:buClr>
              <a:buSzPct val="100000"/>
              <a:buFont typeface="Arial"/>
              <a:buNone/>
            </a:pPr>
            <a:r>
              <a:t/>
            </a:r>
            <a:endParaRPr b="1">
              <a:solidFill>
                <a:srgbClr val="3D8963"/>
              </a:solidFill>
              <a:latin typeface="Courier New"/>
              <a:ea typeface="Courier New"/>
              <a:cs typeface="Courier New"/>
              <a:sym typeface="Courier New"/>
            </a:endParaRPr>
          </a:p>
          <a:p>
            <a:pPr indent="-342900" lvl="0" marL="342900" rtl="0" algn="l">
              <a:spcBef>
                <a:spcPts val="448"/>
              </a:spcBef>
              <a:spcAft>
                <a:spcPts val="0"/>
              </a:spcAft>
              <a:buClr>
                <a:schemeClr val="dk1"/>
              </a:buClr>
              <a:buSzPct val="100000"/>
              <a:buFont typeface="Arial"/>
              <a:buNone/>
            </a:pPr>
            <a:r>
              <a:t/>
            </a:r>
            <a:endParaRPr b="1">
              <a:solidFill>
                <a:srgbClr val="3D8963"/>
              </a:solidFill>
              <a:latin typeface="Courier New"/>
              <a:ea typeface="Courier New"/>
              <a:cs typeface="Courier New"/>
              <a:sym typeface="Courier New"/>
            </a:endParaRPr>
          </a:p>
        </p:txBody>
      </p:sp>
      <p:sp>
        <p:nvSpPr>
          <p:cNvPr id="185" name="Google Shape;18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latin typeface="Arial"/>
                <a:ea typeface="Arial"/>
                <a:cs typeface="Arial"/>
                <a:sym typeface="Arial"/>
              </a:rPr>
              <a:t>16-</a:t>
            </a: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Using a Template Function</a:t>
            </a:r>
            <a:endParaRPr/>
          </a:p>
        </p:txBody>
      </p:sp>
      <p:sp>
        <p:nvSpPr>
          <p:cNvPr id="192" name="Google Shape;19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lang="en-US" sz="2800"/>
              <a:t>When a function defined by a template is called, the compiler creates the actual definition from the template by inferring the type of the type parameters from the arguments in the call:</a:t>
            </a:r>
            <a:endParaRPr/>
          </a:p>
          <a:p>
            <a:pPr indent="-342900" lvl="0" marL="342900" rtl="0" algn="l">
              <a:lnSpc>
                <a:spcPct val="90000"/>
              </a:lnSpc>
              <a:spcBef>
                <a:spcPts val="560"/>
              </a:spcBef>
              <a:spcAft>
                <a:spcPts val="0"/>
              </a:spcAft>
              <a:buClr>
                <a:schemeClr val="dk1"/>
              </a:buClr>
              <a:buSzPts val="2800"/>
              <a:buFont typeface="Arial"/>
              <a:buNone/>
            </a:pPr>
            <a:r>
              <a:rPr lang="en-US" sz="2800"/>
              <a:t>       </a:t>
            </a:r>
            <a:r>
              <a:rPr b="1" lang="en-US" sz="2800">
                <a:solidFill>
                  <a:srgbClr val="3D8963"/>
                </a:solidFill>
                <a:latin typeface="Courier New"/>
                <a:ea typeface="Courier New"/>
                <a:cs typeface="Courier New"/>
                <a:sym typeface="Courier New"/>
              </a:rPr>
              <a:t>int i = 1, j = 2;</a:t>
            </a:r>
            <a:r>
              <a:rPr lang="en-US" sz="2800"/>
              <a:t> </a:t>
            </a:r>
            <a:endParaRPr/>
          </a:p>
          <a:p>
            <a:pPr indent="-342900" lvl="0" marL="342900" rtl="0" algn="l">
              <a:lnSpc>
                <a:spcPct val="90000"/>
              </a:lnSpc>
              <a:spcBef>
                <a:spcPts val="560"/>
              </a:spcBef>
              <a:spcAft>
                <a:spcPts val="0"/>
              </a:spcAft>
              <a:buClr>
                <a:schemeClr val="dk1"/>
              </a:buClr>
              <a:buSzPts val="2800"/>
              <a:buFont typeface="Arial"/>
              <a:buNone/>
            </a:pPr>
            <a:r>
              <a:rPr lang="en-US" sz="2800"/>
              <a:t>       </a:t>
            </a:r>
            <a:r>
              <a:rPr b="1" lang="en-US" sz="2800">
                <a:solidFill>
                  <a:srgbClr val="3D8963"/>
                </a:solidFill>
                <a:latin typeface="Courier New"/>
                <a:ea typeface="Courier New"/>
                <a:cs typeface="Courier New"/>
                <a:sym typeface="Courier New"/>
              </a:rPr>
              <a:t>swap(i,j);</a:t>
            </a:r>
            <a:endParaRPr/>
          </a:p>
          <a:p>
            <a:pPr indent="-342900" lvl="0" marL="342900" rtl="0" algn="l">
              <a:lnSpc>
                <a:spcPct val="90000"/>
              </a:lnSpc>
              <a:spcBef>
                <a:spcPts val="560"/>
              </a:spcBef>
              <a:spcAft>
                <a:spcPts val="0"/>
              </a:spcAft>
              <a:buClr>
                <a:schemeClr val="dk1"/>
              </a:buClr>
              <a:buSzPts val="2800"/>
              <a:buChar char="•"/>
            </a:pPr>
            <a:r>
              <a:rPr lang="en-US" sz="2800"/>
              <a:t>This code makes the compiler instantiate the template with type </a:t>
            </a:r>
            <a:r>
              <a:rPr b="1" lang="en-US" sz="2800">
                <a:solidFill>
                  <a:srgbClr val="3D8963"/>
                </a:solidFill>
                <a:latin typeface="Courier New"/>
                <a:ea typeface="Courier New"/>
                <a:cs typeface="Courier New"/>
                <a:sym typeface="Courier New"/>
              </a:rPr>
              <a:t>int</a:t>
            </a:r>
            <a:r>
              <a:rPr lang="en-US" sz="2800"/>
              <a:t> in place of the type parameter </a:t>
            </a:r>
            <a:r>
              <a:rPr b="1" lang="en-US" sz="2800">
                <a:solidFill>
                  <a:srgbClr val="3D8963"/>
                </a:solidFill>
                <a:latin typeface="Courier New"/>
                <a:ea typeface="Courier New"/>
                <a:cs typeface="Courier New"/>
                <a:sym typeface="Courier New"/>
              </a:rPr>
              <a:t>T</a:t>
            </a:r>
            <a:endParaRPr/>
          </a:p>
        </p:txBody>
      </p:sp>
      <p:sp>
        <p:nvSpPr>
          <p:cNvPr id="193" name="Google Shape;19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latin typeface="Arial"/>
                <a:ea typeface="Arial"/>
                <a:cs typeface="Arial"/>
                <a:sym typeface="Arial"/>
              </a:rPr>
              <a:t>16-</a:t>
            </a: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Example </a:t>
            </a:r>
            <a:endParaRPr/>
          </a:p>
        </p:txBody>
      </p:sp>
      <p:sp>
        <p:nvSpPr>
          <p:cNvPr id="199" name="Google Shape;199;p26"/>
          <p:cNvSpPr txBox="1"/>
          <p:nvPr>
            <p:ph idx="1" type="body"/>
          </p:nvPr>
        </p:nvSpPr>
        <p:spPr>
          <a:xfrm>
            <a:off x="381000" y="1295400"/>
            <a:ext cx="3436257"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lang="en-US" sz="2400">
                <a:solidFill>
                  <a:schemeClr val="dk1"/>
                </a:solidFill>
                <a:latin typeface="Arial"/>
                <a:ea typeface="Arial"/>
                <a:cs typeface="Arial"/>
                <a:sym typeface="Arial"/>
              </a:rPr>
              <a:t>#include &lt;iostream&gt;</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using namespace std;</a:t>
            </a:r>
            <a:endParaRPr/>
          </a:p>
          <a:p>
            <a:pPr indent="-342900" lvl="0" marL="342900" rtl="0" algn="l">
              <a:spcBef>
                <a:spcPts val="480"/>
              </a:spcBef>
              <a:spcAft>
                <a:spcPts val="0"/>
              </a:spcAft>
              <a:buClr>
                <a:srgbClr val="E36C09"/>
              </a:buClr>
              <a:buSzPts val="2400"/>
              <a:buNone/>
            </a:pPr>
            <a:r>
              <a:rPr lang="en-US" sz="2400">
                <a:solidFill>
                  <a:srgbClr val="E36C09"/>
                </a:solidFill>
                <a:latin typeface="Arial"/>
                <a:ea typeface="Arial"/>
                <a:cs typeface="Arial"/>
                <a:sym typeface="Arial"/>
              </a:rPr>
              <a:t>template &lt;class T&gt;</a:t>
            </a:r>
            <a:endParaRPr/>
          </a:p>
          <a:p>
            <a:pPr indent="-342900" lvl="0" marL="342900" rtl="0" algn="l">
              <a:spcBef>
                <a:spcPts val="480"/>
              </a:spcBef>
              <a:spcAft>
                <a:spcPts val="0"/>
              </a:spcAft>
              <a:buClr>
                <a:srgbClr val="E36C09"/>
              </a:buClr>
              <a:buSzPts val="2400"/>
              <a:buNone/>
            </a:pPr>
            <a:r>
              <a:rPr lang="en-US" sz="2400">
                <a:solidFill>
                  <a:srgbClr val="E36C09"/>
                </a:solidFill>
                <a:latin typeface="Arial"/>
                <a:ea typeface="Arial"/>
                <a:cs typeface="Arial"/>
                <a:sym typeface="Arial"/>
              </a:rPr>
              <a:t>T Large(T n1, T n2)</a:t>
            </a:r>
            <a:endParaRPr/>
          </a:p>
          <a:p>
            <a:pPr indent="-342900" lvl="0" marL="342900" rtl="0" algn="l">
              <a:spcBef>
                <a:spcPts val="480"/>
              </a:spcBef>
              <a:spcAft>
                <a:spcPts val="0"/>
              </a:spcAft>
              <a:buClr>
                <a:srgbClr val="E36C09"/>
              </a:buClr>
              <a:buSzPts val="2400"/>
              <a:buNone/>
            </a:pPr>
            <a:r>
              <a:rPr lang="en-US" sz="2400">
                <a:solidFill>
                  <a:srgbClr val="E36C09"/>
                </a:solidFill>
                <a:latin typeface="Arial"/>
                <a:ea typeface="Arial"/>
                <a:cs typeface="Arial"/>
                <a:sym typeface="Arial"/>
              </a:rPr>
              <a:t>{</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return (n1&gt;n2) ? n1:n2;</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int main()</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int i1, i2;</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float f1, f2;</a:t>
            </a:r>
            <a:endParaRPr/>
          </a:p>
          <a:p>
            <a:pPr indent="-342900" lvl="0" marL="342900" rtl="0" algn="l">
              <a:spcBef>
                <a:spcPts val="480"/>
              </a:spcBef>
              <a:spcAft>
                <a:spcPts val="0"/>
              </a:spcAft>
              <a:buClr>
                <a:schemeClr val="dk1"/>
              </a:buClr>
              <a:buSzPts val="2400"/>
              <a:buNone/>
            </a:pPr>
            <a:r>
              <a:rPr lang="en-US" sz="2400">
                <a:solidFill>
                  <a:schemeClr val="dk1"/>
                </a:solidFill>
                <a:latin typeface="Arial"/>
                <a:ea typeface="Arial"/>
                <a:cs typeface="Arial"/>
                <a:sym typeface="Arial"/>
              </a:rPr>
              <a:t>char c1, c2;</a:t>
            </a:r>
            <a:endParaRPr/>
          </a:p>
        </p:txBody>
      </p:sp>
      <p:sp>
        <p:nvSpPr>
          <p:cNvPr id="200" name="Google Shape;200;p26"/>
          <p:cNvSpPr txBox="1"/>
          <p:nvPr/>
        </p:nvSpPr>
        <p:spPr>
          <a:xfrm>
            <a:off x="3933371" y="1248229"/>
            <a:ext cx="4963886"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cout&lt;&lt;"Enter two integers: ";</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cin&gt;&gt;i1&gt;&gt;i2;</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cout&lt;&lt;</a:t>
            </a:r>
            <a:r>
              <a:rPr lang="en-US" sz="2400">
                <a:solidFill>
                  <a:srgbClr val="E36C09"/>
                </a:solidFill>
                <a:latin typeface="Arial"/>
                <a:ea typeface="Arial"/>
                <a:cs typeface="Arial"/>
                <a:sym typeface="Arial"/>
              </a:rPr>
              <a:t>Large(i1, i2)&lt;&lt;" </a:t>
            </a:r>
            <a:r>
              <a:rPr lang="en-US" sz="2400">
                <a:solidFill>
                  <a:schemeClr val="dk1"/>
                </a:solidFill>
                <a:latin typeface="Arial"/>
                <a:ea typeface="Arial"/>
                <a:cs typeface="Arial"/>
                <a:sym typeface="Arial"/>
              </a:rPr>
              <a:t>is larger.";</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cout&lt;&lt;"Enter two floating-point numbers: ";</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cin&gt;&gt;f1&gt;&gt;f2;</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cout&lt;&lt;</a:t>
            </a:r>
            <a:r>
              <a:rPr lang="en-US" sz="2400">
                <a:solidFill>
                  <a:srgbClr val="E36C09"/>
                </a:solidFill>
                <a:latin typeface="Arial"/>
                <a:ea typeface="Arial"/>
                <a:cs typeface="Arial"/>
                <a:sym typeface="Arial"/>
              </a:rPr>
              <a:t>Large(f1, f2)&lt;&lt;" </a:t>
            </a:r>
            <a:r>
              <a:rPr lang="en-US" sz="2400">
                <a:solidFill>
                  <a:schemeClr val="dk1"/>
                </a:solidFill>
                <a:latin typeface="Arial"/>
                <a:ea typeface="Arial"/>
                <a:cs typeface="Arial"/>
                <a:sym typeface="Arial"/>
              </a:rPr>
              <a:t>is larger.";</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cout&lt;&lt;“Enter two characters: ";</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cin&gt;&gt;c1&gt;&gt;c2;</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cout</a:t>
            </a:r>
            <a:r>
              <a:rPr lang="en-US" sz="2400">
                <a:solidFill>
                  <a:srgbClr val="E36C09"/>
                </a:solidFill>
                <a:latin typeface="Arial"/>
                <a:ea typeface="Arial"/>
                <a:cs typeface="Arial"/>
                <a:sym typeface="Arial"/>
              </a:rPr>
              <a:t>&lt;&lt;Large(c1, c2)&lt;&lt;" </a:t>
            </a:r>
            <a:r>
              <a:rPr lang="en-US" sz="2400">
                <a:solidFill>
                  <a:schemeClr val="dk1"/>
                </a:solidFill>
                <a:latin typeface="Arial"/>
                <a:ea typeface="Arial"/>
                <a:cs typeface="Arial"/>
                <a:sym typeface="Arial"/>
              </a:rPr>
              <a:t>has larger ASCII value.";</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cxnSp>
        <p:nvCxnSpPr>
          <p:cNvPr id="201" name="Google Shape;201;p26"/>
          <p:cNvCxnSpPr/>
          <p:nvPr/>
        </p:nvCxnSpPr>
        <p:spPr>
          <a:xfrm rot="5400000">
            <a:off x="1143000" y="4114800"/>
            <a:ext cx="5486400" cy="1588"/>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Bubble Sort</a:t>
            </a:r>
            <a:endParaRPr/>
          </a:p>
        </p:txBody>
      </p:sp>
      <p:sp>
        <p:nvSpPr>
          <p:cNvPr id="207" name="Google Shape;207;p27"/>
          <p:cNvSpPr txBox="1"/>
          <p:nvPr>
            <p:ph idx="1" type="body"/>
          </p:nvPr>
        </p:nvSpPr>
        <p:spPr>
          <a:xfrm>
            <a:off x="457200" y="1143000"/>
            <a:ext cx="3886200" cy="4983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lang="en-US" sz="2000"/>
              <a:t>template&lt;class bubble&gt;</a:t>
            </a:r>
            <a:endParaRPr/>
          </a:p>
          <a:p>
            <a:pPr indent="-342900" lvl="0" marL="342900" rtl="0" algn="l">
              <a:spcBef>
                <a:spcPts val="400"/>
              </a:spcBef>
              <a:spcAft>
                <a:spcPts val="0"/>
              </a:spcAft>
              <a:buClr>
                <a:schemeClr val="dk1"/>
              </a:buClr>
              <a:buSzPts val="2000"/>
              <a:buNone/>
            </a:pPr>
            <a:r>
              <a:rPr lang="en-US" sz="2000"/>
              <a:t>void bsort(bubble a[], int n)</a:t>
            </a:r>
            <a:endParaRPr/>
          </a:p>
          <a:p>
            <a:pPr indent="-342900" lvl="0" marL="342900" rtl="0" algn="l">
              <a:spcBef>
                <a:spcPts val="400"/>
              </a:spcBef>
              <a:spcAft>
                <a:spcPts val="0"/>
              </a:spcAft>
              <a:buClr>
                <a:schemeClr val="dk1"/>
              </a:buClr>
              <a:buSzPts val="2000"/>
              <a:buNone/>
            </a:pPr>
            <a:r>
              <a:rPr lang="en-US" sz="2000"/>
              <a:t>{    for(int i=0;i&lt;n-1;i++)</a:t>
            </a:r>
            <a:endParaRPr/>
          </a:p>
          <a:p>
            <a:pPr indent="-342900" lvl="0" marL="342900" rtl="0" algn="l">
              <a:spcBef>
                <a:spcPts val="400"/>
              </a:spcBef>
              <a:spcAft>
                <a:spcPts val="0"/>
              </a:spcAft>
              <a:buClr>
                <a:schemeClr val="dk1"/>
              </a:buClr>
              <a:buSzPts val="2000"/>
              <a:buNone/>
            </a:pPr>
            <a:r>
              <a:rPr lang="en-US" sz="2000"/>
              <a:t>           for(int j=i+1;j&lt;n;j++)</a:t>
            </a:r>
            <a:endParaRPr/>
          </a:p>
          <a:p>
            <a:pPr indent="-342900" lvl="0" marL="342900" rtl="0" algn="l">
              <a:spcBef>
                <a:spcPts val="400"/>
              </a:spcBef>
              <a:spcAft>
                <a:spcPts val="0"/>
              </a:spcAft>
              <a:buClr>
                <a:schemeClr val="dk1"/>
              </a:buClr>
              <a:buSzPts val="2000"/>
              <a:buNone/>
            </a:pPr>
            <a:r>
              <a:rPr lang="en-US" sz="2000"/>
              <a:t>               if(a[i]&gt;a[j])</a:t>
            </a:r>
            <a:endParaRPr/>
          </a:p>
          <a:p>
            <a:pPr indent="-342900" lvl="0" marL="342900" rtl="0" algn="l">
              <a:spcBef>
                <a:spcPts val="400"/>
              </a:spcBef>
              <a:spcAft>
                <a:spcPts val="0"/>
              </a:spcAft>
              <a:buClr>
                <a:schemeClr val="dk1"/>
              </a:buClr>
              <a:buSzPts val="2000"/>
              <a:buNone/>
            </a:pPr>
            <a:r>
              <a:rPr lang="en-US" sz="2000"/>
              <a:t>            {</a:t>
            </a:r>
            <a:endParaRPr/>
          </a:p>
          <a:p>
            <a:pPr indent="-342900" lvl="0" marL="342900" rtl="0" algn="l">
              <a:spcBef>
                <a:spcPts val="400"/>
              </a:spcBef>
              <a:spcAft>
                <a:spcPts val="0"/>
              </a:spcAft>
              <a:buClr>
                <a:schemeClr val="dk1"/>
              </a:buClr>
              <a:buSzPts val="2000"/>
              <a:buNone/>
            </a:pPr>
            <a:r>
              <a:rPr lang="en-US" sz="2000"/>
              <a:t>                bubble temp;</a:t>
            </a:r>
            <a:endParaRPr/>
          </a:p>
          <a:p>
            <a:pPr indent="-342900" lvl="0" marL="342900" rtl="0" algn="l">
              <a:spcBef>
                <a:spcPts val="400"/>
              </a:spcBef>
              <a:spcAft>
                <a:spcPts val="0"/>
              </a:spcAft>
              <a:buClr>
                <a:schemeClr val="dk1"/>
              </a:buClr>
              <a:buSzPts val="2000"/>
              <a:buNone/>
            </a:pPr>
            <a:r>
              <a:rPr lang="en-US" sz="2000"/>
              <a:t>                temp= a[i];</a:t>
            </a:r>
            <a:endParaRPr/>
          </a:p>
          <a:p>
            <a:pPr indent="-342900" lvl="0" marL="342900" rtl="0" algn="l">
              <a:spcBef>
                <a:spcPts val="400"/>
              </a:spcBef>
              <a:spcAft>
                <a:spcPts val="0"/>
              </a:spcAft>
              <a:buClr>
                <a:schemeClr val="dk1"/>
              </a:buClr>
              <a:buSzPts val="2000"/>
              <a:buNone/>
            </a:pPr>
            <a:r>
              <a:rPr lang="en-US" sz="2000"/>
              <a:t>                a[i] = a[j];</a:t>
            </a:r>
            <a:endParaRPr/>
          </a:p>
          <a:p>
            <a:pPr indent="-342900" lvl="0" marL="342900" rtl="0" algn="l">
              <a:spcBef>
                <a:spcPts val="400"/>
              </a:spcBef>
              <a:spcAft>
                <a:spcPts val="0"/>
              </a:spcAft>
              <a:buClr>
                <a:schemeClr val="dk1"/>
              </a:buClr>
              <a:buSzPts val="2000"/>
              <a:buNone/>
            </a:pPr>
            <a:r>
              <a:rPr lang="en-US" sz="2000"/>
              <a:t>                a[j] = temp;</a:t>
            </a:r>
            <a:endParaRPr/>
          </a:p>
          <a:p>
            <a:pPr indent="-342900" lvl="0" marL="342900" rtl="0" algn="l">
              <a:spcBef>
                <a:spcPts val="400"/>
              </a:spcBef>
              <a:spcAft>
                <a:spcPts val="0"/>
              </a:spcAft>
              <a:buClr>
                <a:schemeClr val="dk1"/>
              </a:buClr>
              <a:buSzPts val="2000"/>
              <a:buNone/>
            </a:pPr>
            <a:r>
              <a:rPr lang="en-US" sz="2000"/>
              <a:t>               }</a:t>
            </a:r>
            <a:endParaRPr/>
          </a:p>
          <a:p>
            <a:pPr indent="-342900" lvl="0" marL="342900" rtl="0" algn="l">
              <a:spcBef>
                <a:spcPts val="400"/>
              </a:spcBef>
              <a:spcAft>
                <a:spcPts val="0"/>
              </a:spcAft>
              <a:buClr>
                <a:schemeClr val="dk1"/>
              </a:buClr>
              <a:buSzPts val="2000"/>
              <a:buNone/>
            </a:pPr>
            <a:r>
              <a:rPr lang="en-US" sz="2000"/>
              <a:t>}</a:t>
            </a:r>
            <a:endParaRPr/>
          </a:p>
          <a:p>
            <a:pPr indent="-342900" lvl="0" marL="342900" rtl="0" algn="l">
              <a:spcBef>
                <a:spcPts val="400"/>
              </a:spcBef>
              <a:spcAft>
                <a:spcPts val="0"/>
              </a:spcAft>
              <a:buClr>
                <a:schemeClr val="dk1"/>
              </a:buClr>
              <a:buSzPts val="2000"/>
              <a:buNone/>
            </a:pPr>
            <a:r>
              <a:rPr lang="en-US" sz="2000"/>
              <a:t> </a:t>
            </a:r>
            <a:endParaRPr/>
          </a:p>
        </p:txBody>
      </p:sp>
      <p:sp>
        <p:nvSpPr>
          <p:cNvPr id="208" name="Google Shape;208;p27"/>
          <p:cNvSpPr txBox="1"/>
          <p:nvPr/>
        </p:nvSpPr>
        <p:spPr>
          <a:xfrm>
            <a:off x="4343400" y="990601"/>
            <a:ext cx="43434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void main()</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int a[6]={1,2,3,4,4,3};</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char b[4]={'s','b','d','e'};</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bsort(a,6);</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cout&lt;&lt;"\nSorted Order Integers: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for(int i=0;i&lt;6;i++)</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cout&lt;&lt;a[i]&lt;&lt;"\t";</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bsort(b,4);</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cout&lt;&lt;"\nSorted Order Characters: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for(int j=0;j&lt;4;j++)</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cout&lt;&lt;b[j]&lt;&lt;"\t";</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t>
            </a:r>
            <a:endParaRPr/>
          </a:p>
        </p:txBody>
      </p:sp>
      <p:cxnSp>
        <p:nvCxnSpPr>
          <p:cNvPr id="209" name="Google Shape;209;p27"/>
          <p:cNvCxnSpPr/>
          <p:nvPr/>
        </p:nvCxnSpPr>
        <p:spPr>
          <a:xfrm flipH="1" rot="-5400000">
            <a:off x="1562100" y="3848100"/>
            <a:ext cx="5181600" cy="762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Function Template Notes</a:t>
            </a:r>
            <a:endParaRPr/>
          </a:p>
        </p:txBody>
      </p:sp>
      <p:sp>
        <p:nvSpPr>
          <p:cNvPr id="216" name="Google Shape;216;p28"/>
          <p:cNvSpPr txBox="1"/>
          <p:nvPr>
            <p:ph idx="1" type="body"/>
          </p:nvPr>
        </p:nvSpPr>
        <p:spPr>
          <a:xfrm>
            <a:off x="457200" y="1538514"/>
            <a:ext cx="8001000" cy="455748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A function template is a pattern</a:t>
            </a:r>
            <a:endParaRPr/>
          </a:p>
          <a:p>
            <a:pPr indent="-342900" lvl="0" marL="342900" rtl="0" algn="l">
              <a:lnSpc>
                <a:spcPct val="90000"/>
              </a:lnSpc>
              <a:spcBef>
                <a:spcPts val="640"/>
              </a:spcBef>
              <a:spcAft>
                <a:spcPts val="0"/>
              </a:spcAft>
              <a:buClr>
                <a:schemeClr val="dk1"/>
              </a:buClr>
              <a:buSzPts val="3200"/>
              <a:buChar char="•"/>
            </a:pPr>
            <a:r>
              <a:rPr lang="en-US"/>
              <a:t>No actual code is generated until the function named in the template is called</a:t>
            </a:r>
            <a:endParaRPr/>
          </a:p>
          <a:p>
            <a:pPr indent="-342900" lvl="0" marL="342900" rtl="0" algn="l">
              <a:lnSpc>
                <a:spcPct val="90000"/>
              </a:lnSpc>
              <a:spcBef>
                <a:spcPts val="640"/>
              </a:spcBef>
              <a:spcAft>
                <a:spcPts val="0"/>
              </a:spcAft>
              <a:buClr>
                <a:schemeClr val="dk1"/>
              </a:buClr>
              <a:buSzPts val="3200"/>
              <a:buChar char="•"/>
            </a:pPr>
            <a:r>
              <a:rPr lang="en-US"/>
              <a:t>A function template uses no memory </a:t>
            </a:r>
            <a:endParaRPr/>
          </a:p>
          <a:p>
            <a:pPr indent="-342900" lvl="0" marL="342900" rtl="0" algn="l">
              <a:lnSpc>
                <a:spcPct val="90000"/>
              </a:lnSpc>
              <a:spcBef>
                <a:spcPts val="1600"/>
              </a:spcBef>
              <a:spcAft>
                <a:spcPts val="0"/>
              </a:spcAft>
              <a:buClr>
                <a:schemeClr val="dk1"/>
              </a:buClr>
              <a:buSzPts val="3200"/>
              <a:buChar char="•"/>
            </a:pPr>
            <a:r>
              <a:rPr lang="en-US"/>
              <a:t>When passing a class object to a function template, ensure that all operators referred to in the template are defined or overloaded in the class definition</a:t>
            </a:r>
            <a:endParaRPr/>
          </a:p>
        </p:txBody>
      </p:sp>
      <p:sp>
        <p:nvSpPr>
          <p:cNvPr id="217" name="Google Shape;21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latin typeface="Arial"/>
                <a:ea typeface="Arial"/>
                <a:cs typeface="Arial"/>
                <a:sym typeface="Arial"/>
              </a:rPr>
              <a:t>16-</a:t>
            </a: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Function Template Notes</a:t>
            </a:r>
            <a:endParaRPr/>
          </a:p>
        </p:txBody>
      </p:sp>
      <p:sp>
        <p:nvSpPr>
          <p:cNvPr id="224" name="Google Shape;224;p29"/>
          <p:cNvSpPr txBox="1"/>
          <p:nvPr>
            <p:ph idx="1" type="body"/>
          </p:nvPr>
        </p:nvSpPr>
        <p:spPr>
          <a:xfrm>
            <a:off x="457200" y="1676400"/>
            <a:ext cx="8382000" cy="44196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All data types specified in template prefix must be used in template definition</a:t>
            </a:r>
            <a:endParaRPr/>
          </a:p>
          <a:p>
            <a:pPr indent="-342900" lvl="0" marL="342900" rtl="0" algn="l">
              <a:lnSpc>
                <a:spcPct val="90000"/>
              </a:lnSpc>
              <a:spcBef>
                <a:spcPts val="1600"/>
              </a:spcBef>
              <a:spcAft>
                <a:spcPts val="0"/>
              </a:spcAft>
              <a:buClr>
                <a:schemeClr val="dk1"/>
              </a:buClr>
              <a:buSzPts val="3200"/>
              <a:buChar char="•"/>
            </a:pPr>
            <a:r>
              <a:rPr lang="en-US"/>
              <a:t>Function calls must pass parameters for all data types specified in the template prefix</a:t>
            </a:r>
            <a:endParaRPr/>
          </a:p>
          <a:p>
            <a:pPr indent="-342900" lvl="0" marL="342900" rtl="0" algn="l">
              <a:lnSpc>
                <a:spcPct val="90000"/>
              </a:lnSpc>
              <a:spcBef>
                <a:spcPts val="1600"/>
              </a:spcBef>
              <a:spcAft>
                <a:spcPts val="0"/>
              </a:spcAft>
              <a:buClr>
                <a:schemeClr val="dk1"/>
              </a:buClr>
              <a:buSzPts val="3200"/>
              <a:buChar char="•"/>
            </a:pPr>
            <a:r>
              <a:rPr lang="en-US"/>
              <a:t>Function templates can be overloaded – need different parameter lists</a:t>
            </a:r>
            <a:endParaRPr/>
          </a:p>
          <a:p>
            <a:pPr indent="-342900" lvl="0" marL="342900" rtl="0" algn="l">
              <a:lnSpc>
                <a:spcPct val="90000"/>
              </a:lnSpc>
              <a:spcBef>
                <a:spcPts val="1600"/>
              </a:spcBef>
              <a:spcAft>
                <a:spcPts val="0"/>
              </a:spcAft>
              <a:buClr>
                <a:schemeClr val="dk1"/>
              </a:buClr>
              <a:buSzPts val="3200"/>
              <a:buChar char="•"/>
            </a:pPr>
            <a:r>
              <a:rPr lang="en-US"/>
              <a:t>Like regular functions, function templates must be defined before being called</a:t>
            </a:r>
            <a:endParaRPr/>
          </a:p>
        </p:txBody>
      </p:sp>
      <p:sp>
        <p:nvSpPr>
          <p:cNvPr id="225" name="Google Shape;225;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latin typeface="Arial"/>
                <a:ea typeface="Arial"/>
                <a:cs typeface="Arial"/>
                <a:sym typeface="Arial"/>
              </a:rPr>
              <a:t>16-</a:t>
            </a: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Overloading Function Templates</a:t>
            </a:r>
            <a:endParaRPr/>
          </a:p>
        </p:txBody>
      </p:sp>
      <p:sp>
        <p:nvSpPr>
          <p:cNvPr id="231" name="Google Shape;23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Font typeface="Arial"/>
              <a:buNone/>
            </a:pPr>
            <a:r>
              <a:rPr lang="en-US" sz="2400"/>
              <a:t>Like other functions in C++, function templates can be overloaded. For example with a specific type.</a:t>
            </a:r>
            <a:endParaRPr/>
          </a:p>
          <a:p>
            <a:pPr indent="0" lvl="0" marL="0" rtl="0" algn="l">
              <a:spcBef>
                <a:spcPts val="280"/>
              </a:spcBef>
              <a:spcAft>
                <a:spcPts val="0"/>
              </a:spcAft>
              <a:buClr>
                <a:schemeClr val="dk1"/>
              </a:buClr>
              <a:buSzPts val="1400"/>
              <a:buFont typeface="Arial"/>
              <a:buNone/>
            </a:pPr>
            <a:r>
              <a:t/>
            </a:r>
            <a:endParaRPr sz="1400">
              <a:latin typeface="Courier"/>
              <a:ea typeface="Courier"/>
              <a:cs typeface="Courier"/>
              <a:sym typeface="Courie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int max(int a, int b) {</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	return (a &gt; b) ? a : b;</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template &lt;typename T&gt;</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T max(T a, T b) {</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	return (a &gt; b) ? a : b;</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int main() {</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	cout &lt;&lt; max(5,6) &lt;&lt; endl;     //uses non-template</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	cout &lt;&lt; max(5.0,6.0) &lt;&lt; endl; //uses template</a:t>
            </a:r>
            <a:endParaRPr/>
          </a:p>
          <a:p>
            <a:pPr indent="0" lvl="0" marL="0" rtl="0" algn="l">
              <a:spcBef>
                <a:spcPts val="280"/>
              </a:spcBef>
              <a:spcAft>
                <a:spcPts val="0"/>
              </a:spcAft>
              <a:buClr>
                <a:schemeClr val="dk1"/>
              </a:buClr>
              <a:buSzPts val="1400"/>
              <a:buFont typeface="Arial"/>
              <a:buNone/>
            </a:pPr>
            <a:r>
              <a:rPr lang="en-US" sz="1400">
                <a:latin typeface="Courier"/>
                <a:ea typeface="Courier"/>
                <a:cs typeface="Courier"/>
                <a:sym typeface="Courier"/>
              </a:rPr>
              <a:t>}</a:t>
            </a:r>
            <a:endParaRPr/>
          </a:p>
          <a:p>
            <a:pPr indent="0" lvl="0" marL="0" rtl="0" algn="l">
              <a:spcBef>
                <a:spcPts val="280"/>
              </a:spcBef>
              <a:spcAft>
                <a:spcPts val="0"/>
              </a:spcAft>
              <a:buClr>
                <a:schemeClr val="dk1"/>
              </a:buClr>
              <a:buSzPts val="1400"/>
              <a:buFont typeface="Arial"/>
              <a:buNone/>
            </a:pPr>
            <a:r>
              <a:t/>
            </a:r>
            <a:endParaRPr sz="1400">
              <a:latin typeface="Courier"/>
              <a:ea typeface="Courier"/>
              <a:cs typeface="Courier"/>
              <a:sym typeface="Courier"/>
            </a:endParaRPr>
          </a:p>
        </p:txBody>
      </p:sp>
      <p:sp>
        <p:nvSpPr>
          <p:cNvPr id="232" name="Google Shape;23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Where to Start  When Defining Templates</a:t>
            </a:r>
            <a:endParaRPr/>
          </a:p>
        </p:txBody>
      </p:sp>
      <p:sp>
        <p:nvSpPr>
          <p:cNvPr id="239" name="Google Shape;239;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Templates are often appropriate for multiple functions that perform the same task with different parameter data types</a:t>
            </a:r>
            <a:endParaRPr/>
          </a:p>
          <a:p>
            <a:pPr indent="-342900" lvl="0" marL="342900" rtl="0" algn="l">
              <a:spcBef>
                <a:spcPts val="640"/>
              </a:spcBef>
              <a:spcAft>
                <a:spcPts val="0"/>
              </a:spcAft>
              <a:buClr>
                <a:schemeClr val="dk1"/>
              </a:buClr>
              <a:buSzPts val="3200"/>
              <a:buChar char="•"/>
            </a:pPr>
            <a:r>
              <a:rPr lang="en-US"/>
              <a:t>Develop function using usual data types first, then convert to a template:</a:t>
            </a:r>
            <a:endParaRPr/>
          </a:p>
          <a:p>
            <a:pPr indent="-285750" lvl="1" marL="742950" rtl="0" algn="l">
              <a:spcBef>
                <a:spcPts val="560"/>
              </a:spcBef>
              <a:spcAft>
                <a:spcPts val="0"/>
              </a:spcAft>
              <a:buClr>
                <a:schemeClr val="dk1"/>
              </a:buClr>
              <a:buSzPts val="2800"/>
              <a:buChar char="–"/>
            </a:pPr>
            <a:r>
              <a:rPr lang="en-US"/>
              <a:t>add template prefix</a:t>
            </a:r>
            <a:endParaRPr/>
          </a:p>
          <a:p>
            <a:pPr indent="-285750" lvl="1" marL="742950" rtl="0" algn="l">
              <a:spcBef>
                <a:spcPts val="560"/>
              </a:spcBef>
              <a:spcAft>
                <a:spcPts val="0"/>
              </a:spcAft>
              <a:buClr>
                <a:schemeClr val="dk1"/>
              </a:buClr>
              <a:buSzPts val="2800"/>
              <a:buChar char="–"/>
            </a:pPr>
            <a:r>
              <a:rPr lang="en-US"/>
              <a:t>convert data type names in the function to a type parameter (</a:t>
            </a:r>
            <a:r>
              <a:rPr i="1" lang="en-US"/>
              <a:t>i.e.</a:t>
            </a:r>
            <a:r>
              <a:rPr lang="en-US"/>
              <a:t>, a T type) in the template</a:t>
            </a:r>
            <a:endParaRPr/>
          </a:p>
        </p:txBody>
      </p:sp>
      <p:sp>
        <p:nvSpPr>
          <p:cNvPr id="240" name="Google Shape;24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latin typeface="Arial"/>
                <a:ea typeface="Arial"/>
                <a:cs typeface="Arial"/>
                <a:sym typeface="Arial"/>
              </a:rPr>
              <a:t>16-</a:t>
            </a: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E36C09"/>
              </a:buClr>
              <a:buSzPts val="4400"/>
              <a:buFont typeface="Arial"/>
              <a:buNone/>
            </a:pPr>
            <a:r>
              <a:rPr b="0" lang="en-US">
                <a:solidFill>
                  <a:srgbClr val="E36C09"/>
                </a:solidFill>
              </a:rPr>
              <a:t>Why Use Templates?</a:t>
            </a:r>
            <a:endParaRPr/>
          </a:p>
        </p:txBody>
      </p:sp>
      <p:sp>
        <p:nvSpPr>
          <p:cNvPr id="95" name="Google Shape;95;p14"/>
          <p:cNvSpPr txBox="1"/>
          <p:nvPr>
            <p:ph idx="1" type="body"/>
          </p:nvPr>
        </p:nvSpPr>
        <p:spPr>
          <a:xfrm>
            <a:off x="685799" y="1447800"/>
            <a:ext cx="8211457" cy="4648200"/>
          </a:xfrm>
          <a:prstGeom prst="rect">
            <a:avLst/>
          </a:prstGeom>
          <a:noFill/>
          <a:ln>
            <a:noFill/>
          </a:ln>
        </p:spPr>
        <p:txBody>
          <a:bodyPr anchorCtr="0" anchor="t" bIns="45700" lIns="91425" spcFirstLastPara="1" rIns="91425" wrap="square" tIns="45700">
            <a:normAutofit/>
          </a:bodyPr>
          <a:lstStyle/>
          <a:p>
            <a:pPr indent="-203200" lvl="0" marL="0" rtl="0" algn="l">
              <a:spcBef>
                <a:spcPts val="0"/>
              </a:spcBef>
              <a:spcAft>
                <a:spcPts val="0"/>
              </a:spcAft>
              <a:buClr>
                <a:srgbClr val="002060"/>
              </a:buClr>
              <a:buSzPts val="3200"/>
              <a:buChar char="•"/>
            </a:pPr>
            <a:r>
              <a:rPr lang="en-US">
                <a:solidFill>
                  <a:srgbClr val="002060"/>
                </a:solidFill>
                <a:latin typeface="Arial"/>
                <a:ea typeface="Arial"/>
                <a:cs typeface="Arial"/>
                <a:sym typeface="Arial"/>
              </a:rPr>
              <a:t>C++ requires variables, functions, classes etc with specific data types. </a:t>
            </a:r>
            <a:endParaRPr/>
          </a:p>
          <a:p>
            <a:pPr indent="0" lvl="0" marL="0" rtl="0" algn="l">
              <a:spcBef>
                <a:spcPts val="640"/>
              </a:spcBef>
              <a:spcAft>
                <a:spcPts val="0"/>
              </a:spcAft>
              <a:buClr>
                <a:schemeClr val="dk1"/>
              </a:buClr>
              <a:buSzPts val="3200"/>
              <a:buNone/>
            </a:pPr>
            <a:r>
              <a:t/>
            </a:r>
            <a:endParaRPr>
              <a:solidFill>
                <a:srgbClr val="002060"/>
              </a:solidFill>
              <a:latin typeface="Arial"/>
              <a:ea typeface="Arial"/>
              <a:cs typeface="Arial"/>
              <a:sym typeface="Arial"/>
            </a:endParaRPr>
          </a:p>
          <a:p>
            <a:pPr indent="-203200" lvl="0" marL="0" rtl="0" algn="l">
              <a:spcBef>
                <a:spcPts val="640"/>
              </a:spcBef>
              <a:spcAft>
                <a:spcPts val="0"/>
              </a:spcAft>
              <a:buClr>
                <a:srgbClr val="002060"/>
              </a:buClr>
              <a:buSzPts val="3200"/>
              <a:buChar char="•"/>
            </a:pPr>
            <a:r>
              <a:rPr lang="en-US">
                <a:solidFill>
                  <a:srgbClr val="002060"/>
                </a:solidFill>
                <a:latin typeface="Arial"/>
                <a:ea typeface="Arial"/>
                <a:cs typeface="Arial"/>
                <a:sym typeface="Arial"/>
              </a:rPr>
              <a:t>Many algorithms have almost the same code but with different data types.</a:t>
            </a:r>
            <a:endParaRPr/>
          </a:p>
        </p:txBody>
      </p:sp>
      <p:sp>
        <p:nvSpPr>
          <p:cNvPr id="96" name="Google Shape;9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500063" y="152400"/>
            <a:ext cx="8034337" cy="609600"/>
          </a:xfrm>
          <a:prstGeom prst="rect">
            <a:avLst/>
          </a:prstGeom>
          <a:noFill/>
          <a:ln>
            <a:noFill/>
          </a:ln>
        </p:spPr>
        <p:txBody>
          <a:bodyPr anchorCtr="0" anchor="b" bIns="46025" lIns="92075" spcFirstLastPara="1" rIns="92075" wrap="square" tIns="46025">
            <a:normAutofit fontScale="90000"/>
          </a:bodyPr>
          <a:lstStyle/>
          <a:p>
            <a:pPr indent="0" lvl="0" marL="0" rtl="0" algn="ctr">
              <a:spcBef>
                <a:spcPts val="0"/>
              </a:spcBef>
              <a:spcAft>
                <a:spcPts val="0"/>
              </a:spcAft>
              <a:buClr>
                <a:schemeClr val="dk1"/>
              </a:buClr>
              <a:buSzPct val="100000"/>
              <a:buFont typeface="Arial"/>
              <a:buNone/>
            </a:pPr>
            <a:r>
              <a:rPr lang="en-US">
                <a:solidFill>
                  <a:schemeClr val="dk1"/>
                </a:solidFill>
              </a:rPr>
              <a:t>Class Template</a:t>
            </a:r>
            <a:endParaRPr b="0">
              <a:solidFill>
                <a:schemeClr val="dk1"/>
              </a:solidFill>
            </a:endParaRPr>
          </a:p>
        </p:txBody>
      </p:sp>
      <p:sp>
        <p:nvSpPr>
          <p:cNvPr id="246" name="Google Shape;246;p32"/>
          <p:cNvSpPr txBox="1"/>
          <p:nvPr/>
        </p:nvSpPr>
        <p:spPr>
          <a:xfrm>
            <a:off x="361950" y="1390650"/>
            <a:ext cx="7658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32"/>
          <p:cNvSpPr txBox="1"/>
          <p:nvPr/>
        </p:nvSpPr>
        <p:spPr>
          <a:xfrm>
            <a:off x="381000" y="914400"/>
            <a:ext cx="80391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to generate </a:t>
            </a:r>
            <a:r>
              <a:rPr b="1" lang="en-US" sz="2400" u="sng">
                <a:solidFill>
                  <a:schemeClr val="dk1"/>
                </a:solidFill>
                <a:latin typeface="Arial"/>
                <a:ea typeface="Arial"/>
                <a:cs typeface="Arial"/>
                <a:sym typeface="Arial"/>
              </a:rPr>
              <a:t>multiple</a:t>
            </a:r>
            <a:r>
              <a:rPr b="1" lang="en-US" sz="2400">
                <a:solidFill>
                  <a:schemeClr val="dk1"/>
                </a:solidFill>
                <a:latin typeface="Arial"/>
                <a:ea typeface="Arial"/>
                <a:cs typeface="Arial"/>
                <a:sym typeface="Arial"/>
              </a:rPr>
              <a:t> versions of a class by allowing </a:t>
            </a:r>
            <a:r>
              <a:rPr b="1" lang="en-US" sz="2400" u="sng">
                <a:solidFill>
                  <a:schemeClr val="dk1"/>
                </a:solidFill>
                <a:latin typeface="Arial"/>
                <a:ea typeface="Arial"/>
                <a:cs typeface="Arial"/>
                <a:sym typeface="Arial"/>
              </a:rPr>
              <a:t>parameterized data types</a:t>
            </a:r>
            <a:r>
              <a:rPr b="1" lang="en-US" sz="2400">
                <a:solidFill>
                  <a:schemeClr val="dk1"/>
                </a:solidFill>
                <a:latin typeface="Arial"/>
                <a:ea typeface="Arial"/>
                <a:cs typeface="Arial"/>
                <a:sym typeface="Arial"/>
              </a:rPr>
              <a:t>.</a:t>
            </a:r>
            <a:endParaRPr/>
          </a:p>
        </p:txBody>
      </p:sp>
      <p:sp>
        <p:nvSpPr>
          <p:cNvPr id="248" name="Google Shape;248;p32"/>
          <p:cNvSpPr txBox="1"/>
          <p:nvPr/>
        </p:nvSpPr>
        <p:spPr>
          <a:xfrm>
            <a:off x="1104900" y="2800350"/>
            <a:ext cx="72199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32"/>
          <p:cNvSpPr/>
          <p:nvPr/>
        </p:nvSpPr>
        <p:spPr>
          <a:xfrm>
            <a:off x="533400" y="2514600"/>
            <a:ext cx="4267200" cy="1123950"/>
          </a:xfrm>
          <a:prstGeom prst="rect">
            <a:avLst/>
          </a:prstGeom>
          <a:solidFill>
            <a:srgbClr val="FFCC99"/>
          </a:solidFill>
          <a:ln cap="flat" cmpd="sng" w="12700">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Template &lt; TemplateParamList &gt;</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ClassDefinition</a:t>
            </a:r>
            <a:endParaRPr b="1" sz="1800">
              <a:solidFill>
                <a:schemeClr val="dk1"/>
              </a:solidFill>
              <a:latin typeface="Arial"/>
              <a:ea typeface="Arial"/>
              <a:cs typeface="Arial"/>
              <a:sym typeface="Arial"/>
            </a:endParaRPr>
          </a:p>
        </p:txBody>
      </p:sp>
      <p:sp>
        <p:nvSpPr>
          <p:cNvPr id="250" name="Google Shape;250;p32"/>
          <p:cNvSpPr txBox="1"/>
          <p:nvPr/>
        </p:nvSpPr>
        <p:spPr>
          <a:xfrm>
            <a:off x="533400" y="2133600"/>
            <a:ext cx="68199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800080"/>
                </a:solidFill>
                <a:latin typeface="Arial"/>
                <a:ea typeface="Arial"/>
                <a:cs typeface="Arial"/>
                <a:sym typeface="Arial"/>
              </a:rPr>
              <a:t>Class Template</a:t>
            </a:r>
            <a:endParaRPr/>
          </a:p>
        </p:txBody>
      </p:sp>
      <p:sp>
        <p:nvSpPr>
          <p:cNvPr id="251" name="Google Shape;251;p32"/>
          <p:cNvSpPr txBox="1"/>
          <p:nvPr/>
        </p:nvSpPr>
        <p:spPr>
          <a:xfrm>
            <a:off x="457200" y="3733800"/>
            <a:ext cx="6350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800080"/>
                </a:solidFill>
                <a:latin typeface="Arial"/>
                <a:ea typeface="Arial"/>
                <a:cs typeface="Arial"/>
                <a:sym typeface="Arial"/>
              </a:rPr>
              <a:t>TemplateParamDeclaration: placeholder</a:t>
            </a:r>
            <a:endParaRPr/>
          </a:p>
        </p:txBody>
      </p:sp>
      <p:sp>
        <p:nvSpPr>
          <p:cNvPr id="252" name="Google Shape;252;p32"/>
          <p:cNvSpPr/>
          <p:nvPr/>
        </p:nvSpPr>
        <p:spPr>
          <a:xfrm>
            <a:off x="457201" y="4114800"/>
            <a:ext cx="4343399" cy="1276350"/>
          </a:xfrm>
          <a:prstGeom prst="rect">
            <a:avLst/>
          </a:prstGeom>
          <a:solidFill>
            <a:srgbClr val="FFCC99"/>
          </a:solidFill>
          <a:ln cap="flat" cmpd="sng" w="12700">
            <a:solidFill>
              <a:srgbClr val="000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 	 	class 	typeIdentifier                          </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		typename variableIdentifier                  </a:t>
            </a:r>
            <a:endParaRPr/>
          </a:p>
        </p:txBody>
      </p:sp>
      <p:sp>
        <p:nvSpPr>
          <p:cNvPr id="253" name="Google Shape;253;p32"/>
          <p:cNvSpPr/>
          <p:nvPr/>
        </p:nvSpPr>
        <p:spPr>
          <a:xfrm>
            <a:off x="457200" y="4267200"/>
            <a:ext cx="414337" cy="942975"/>
          </a:xfrm>
          <a:prstGeom prst="leftBrace">
            <a:avLst>
              <a:gd fmla="val 18966" name="adj1"/>
              <a:gd fmla="val 50000" name="adj2"/>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54" name="Google Shape;254;p32"/>
          <p:cNvSpPr txBox="1"/>
          <p:nvPr/>
        </p:nvSpPr>
        <p:spPr>
          <a:xfrm>
            <a:off x="5105400" y="2133600"/>
            <a:ext cx="40386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ourier"/>
                <a:ea typeface="Courier"/>
                <a:cs typeface="Courier"/>
                <a:sym typeface="Courier"/>
              </a:rPr>
              <a:t>template &lt;typename T&gt;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class myClass&lt;T&gt;{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a:t>
            </a:r>
            <a:endParaRPr/>
          </a:p>
          <a:p>
            <a:pPr indent="0" lvl="0" marL="0" marR="0" rtl="0" algn="l">
              <a:spcBef>
                <a:spcPts val="0"/>
              </a:spcBef>
              <a:spcAft>
                <a:spcPts val="0"/>
              </a:spcAft>
              <a:buNone/>
            </a:pPr>
            <a:r>
              <a:t/>
            </a:r>
            <a:endParaRPr sz="2200">
              <a:solidFill>
                <a:schemeClr val="dk1"/>
              </a:solidFill>
              <a:latin typeface="Courier"/>
              <a:ea typeface="Courier"/>
              <a:cs typeface="Courier"/>
              <a:sym typeface="Courie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template &lt;typename T1, typename T2&gt;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class myClass{</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template &lt;typename T&gt;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class myClass&lt;T, int&gt;{</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2200">
                <a:solidFill>
                  <a:schemeClr val="dk1"/>
                </a:solidFill>
                <a:latin typeface="Courier"/>
                <a:ea typeface="Courier"/>
                <a:cs typeface="Courier"/>
                <a:sym typeface="Courier"/>
              </a:rPr>
              <a:t>};</a:t>
            </a:r>
            <a:endParaRPr sz="2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247650" y="438150"/>
            <a:ext cx="8515350" cy="476250"/>
          </a:xfrm>
          <a:prstGeom prst="rect">
            <a:avLst/>
          </a:prstGeom>
          <a:noFill/>
          <a:ln>
            <a:noFill/>
          </a:ln>
        </p:spPr>
        <p:txBody>
          <a:bodyPr anchorCtr="0" anchor="b" bIns="46025" lIns="92075" spcFirstLastPara="1" rIns="92075" wrap="square" tIns="46025">
            <a:normAutofit fontScale="90000"/>
          </a:bodyPr>
          <a:lstStyle/>
          <a:p>
            <a:pPr indent="0" lvl="0" marL="0" rtl="0" algn="ctr">
              <a:spcBef>
                <a:spcPts val="0"/>
              </a:spcBef>
              <a:spcAft>
                <a:spcPts val="0"/>
              </a:spcAft>
              <a:buClr>
                <a:schemeClr val="dk1"/>
              </a:buClr>
              <a:buSzPct val="100000"/>
              <a:buFont typeface="Arial"/>
              <a:buNone/>
            </a:pPr>
            <a:r>
              <a:rPr lang="en-US"/>
              <a:t>Instantiating a Class Template</a:t>
            </a:r>
            <a:endParaRPr b="0"/>
          </a:p>
        </p:txBody>
      </p:sp>
      <p:sp>
        <p:nvSpPr>
          <p:cNvPr id="260" name="Google Shape;260;p33"/>
          <p:cNvSpPr txBox="1"/>
          <p:nvPr>
            <p:ph idx="1" type="body"/>
          </p:nvPr>
        </p:nvSpPr>
        <p:spPr>
          <a:xfrm>
            <a:off x="533399" y="1233714"/>
            <a:ext cx="8610601" cy="4709886"/>
          </a:xfrm>
          <a:prstGeom prst="rect">
            <a:avLst/>
          </a:prstGeom>
          <a:noFill/>
          <a:ln>
            <a:noFill/>
          </a:ln>
        </p:spPr>
        <p:txBody>
          <a:bodyPr anchorCtr="0" anchor="t" bIns="46025" lIns="92075" spcFirstLastPara="1" rIns="92075" wrap="square" tIns="46025">
            <a:normAutofit fontScale="85000" lnSpcReduction="10000"/>
          </a:bodyPr>
          <a:lstStyle/>
          <a:p>
            <a:pPr indent="-342900" lvl="0" marL="342900" rtl="0" algn="l">
              <a:spcBef>
                <a:spcPts val="0"/>
              </a:spcBef>
              <a:spcAft>
                <a:spcPts val="0"/>
              </a:spcAft>
              <a:buClr>
                <a:schemeClr val="dk1"/>
              </a:buClr>
              <a:buSzPct val="100000"/>
              <a:buFont typeface="Arial"/>
              <a:buChar char="•"/>
            </a:pPr>
            <a:r>
              <a:rPr lang="en-US">
                <a:latin typeface="Arial"/>
                <a:ea typeface="Arial"/>
                <a:cs typeface="Arial"/>
                <a:sym typeface="Arial"/>
              </a:rPr>
              <a:t>Unlike functions, a class template is instantiated by supplying the type name (</a:t>
            </a:r>
            <a:r>
              <a:rPr b="1" lang="en-US">
                <a:latin typeface="Arial"/>
                <a:ea typeface="Arial"/>
                <a:cs typeface="Arial"/>
                <a:sym typeface="Arial"/>
              </a:rPr>
              <a:t>int</a:t>
            </a:r>
            <a:r>
              <a:rPr lang="en-US">
                <a:latin typeface="Arial"/>
                <a:ea typeface="Arial"/>
                <a:cs typeface="Arial"/>
                <a:sym typeface="Arial"/>
              </a:rPr>
              <a:t>, </a:t>
            </a:r>
            <a:r>
              <a:rPr b="1" lang="en-US">
                <a:latin typeface="Arial"/>
                <a:ea typeface="Arial"/>
                <a:cs typeface="Arial"/>
                <a:sym typeface="Arial"/>
              </a:rPr>
              <a:t>float</a:t>
            </a:r>
            <a:r>
              <a:rPr lang="en-US">
                <a:latin typeface="Arial"/>
                <a:ea typeface="Arial"/>
                <a:cs typeface="Arial"/>
                <a:sym typeface="Arial"/>
              </a:rPr>
              <a:t>, </a:t>
            </a:r>
            <a:r>
              <a:rPr b="1" lang="en-US">
                <a:latin typeface="Arial"/>
                <a:ea typeface="Arial"/>
                <a:cs typeface="Arial"/>
                <a:sym typeface="Arial"/>
              </a:rPr>
              <a:t>string</a:t>
            </a:r>
            <a:r>
              <a:rPr lang="en-US">
                <a:latin typeface="Arial"/>
                <a:ea typeface="Arial"/>
                <a:cs typeface="Arial"/>
                <a:sym typeface="Arial"/>
              </a:rPr>
              <a:t>, etc.) at object definition</a:t>
            </a:r>
            <a:endParaRPr/>
          </a:p>
          <a:p>
            <a:pPr indent="-170180" lvl="0" marL="342900" rtl="0" algn="l">
              <a:spcBef>
                <a:spcPts val="544"/>
              </a:spcBef>
              <a:spcAft>
                <a:spcPts val="0"/>
              </a:spcAft>
              <a:buClr>
                <a:schemeClr val="dk1"/>
              </a:buClr>
              <a:buSzPct val="100000"/>
              <a:buFont typeface="Arial"/>
              <a:buNone/>
            </a:pPr>
            <a:r>
              <a:t/>
            </a:r>
            <a:endParaRPr>
              <a:latin typeface="Arial"/>
              <a:ea typeface="Arial"/>
              <a:cs typeface="Arial"/>
              <a:sym typeface="Arial"/>
            </a:endParaRPr>
          </a:p>
          <a:p>
            <a:pPr indent="-342900" lvl="0" marL="342900" rtl="0" algn="l">
              <a:spcBef>
                <a:spcPts val="544"/>
              </a:spcBef>
              <a:spcAft>
                <a:spcPts val="0"/>
              </a:spcAft>
              <a:buClr>
                <a:srgbClr val="800080"/>
              </a:buClr>
              <a:buSzPct val="100000"/>
              <a:buFont typeface="Arial"/>
              <a:buChar char="•"/>
            </a:pPr>
            <a:r>
              <a:rPr b="1" lang="en-US">
                <a:solidFill>
                  <a:srgbClr val="800080"/>
                </a:solidFill>
                <a:latin typeface="Arial"/>
                <a:ea typeface="Arial"/>
                <a:cs typeface="Arial"/>
                <a:sym typeface="Arial"/>
              </a:rPr>
              <a:t>Class template arguments </a:t>
            </a:r>
            <a:r>
              <a:rPr b="1" i="1" lang="en-US">
                <a:solidFill>
                  <a:srgbClr val="800080"/>
                </a:solidFill>
                <a:latin typeface="Arial"/>
                <a:ea typeface="Arial"/>
                <a:cs typeface="Arial"/>
                <a:sym typeface="Arial"/>
              </a:rPr>
              <a:t>must</a:t>
            </a:r>
            <a:r>
              <a:rPr b="1" lang="en-US">
                <a:solidFill>
                  <a:srgbClr val="800080"/>
                </a:solidFill>
                <a:latin typeface="Arial"/>
                <a:ea typeface="Arial"/>
                <a:cs typeface="Arial"/>
                <a:sym typeface="Arial"/>
              </a:rPr>
              <a:t> be explicit.</a:t>
            </a:r>
            <a:endParaRPr/>
          </a:p>
          <a:p>
            <a:pPr indent="-342900" lvl="0" marL="342900" rtl="0" algn="l">
              <a:spcBef>
                <a:spcPts val="544"/>
              </a:spcBef>
              <a:spcAft>
                <a:spcPts val="0"/>
              </a:spcAft>
              <a:buClr>
                <a:schemeClr val="hlink"/>
              </a:buClr>
              <a:buSzPct val="100000"/>
              <a:buFont typeface="Arial"/>
              <a:buChar char="•"/>
            </a:pPr>
            <a:r>
              <a:rPr b="1" lang="en-US">
                <a:solidFill>
                  <a:schemeClr val="hlink"/>
                </a:solidFill>
                <a:latin typeface="Arial"/>
                <a:ea typeface="Arial"/>
                <a:cs typeface="Arial"/>
                <a:sym typeface="Arial"/>
              </a:rPr>
              <a:t>The compiler generates distinct class types called template classes or generated classes.</a:t>
            </a:r>
            <a:endParaRPr/>
          </a:p>
          <a:p>
            <a:pPr indent="-342900" lvl="0" marL="342900" rtl="0" algn="l">
              <a:spcBef>
                <a:spcPts val="544"/>
              </a:spcBef>
              <a:spcAft>
                <a:spcPts val="0"/>
              </a:spcAft>
              <a:buClr>
                <a:srgbClr val="990000"/>
              </a:buClr>
              <a:buSzPct val="100000"/>
              <a:buFont typeface="Arial"/>
              <a:buChar char="•"/>
            </a:pPr>
            <a:r>
              <a:rPr b="1" lang="en-US">
                <a:solidFill>
                  <a:srgbClr val="990000"/>
                </a:solidFill>
                <a:latin typeface="Arial"/>
                <a:ea typeface="Arial"/>
                <a:cs typeface="Arial"/>
                <a:sym typeface="Arial"/>
              </a:rPr>
              <a:t>When instantiating a template, a compiler substitutes the template argument for the template parameter throughout the class template.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Example</a:t>
            </a:r>
            <a:endParaRPr/>
          </a:p>
        </p:txBody>
      </p:sp>
      <p:sp>
        <p:nvSpPr>
          <p:cNvPr id="266" name="Google Shape;266;p34"/>
          <p:cNvSpPr txBox="1"/>
          <p:nvPr/>
        </p:nvSpPr>
        <p:spPr>
          <a:xfrm>
            <a:off x="566057" y="1175658"/>
            <a:ext cx="3788229"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#include &lt;iostream&gt;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#include &lt;string&gt;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using namespace std;</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class Stack</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public:</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void push(T i);</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 pop();</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private:</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int top;</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 st[100];</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t>
            </a:r>
            <a:endParaRPr/>
          </a:p>
        </p:txBody>
      </p:sp>
      <p:sp>
        <p:nvSpPr>
          <p:cNvPr id="267" name="Google Shape;267;p34"/>
          <p:cNvSpPr txBox="1"/>
          <p:nvPr/>
        </p:nvSpPr>
        <p:spPr>
          <a:xfrm>
            <a:off x="3976912" y="1087189"/>
            <a:ext cx="4194630"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00000"/>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Stack&lt;T&gt;::Stack()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top = -1;</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a:t>
            </a:r>
            <a:endParaRPr/>
          </a:p>
          <a:p>
            <a:pPr indent="0" lvl="0" marL="0" marR="0" rtl="0" algn="l">
              <a:spcBef>
                <a:spcPts val="0"/>
              </a:spcBef>
              <a:spcAft>
                <a:spcPts val="0"/>
              </a:spcAft>
              <a:buNone/>
            </a:pPr>
            <a:r>
              <a:rPr lang="en-US" sz="2400">
                <a:solidFill>
                  <a:srgbClr val="FF0000"/>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FF0000"/>
                </a:solidFill>
                <a:latin typeface="Arial"/>
                <a:ea typeface="Arial"/>
                <a:cs typeface="Arial"/>
                <a:sym typeface="Arial"/>
              </a:rPr>
              <a:t>void Stack&lt;T&gt;::push(T i)</a:t>
            </a:r>
            <a:endParaRPr/>
          </a:p>
          <a:p>
            <a:pPr indent="0" lvl="0" marL="0" marR="0" rtl="0" algn="l">
              <a:spcBef>
                <a:spcPts val="0"/>
              </a:spcBef>
              <a:spcAft>
                <a:spcPts val="0"/>
              </a:spcAft>
              <a:buNone/>
            </a:pPr>
            <a:r>
              <a:rPr lang="en-US" sz="2400">
                <a:solidFill>
                  <a:srgbClr val="FF0000"/>
                </a:solidFill>
                <a:latin typeface="Arial"/>
                <a:ea typeface="Arial"/>
                <a:cs typeface="Arial"/>
                <a:sym typeface="Arial"/>
              </a:rPr>
              <a:t>{</a:t>
            </a:r>
            <a:endParaRPr/>
          </a:p>
          <a:p>
            <a:pPr indent="0" lvl="0" marL="0" marR="0" rtl="0" algn="l">
              <a:spcBef>
                <a:spcPts val="0"/>
              </a:spcBef>
              <a:spcAft>
                <a:spcPts val="0"/>
              </a:spcAft>
              <a:buNone/>
            </a:pPr>
            <a:r>
              <a:rPr lang="en-US" sz="2400">
                <a:solidFill>
                  <a:srgbClr val="FF0000"/>
                </a:solidFill>
                <a:latin typeface="Arial"/>
                <a:ea typeface="Arial"/>
                <a:cs typeface="Arial"/>
                <a:sym typeface="Arial"/>
              </a:rPr>
              <a:t>st[++top] = i;</a:t>
            </a:r>
            <a:endParaRPr/>
          </a:p>
          <a:p>
            <a:pPr indent="0" lvl="0" marL="0" marR="0" rtl="0" algn="l">
              <a:spcBef>
                <a:spcPts val="0"/>
              </a:spcBef>
              <a:spcAft>
                <a:spcPts val="0"/>
              </a:spcAft>
              <a:buNone/>
            </a:pPr>
            <a:r>
              <a:rPr lang="en-US" sz="2400">
                <a:solidFill>
                  <a:srgbClr val="FF0000"/>
                </a:solidFill>
                <a:latin typeface="Arial"/>
                <a:ea typeface="Arial"/>
                <a:cs typeface="Arial"/>
                <a:sym typeface="Arial"/>
              </a:rPr>
              <a: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 Stack&lt;T&gt;::pop()</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return st[top--];</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cxnSp>
        <p:nvCxnSpPr>
          <p:cNvPr id="268" name="Google Shape;268;p34"/>
          <p:cNvCxnSpPr/>
          <p:nvPr/>
        </p:nvCxnSpPr>
        <p:spPr>
          <a:xfrm rot="5400000">
            <a:off x="1028700" y="4000500"/>
            <a:ext cx="5638800" cy="762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Class Template </a:t>
            </a:r>
            <a:endParaRPr/>
          </a:p>
        </p:txBody>
      </p:sp>
      <p:sp>
        <p:nvSpPr>
          <p:cNvPr id="275" name="Google Shape;275;p35"/>
          <p:cNvSpPr txBox="1"/>
          <p:nvPr/>
        </p:nvSpPr>
        <p:spPr>
          <a:xfrm>
            <a:off x="711201" y="1190172"/>
            <a:ext cx="3614056"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int main ()</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Stack&lt;int&gt; int_stack;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Stack&lt;float&gt; float_stack;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Stack&lt;string&gt; str_stack;</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int_stack.push(10); </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int_stack.push(20);</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int_stack.push(30);</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float_stack.push(1.1f);</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float_stack.push(2.2f);</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str_stack.push("ABCD");</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str_stack.push("EFGH");</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35"/>
          <p:cNvSpPr txBox="1"/>
          <p:nvPr/>
        </p:nvSpPr>
        <p:spPr>
          <a:xfrm>
            <a:off x="4412344" y="1393372"/>
            <a:ext cx="4731656"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cout &lt;&lt; int_stack.pop()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float_stack.pop()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str_stack.pop()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str_stack.pop()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str_stack.push("IJK");</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int_stack.pop()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str_stack.pop()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cout &lt;&lt; str_stack.pop() &lt;&lt; endl;</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77" name="Google Shape;277;p35"/>
          <p:cNvCxnSpPr/>
          <p:nvPr/>
        </p:nvCxnSpPr>
        <p:spPr>
          <a:xfrm flipH="1" rot="-5400000">
            <a:off x="1712686" y="3831771"/>
            <a:ext cx="5109028" cy="58058"/>
          </a:xfrm>
          <a:prstGeom prst="straightConnector1">
            <a:avLst/>
          </a:prstGeom>
          <a:solidFill>
            <a:schemeClr val="accent1"/>
          </a:solidFill>
          <a:ln cap="flat" cmpd="sng" w="12700">
            <a:solidFill>
              <a:schemeClr val="dk1"/>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Class Template</a:t>
            </a:r>
            <a:endParaRPr/>
          </a:p>
        </p:txBody>
      </p:sp>
      <p:sp>
        <p:nvSpPr>
          <p:cNvPr id="284" name="Google Shape;284;p36"/>
          <p:cNvSpPr txBox="1"/>
          <p:nvPr/>
        </p:nvSpPr>
        <p:spPr>
          <a:xfrm>
            <a:off x="533400" y="1143000"/>
            <a:ext cx="7442199" cy="7478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rgbClr val="17365D"/>
                </a:solidFill>
                <a:latin typeface="Arial"/>
                <a:ea typeface="Arial"/>
                <a:cs typeface="Arial"/>
                <a:sym typeface="Arial"/>
              </a:rPr>
              <a:t>Template Initialization</a:t>
            </a:r>
            <a:r>
              <a:rPr lang="en-US" sz="2400" u="sng">
                <a:solidFill>
                  <a:schemeClr val="dk1"/>
                </a:solidFill>
                <a:latin typeface="Arial"/>
                <a:ea typeface="Arial"/>
                <a:cs typeface="Arial"/>
                <a:sym typeface="Arial"/>
              </a:rPr>
              <a: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  </a:t>
            </a:r>
            <a:r>
              <a:rPr lang="en-US" sz="2400">
                <a:solidFill>
                  <a:srgbClr val="C00000"/>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class Stack</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2400" u="sng">
                <a:solidFill>
                  <a:srgbClr val="17365D"/>
                </a:solidFill>
                <a:latin typeface="Arial"/>
                <a:ea typeface="Arial"/>
                <a:cs typeface="Arial"/>
                <a:sym typeface="Arial"/>
              </a:rPr>
              <a:t>Instantiating &amp; Substitution</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Stack&lt;int&gt; int_stack;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Stack&lt;float&gt; float_stack;</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Stack&lt;string&gt; str_stack;</a:t>
            </a:r>
            <a:endParaRPr/>
          </a:p>
          <a:p>
            <a:pPr indent="0" lvl="0" marL="0" marR="0" rtl="0" algn="l">
              <a:spcBef>
                <a:spcPts val="0"/>
              </a:spcBef>
              <a:spcAft>
                <a:spcPts val="0"/>
              </a:spcAft>
              <a:buNone/>
            </a:pPr>
            <a:r>
              <a:t/>
            </a:r>
            <a:endParaRPr sz="1800">
              <a:solidFill>
                <a:srgbClr val="C00000"/>
              </a:solidFill>
              <a:latin typeface="Arial"/>
              <a:ea typeface="Arial"/>
              <a:cs typeface="Arial"/>
              <a:sym typeface="Arial"/>
            </a:endParaRPr>
          </a:p>
          <a:p>
            <a:pPr indent="0" lvl="0" marL="0" marR="0" rtl="0" algn="l">
              <a:spcBef>
                <a:spcPts val="0"/>
              </a:spcBef>
              <a:spcAft>
                <a:spcPts val="0"/>
              </a:spcAft>
              <a:buNone/>
            </a:pPr>
            <a:r>
              <a:rPr lang="en-US" sz="2400" u="sng">
                <a:solidFill>
                  <a:srgbClr val="17365D"/>
                </a:solidFill>
                <a:latin typeface="Arial"/>
                <a:ea typeface="Arial"/>
                <a:cs typeface="Arial"/>
                <a:sym typeface="Arial"/>
              </a:rPr>
              <a:t>Function Definition</a:t>
            </a:r>
            <a:endParaRPr/>
          </a:p>
          <a:p>
            <a:pPr indent="0" lvl="0" marL="0" marR="0" rtl="0" algn="l">
              <a:spcBef>
                <a:spcPts val="0"/>
              </a:spcBef>
              <a:spcAft>
                <a:spcPts val="0"/>
              </a:spcAft>
              <a:buNone/>
            </a:pPr>
            <a:r>
              <a:rPr lang="en-US" sz="2400">
                <a:solidFill>
                  <a:srgbClr val="953734"/>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953734"/>
                </a:solidFill>
                <a:latin typeface="Arial"/>
                <a:ea typeface="Arial"/>
                <a:cs typeface="Arial"/>
                <a:sym typeface="Arial"/>
              </a:rPr>
              <a:t>void Stack&lt;T&gt;::push(T i)</a:t>
            </a:r>
            <a:endParaRPr/>
          </a:p>
          <a:p>
            <a:pPr indent="0" lvl="0" marL="0" marR="0" rtl="0" algn="l">
              <a:spcBef>
                <a:spcPts val="0"/>
              </a:spcBef>
              <a:spcAft>
                <a:spcPts val="0"/>
              </a:spcAft>
              <a:buNone/>
            </a:pPr>
            <a:r>
              <a:rPr lang="en-US" sz="2400">
                <a:solidFill>
                  <a:srgbClr val="953734"/>
                </a:solidFill>
                <a:latin typeface="Arial"/>
                <a:ea typeface="Arial"/>
                <a:cs typeface="Arial"/>
                <a:sym typeface="Arial"/>
              </a:rPr>
              <a:t>{    }</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template &lt;class T&gt;</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T Stack&lt;T&gt;::pop()</a:t>
            </a:r>
            <a:endParaRPr/>
          </a:p>
          <a:p>
            <a:pPr indent="0" lvl="0" marL="0" marR="0" rtl="0" algn="l">
              <a:spcBef>
                <a:spcPts val="0"/>
              </a:spcBef>
              <a:spcAft>
                <a:spcPts val="0"/>
              </a:spcAft>
              <a:buNone/>
            </a:pPr>
            <a:r>
              <a:rPr lang="en-US" sz="2400">
                <a:solidFill>
                  <a:srgbClr val="C00000"/>
                </a:solidFill>
                <a:latin typeface="Arial"/>
                <a:ea typeface="Arial"/>
                <a:cs typeface="Arial"/>
                <a:sym typeface="Arial"/>
              </a:rPr>
              <a:t>{       }</a:t>
            </a:r>
            <a:endParaRPr/>
          </a:p>
          <a:p>
            <a:pPr indent="0" lvl="0" marL="0" marR="0" rtl="0" algn="l">
              <a:spcBef>
                <a:spcPts val="0"/>
              </a:spcBef>
              <a:spcAft>
                <a:spcPts val="0"/>
              </a:spcAft>
              <a:buNone/>
            </a:pPr>
            <a:r>
              <a:t/>
            </a:r>
            <a:endParaRPr sz="2400">
              <a:solidFill>
                <a:srgbClr val="C00000"/>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593725" y="706438"/>
            <a:ext cx="7848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Another Template Example: passing </a:t>
            </a:r>
            <a:r>
              <a:rPr b="1" lang="en-US"/>
              <a:t>non-type</a:t>
            </a:r>
            <a:r>
              <a:rPr lang="en-US"/>
              <a:t> parameters</a:t>
            </a:r>
            <a:endParaRPr/>
          </a:p>
        </p:txBody>
      </p:sp>
      <p:sp>
        <p:nvSpPr>
          <p:cNvPr id="290" name="Google Shape;290;p37"/>
          <p:cNvSpPr txBox="1"/>
          <p:nvPr>
            <p:ph idx="1" type="body"/>
          </p:nvPr>
        </p:nvSpPr>
        <p:spPr>
          <a:xfrm>
            <a:off x="1741488" y="2562225"/>
            <a:ext cx="5322887" cy="2633663"/>
          </a:xfrm>
          <a:prstGeom prst="rect">
            <a:avLst/>
          </a:prstGeom>
          <a:solidFill>
            <a:schemeClr val="lt1"/>
          </a:solid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Font typeface="Arial"/>
              <a:buNone/>
            </a:pPr>
            <a:r>
              <a:rPr lang="en-US" sz="2800"/>
              <a:t>template &lt;class T, int size&gt;</a:t>
            </a:r>
            <a:endParaRPr/>
          </a:p>
          <a:p>
            <a:pPr indent="-342900" lvl="0" marL="342900" rtl="0" algn="l">
              <a:lnSpc>
                <a:spcPct val="90000"/>
              </a:lnSpc>
              <a:spcBef>
                <a:spcPts val="560"/>
              </a:spcBef>
              <a:spcAft>
                <a:spcPts val="0"/>
              </a:spcAft>
              <a:buClr>
                <a:schemeClr val="dk1"/>
              </a:buClr>
              <a:buSzPts val="2800"/>
              <a:buFont typeface="Arial"/>
              <a:buNone/>
            </a:pPr>
            <a:r>
              <a:rPr lang="en-US" sz="2800"/>
              <a:t>  class Stack {...</a:t>
            </a:r>
            <a:endParaRPr/>
          </a:p>
          <a:p>
            <a:pPr indent="-342900" lvl="0" marL="342900" rtl="0" algn="l">
              <a:lnSpc>
                <a:spcPct val="90000"/>
              </a:lnSpc>
              <a:spcBef>
                <a:spcPts val="560"/>
              </a:spcBef>
              <a:spcAft>
                <a:spcPts val="0"/>
              </a:spcAft>
              <a:buClr>
                <a:schemeClr val="dk1"/>
              </a:buClr>
              <a:buSzPts val="2800"/>
              <a:buFont typeface="Arial"/>
              <a:buNone/>
            </a:pPr>
            <a:r>
              <a:rPr lang="en-US" sz="2800"/>
              <a:t>		T buf[size];</a:t>
            </a:r>
            <a:endParaRPr/>
          </a:p>
          <a:p>
            <a:pPr indent="-342900" lvl="0" marL="342900" rtl="0" algn="l">
              <a:lnSpc>
                <a:spcPct val="90000"/>
              </a:lnSpc>
              <a:spcBef>
                <a:spcPts val="560"/>
              </a:spcBef>
              <a:spcAft>
                <a:spcPts val="0"/>
              </a:spcAft>
              <a:buClr>
                <a:schemeClr val="dk1"/>
              </a:buClr>
              <a:buSzPts val="2800"/>
              <a:buFont typeface="Arial"/>
              <a:buNone/>
            </a:pPr>
            <a:r>
              <a:rPr lang="en-US" sz="2800"/>
              <a:t>  };</a:t>
            </a:r>
            <a:endParaRPr/>
          </a:p>
          <a:p>
            <a:pPr indent="-342900" lvl="0" marL="342900" rtl="0" algn="l">
              <a:lnSpc>
                <a:spcPct val="90000"/>
              </a:lnSpc>
              <a:spcBef>
                <a:spcPts val="180"/>
              </a:spcBef>
              <a:spcAft>
                <a:spcPts val="0"/>
              </a:spcAft>
              <a:buClr>
                <a:schemeClr val="dk1"/>
              </a:buClr>
              <a:buSzPts val="900"/>
              <a:buFont typeface="Arial"/>
              <a:buNone/>
            </a:pPr>
            <a:r>
              <a:t/>
            </a:r>
            <a:endParaRPr sz="900"/>
          </a:p>
          <a:p>
            <a:pPr indent="-342900" lvl="0" marL="342900" rtl="0" algn="l">
              <a:lnSpc>
                <a:spcPct val="90000"/>
              </a:lnSpc>
              <a:spcBef>
                <a:spcPts val="560"/>
              </a:spcBef>
              <a:spcAft>
                <a:spcPts val="0"/>
              </a:spcAft>
              <a:buClr>
                <a:srgbClr val="0000FF"/>
              </a:buClr>
              <a:buSzPts val="2800"/>
              <a:buFont typeface="Arial"/>
              <a:buNone/>
            </a:pPr>
            <a:r>
              <a:rPr lang="en-US" sz="2800">
                <a:solidFill>
                  <a:srgbClr val="0000FF"/>
                </a:solidFill>
              </a:rPr>
              <a:t>Stack&lt;int,128&gt; mystack;</a:t>
            </a:r>
            <a:endParaRPr sz="28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08013" y="493713"/>
            <a:ext cx="7772400" cy="800100"/>
          </a:xfrm>
          <a:prstGeom prst="rect">
            <a:avLst/>
          </a:prstGeom>
          <a:noFill/>
          <a:ln>
            <a:noFill/>
          </a:ln>
        </p:spPr>
        <p:txBody>
          <a:bodyPr anchorCtr="0" anchor="b" bIns="46025" lIns="92075" spcFirstLastPara="1" rIns="92075" wrap="square" tIns="46025">
            <a:normAutofit/>
          </a:bodyPr>
          <a:lstStyle/>
          <a:p>
            <a:pPr indent="0" lvl="0" marL="0" rtl="0" algn="ctr">
              <a:spcBef>
                <a:spcPts val="0"/>
              </a:spcBef>
              <a:spcAft>
                <a:spcPts val="0"/>
              </a:spcAft>
              <a:buClr>
                <a:schemeClr val="dk1"/>
              </a:buClr>
              <a:buSzPts val="4400"/>
              <a:buFont typeface="Arial"/>
              <a:buNone/>
            </a:pPr>
            <a:r>
              <a:rPr b="0" lang="en-US"/>
              <a:t> </a:t>
            </a:r>
            <a:r>
              <a:rPr b="0" lang="en-US">
                <a:solidFill>
                  <a:srgbClr val="0000CC"/>
                </a:solidFill>
              </a:rPr>
              <a:t>C++ Function Templates</a:t>
            </a:r>
            <a:endParaRPr/>
          </a:p>
        </p:txBody>
      </p:sp>
      <p:sp>
        <p:nvSpPr>
          <p:cNvPr id="102" name="Google Shape;102;p15"/>
          <p:cNvSpPr txBox="1"/>
          <p:nvPr>
            <p:ph idx="1" type="body"/>
          </p:nvPr>
        </p:nvSpPr>
        <p:spPr>
          <a:xfrm>
            <a:off x="420688" y="1489075"/>
            <a:ext cx="8477250" cy="4586288"/>
          </a:xfrm>
          <a:prstGeom prst="rect">
            <a:avLst/>
          </a:prstGeom>
          <a:noFill/>
          <a:ln>
            <a:noFill/>
          </a:ln>
        </p:spPr>
        <p:txBody>
          <a:bodyPr anchorCtr="0" anchor="t" bIns="46025" lIns="92075" spcFirstLastPara="1" rIns="92075" wrap="square" tIns="46025">
            <a:normAutofit/>
          </a:bodyPr>
          <a:lstStyle/>
          <a:p>
            <a:pPr indent="-342900" lvl="0" marL="342900" rtl="0" algn="l">
              <a:spcBef>
                <a:spcPts val="0"/>
              </a:spcBef>
              <a:spcAft>
                <a:spcPts val="0"/>
              </a:spcAft>
              <a:buClr>
                <a:schemeClr val="folHlink"/>
              </a:buClr>
              <a:buSzPts val="1920"/>
              <a:buChar char="•"/>
            </a:pPr>
            <a:r>
              <a:rPr b="1" lang="en-US">
                <a:solidFill>
                  <a:schemeClr val="folHlink"/>
                </a:solidFill>
                <a:latin typeface="Times New Roman"/>
                <a:ea typeface="Times New Roman"/>
                <a:cs typeface="Times New Roman"/>
                <a:sym typeface="Times New Roman"/>
              </a:rPr>
              <a:t>Approaches for functions that implement identical tasks for different data types</a:t>
            </a:r>
            <a:endParaRPr/>
          </a:p>
          <a:p>
            <a:pPr indent="-285750" lvl="1" marL="742950" rtl="0" algn="l">
              <a:spcBef>
                <a:spcPts val="560"/>
              </a:spcBef>
              <a:spcAft>
                <a:spcPts val="0"/>
              </a:spcAft>
              <a:buClr>
                <a:schemeClr val="dk1"/>
              </a:buClr>
              <a:buSzPts val="1680"/>
              <a:buChar char="–"/>
            </a:pPr>
            <a:r>
              <a:rPr b="1" lang="en-US"/>
              <a:t>Naïve Approach</a:t>
            </a:r>
            <a:r>
              <a:rPr lang="en-US"/>
              <a:t> </a:t>
            </a:r>
            <a:endParaRPr b="1" sz="3200">
              <a:latin typeface="Times New Roman"/>
              <a:ea typeface="Times New Roman"/>
              <a:cs typeface="Times New Roman"/>
              <a:sym typeface="Times New Roman"/>
            </a:endParaRPr>
          </a:p>
          <a:p>
            <a:pPr indent="-285750" lvl="1" marL="742950" rtl="0" algn="l">
              <a:spcBef>
                <a:spcPts val="640"/>
              </a:spcBef>
              <a:spcAft>
                <a:spcPts val="0"/>
              </a:spcAft>
              <a:buClr>
                <a:schemeClr val="dk1"/>
              </a:buClr>
              <a:buSzPts val="1920"/>
              <a:buChar char="–"/>
            </a:pPr>
            <a:r>
              <a:rPr b="1" lang="en-US" sz="3200">
                <a:latin typeface="Times New Roman"/>
                <a:ea typeface="Times New Roman"/>
                <a:cs typeface="Times New Roman"/>
                <a:sym typeface="Times New Roman"/>
              </a:rPr>
              <a:t>Function Overloading</a:t>
            </a:r>
            <a:endParaRPr/>
          </a:p>
          <a:p>
            <a:pPr indent="-285750" lvl="1" marL="742950" rtl="0" algn="l">
              <a:spcBef>
                <a:spcPts val="640"/>
              </a:spcBef>
              <a:spcAft>
                <a:spcPts val="0"/>
              </a:spcAft>
              <a:buClr>
                <a:schemeClr val="dk1"/>
              </a:buClr>
              <a:buSzPts val="1920"/>
              <a:buChar char="–"/>
            </a:pPr>
            <a:r>
              <a:rPr b="1" lang="en-US" sz="3200">
                <a:latin typeface="Times New Roman"/>
                <a:ea typeface="Times New Roman"/>
                <a:cs typeface="Times New Roman"/>
                <a:sym typeface="Times New Roman"/>
              </a:rPr>
              <a:t>Function Template</a:t>
            </a:r>
            <a:endParaRPr/>
          </a:p>
          <a:p>
            <a:pPr indent="-342900" lvl="0" marL="342900" rtl="0" algn="l">
              <a:spcBef>
                <a:spcPts val="640"/>
              </a:spcBef>
              <a:spcAft>
                <a:spcPts val="0"/>
              </a:spcAft>
              <a:buClr>
                <a:srgbClr val="336600"/>
              </a:buClr>
              <a:buSzPts val="1920"/>
              <a:buChar char="•"/>
            </a:pPr>
            <a:r>
              <a:rPr b="1" lang="en-US">
                <a:solidFill>
                  <a:srgbClr val="336600"/>
                </a:solidFill>
                <a:latin typeface="Times New Roman"/>
                <a:ea typeface="Times New Roman"/>
                <a:cs typeface="Times New Roman"/>
                <a:sym typeface="Times New Roman"/>
              </a:rPr>
              <a:t>Instantiating a Function Templates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23850" y="647700"/>
            <a:ext cx="8515350" cy="1143000"/>
          </a:xfrm>
          <a:prstGeom prst="rect">
            <a:avLst/>
          </a:prstGeom>
          <a:noFill/>
          <a:ln>
            <a:noFill/>
          </a:ln>
        </p:spPr>
        <p:txBody>
          <a:bodyPr anchorCtr="0" anchor="b" bIns="46025" lIns="92075" spcFirstLastPara="1" rIns="92075" wrap="square" tIns="46025">
            <a:normAutofit/>
          </a:bodyPr>
          <a:lstStyle/>
          <a:p>
            <a:pPr indent="0" lvl="0" marL="0" rtl="0" algn="l">
              <a:spcBef>
                <a:spcPts val="0"/>
              </a:spcBef>
              <a:spcAft>
                <a:spcPts val="0"/>
              </a:spcAft>
              <a:buClr>
                <a:schemeClr val="dk1"/>
              </a:buClr>
              <a:buSzPts val="4400"/>
              <a:buFont typeface="Arial"/>
              <a:buNone/>
            </a:pPr>
            <a:r>
              <a:rPr lang="en-US"/>
              <a:t>Approach 1: Naïve Approach</a:t>
            </a:r>
            <a:endParaRPr b="0"/>
          </a:p>
        </p:txBody>
      </p:sp>
      <p:sp>
        <p:nvSpPr>
          <p:cNvPr id="108" name="Google Shape;108;p16"/>
          <p:cNvSpPr txBox="1"/>
          <p:nvPr>
            <p:ph idx="1" type="body"/>
          </p:nvPr>
        </p:nvSpPr>
        <p:spPr>
          <a:xfrm>
            <a:off x="590549" y="2152650"/>
            <a:ext cx="8088993" cy="4705350"/>
          </a:xfrm>
          <a:prstGeom prst="rect">
            <a:avLst/>
          </a:prstGeom>
          <a:noFill/>
          <a:ln>
            <a:noFill/>
          </a:ln>
        </p:spPr>
        <p:txBody>
          <a:bodyPr anchorCtr="0" anchor="t" bIns="46025" lIns="92075" spcFirstLastPara="1" rIns="92075" wrap="square" tIns="46025">
            <a:normAutofit/>
          </a:bodyPr>
          <a:lstStyle/>
          <a:p>
            <a:pPr indent="-342900" lvl="0" marL="342900" rtl="0" algn="l">
              <a:lnSpc>
                <a:spcPct val="90000"/>
              </a:lnSpc>
              <a:spcBef>
                <a:spcPts val="0"/>
              </a:spcBef>
              <a:spcAft>
                <a:spcPts val="0"/>
              </a:spcAft>
              <a:buClr>
                <a:schemeClr val="folHlink"/>
              </a:buClr>
              <a:buSzPts val="1920"/>
              <a:buChar char="•"/>
            </a:pPr>
            <a:r>
              <a:rPr b="1" lang="en-US">
                <a:solidFill>
                  <a:schemeClr val="folHlink"/>
                </a:solidFill>
              </a:rPr>
              <a:t>create unique functions with unique names for each combination of data types</a:t>
            </a:r>
            <a:r>
              <a:rPr lang="en-US">
                <a:solidFill>
                  <a:schemeClr val="folHlink"/>
                </a:solidFill>
              </a:rPr>
              <a:t> </a:t>
            </a:r>
            <a:endParaRPr/>
          </a:p>
          <a:p>
            <a:pPr indent="-285750" lvl="1" marL="742950" rtl="0" algn="l">
              <a:lnSpc>
                <a:spcPct val="90000"/>
              </a:lnSpc>
              <a:spcBef>
                <a:spcPts val="560"/>
              </a:spcBef>
              <a:spcAft>
                <a:spcPts val="0"/>
              </a:spcAft>
              <a:buClr>
                <a:srgbClr val="3399FF"/>
              </a:buClr>
              <a:buSzPts val="1680"/>
              <a:buChar char="–"/>
            </a:pPr>
            <a:r>
              <a:rPr b="1" lang="en-US">
                <a:solidFill>
                  <a:srgbClr val="3399FF"/>
                </a:solidFill>
              </a:rPr>
              <a:t>difficult to keeping track of multiple function names</a:t>
            </a:r>
            <a:r>
              <a:rPr b="1" lang="en-US"/>
              <a:t> </a:t>
            </a:r>
            <a:endParaRPr/>
          </a:p>
          <a:p>
            <a:pPr indent="-285750" lvl="1" marL="742950" rtl="0" algn="l">
              <a:lnSpc>
                <a:spcPct val="90000"/>
              </a:lnSpc>
              <a:spcBef>
                <a:spcPts val="560"/>
              </a:spcBef>
              <a:spcAft>
                <a:spcPts val="0"/>
              </a:spcAft>
              <a:buClr>
                <a:srgbClr val="9900CC"/>
              </a:buClr>
              <a:buSzPts val="1680"/>
              <a:buChar char="–"/>
            </a:pPr>
            <a:r>
              <a:rPr b="1" lang="en-US">
                <a:solidFill>
                  <a:srgbClr val="9900CC"/>
                </a:solidFill>
              </a:rPr>
              <a:t>lead to programming errors</a:t>
            </a:r>
            <a:endParaRPr/>
          </a:p>
          <a:p>
            <a:pPr indent="-342900" lvl="0" marL="342900" rtl="0" algn="l">
              <a:lnSpc>
                <a:spcPct val="90000"/>
              </a:lnSpc>
              <a:spcBef>
                <a:spcPts val="640"/>
              </a:spcBef>
              <a:spcAft>
                <a:spcPts val="0"/>
              </a:spcAft>
              <a:buClr>
                <a:srgbClr val="102C33"/>
              </a:buClr>
              <a:buSzPts val="1920"/>
              <a:buFont typeface="Arial"/>
              <a:buChar char="•"/>
            </a:pPr>
            <a:r>
              <a:rPr b="1" lang="en-US">
                <a:solidFill>
                  <a:srgbClr val="102C33"/>
                </a:solidFill>
              </a:rPr>
              <a:t>Preprocessors</a:t>
            </a:r>
            <a:r>
              <a:rPr lang="en-US">
                <a:solidFill>
                  <a:srgbClr val="102C33"/>
                </a:solidFill>
              </a:rPr>
              <a:t> - </a:t>
            </a:r>
            <a:r>
              <a:rPr b="1" lang="en-US">
                <a:solidFill>
                  <a:srgbClr val="102C33"/>
                </a:solidFill>
              </a:rPr>
              <a:t>replace text and can introduce errors</a:t>
            </a:r>
            <a:r>
              <a:rPr lang="en-US">
                <a:solidFill>
                  <a:srgbClr val="102C33"/>
                </a:solidFill>
              </a:rPr>
              <a:t>. </a:t>
            </a:r>
            <a:endParaRPr/>
          </a:p>
        </p:txBody>
      </p:sp>
      <p:sp>
        <p:nvSpPr>
          <p:cNvPr id="109" name="Google Shape;109;p16"/>
          <p:cNvSpPr txBox="1"/>
          <p:nvPr/>
        </p:nvSpPr>
        <p:spPr>
          <a:xfrm>
            <a:off x="2009322" y="4261757"/>
            <a:ext cx="6896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228600" y="292100"/>
            <a:ext cx="8229600" cy="7794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Example</a:t>
            </a:r>
            <a:endParaRPr/>
          </a:p>
        </p:txBody>
      </p:sp>
      <p:sp>
        <p:nvSpPr>
          <p:cNvPr id="115" name="Google Shape;115;p17"/>
          <p:cNvSpPr txBox="1"/>
          <p:nvPr>
            <p:ph idx="1" type="body"/>
          </p:nvPr>
        </p:nvSpPr>
        <p:spPr>
          <a:xfrm>
            <a:off x="431800" y="1192213"/>
            <a:ext cx="6800850" cy="5448300"/>
          </a:xfrm>
          <a:prstGeom prst="rect">
            <a:avLst/>
          </a:prstGeom>
          <a:solidFill>
            <a:srgbClr val="E1FFFF"/>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800"/>
              <a:buFont typeface="Arial"/>
              <a:buNone/>
            </a:pPr>
            <a:r>
              <a:rPr b="1" lang="en-US" sz="1800"/>
              <a:t>void swapInt(int a, int b)</a:t>
            </a:r>
            <a:endParaRPr/>
          </a:p>
          <a:p>
            <a:pPr indent="-342900" lvl="0" marL="342900" rtl="0" algn="l">
              <a:lnSpc>
                <a:spcPct val="90000"/>
              </a:lnSpc>
              <a:spcBef>
                <a:spcPts val="360"/>
              </a:spcBef>
              <a:spcAft>
                <a:spcPts val="0"/>
              </a:spcAft>
              <a:buClr>
                <a:schemeClr val="dk1"/>
              </a:buClr>
              <a:buSzPts val="1800"/>
              <a:buFont typeface="Arial"/>
              <a:buNone/>
            </a:pPr>
            <a:r>
              <a:rPr b="1" lang="en-US" sz="1800"/>
              <a:t>{ </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void swapFloat(float a, float b)</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 </a:t>
            </a:r>
            <a:endParaRPr/>
          </a:p>
          <a:p>
            <a:pPr indent="-342900" lvl="0" marL="342900" rtl="0" algn="l">
              <a:lnSpc>
                <a:spcPct val="90000"/>
              </a:lnSpc>
              <a:spcBef>
                <a:spcPts val="360"/>
              </a:spcBef>
              <a:spcAft>
                <a:spcPts val="0"/>
              </a:spcAft>
              <a:buClr>
                <a:schemeClr val="dk1"/>
              </a:buClr>
              <a:buSzPts val="1800"/>
              <a:buFont typeface="Arial"/>
              <a:buNone/>
            </a:pPr>
            <a:r>
              <a:rPr b="1" lang="en-US" sz="1800"/>
              <a:t>void swapChar(char a, char b)</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t/>
            </a:r>
            <a:endParaRPr b="1" sz="1800"/>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t/>
            </a:r>
            <a:endParaRPr b="1" sz="1800"/>
          </a:p>
        </p:txBody>
      </p:sp>
      <p:sp>
        <p:nvSpPr>
          <p:cNvPr id="116" name="Google Shape;116;p17"/>
          <p:cNvSpPr/>
          <p:nvPr/>
        </p:nvSpPr>
        <p:spPr>
          <a:xfrm>
            <a:off x="4976813" y="4281488"/>
            <a:ext cx="3638550" cy="22860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9900CC"/>
                </a:solidFill>
                <a:latin typeface="Courier New"/>
                <a:ea typeface="Courier New"/>
                <a:cs typeface="Courier New"/>
                <a:sym typeface="Courier New"/>
              </a:rPr>
              <a:t>swapInt</a:t>
            </a:r>
            <a:r>
              <a:rPr b="1" lang="en-US" sz="2000">
                <a:solidFill>
                  <a:schemeClr val="dk1"/>
                </a:solidFill>
                <a:latin typeface="Courier New"/>
                <a:ea typeface="Courier New"/>
                <a:cs typeface="Courier New"/>
                <a:sym typeface="Courier New"/>
              </a:rPr>
              <a:t>(ia,ib);</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0000FF"/>
                </a:solidFill>
                <a:latin typeface="Courier New"/>
                <a:ea typeface="Courier New"/>
                <a:cs typeface="Courier New"/>
                <a:sym typeface="Courier New"/>
              </a:rPr>
              <a:t>swapChar</a:t>
            </a:r>
            <a:r>
              <a:rPr b="1" lang="en-US" sz="2000">
                <a:solidFill>
                  <a:schemeClr val="dk1"/>
                </a:solidFill>
                <a:latin typeface="Courier New"/>
                <a:ea typeface="Courier New"/>
                <a:cs typeface="Courier New"/>
                <a:sym typeface="Courier New"/>
              </a:rPr>
              <a:t>(ca,cb);</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33CC33"/>
                </a:solidFill>
                <a:latin typeface="Courier New"/>
                <a:ea typeface="Courier New"/>
                <a:cs typeface="Courier New"/>
                <a:sym typeface="Courier New"/>
              </a:rPr>
              <a:t>swapFloat</a:t>
            </a:r>
            <a:r>
              <a:rPr b="1" lang="en-US" sz="2000">
                <a:solidFill>
                  <a:schemeClr val="dk1"/>
                </a:solidFill>
                <a:latin typeface="Courier New"/>
                <a:ea typeface="Courier New"/>
                <a:cs typeface="Courier New"/>
                <a:sym typeface="Courier New"/>
              </a:rPr>
              <a:t>(fa,fb);</a:t>
            </a:r>
            <a:r>
              <a:rPr b="1" lang="en-US" sz="1600">
                <a:solidFill>
                  <a:schemeClr val="dk1"/>
                </a:solidFill>
                <a:latin typeface="Arial"/>
                <a:ea typeface="Arial"/>
                <a:cs typeface="Arial"/>
                <a:sym typeface="Arial"/>
              </a:rPr>
              <a:t> </a:t>
            </a:r>
            <a:endParaRPr/>
          </a:p>
        </p:txBody>
      </p:sp>
      <p:sp>
        <p:nvSpPr>
          <p:cNvPr id="117" name="Google Shape;117;p17"/>
          <p:cNvSpPr txBox="1"/>
          <p:nvPr/>
        </p:nvSpPr>
        <p:spPr>
          <a:xfrm>
            <a:off x="4848225" y="4262438"/>
            <a:ext cx="3935413" cy="33655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To output the traced values, we insert: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228600" y="530225"/>
            <a:ext cx="8610600" cy="1155700"/>
          </a:xfrm>
          <a:prstGeom prst="rect">
            <a:avLst/>
          </a:prstGeom>
          <a:noFill/>
          <a:ln>
            <a:noFill/>
          </a:ln>
        </p:spPr>
        <p:txBody>
          <a:bodyPr anchorCtr="0" anchor="b" bIns="46025" lIns="92075" spcFirstLastPara="1" rIns="92075" wrap="square" tIns="46025">
            <a:normAutofit fontScale="90000"/>
          </a:bodyPr>
          <a:lstStyle/>
          <a:p>
            <a:pPr indent="0" lvl="0" marL="0" rtl="0" algn="ctr">
              <a:spcBef>
                <a:spcPts val="0"/>
              </a:spcBef>
              <a:spcAft>
                <a:spcPts val="0"/>
              </a:spcAft>
              <a:buClr>
                <a:schemeClr val="dk1"/>
              </a:buClr>
              <a:buSzPct val="100000"/>
              <a:buFont typeface="Arial"/>
              <a:buNone/>
            </a:pPr>
            <a:r>
              <a:rPr lang="en-US"/>
              <a:t>Approach 2:Function Overloading (Review)</a:t>
            </a:r>
            <a:endParaRPr b="0"/>
          </a:p>
        </p:txBody>
      </p:sp>
      <p:sp>
        <p:nvSpPr>
          <p:cNvPr id="123" name="Google Shape;123;p18"/>
          <p:cNvSpPr txBox="1"/>
          <p:nvPr>
            <p:ph idx="1" type="body"/>
          </p:nvPr>
        </p:nvSpPr>
        <p:spPr>
          <a:xfrm>
            <a:off x="247650" y="2057400"/>
            <a:ext cx="8439150" cy="1257300"/>
          </a:xfrm>
          <a:prstGeom prst="rect">
            <a:avLst/>
          </a:prstGeom>
          <a:noFill/>
          <a:ln>
            <a:noFill/>
          </a:ln>
        </p:spPr>
        <p:txBody>
          <a:bodyPr anchorCtr="0" anchor="t" bIns="46025" lIns="92075" spcFirstLastPara="1" rIns="92075" wrap="square" tIns="46025">
            <a:normAutofit/>
          </a:bodyPr>
          <a:lstStyle/>
          <a:p>
            <a:pPr indent="-285750" lvl="1" marL="742950" rtl="0" algn="l">
              <a:lnSpc>
                <a:spcPct val="90000"/>
              </a:lnSpc>
              <a:spcBef>
                <a:spcPts val="0"/>
              </a:spcBef>
              <a:spcAft>
                <a:spcPts val="0"/>
              </a:spcAft>
              <a:buClr>
                <a:schemeClr val="dk1"/>
              </a:buClr>
              <a:buSzPts val="2800"/>
              <a:buFont typeface="Arial"/>
              <a:buChar char="•"/>
            </a:pPr>
            <a:r>
              <a:rPr b="1" lang="en-US">
                <a:solidFill>
                  <a:schemeClr val="folHlink"/>
                </a:solidFill>
              </a:rPr>
              <a:t>The use of the same name for different C++ functions, distinguished from each other by their parameter lists</a:t>
            </a:r>
            <a:endParaRPr b="1" sz="4000">
              <a:solidFill>
                <a:schemeClr val="folHlink"/>
              </a:solidFill>
            </a:endParaRPr>
          </a:p>
        </p:txBody>
      </p:sp>
      <p:sp>
        <p:nvSpPr>
          <p:cNvPr id="124" name="Google Shape;124;p18"/>
          <p:cNvSpPr txBox="1"/>
          <p:nvPr/>
        </p:nvSpPr>
        <p:spPr>
          <a:xfrm>
            <a:off x="876300" y="3714750"/>
            <a:ext cx="7448550" cy="1754326"/>
          </a:xfrm>
          <a:prstGeom prst="rect">
            <a:avLst/>
          </a:prstGeom>
          <a:noFill/>
          <a:ln>
            <a:noFill/>
          </a:ln>
        </p:spPr>
        <p:txBody>
          <a:bodyPr anchorCtr="0" anchor="t" bIns="45700" lIns="91425" spcFirstLastPara="1" rIns="91425" wrap="square" tIns="45700">
            <a:spAutoFit/>
          </a:bodyPr>
          <a:lstStyle/>
          <a:p>
            <a:pPr indent="-152400" lvl="1" marL="457200" marR="0" rtl="0" algn="l">
              <a:spcBef>
                <a:spcPts val="0"/>
              </a:spcBef>
              <a:spcAft>
                <a:spcPts val="0"/>
              </a:spcAft>
              <a:buClr>
                <a:srgbClr val="3399FF"/>
              </a:buClr>
              <a:buSzPts val="2400"/>
              <a:buFont typeface="Arial"/>
              <a:buChar char="•"/>
            </a:pPr>
            <a:r>
              <a:rPr b="1" i="0" lang="en-US" sz="2400" u="none" cap="none" strike="noStrike">
                <a:solidFill>
                  <a:srgbClr val="3399FF"/>
                </a:solidFill>
                <a:latin typeface="Arial"/>
                <a:ea typeface="Arial"/>
                <a:cs typeface="Arial"/>
                <a:sym typeface="Arial"/>
              </a:rPr>
              <a:t>    Eliminates need to come up with many different names for identical tasks.</a:t>
            </a:r>
            <a:endParaRPr/>
          </a:p>
          <a:p>
            <a:pPr indent="-152400" lvl="1" marL="457200" marR="0" rtl="0" algn="l">
              <a:spcBef>
                <a:spcPts val="1200"/>
              </a:spcBef>
              <a:spcAft>
                <a:spcPts val="0"/>
              </a:spcAft>
              <a:buClr>
                <a:srgbClr val="9900CC"/>
              </a:buClr>
              <a:buSzPts val="2400"/>
              <a:buFont typeface="Arial"/>
              <a:buChar char="•"/>
            </a:pPr>
            <a:r>
              <a:rPr b="1" i="0" lang="en-US" sz="2400" u="none" cap="none" strike="noStrike">
                <a:solidFill>
                  <a:srgbClr val="9900CC"/>
                </a:solidFill>
                <a:latin typeface="Arial"/>
                <a:ea typeface="Arial"/>
                <a:cs typeface="Arial"/>
                <a:sym typeface="Arial"/>
              </a:rPr>
              <a:t>    Reduces the chance of unexpected results caused by using the wrong function name.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228600" y="292100"/>
            <a:ext cx="8229600" cy="7794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Example</a:t>
            </a:r>
            <a:endParaRPr/>
          </a:p>
        </p:txBody>
      </p:sp>
      <p:sp>
        <p:nvSpPr>
          <p:cNvPr id="130" name="Google Shape;130;p19"/>
          <p:cNvSpPr txBox="1"/>
          <p:nvPr>
            <p:ph idx="1" type="body"/>
          </p:nvPr>
        </p:nvSpPr>
        <p:spPr>
          <a:xfrm>
            <a:off x="431800" y="1192213"/>
            <a:ext cx="6800850" cy="5448300"/>
          </a:xfrm>
          <a:prstGeom prst="rect">
            <a:avLst/>
          </a:prstGeom>
          <a:solidFill>
            <a:srgbClr val="E1FFFF"/>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800"/>
              <a:buFont typeface="Arial"/>
              <a:buNone/>
            </a:pPr>
            <a:r>
              <a:rPr b="1" lang="en-US" sz="1800"/>
              <a:t>void swap(int a, int b)</a:t>
            </a:r>
            <a:endParaRPr/>
          </a:p>
          <a:p>
            <a:pPr indent="-342900" lvl="0" marL="342900" rtl="0" algn="l">
              <a:lnSpc>
                <a:spcPct val="90000"/>
              </a:lnSpc>
              <a:spcBef>
                <a:spcPts val="360"/>
              </a:spcBef>
              <a:spcAft>
                <a:spcPts val="0"/>
              </a:spcAft>
              <a:buClr>
                <a:schemeClr val="dk1"/>
              </a:buClr>
              <a:buSzPts val="1800"/>
              <a:buFont typeface="Arial"/>
              <a:buNone/>
            </a:pPr>
            <a:r>
              <a:rPr b="1" lang="en-US" sz="1800"/>
              <a:t>{ </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void swap(float a, float b)</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rPr b="1" lang="en-US" sz="1800"/>
              <a:t> </a:t>
            </a:r>
            <a:endParaRPr/>
          </a:p>
          <a:p>
            <a:pPr indent="-342900" lvl="0" marL="342900" rtl="0" algn="l">
              <a:lnSpc>
                <a:spcPct val="90000"/>
              </a:lnSpc>
              <a:spcBef>
                <a:spcPts val="360"/>
              </a:spcBef>
              <a:spcAft>
                <a:spcPts val="0"/>
              </a:spcAft>
              <a:buClr>
                <a:schemeClr val="dk1"/>
              </a:buClr>
              <a:buSzPts val="1800"/>
              <a:buFont typeface="Arial"/>
              <a:buNone/>
            </a:pPr>
            <a:r>
              <a:rPr b="1" lang="en-US" sz="1800"/>
              <a:t>void swap(char a, char b)</a:t>
            </a:r>
            <a:endParaRPr/>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t/>
            </a:r>
            <a:endParaRPr b="1" sz="1800"/>
          </a:p>
          <a:p>
            <a:pPr indent="-342900" lvl="0" marL="342900" rtl="0" algn="l">
              <a:lnSpc>
                <a:spcPct val="90000"/>
              </a:lnSpc>
              <a:spcBef>
                <a:spcPts val="360"/>
              </a:spcBef>
              <a:spcAft>
                <a:spcPts val="0"/>
              </a:spcAft>
              <a:buClr>
                <a:schemeClr val="dk1"/>
              </a:buClr>
              <a:buSzPts val="1800"/>
              <a:buFont typeface="Arial"/>
              <a:buNone/>
            </a:pPr>
            <a:r>
              <a:rPr b="1" lang="en-US" sz="1800"/>
              <a:t>}</a:t>
            </a:r>
            <a:endParaRPr/>
          </a:p>
          <a:p>
            <a:pPr indent="-342900" lvl="0" marL="342900" rtl="0" algn="l">
              <a:lnSpc>
                <a:spcPct val="90000"/>
              </a:lnSpc>
              <a:spcBef>
                <a:spcPts val="360"/>
              </a:spcBef>
              <a:spcAft>
                <a:spcPts val="0"/>
              </a:spcAft>
              <a:buClr>
                <a:schemeClr val="dk1"/>
              </a:buClr>
              <a:buSzPts val="1800"/>
              <a:buFont typeface="Arial"/>
              <a:buNone/>
            </a:pPr>
            <a:r>
              <a:t/>
            </a:r>
            <a:endParaRPr b="1" sz="1800"/>
          </a:p>
        </p:txBody>
      </p:sp>
      <p:sp>
        <p:nvSpPr>
          <p:cNvPr id="131" name="Google Shape;131;p19"/>
          <p:cNvSpPr/>
          <p:nvPr/>
        </p:nvSpPr>
        <p:spPr>
          <a:xfrm>
            <a:off x="4976813" y="4281488"/>
            <a:ext cx="3638550" cy="22860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9900CC"/>
                </a:solidFill>
                <a:latin typeface="Courier New"/>
                <a:ea typeface="Courier New"/>
                <a:cs typeface="Courier New"/>
                <a:sym typeface="Courier New"/>
              </a:rPr>
              <a:t>swapInt</a:t>
            </a:r>
            <a:r>
              <a:rPr b="1" lang="en-US" sz="2000">
                <a:solidFill>
                  <a:schemeClr val="dk1"/>
                </a:solidFill>
                <a:latin typeface="Courier New"/>
                <a:ea typeface="Courier New"/>
                <a:cs typeface="Courier New"/>
                <a:sym typeface="Courier New"/>
              </a:rPr>
              <a:t>(ia,ib);</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0000FF"/>
                </a:solidFill>
                <a:latin typeface="Courier New"/>
                <a:ea typeface="Courier New"/>
                <a:cs typeface="Courier New"/>
                <a:sym typeface="Courier New"/>
              </a:rPr>
              <a:t>swapChar</a:t>
            </a:r>
            <a:r>
              <a:rPr b="1" lang="en-US" sz="2000">
                <a:solidFill>
                  <a:schemeClr val="dk1"/>
                </a:solidFill>
                <a:latin typeface="Courier New"/>
                <a:ea typeface="Courier New"/>
                <a:cs typeface="Courier New"/>
                <a:sym typeface="Courier New"/>
              </a:rPr>
              <a:t>(ca,cb);</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rgbClr val="33CC33"/>
                </a:solidFill>
                <a:latin typeface="Courier New"/>
                <a:ea typeface="Courier New"/>
                <a:cs typeface="Courier New"/>
                <a:sym typeface="Courier New"/>
              </a:rPr>
              <a:t>swapFloat</a:t>
            </a:r>
            <a:r>
              <a:rPr b="1" lang="en-US" sz="2000">
                <a:solidFill>
                  <a:schemeClr val="dk1"/>
                </a:solidFill>
                <a:latin typeface="Courier New"/>
                <a:ea typeface="Courier New"/>
                <a:cs typeface="Courier New"/>
                <a:sym typeface="Courier New"/>
              </a:rPr>
              <a:t>(fa,fb);</a:t>
            </a:r>
            <a:r>
              <a:rPr b="1" lang="en-US" sz="1600">
                <a:solidFill>
                  <a:schemeClr val="dk1"/>
                </a:solidFill>
                <a:latin typeface="Arial"/>
                <a:ea typeface="Arial"/>
                <a:cs typeface="Arial"/>
                <a:sym typeface="Arial"/>
              </a:rPr>
              <a:t> </a:t>
            </a:r>
            <a:endParaRPr/>
          </a:p>
        </p:txBody>
      </p:sp>
      <p:sp>
        <p:nvSpPr>
          <p:cNvPr id="132" name="Google Shape;132;p19"/>
          <p:cNvSpPr txBox="1"/>
          <p:nvPr/>
        </p:nvSpPr>
        <p:spPr>
          <a:xfrm>
            <a:off x="4848225" y="4262438"/>
            <a:ext cx="3935413" cy="33655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To output the traced values, we insert: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500063" y="152400"/>
            <a:ext cx="8034337" cy="1143000"/>
          </a:xfrm>
          <a:prstGeom prst="rect">
            <a:avLst/>
          </a:prstGeom>
          <a:noFill/>
          <a:ln>
            <a:noFill/>
          </a:ln>
        </p:spPr>
        <p:txBody>
          <a:bodyPr anchorCtr="0" anchor="b" bIns="46025" lIns="92075" spcFirstLastPara="1" rIns="92075" wrap="square" tIns="46025">
            <a:normAutofit/>
          </a:bodyPr>
          <a:lstStyle/>
          <a:p>
            <a:pPr indent="0" lvl="0" marL="0" rtl="0" algn="ctr">
              <a:spcBef>
                <a:spcPts val="0"/>
              </a:spcBef>
              <a:spcAft>
                <a:spcPts val="0"/>
              </a:spcAft>
              <a:buClr>
                <a:schemeClr val="dk1"/>
              </a:buClr>
              <a:buSzPts val="4400"/>
              <a:buFont typeface="Arial"/>
              <a:buNone/>
            </a:pPr>
            <a:r>
              <a:rPr lang="en-US"/>
              <a:t>Approach 3: Function Template</a:t>
            </a:r>
            <a:endParaRPr b="0"/>
          </a:p>
        </p:txBody>
      </p:sp>
      <p:sp>
        <p:nvSpPr>
          <p:cNvPr id="138" name="Google Shape;138;p20"/>
          <p:cNvSpPr txBox="1"/>
          <p:nvPr/>
        </p:nvSpPr>
        <p:spPr>
          <a:xfrm>
            <a:off x="361950" y="1390650"/>
            <a:ext cx="7658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20"/>
          <p:cNvSpPr txBox="1"/>
          <p:nvPr/>
        </p:nvSpPr>
        <p:spPr>
          <a:xfrm>
            <a:off x="514350" y="1447800"/>
            <a:ext cx="8039100" cy="4708981"/>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 A C++ language construct that allows the compiler to generate </a:t>
            </a:r>
            <a:r>
              <a:rPr b="1" lang="en-US" sz="1800" u="sng">
                <a:solidFill>
                  <a:schemeClr val="dk1"/>
                </a:solidFill>
                <a:latin typeface="Arial"/>
                <a:ea typeface="Arial"/>
                <a:cs typeface="Arial"/>
                <a:sym typeface="Arial"/>
              </a:rPr>
              <a:t>multiple</a:t>
            </a:r>
            <a:r>
              <a:rPr b="1" lang="en-US" sz="1800">
                <a:solidFill>
                  <a:schemeClr val="dk1"/>
                </a:solidFill>
                <a:latin typeface="Arial"/>
                <a:ea typeface="Arial"/>
                <a:cs typeface="Arial"/>
                <a:sym typeface="Arial"/>
              </a:rPr>
              <a:t> versions of a function by allowing </a:t>
            </a:r>
            <a:r>
              <a:rPr b="1" lang="en-US" sz="1800" u="sng">
                <a:solidFill>
                  <a:schemeClr val="dk1"/>
                </a:solidFill>
                <a:latin typeface="Arial"/>
                <a:ea typeface="Arial"/>
                <a:cs typeface="Arial"/>
                <a:sym typeface="Arial"/>
              </a:rPr>
              <a:t>parameterized data types</a:t>
            </a:r>
            <a:r>
              <a:rPr b="1" lang="en-US" sz="1800">
                <a:solidFill>
                  <a:schemeClr val="dk1"/>
                </a:solidFill>
                <a:latin typeface="Arial"/>
                <a:ea typeface="Arial"/>
                <a:cs typeface="Arial"/>
                <a:sym typeface="Arial"/>
              </a:rPr>
              <a:t>.</a:t>
            </a:r>
            <a:endParaRPr/>
          </a:p>
          <a:p>
            <a:pPr indent="0" lvl="0" marL="0" marR="0" rtl="0" algn="l">
              <a:spcBef>
                <a:spcPts val="90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rgbClr val="E36C09"/>
                </a:solidFill>
                <a:latin typeface="Arial"/>
                <a:ea typeface="Arial"/>
                <a:cs typeface="Arial"/>
                <a:sym typeface="Arial"/>
              </a:rPr>
              <a:t>Function template: A pattern for creating definitions of functions that differ only in the type of data they manipulate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Better than overloaded functions, since the code defining the algorithm of the function is only written once</a:t>
            </a:r>
            <a:endParaRPr sz="1800">
              <a:solidFill>
                <a:schemeClr val="accent2"/>
              </a:solidFill>
              <a:latin typeface="Arial"/>
              <a:ea typeface="Arial"/>
              <a:cs typeface="Arial"/>
              <a:sym typeface="Arial"/>
            </a:endParaRPr>
          </a:p>
          <a:p>
            <a:pPr indent="0" lvl="0" marL="0" marR="0" rtl="0" algn="l">
              <a:spcBef>
                <a:spcPts val="90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p:txBody>
      </p:sp>
      <p:sp>
        <p:nvSpPr>
          <p:cNvPr id="140" name="Google Shape;140;p20"/>
          <p:cNvSpPr txBox="1"/>
          <p:nvPr/>
        </p:nvSpPr>
        <p:spPr>
          <a:xfrm>
            <a:off x="1104900" y="2800350"/>
            <a:ext cx="72199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00063" y="152400"/>
            <a:ext cx="8034337" cy="1143000"/>
          </a:xfrm>
          <a:prstGeom prst="rect">
            <a:avLst/>
          </a:prstGeom>
          <a:noFill/>
          <a:ln>
            <a:noFill/>
          </a:ln>
        </p:spPr>
        <p:txBody>
          <a:bodyPr anchorCtr="0" anchor="b" bIns="46025" lIns="92075" spcFirstLastPara="1" rIns="92075" wrap="square" tIns="46025">
            <a:normAutofit/>
          </a:bodyPr>
          <a:lstStyle/>
          <a:p>
            <a:pPr indent="0" lvl="0" marL="0" rtl="0" algn="ctr">
              <a:spcBef>
                <a:spcPts val="0"/>
              </a:spcBef>
              <a:spcAft>
                <a:spcPts val="0"/>
              </a:spcAft>
              <a:buClr>
                <a:schemeClr val="dk1"/>
              </a:buClr>
              <a:buSzPts val="4400"/>
              <a:buFont typeface="Arial"/>
              <a:buNone/>
            </a:pPr>
            <a:r>
              <a:rPr lang="en-US"/>
              <a:t>Function Template</a:t>
            </a:r>
            <a:endParaRPr b="0"/>
          </a:p>
        </p:txBody>
      </p:sp>
      <p:sp>
        <p:nvSpPr>
          <p:cNvPr id="146" name="Google Shape;146;p21"/>
          <p:cNvSpPr txBox="1"/>
          <p:nvPr/>
        </p:nvSpPr>
        <p:spPr>
          <a:xfrm>
            <a:off x="361950" y="1390650"/>
            <a:ext cx="7658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21"/>
          <p:cNvSpPr txBox="1"/>
          <p:nvPr/>
        </p:nvSpPr>
        <p:spPr>
          <a:xfrm>
            <a:off x="514350" y="1447800"/>
            <a:ext cx="8039100" cy="1015663"/>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Syntax:</a:t>
            </a:r>
            <a:endParaRPr/>
          </a:p>
          <a:p>
            <a:pPr indent="0" lvl="0" marL="0" marR="0" rtl="0" algn="l">
              <a:spcBef>
                <a:spcPts val="90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p:txBody>
      </p:sp>
      <p:sp>
        <p:nvSpPr>
          <p:cNvPr id="148" name="Google Shape;148;p21"/>
          <p:cNvSpPr txBox="1"/>
          <p:nvPr/>
        </p:nvSpPr>
        <p:spPr>
          <a:xfrm>
            <a:off x="1104900" y="2800350"/>
            <a:ext cx="72199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21"/>
          <p:cNvSpPr/>
          <p:nvPr/>
        </p:nvSpPr>
        <p:spPr>
          <a:xfrm>
            <a:off x="1694543" y="2535464"/>
            <a:ext cx="4876800" cy="1123950"/>
          </a:xfrm>
          <a:prstGeom prst="rect">
            <a:avLst/>
          </a:prstGeom>
          <a:solidFill>
            <a:srgbClr val="FFCC99"/>
          </a:solidFill>
          <a:ln cap="flat" cmpd="sng" w="12700">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Template &lt; TemplateParamList &gt;</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FunctionDefinition</a:t>
            </a:r>
            <a:endParaRPr/>
          </a:p>
        </p:txBody>
      </p:sp>
      <p:sp>
        <p:nvSpPr>
          <p:cNvPr id="150" name="Google Shape;150;p21"/>
          <p:cNvSpPr txBox="1"/>
          <p:nvPr/>
        </p:nvSpPr>
        <p:spPr>
          <a:xfrm>
            <a:off x="815522" y="2059214"/>
            <a:ext cx="68199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800080"/>
                </a:solidFill>
                <a:latin typeface="Arial"/>
                <a:ea typeface="Arial"/>
                <a:cs typeface="Arial"/>
                <a:sym typeface="Arial"/>
              </a:rPr>
              <a:t>FunctionTemplate</a:t>
            </a:r>
            <a:endParaRPr/>
          </a:p>
        </p:txBody>
      </p:sp>
      <p:sp>
        <p:nvSpPr>
          <p:cNvPr id="151" name="Google Shape;151;p21"/>
          <p:cNvSpPr txBox="1"/>
          <p:nvPr/>
        </p:nvSpPr>
        <p:spPr>
          <a:xfrm>
            <a:off x="520700" y="3722914"/>
            <a:ext cx="62626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800080"/>
                </a:solidFill>
                <a:latin typeface="Arial"/>
                <a:ea typeface="Arial"/>
                <a:cs typeface="Arial"/>
                <a:sym typeface="Arial"/>
              </a:rPr>
              <a:t>TemplateParamDeclaration: placeholder</a:t>
            </a:r>
            <a:endParaRPr/>
          </a:p>
        </p:txBody>
      </p:sp>
      <p:sp>
        <p:nvSpPr>
          <p:cNvPr id="152" name="Google Shape;152;p21"/>
          <p:cNvSpPr/>
          <p:nvPr/>
        </p:nvSpPr>
        <p:spPr>
          <a:xfrm>
            <a:off x="1422854" y="4255634"/>
            <a:ext cx="5921375" cy="1276350"/>
          </a:xfrm>
          <a:prstGeom prst="rect">
            <a:avLst/>
          </a:prstGeom>
          <a:solidFill>
            <a:srgbClr val="FFCC99"/>
          </a:solidFill>
          <a:ln cap="flat" cmpd="sng" w="12700">
            <a:solidFill>
              <a:srgbClr val="000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 	 	class 	typeIdentifier                          </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		typename variableIdentifier                  </a:t>
            </a:r>
            <a:endParaRPr/>
          </a:p>
        </p:txBody>
      </p:sp>
      <p:sp>
        <p:nvSpPr>
          <p:cNvPr id="153" name="Google Shape;153;p21"/>
          <p:cNvSpPr/>
          <p:nvPr/>
        </p:nvSpPr>
        <p:spPr>
          <a:xfrm>
            <a:off x="1734231" y="4471081"/>
            <a:ext cx="414337" cy="942975"/>
          </a:xfrm>
          <a:prstGeom prst="leftBrace">
            <a:avLst>
              <a:gd fmla="val 18966" name="adj1"/>
              <a:gd fmla="val 50000" name="adj2"/>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