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4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" name="Google Shape;45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5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6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7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7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7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 TO I/O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3200"/>
              <a:t>Many C++ I/O features are object-oriented</a:t>
            </a:r>
            <a:endParaRPr/>
          </a:p>
          <a:p>
            <a:pPr indent="-274319" lvl="1" marL="548640" rtl="0" algn="l"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Use references, function overloading and operator overloading</a:t>
            </a:r>
            <a:endParaRPr/>
          </a:p>
          <a:p>
            <a:pPr indent="-274320" lvl="1" marL="548640" rtl="0" algn="l">
              <a:spcBef>
                <a:spcPts val="444"/>
              </a:spcBef>
              <a:spcAft>
                <a:spcPts val="0"/>
              </a:spcAft>
              <a:buSzPct val="70000"/>
              <a:buNone/>
            </a:pPr>
            <a:r>
              <a:rPr lang="en-US" sz="2400"/>
              <a:t>  </a:t>
            </a:r>
            <a:endParaRPr/>
          </a:p>
          <a:p>
            <a:pPr indent="-274320" lvl="0" marL="274320" rtl="0" algn="l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 sz="3200"/>
              <a:t>C++ uses</a:t>
            </a:r>
            <a:r>
              <a:rPr i="1" lang="en-US" sz="3200"/>
              <a:t> </a:t>
            </a:r>
            <a:r>
              <a:rPr lang="en-US" sz="3200"/>
              <a:t>type safe I/O</a:t>
            </a:r>
            <a:endParaRPr/>
          </a:p>
          <a:p>
            <a:pPr indent="-274319" lvl="1" marL="548640" rtl="0" algn="l"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Each I/O operation is automatically performed in a manner sensitive to the data type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if no I/O function exists for a given type, then compiler notes as error</a:t>
            </a:r>
            <a:endParaRPr/>
          </a:p>
          <a:p>
            <a:pPr indent="-154495" lvl="0" marL="27432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 sz="3200"/>
              <a:t>Extensibility </a:t>
            </a:r>
            <a:endParaRPr/>
          </a:p>
          <a:p>
            <a:pPr indent="-274319" lvl="1" marL="548640" rtl="0" algn="l"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Users may specify I/O of user-defined types as well as standard types</a:t>
            </a:r>
            <a:endParaRPr/>
          </a:p>
          <a:p>
            <a:pPr indent="-274320" lvl="0" marL="274320" rtl="0" algn="l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3) Char Output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US"/>
              <a:t> is a member function of ostream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Sends a single character value to the output stream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function returns reference to object which called it (cout)</a:t>
            </a:r>
            <a:endParaRPr/>
          </a:p>
          <a:p>
            <a:pPr indent="-274320" lvl="1" marL="548640" rtl="0" algn="l">
              <a:spcBef>
                <a:spcPts val="56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thus can be cascaded</a:t>
            </a:r>
            <a:br>
              <a:rPr lang="en-US"/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cout.put('W').put('O').put('W');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Integer value parameter taken in as ASCII character number</a:t>
            </a:r>
            <a:endParaRPr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4) istream</a:t>
            </a:r>
            <a:r>
              <a:rPr lang="en-US"/>
              <a:t> Member Functions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838200" y="17526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ignore -- skips over designated number of characters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putback -- places character previously obtained with get back onto input stream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good for scanning a stream looking for specific character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peek -- returns next character in stream without getting it off the stream</a:t>
            </a:r>
            <a:endParaRPr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5)Read and write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Performed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/>
              <a:t> member functions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They take two parameters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an array of char or a buffer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a number which tells how many characters</a:t>
            </a:r>
            <a:br>
              <a:rPr lang="en-US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cin.read(buffer,20);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cin.write (buffer,15);</a:t>
            </a:r>
            <a:endParaRPr/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Formatted I/O Console 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Features that could be used for formatting the output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ios class functions and flags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Manipulators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User – defined output functions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251" name="Google Shape;25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52" y="457200"/>
            <a:ext cx="7866729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ios class formatting functions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2062162"/>
            <a:ext cx="72485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1) width(int)</a:t>
            </a:r>
            <a:endParaRPr/>
          </a:p>
        </p:txBody>
      </p:sp>
      <p:pic>
        <p:nvPicPr>
          <p:cNvPr id="264" name="Google Shape;26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1600"/>
            <a:ext cx="501319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98" y="1381539"/>
            <a:ext cx="3826002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2) precision</a:t>
            </a:r>
            <a:endParaRPr/>
          </a:p>
        </p:txBody>
      </p:sp>
      <p:pic>
        <p:nvPicPr>
          <p:cNvPr id="271" name="Google Shape;27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620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3276600"/>
            <a:ext cx="37623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3) fill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09" y="1527048"/>
            <a:ext cx="66294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396" y="2244853"/>
            <a:ext cx="34766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Forms of</a:t>
            </a: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 setf( )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19130"/>
          <a:stretch/>
        </p:blipFill>
        <p:spPr>
          <a:xfrm>
            <a:off x="304800" y="1219200"/>
            <a:ext cx="8610600" cy="5343525"/>
          </a:xfrm>
          <a:prstGeom prst="rect">
            <a:avLst/>
          </a:prstGeom>
          <a:noFill/>
          <a:ln cap="flat" cmpd="sng" w="28575">
            <a:solidFill>
              <a:srgbClr val="FF3399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88" name="Google Shape;288;p31"/>
          <p:cNvGrpSpPr/>
          <p:nvPr/>
        </p:nvGrpSpPr>
        <p:grpSpPr>
          <a:xfrm>
            <a:off x="5257800" y="2819400"/>
            <a:ext cx="1676400" cy="1524000"/>
            <a:chOff x="3312" y="1776"/>
            <a:chExt cx="1056" cy="960"/>
          </a:xfrm>
        </p:grpSpPr>
        <p:sp>
          <p:nvSpPr>
            <p:cNvPr id="289" name="Google Shape;289;p31"/>
            <p:cNvSpPr/>
            <p:nvPr/>
          </p:nvSpPr>
          <p:spPr>
            <a:xfrm>
              <a:off x="3840" y="2496"/>
              <a:ext cx="528" cy="240"/>
            </a:xfrm>
            <a:prstGeom prst="ellipse">
              <a:avLst/>
            </a:prstGeom>
            <a:noFill/>
            <a:ln cap="flat" cmpd="sng" w="28575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90" name="Google Shape;290;p31"/>
            <p:cNvCxnSpPr/>
            <p:nvPr/>
          </p:nvCxnSpPr>
          <p:spPr>
            <a:xfrm rot="10800000">
              <a:off x="3312" y="1776"/>
              <a:ext cx="672" cy="720"/>
            </a:xfrm>
            <a:prstGeom prst="straightConnector1">
              <a:avLst/>
            </a:prstGeom>
            <a:noFill/>
            <a:ln cap="flat" cmpd="sng" w="28575">
              <a:solidFill>
                <a:srgbClr val="FF33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1" name="Google Shape;291;p31"/>
          <p:cNvGrpSpPr/>
          <p:nvPr/>
        </p:nvGrpSpPr>
        <p:grpSpPr>
          <a:xfrm>
            <a:off x="3505200" y="2743200"/>
            <a:ext cx="2971799" cy="1905000"/>
            <a:chOff x="2208" y="1728"/>
            <a:chExt cx="1872" cy="1200"/>
          </a:xfrm>
        </p:grpSpPr>
        <p:sp>
          <p:nvSpPr>
            <p:cNvPr id="292" name="Google Shape;292;p31"/>
            <p:cNvSpPr/>
            <p:nvPr/>
          </p:nvSpPr>
          <p:spPr>
            <a:xfrm>
              <a:off x="3312" y="2640"/>
              <a:ext cx="768" cy="288"/>
            </a:xfrm>
            <a:prstGeom prst="ellipse">
              <a:avLst/>
            </a:prstGeom>
            <a:noFill/>
            <a:ln cap="flat" cmpd="sng" w="28575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93" name="Google Shape;293;p31"/>
            <p:cNvCxnSpPr/>
            <p:nvPr/>
          </p:nvCxnSpPr>
          <p:spPr>
            <a:xfrm rot="10800000">
              <a:off x="2208" y="1728"/>
              <a:ext cx="1200" cy="960"/>
            </a:xfrm>
            <a:prstGeom prst="straightConnector1">
              <a:avLst/>
            </a:prstGeom>
            <a:noFill/>
            <a:ln cap="flat" cmpd="sng" w="28575">
              <a:solidFill>
                <a:srgbClr val="FF33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Streams &amp; I/O</a:t>
            </a:r>
            <a:endParaRPr/>
          </a:p>
        </p:txBody>
      </p:sp>
      <p:pic>
        <p:nvPicPr>
          <p:cNvPr id="173" name="Google Shape;17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7467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4) setf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5400"/>
            <a:ext cx="8653272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Justification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Use  ios::left     ios::right   ios::internal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Right justification is default with setw( )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padded characters added on right when ios::left is specified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ios::internal =&gt; a number's sign left justified, magnitude right justified</a:t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Floating-Point Numbers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457200" y="17526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We have used in previous course</a:t>
            </a:r>
            <a:br>
              <a:rPr lang="en-US" sz="36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cout.setf (ios::fixed, ios::floatfield);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Also possible to specify scientific notation</a:t>
            </a:r>
            <a:br>
              <a:rPr lang="en-US"/>
            </a:br>
            <a:r>
              <a:rPr lang="en-US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cout.setf (ios::scientific,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         ios::floatfield);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Can be turned off with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cout.unsetf (ios::scientific);</a:t>
            </a:r>
            <a:endParaRPr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49" y="1905000"/>
            <a:ext cx="7875726" cy="405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Manipulating the output with manipulators</a:t>
            </a:r>
            <a:br>
              <a:rPr lang="en-US"/>
            </a:br>
            <a:endParaRPr/>
          </a:p>
        </p:txBody>
      </p:sp>
      <p:pic>
        <p:nvPicPr>
          <p:cNvPr id="326" name="Google Shape;32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56" y="1903412"/>
            <a:ext cx="77247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Manipulating the output with manipulators</a:t>
            </a:r>
            <a:endParaRPr/>
          </a:p>
        </p:txBody>
      </p:sp>
      <p:pic>
        <p:nvPicPr>
          <p:cNvPr id="332" name="Google Shape;33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7174"/>
            <a:ext cx="6248400" cy="51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with manipulators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43" y="1550238"/>
            <a:ext cx="7210425" cy="500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Other cases </a:t>
            </a:r>
            <a:br>
              <a:rPr lang="en-US"/>
            </a:br>
            <a:r>
              <a:rPr lang="en-US"/>
              <a:t>Uppercase/Lowercase Control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Forces uppercase letters for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scientific notation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hex notation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Use</a:t>
            </a:r>
            <a:br>
              <a:rPr lang="en-US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cout &lt;&lt; setiosflags (ios::uppercase)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	  &lt;&lt; 1.23e6;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b="1" lang="en-US" sz="3600"/>
              <a:t>Integral Stream Base: </a:t>
            </a: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dec, oct, hex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 setbase</a:t>
            </a:r>
            <a:endParaRPr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47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Integers normally interpred as base 10 (decimal) values</a:t>
            </a:r>
            <a:endParaRPr/>
          </a:p>
          <a:p>
            <a:pPr indent="-274347" lvl="0" marL="274320" rtl="0" algn="l">
              <a:spcBef>
                <a:spcPts val="51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Make sure to </a:t>
            </a:r>
            <a:r>
              <a:rPr b="1" lang="en-US" sz="2800">
                <a:solidFill>
                  <a:srgbClr val="33CC33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&lt;iomanip.h&gt;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Specify other bases with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hex   for base 16 (hexadecimal)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oct   for base 8 (octal)</a:t>
            </a:r>
            <a:br>
              <a:rPr lang="en-US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n &lt;&lt; " = " &lt;&lt; oct &lt;&lt; n &lt;&lt; " in octal";</a:t>
            </a:r>
            <a:endParaRPr/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etbase</a:t>
            </a:r>
            <a:r>
              <a:rPr lang="en-US" sz="2800"/>
              <a:t>:</a:t>
            </a:r>
            <a:r>
              <a:rPr lang="en-US" sz="3200"/>
              <a:t> </a:t>
            </a:r>
            <a:endParaRPr/>
          </a:p>
          <a:p>
            <a:pPr indent="-274320" lvl="1" marL="548640" rtl="0" algn="l">
              <a:spcBef>
                <a:spcPts val="370"/>
              </a:spcBef>
              <a:spcAft>
                <a:spcPts val="0"/>
              </a:spcAft>
              <a:buSzPct val="70000"/>
              <a:buChar char="⚪"/>
            </a:pPr>
            <a:r>
              <a:rPr lang="en-US" sz="2000"/>
              <a:t>Changes base of integer output</a:t>
            </a:r>
            <a:endParaRPr/>
          </a:p>
          <a:p>
            <a:pPr indent="-274320" lvl="1" marL="548640" rtl="0" algn="l">
              <a:spcBef>
                <a:spcPts val="370"/>
              </a:spcBef>
              <a:spcAft>
                <a:spcPts val="0"/>
              </a:spcAft>
              <a:buSzPct val="70000"/>
              <a:buChar char="⚪"/>
            </a:pPr>
            <a:r>
              <a:rPr lang="en-US" sz="2000"/>
              <a:t>Accepts an integer argument (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/>
              <a:t>,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000"/>
              <a:t>, or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000"/>
              <a:t>)</a:t>
            </a:r>
            <a:endParaRPr/>
          </a:p>
          <a:p>
            <a:pPr indent="-274320" lvl="1" marL="548640" rtl="0" algn="l">
              <a:spcBef>
                <a:spcPts val="370"/>
              </a:spcBef>
              <a:spcAft>
                <a:spcPts val="0"/>
              </a:spcAft>
              <a:buSzPct val="7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cout &lt;&lt; setbase(16) &lt;&lt; n;</a:t>
            </a:r>
            <a:endParaRPr/>
          </a:p>
          <a:p>
            <a:pPr indent="-274320" lvl="1" marL="548640" rtl="0" algn="l">
              <a:spcBef>
                <a:spcPts val="370"/>
              </a:spcBef>
              <a:spcAft>
                <a:spcPts val="0"/>
              </a:spcAft>
              <a:buSzPct val="70000"/>
              <a:buChar char="⚪"/>
            </a:pPr>
            <a:r>
              <a:rPr lang="en-US" sz="2000"/>
              <a:t>Parameterized stream manipulator - takes an argument</a:t>
            </a:r>
            <a:endParaRPr sz="2400"/>
          </a:p>
          <a:p>
            <a:pPr indent="-183864" lvl="1" marL="548640" rtl="0" algn="l">
              <a:spcBef>
                <a:spcPts val="4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83864" lvl="1" marL="548640" rtl="0" algn="l">
              <a:spcBef>
                <a:spcPts val="4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STREAMS &amp; I/O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Stream</a:t>
            </a:r>
            <a:endParaRPr i="1" sz="2800"/>
          </a:p>
          <a:p>
            <a:pPr indent="-274319" lvl="1" marL="54864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A transfer of information in the form of a sequence of bytes</a:t>
            </a:r>
            <a:endParaRPr/>
          </a:p>
          <a:p>
            <a:pPr indent="-134524" lvl="0" marL="27432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I/O Operations: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Input:  A stream that flows from an input device ( i.e.: keyboard, disk drive, network connection) to main memory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70000"/>
              <a:buChar char="⚪"/>
            </a:pPr>
            <a:r>
              <a:rPr lang="en-US" sz="2400"/>
              <a:t>Output: A stream that flows from main memory to an output device ( i.e.: screen, printer, disk drive, network connection)</a:t>
            </a:r>
            <a:r>
              <a:rPr lang="en-US"/>
              <a:t> 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Applications associate meaning to the bytes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I/O is extremely slow compared to processing speeds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C++  provides both formatted and unformatted I/O</a:t>
            </a:r>
            <a:endParaRPr/>
          </a:p>
          <a:p>
            <a:pPr indent="-183864" lvl="1" marL="54864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STREAM &amp; I/O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C++ views each files as a sequence of bytes.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Each file ends with an </a:t>
            </a:r>
            <a:r>
              <a:rPr b="1" i="1" lang="en-US"/>
              <a:t>end-of-file</a:t>
            </a:r>
            <a:r>
              <a:rPr lang="en-US"/>
              <a:t> marker.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When a file is</a:t>
            </a:r>
            <a:r>
              <a:rPr b="1" lang="en-US"/>
              <a:t> </a:t>
            </a:r>
            <a:r>
              <a:rPr b="1" i="1" lang="en-US"/>
              <a:t>opened</a:t>
            </a:r>
            <a:r>
              <a:rPr lang="en-US"/>
              <a:t>, an object is created and a stream is associated with the object.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To perform file processing in C++, the namespaces </a:t>
            </a:r>
            <a:r>
              <a:rPr b="1" lang="en-US"/>
              <a:t>&lt;iostream&gt;</a:t>
            </a:r>
            <a:r>
              <a:rPr lang="en-US"/>
              <a:t> and </a:t>
            </a:r>
            <a:r>
              <a:rPr b="1" lang="en-US"/>
              <a:t>&lt;fstream</a:t>
            </a:r>
            <a:r>
              <a:rPr lang="en-US"/>
              <a:t>&gt; must be included.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&lt;fstream&gt; includes &lt;ifstream&gt; and &lt;ofstream&gt;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Stream Class Hierarchy</a:t>
            </a:r>
            <a:endParaRPr/>
          </a:p>
        </p:txBody>
      </p:sp>
      <p:pic>
        <p:nvPicPr>
          <p:cNvPr id="191" name="Google Shape;19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26" y="1527175"/>
            <a:ext cx="781523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197" name="Google Shape;19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81000"/>
            <a:ext cx="84582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br>
              <a:rPr lang="en-US"/>
            </a:br>
            <a:r>
              <a:rPr lang="en-US"/>
              <a:t>Unformatted I/O Operatons</a:t>
            </a:r>
            <a:br>
              <a:rPr lang="en-US"/>
            </a:br>
            <a:r>
              <a:rPr lang="en-US"/>
              <a:t>1) Stream-extraction and insertion  Operator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47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&gt;&gt; operator overloaded to read data items of( by extraction operator)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built in types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Strings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&lt;&lt; operator overloaded to output data items of(insertion operator)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built in types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strings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pointer values</a:t>
            </a:r>
            <a:endParaRPr/>
          </a:p>
          <a:p>
            <a:pPr indent="-274320" lvl="1" marL="548640" rtl="0" algn="l">
              <a:spcBef>
                <a:spcPts val="407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Normally skips tabs/whitespace/newlines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inputs/outputs can be cascaded</a:t>
            </a:r>
            <a:endParaRPr/>
          </a:p>
          <a:p>
            <a:pPr indent="0" lvl="1" marL="274320" rtl="0" algn="l">
              <a:spcBef>
                <a:spcPts val="407"/>
              </a:spcBef>
              <a:spcAft>
                <a:spcPts val="0"/>
              </a:spcAft>
              <a:buSzPct val="70000"/>
              <a:buNone/>
            </a:pPr>
            <a:r>
              <a:rPr lang="en-US"/>
              <a:t>Eg.,cin&gt;&gt;a&gt;&gt;b&gt;&gt;str;              cout&lt;&lt;str&lt;&lt;b;</a:t>
            </a:r>
            <a:endParaRPr/>
          </a:p>
          <a:p>
            <a:pPr indent="-183864" lvl="1" marL="548640" rtl="0" algn="l">
              <a:spcBef>
                <a:spcPts val="407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04800" y="5334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2) get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r>
              <a:rPr lang="en-US"/>
              <a:t> Member Functions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57200" y="16764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cin.get(ch); // new version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reads value from stream into ch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returns 0 when eof encountered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otherwise returns reference to stream object (for cascading)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cin.get (name, 30,'\n'); // 3rd version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30 specifies max number of characters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'\n' terminates input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'\n' not consumed</a:t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r>
              <a:rPr lang="en-US"/>
              <a:t> Member Functions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cin.getline(name,30,'\n');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Similar to cin.get( … )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Difference is that the getline version will "consume" the '\n' (or whatever delimiter is specified)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Need to be aware of using cin.ignore if we know '\n' will still be in the stream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